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42" r:id="rId3"/>
    <p:sldId id="339" r:id="rId4"/>
    <p:sldId id="344" r:id="rId5"/>
    <p:sldId id="340" r:id="rId6"/>
    <p:sldId id="368" r:id="rId7"/>
    <p:sldId id="341" r:id="rId8"/>
    <p:sldId id="343" r:id="rId9"/>
    <p:sldId id="345" r:id="rId10"/>
    <p:sldId id="346" r:id="rId11"/>
    <p:sldId id="369" r:id="rId12"/>
    <p:sldId id="370" r:id="rId13"/>
    <p:sldId id="371" r:id="rId14"/>
    <p:sldId id="372" r:id="rId15"/>
    <p:sldId id="347" r:id="rId16"/>
    <p:sldId id="350" r:id="rId17"/>
    <p:sldId id="351" r:id="rId18"/>
    <p:sldId id="367" r:id="rId19"/>
    <p:sldId id="374" r:id="rId20"/>
    <p:sldId id="375" r:id="rId21"/>
    <p:sldId id="376" r:id="rId22"/>
    <p:sldId id="373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UTA, MOMAR" initials="KM" lastIdx="3" clrIdx="0">
    <p:extLst>
      <p:ext uri="{19B8F6BF-5375-455C-9EA6-DF929625EA0E}">
        <p15:presenceInfo xmlns:p15="http://schemas.microsoft.com/office/powerpoint/2012/main" userId="S-1-5-21-725345543-1957994488-2146389909-1073746234" providerId="AD"/>
      </p:ext>
    </p:extLst>
  </p:cmAuthor>
  <p:cmAuthor id="2" name="Rafik Mahjoubi" initials="RM" lastIdx="1" clrIdx="1">
    <p:extLst>
      <p:ext uri="{19B8F6BF-5375-455C-9EA6-DF929625EA0E}">
        <p15:presenceInfo xmlns:p15="http://schemas.microsoft.com/office/powerpoint/2012/main" userId="8506218da3340d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61"/>
    <a:srgbClr val="3792AB"/>
    <a:srgbClr val="429480"/>
    <a:srgbClr val="FFFFFF"/>
    <a:srgbClr val="4A7DBA"/>
    <a:srgbClr val="4383D1"/>
    <a:srgbClr val="204C82"/>
    <a:srgbClr val="6CA744"/>
    <a:srgbClr val="83A343"/>
    <a:srgbClr val="5A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79" autoAdjust="0"/>
  </p:normalViewPr>
  <p:slideViewPr>
    <p:cSldViewPr>
      <p:cViewPr varScale="1">
        <p:scale>
          <a:sx n="85" d="100"/>
          <a:sy n="85" d="100"/>
        </p:scale>
        <p:origin x="133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65C6B-AD7E-4F89-8016-A94DF4461462}" type="datetimeFigureOut">
              <a:rPr lang="fr-FR" smtClean="0"/>
              <a:pPr/>
              <a:t>25/09/2019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B532-3F97-40DC-A6FB-3EBACACC281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99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BB532-3F97-40DC-A6FB-3EBACACC281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73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400" b="1" noProof="0" dirty="0"/>
              <a:t>Short term vision (July – September)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noProof="0" dirty="0"/>
          </a:p>
          <a:p>
            <a:pPr marL="0" indent="0">
              <a:buFont typeface="Arial" panose="020B0604020202020204" pitchFamily="34" charset="0"/>
              <a:buNone/>
            </a:pPr>
            <a:endParaRPr lang="en-US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Countries managed the SDG data loading using ODP template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AfDB experts (ECST1 in collaboration with CHIS) create necessary SQL views to get a staging SDG data base. This data base is automatically updated when ODP data base is updated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AfDB experts  (ECST1) make Data mapping between the SDG DSD v1.0 and SDG countries data existed in staging data base . This mapping will be made in collaboration with countries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AfDB experts (ECST1 in collaboration with CHIS)  will set up a common NSI Webservice to expose SDG mapped data of all countries. The SDGs data will be categorized in separate dataflow by country.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0" indent="0">
              <a:buFont typeface="Arial" panose="020B0604020202020204" pitchFamily="34" charset="0"/>
              <a:buNone/>
            </a:pPr>
            <a:endParaRPr lang="en-US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3E478-B278-426C-9A66-F87DE791930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549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600" b="1" noProof="0" dirty="0"/>
              <a:t>Middle term vision (September- December 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noProof="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400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noProof="0" dirty="0"/>
              <a:t>Countries managed the SDG data loading using ODP template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noProof="0" dirty="0"/>
              <a:t>AfDB experts (ECST1 in collaboration with CHIS) create necessary SQL views to get a staging SDG data base. This data base is automatically updated when ODP data base is updated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noProof="0" dirty="0"/>
              <a:t>AfDB experts  (ECST1) make Data mapping between the SDG DSD v1.0 and SDG countries data existed in staging data base . This mapping will be made in collaboration with countries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noProof="0" dirty="0"/>
              <a:t>AfDB experts (ECST1 in collaboration with CHIS)  will set up an NSI Webservice  for each country to expose SDG mapped data.  This NSI Webservice will integrated into country ODP</a:t>
            </a:r>
            <a:endParaRPr lang="en-US" noProof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3E478-B278-426C-9A66-F87DE791930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722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400" b="1" noProof="0" dirty="0"/>
              <a:t>Long term vision (TBD 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noProof="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200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noProof="0" dirty="0"/>
              <a:t>Countries managed the SDG data loading using ODP template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noProof="0" dirty="0"/>
              <a:t>No need of  Data transformation  since the ODP will became fully SDMX compliant and a new data layer will be integrated to hide database complexities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noProof="0" dirty="0"/>
              <a:t>Countries make/update Data mapping between the SDMX DSD and ODP database. AfDB experts (ECST1 ) may assist countries in case of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noProof="0" dirty="0"/>
              <a:t>AfDB experts (ECST1 in collaboration with CHIS)  will set up an NSI Webservice  for each country to expose SDG mapped data.  This NSI Webservice will integrated into country ODP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noProof="0" dirty="0"/>
              <a:t>In ideal scenario , countries will be able to instantiate NSI Webservices in case of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noProof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3E478-B278-426C-9A66-F87DE791930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935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BB532-3F97-40DC-A6FB-3EBACACC281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38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BB532-3F97-40DC-A6FB-3EBACACC281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468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BB532-3F97-40DC-A6FB-3EBACACC281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264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BB532-3F97-40DC-A6FB-3EBACACC2817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768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BB532-3F97-40DC-A6FB-3EBACACC281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476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the replication of the data present on the infrastructures of Côte d'Ivoire with that of the infrastructures of the African Development Bank (A.D.B).</a:t>
            </a:r>
            <a:endParaRPr lang="fr-FR" sz="105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BB532-3F97-40DC-A6FB-3EBACACC281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085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BB532-3F97-40DC-A6FB-3EBACACC281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109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BB532-3F97-40DC-A6FB-3EBACACC2817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52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4FE7-26C0-467A-AAAD-0AF45D26C2BA}" type="datetimeFigureOut">
              <a:rPr lang="fr-FR" smtClean="0"/>
              <a:pPr/>
              <a:t>25/09/2019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33C-DF2C-4F01-B6F5-04BE3439119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4FE7-26C0-467A-AAAD-0AF45D26C2BA}" type="datetimeFigureOut">
              <a:rPr lang="fr-FR" smtClean="0"/>
              <a:pPr/>
              <a:t>25/09/2019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33C-DF2C-4F01-B6F5-04BE3439119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4FE7-26C0-467A-AAAD-0AF45D26C2BA}" type="datetimeFigureOut">
              <a:rPr lang="fr-FR" smtClean="0"/>
              <a:pPr/>
              <a:t>25/09/2019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33C-DF2C-4F01-B6F5-04BE3439119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4FE7-26C0-467A-AAAD-0AF45D26C2BA}" type="datetimeFigureOut">
              <a:rPr lang="fr-FR" smtClean="0"/>
              <a:pPr/>
              <a:t>25/09/2019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33C-DF2C-4F01-B6F5-04BE3439119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4FE7-26C0-467A-AAAD-0AF45D26C2BA}" type="datetimeFigureOut">
              <a:rPr lang="fr-FR" smtClean="0"/>
              <a:pPr/>
              <a:t>25/09/2019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33C-DF2C-4F01-B6F5-04BE3439119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4FE7-26C0-467A-AAAD-0AF45D26C2BA}" type="datetimeFigureOut">
              <a:rPr lang="fr-FR" smtClean="0"/>
              <a:pPr/>
              <a:t>25/09/2019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33C-DF2C-4F01-B6F5-04BE3439119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4FE7-26C0-467A-AAAD-0AF45D26C2BA}" type="datetimeFigureOut">
              <a:rPr lang="fr-FR" smtClean="0"/>
              <a:pPr/>
              <a:t>25/09/2019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33C-DF2C-4F01-B6F5-04BE3439119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4FE7-26C0-467A-AAAD-0AF45D26C2BA}" type="datetimeFigureOut">
              <a:rPr lang="fr-FR" smtClean="0"/>
              <a:pPr/>
              <a:t>25/09/2019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33C-DF2C-4F01-B6F5-04BE3439119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4FE7-26C0-467A-AAAD-0AF45D26C2BA}" type="datetimeFigureOut">
              <a:rPr lang="fr-FR" smtClean="0"/>
              <a:pPr/>
              <a:t>25/09/2019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33C-DF2C-4F01-B6F5-04BE3439119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4FE7-26C0-467A-AAAD-0AF45D26C2BA}" type="datetimeFigureOut">
              <a:rPr lang="fr-FR" smtClean="0"/>
              <a:pPr/>
              <a:t>25/09/2019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33C-DF2C-4F01-B6F5-04BE3439119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4FE7-26C0-467A-AAAD-0AF45D26C2BA}" type="datetimeFigureOut">
              <a:rPr lang="fr-FR" smtClean="0"/>
              <a:pPr/>
              <a:t>25/09/2019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33C-DF2C-4F01-B6F5-04BE3439119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14FE7-26C0-467A-AAAD-0AF45D26C2BA}" type="datetimeFigureOut">
              <a:rPr lang="fr-FR" smtClean="0"/>
              <a:pPr/>
              <a:t>25/09/2019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C433C-DF2C-4F01-B6F5-04BE3439119B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06" b="-333"/>
          <a:stretch>
            <a:fillRect/>
          </a:stretch>
        </p:blipFill>
        <p:spPr bwMode="auto">
          <a:xfrm>
            <a:off x="7452320" y="5930019"/>
            <a:ext cx="1641541" cy="86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470827" cy="108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1428657" y="2663052"/>
            <a:ext cx="20370" cy="1702052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15817" y="2708920"/>
            <a:ext cx="56593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>
                <a:solidFill>
                  <a:schemeClr val="accent3">
                    <a:lumMod val="50000"/>
                  </a:schemeClr>
                </a:solidFill>
              </a:rPr>
              <a:t>SDMX in AFRICA</a:t>
            </a:r>
          </a:p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SDMX Roadmap 2019-2022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5717772"/>
            <a:ext cx="612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7th SDMX Global Conference</a:t>
            </a:r>
          </a:p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Budapest, Hungary from 16-19 September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C3F347A-6648-4810-9755-841FD4A37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6849"/>
            <a:ext cx="8820472" cy="16288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0569382-4B23-4B15-BC3D-13E5BE046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SDMX  case studies</a:t>
            </a:r>
            <a:endParaRPr lang="en-US" sz="5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7F8A642-4E6D-42A3-B923-E8453743A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103467"/>
            <a:ext cx="1587950" cy="11057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BEEECC0-8995-429C-81DC-3DC0448D2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4081712"/>
            <a:ext cx="1587950" cy="11198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F8D6EF8-D11B-4CDA-A415-61EFFE058604}"/>
              </a:ext>
            </a:extLst>
          </p:cNvPr>
          <p:cNvSpPr txBox="1"/>
          <p:nvPr/>
        </p:nvSpPr>
        <p:spPr>
          <a:xfrm>
            <a:off x="1669945" y="5395865"/>
            <a:ext cx="91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Senegal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D29E566-1FAB-4BEF-9003-08F1B264A473}"/>
              </a:ext>
            </a:extLst>
          </p:cNvPr>
          <p:cNvSpPr txBox="1"/>
          <p:nvPr/>
        </p:nvSpPr>
        <p:spPr>
          <a:xfrm>
            <a:off x="6033325" y="5395865"/>
            <a:ext cx="1379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Cote d’Ivoire</a:t>
            </a:r>
          </a:p>
        </p:txBody>
      </p:sp>
    </p:spTree>
    <p:extLst>
      <p:ext uri="{BB962C8B-B14F-4D97-AF65-F5344CB8AC3E}">
        <p14:creationId xmlns:p14="http://schemas.microsoft.com/office/powerpoint/2010/main" val="1435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61CB8D1-81C7-4B9A-B176-89A6DB5D48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2764" y="6291822"/>
            <a:ext cx="648072" cy="45703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E610C33C-7CA8-45EE-92A2-A2385A56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pPr algn="l"/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Why SDMX ?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089FD599-7837-4354-ABF9-B844BDDDF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Reduce Reporting burden for the Cote D’Ivoire National statistics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Better report on all International and regional Agendas Cote D’Ivoire has committed to (including SDGs, AU Agenda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2063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etc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Standardize our statistical data management lifecycle from collection to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dissemination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SDMX as an important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modernize the National Statistical System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63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2CE509E-EF00-4A8C-8CCC-71A25F934D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2764" y="6354847"/>
            <a:ext cx="648072" cy="45703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3B9194A8-66B6-4B6C-B1A5-F1FCB272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Progress made on SDMX 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089FD599-7837-4354-ABF9-B844BDDDF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49831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3000" dirty="0"/>
          </a:p>
          <a:p>
            <a:pPr algn="just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Trainings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on SDMX basics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notions,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data modelling and data mapping</a:t>
            </a:r>
          </a:p>
          <a:p>
            <a:pPr marL="0" indent="0" algn="just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Testing SDMX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SDMX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converter,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Mapping assistant </a:t>
            </a:r>
          </a:p>
          <a:p>
            <a:pPr marL="0" indent="0" algn="just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Testing 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SDG data from ODP data base  with SDG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DSD</a:t>
            </a:r>
          </a:p>
          <a:p>
            <a:pPr algn="just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Reporting to IMF for the eGDDS implementation</a:t>
            </a:r>
          </a:p>
          <a:p>
            <a:pPr algn="just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National Summary Data Page is available to allow partners to retrieve main macro economic data from Cote D’Ivoire’s Open Data Platform</a:t>
            </a:r>
          </a:p>
          <a:p>
            <a:pPr algn="just"/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201E41E-5DA8-4781-8637-20534B585BD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2764" y="6354847"/>
            <a:ext cx="648072" cy="45703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3831B655-AFF5-4824-A87D-B7A97FBC8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pPr algn="l"/>
            <a:r>
              <a:rPr lang="fr-FR" dirty="0" err="1">
                <a:solidFill>
                  <a:schemeClr val="accent3">
                    <a:lumMod val="50000"/>
                  </a:schemeClr>
                </a:solidFill>
              </a:rPr>
              <a:t>Next</a:t>
            </a:r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3">
                    <a:lumMod val="50000"/>
                  </a:schemeClr>
                </a:solidFill>
              </a:rPr>
              <a:t>steps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3">
                    <a:lumMod val="50000"/>
                  </a:schemeClr>
                </a:solidFill>
              </a:rPr>
              <a:t>with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SDMX ?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1"/>
          </p:nvPr>
        </p:nvSpPr>
        <p:spPr>
          <a:xfrm>
            <a:off x="395537" y="1588083"/>
            <a:ext cx="8517632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Upgrade our IT infrastructure to better benefit from SDMX project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</a:p>
          <a:p>
            <a:pPr algn="just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Finalize the mapping exercise with the official SDG DSD and publish our NSI Web service for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SDG</a:t>
            </a:r>
          </a:p>
          <a:p>
            <a:pPr algn="just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Continue SDMX capacity building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Extend the implementation to other statistical domains </a:t>
            </a:r>
          </a:p>
          <a:p>
            <a:pPr>
              <a:buFont typeface="Arial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175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201E41E-5DA8-4781-8637-20534B585BD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2764" y="6354847"/>
            <a:ext cx="648072" cy="45703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3831B655-AFF5-4824-A87D-B7A97FBC8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pPr algn="l"/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Challenges ?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95536" y="1281499"/>
            <a:ext cx="8615300" cy="52585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transition from the Enhanced Data Management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IMF to the IMF Special Data Dissemination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 the end of this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dissemination from 2021 of all the indicators and survey results produced by the National Statistics Office of Côte d'Ivoire in SDMX </a:t>
            </a:r>
            <a:r>
              <a:rPr lang="en-US" altLang="en-US" sz="18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establishment of an SDMX infrastructure specific to Côte d'Ivoire beginning in </a:t>
            </a:r>
            <a:r>
              <a:rPr lang="en-US" altLang="en-US" sz="18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the replication of the data present on the infrastructures of Côte d'Ivoire with those of the infrastructures of the African Development Bank (AfDB) by </a:t>
            </a:r>
            <a:r>
              <a:rPr lang="en-US" altLang="en-US" sz="18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of all actors of the National Statistical System (SSN) with the support of the African Development Bank  ‘(AfDB) in 2020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 the expert groups working on the implementation of SDMX standards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 smtClean="0"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725D854-6FBA-480A-9222-DBCA68AB7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pPr algn="l"/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Why SDMX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89FD599-7837-4354-ABF9-B844BDDDF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algn="just">
              <a:spcAft>
                <a:spcPts val="648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Standardize data exchanges, data with harmonized structure</a:t>
            </a:r>
          </a:p>
          <a:p>
            <a:pPr marL="0" indent="0" algn="just">
              <a:spcAft>
                <a:spcPts val="648"/>
              </a:spcAft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48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 the quality of exchanges through standardization, automation, validation and data sharing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48"/>
              </a:spcAft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48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 reading and correct exploitation of data </a:t>
            </a:r>
          </a:p>
          <a:p>
            <a:pPr algn="just">
              <a:spcAft>
                <a:spcPts val="648"/>
              </a:spcAft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48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data reporting burden with “One report for many organizations”</a:t>
            </a:r>
          </a:p>
          <a:p>
            <a:pPr algn="just">
              <a:spcAft>
                <a:spcPts val="648"/>
              </a:spcAft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48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correspond with best practices</a:t>
            </a:r>
          </a:p>
          <a:p>
            <a:pPr marL="0" indent="0" algn="just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CF51442-3414-43D2-BBC7-EB0116B012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170" y="6308725"/>
            <a:ext cx="657260" cy="45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89FD599-7837-4354-ABF9-B844BDDDF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08" y="1772816"/>
            <a:ext cx="8786874" cy="5214974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Data submission with IMF: SDMX determined for Senegal’s accession to the IMF’s SDDS in 2017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2018, Participation in 3 trainings sessions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SDMX (focus on external trade and SDG)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Practices based on SDMX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tools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(SDMX converter,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Mapping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assistant)</a:t>
            </a:r>
          </a:p>
          <a:p>
            <a:pPr lvl="1"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SDG mapping with SDG-DSD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CF51442-3414-43D2-BBC7-EB0116B012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170" y="6308725"/>
            <a:ext cx="657260" cy="45767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7697CC24-55CD-40FB-9053-BEBE6F4EA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Progress made on SDMX 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89FD599-7837-4354-ABF9-B844BDDDF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promoting SDMX at ANSD level: increased awareness of internal producers</a:t>
            </a:r>
          </a:p>
          <a:p>
            <a:pPr marL="0" indent="0" algn="just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Take into account SDMX in updating ANSD’s dissemination policy</a:t>
            </a:r>
          </a:p>
          <a:p>
            <a:pPr marL="0" indent="0" algn="just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Disseminate in Open data the SDG indicators  in SDMX format for better use and comparability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Extend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SDMX implementation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other statistical domains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(external trade, national accounts and prices)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CF51442-3414-43D2-BBC7-EB0116B012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170" y="6308725"/>
            <a:ext cx="657260" cy="45767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xmlns="" id="{FC3A9826-6ED6-46F7-806F-1BA7821C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pPr algn="l"/>
            <a:r>
              <a:rPr lang="fr-FR" dirty="0" err="1" smtClean="0">
                <a:solidFill>
                  <a:schemeClr val="accent3">
                    <a:lumMod val="50000"/>
                  </a:schemeClr>
                </a:solidFill>
              </a:rPr>
              <a:t>Next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3">
                    <a:lumMod val="50000"/>
                  </a:schemeClr>
                </a:solidFill>
              </a:rPr>
              <a:t>steps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with SDMX ?</a:t>
            </a:r>
          </a:p>
        </p:txBody>
      </p:sp>
    </p:spTree>
    <p:extLst>
      <p:ext uri="{BB962C8B-B14F-4D97-AF65-F5344CB8AC3E}">
        <p14:creationId xmlns:p14="http://schemas.microsoft.com/office/powerpoint/2010/main" val="21812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3831B655-AFF5-4824-A87D-B7A97FBC8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pPr algn="l"/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Challenges ?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32404" y="1373490"/>
            <a:ext cx="8229600" cy="3783702"/>
          </a:xfrm>
        </p:spPr>
        <p:txBody>
          <a:bodyPr>
            <a:norm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</a:t>
            </a:r>
            <a:r>
              <a:rPr lang="en-US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18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esources (skills, French documentation, budget, etc.) to </a:t>
            </a:r>
            <a:r>
              <a:rPr lang="en-US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 training sessions </a:t>
            </a:r>
            <a:r>
              <a:rPr lang="en-US" altLang="en-US" sz="18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SDMX with </a:t>
            </a:r>
            <a:r>
              <a:rPr lang="en-US" altLang="en-US" sz="18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participation </a:t>
            </a:r>
            <a:r>
              <a:rPr lang="en-US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representatives of the internal producer services </a:t>
            </a:r>
            <a:endParaRPr lang="en-US" altLang="en-US" sz="1800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and describe indicators and metadata to ensure comparability at the regional level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Integrate an introduction to SDMX in the training of ENSAE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SDMX format in data dissemination of census 2023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2CF51442-3414-43D2-BBC7-EB0116B012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170" y="6308725"/>
            <a:ext cx="657260" cy="45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3B03DE89-7664-43CB-A370-114653C9BFE6}"/>
              </a:ext>
            </a:extLst>
          </p:cNvPr>
          <p:cNvGrpSpPr/>
          <p:nvPr/>
        </p:nvGrpSpPr>
        <p:grpSpPr>
          <a:xfrm>
            <a:off x="1227724" y="3525578"/>
            <a:ext cx="815340" cy="872490"/>
            <a:chOff x="4521200" y="2951480"/>
            <a:chExt cx="1087120" cy="1163320"/>
          </a:xfrm>
        </p:grpSpPr>
        <p:sp>
          <p:nvSpPr>
            <p:cNvPr id="4" name="Organigramme : Disque magnétique 3">
              <a:extLst>
                <a:ext uri="{FF2B5EF4-FFF2-40B4-BE49-F238E27FC236}">
                  <a16:creationId xmlns:a16="http://schemas.microsoft.com/office/drawing/2014/main" xmlns="" id="{8AEE5503-8FF0-4AEE-BF77-705679DDA180}"/>
                </a:ext>
              </a:extLst>
            </p:cNvPr>
            <p:cNvSpPr/>
            <p:nvPr/>
          </p:nvSpPr>
          <p:spPr>
            <a:xfrm>
              <a:off x="4521200" y="3644450"/>
              <a:ext cx="1087120" cy="470350"/>
            </a:xfrm>
            <a:prstGeom prst="flowChartMagneticDisk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5" name="Organigramme : Disque magnétique 4">
              <a:extLst>
                <a:ext uri="{FF2B5EF4-FFF2-40B4-BE49-F238E27FC236}">
                  <a16:creationId xmlns:a16="http://schemas.microsoft.com/office/drawing/2014/main" xmlns="" id="{EB7AF69C-7542-4B39-953B-CB16A59CBE4D}"/>
                </a:ext>
              </a:extLst>
            </p:cNvPr>
            <p:cNvSpPr/>
            <p:nvPr/>
          </p:nvSpPr>
          <p:spPr>
            <a:xfrm>
              <a:off x="4521200" y="3302377"/>
              <a:ext cx="1087120" cy="470350"/>
            </a:xfrm>
            <a:prstGeom prst="flowChartMagneticDisk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6" name="Organigramme : Disque magnétique 5">
              <a:extLst>
                <a:ext uri="{FF2B5EF4-FFF2-40B4-BE49-F238E27FC236}">
                  <a16:creationId xmlns:a16="http://schemas.microsoft.com/office/drawing/2014/main" xmlns="" id="{A3BDCB30-5731-4671-8E5C-747E65C50830}"/>
                </a:ext>
              </a:extLst>
            </p:cNvPr>
            <p:cNvSpPr/>
            <p:nvPr/>
          </p:nvSpPr>
          <p:spPr>
            <a:xfrm>
              <a:off x="4521200" y="2951480"/>
              <a:ext cx="1087120" cy="470350"/>
            </a:xfrm>
            <a:prstGeom prst="flowChartMagneticDisk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</p:grp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84370CA2-981C-4620-8DDB-D9B21DA40143}"/>
              </a:ext>
            </a:extLst>
          </p:cNvPr>
          <p:cNvCxnSpPr>
            <a:cxnSpLocks/>
          </p:cNvCxnSpPr>
          <p:nvPr/>
        </p:nvCxnSpPr>
        <p:spPr>
          <a:xfrm>
            <a:off x="3255048" y="4159826"/>
            <a:ext cx="362886" cy="893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Picture 2" descr="Image associÃ©e">
            <a:extLst>
              <a:ext uri="{FF2B5EF4-FFF2-40B4-BE49-F238E27FC236}">
                <a16:creationId xmlns:a16="http://schemas.microsoft.com/office/drawing/2014/main" xmlns="" id="{9024B811-D97B-405A-9350-C73781EB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6049">
            <a:off x="2725929" y="3989460"/>
            <a:ext cx="399708" cy="37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1790BDC9-31F5-4D5C-856A-3988DB117881}"/>
              </a:ext>
            </a:extLst>
          </p:cNvPr>
          <p:cNvCxnSpPr>
            <a:cxnSpLocks/>
          </p:cNvCxnSpPr>
          <p:nvPr/>
        </p:nvCxnSpPr>
        <p:spPr>
          <a:xfrm flipV="1">
            <a:off x="2174433" y="4154988"/>
            <a:ext cx="439228" cy="483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9305F53D-7D72-41E7-BCF7-89A6F53B1CB4}"/>
              </a:ext>
            </a:extLst>
          </p:cNvPr>
          <p:cNvGrpSpPr/>
          <p:nvPr/>
        </p:nvGrpSpPr>
        <p:grpSpPr>
          <a:xfrm>
            <a:off x="3736499" y="3965133"/>
            <a:ext cx="383553" cy="386041"/>
            <a:chOff x="4521200" y="2951480"/>
            <a:chExt cx="1087120" cy="116332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0" name="Organigramme : Disque magnétique 19">
              <a:extLst>
                <a:ext uri="{FF2B5EF4-FFF2-40B4-BE49-F238E27FC236}">
                  <a16:creationId xmlns:a16="http://schemas.microsoft.com/office/drawing/2014/main" xmlns="" id="{13A00A3F-B242-44F6-A998-948B08217638}"/>
                </a:ext>
              </a:extLst>
            </p:cNvPr>
            <p:cNvSpPr/>
            <p:nvPr/>
          </p:nvSpPr>
          <p:spPr>
            <a:xfrm>
              <a:off x="4521200" y="3644450"/>
              <a:ext cx="1087120" cy="470350"/>
            </a:xfrm>
            <a:prstGeom prst="flowChartMagneticDisk">
              <a:avLst/>
            </a:prstGeom>
            <a:grpFill/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21" name="Organigramme : Disque magnétique 20">
              <a:extLst>
                <a:ext uri="{FF2B5EF4-FFF2-40B4-BE49-F238E27FC236}">
                  <a16:creationId xmlns:a16="http://schemas.microsoft.com/office/drawing/2014/main" xmlns="" id="{96CBCD9E-56F1-4250-BFE8-AB78B2CFF725}"/>
                </a:ext>
              </a:extLst>
            </p:cNvPr>
            <p:cNvSpPr/>
            <p:nvPr/>
          </p:nvSpPr>
          <p:spPr>
            <a:xfrm>
              <a:off x="4521200" y="3302377"/>
              <a:ext cx="1087120" cy="470350"/>
            </a:xfrm>
            <a:prstGeom prst="flowChartMagneticDisk">
              <a:avLst/>
            </a:prstGeom>
            <a:grpFill/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22" name="Organigramme : Disque magnétique 21">
              <a:extLst>
                <a:ext uri="{FF2B5EF4-FFF2-40B4-BE49-F238E27FC236}">
                  <a16:creationId xmlns:a16="http://schemas.microsoft.com/office/drawing/2014/main" xmlns="" id="{8B1A76E3-EB0A-4E7B-954E-9A800A061781}"/>
                </a:ext>
              </a:extLst>
            </p:cNvPr>
            <p:cNvSpPr/>
            <p:nvPr/>
          </p:nvSpPr>
          <p:spPr>
            <a:xfrm>
              <a:off x="4521200" y="2951480"/>
              <a:ext cx="1087120" cy="470350"/>
            </a:xfrm>
            <a:prstGeom prst="flowChartMagneticDisk">
              <a:avLst/>
            </a:prstGeom>
            <a:grpFill/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F5B7E46E-99BC-4331-81D8-8BAFD8AA8997}"/>
              </a:ext>
            </a:extLst>
          </p:cNvPr>
          <p:cNvGrpSpPr/>
          <p:nvPr/>
        </p:nvGrpSpPr>
        <p:grpSpPr>
          <a:xfrm>
            <a:off x="4908037" y="2638617"/>
            <a:ext cx="601870" cy="553518"/>
            <a:chOff x="8193075" y="2031882"/>
            <a:chExt cx="1494934" cy="1340631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xmlns="" id="{5B654928-2446-4512-A948-4D56E14E8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193075" y="2031882"/>
              <a:ext cx="1494934" cy="1340631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xmlns="" id="{DB790575-84C0-48EA-A0A7-6966717B6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41814" y="2373663"/>
              <a:ext cx="537654" cy="468985"/>
            </a:xfrm>
            <a:prstGeom prst="rect">
              <a:avLst/>
            </a:prstGeom>
          </p:spPr>
        </p:pic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B5203BD5-3537-4B6A-99F7-F76ACE5973F1}"/>
              </a:ext>
            </a:extLst>
          </p:cNvPr>
          <p:cNvSpPr txBox="1"/>
          <p:nvPr/>
        </p:nvSpPr>
        <p:spPr>
          <a:xfrm>
            <a:off x="410986" y="3822513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>
                <a:solidFill>
                  <a:schemeClr val="accent6">
                    <a:lumMod val="75000"/>
                  </a:schemeClr>
                </a:solidFill>
              </a:rPr>
              <a:t>ODP</a:t>
            </a:r>
            <a:r>
              <a:rPr lang="fr-FR" sz="900" dirty="0">
                <a:solidFill>
                  <a:schemeClr val="accent6">
                    <a:lumMod val="75000"/>
                  </a:schemeClr>
                </a:solidFill>
              </a:rPr>
              <a:t> Data Base</a:t>
            </a:r>
          </a:p>
          <a:p>
            <a:r>
              <a:rPr lang="fr-FR" sz="900" dirty="0">
                <a:solidFill>
                  <a:schemeClr val="accent6">
                    <a:lumMod val="75000"/>
                  </a:schemeClr>
                </a:solidFill>
              </a:rPr>
              <a:t>         (Dev)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461253BB-73CB-4377-A70E-72186979AB62}"/>
              </a:ext>
            </a:extLst>
          </p:cNvPr>
          <p:cNvSpPr txBox="1"/>
          <p:nvPr/>
        </p:nvSpPr>
        <p:spPr>
          <a:xfrm>
            <a:off x="3572595" y="4394412"/>
            <a:ext cx="7649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b="1" dirty="0">
                <a:solidFill>
                  <a:schemeClr val="accent5">
                    <a:lumMod val="50000"/>
                  </a:schemeClr>
                </a:solidFill>
              </a:rPr>
              <a:t>SDG</a:t>
            </a:r>
            <a:r>
              <a:rPr lang="en-US" sz="750" dirty="0">
                <a:solidFill>
                  <a:schemeClr val="accent5">
                    <a:lumMod val="50000"/>
                  </a:schemeClr>
                </a:solidFill>
              </a:rPr>
              <a:t> Data Base</a:t>
            </a:r>
          </a:p>
          <a:p>
            <a:pPr algn="ctr"/>
            <a:r>
              <a:rPr lang="en-US" sz="750" dirty="0">
                <a:solidFill>
                  <a:schemeClr val="accent5">
                    <a:lumMod val="50000"/>
                  </a:schemeClr>
                </a:solidFill>
              </a:rPr>
              <a:t>(Staging)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4BC80157-886A-4595-BD15-358A73368AA9}"/>
              </a:ext>
            </a:extLst>
          </p:cNvPr>
          <p:cNvSpPr txBox="1"/>
          <p:nvPr/>
        </p:nvSpPr>
        <p:spPr>
          <a:xfrm>
            <a:off x="2556408" y="3592841"/>
            <a:ext cx="76976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25" b="1" dirty="0">
                <a:solidFill>
                  <a:schemeClr val="accent5">
                    <a:lumMod val="50000"/>
                  </a:schemeClr>
                </a:solidFill>
              </a:rPr>
              <a:t>Transforming</a:t>
            </a:r>
          </a:p>
          <a:p>
            <a:pPr algn="ctr"/>
            <a:r>
              <a:rPr lang="en-US" sz="825" dirty="0">
                <a:solidFill>
                  <a:schemeClr val="accent5">
                    <a:lumMod val="50000"/>
                  </a:schemeClr>
                </a:solidFill>
              </a:rPr>
              <a:t>(SQL views)</a:t>
            </a:r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xmlns="" id="{84FDBD0A-A01E-44B7-ADAC-D1CA5CD20855}"/>
              </a:ext>
            </a:extLst>
          </p:cNvPr>
          <p:cNvGrpSpPr/>
          <p:nvPr/>
        </p:nvGrpSpPr>
        <p:grpSpPr>
          <a:xfrm>
            <a:off x="5562413" y="2638618"/>
            <a:ext cx="678392" cy="444226"/>
            <a:chOff x="6644628" y="4568152"/>
            <a:chExt cx="1197293" cy="754112"/>
          </a:xfrm>
        </p:grpSpPr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xmlns="" id="{241E3A54-00BB-4A80-8AC7-1B29D6A36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70497" y="4568152"/>
              <a:ext cx="319535" cy="402173"/>
            </a:xfrm>
            <a:prstGeom prst="rect">
              <a:avLst/>
            </a:prstGeom>
          </p:spPr>
        </p:pic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xmlns="" id="{3B09F1E7-3576-4CD7-9B5C-51C3E4DE8C3E}"/>
                </a:ext>
              </a:extLst>
            </p:cNvPr>
            <p:cNvSpPr txBox="1"/>
            <p:nvPr/>
          </p:nvSpPr>
          <p:spPr>
            <a:xfrm>
              <a:off x="6644628" y="4969592"/>
              <a:ext cx="1197293" cy="352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750" dirty="0">
                  <a:solidFill>
                    <a:schemeClr val="accent5">
                      <a:lumMod val="50000"/>
                    </a:schemeClr>
                  </a:solidFill>
                </a:rPr>
                <a:t>SDG DSD 1.0</a:t>
              </a:r>
            </a:p>
          </p:txBody>
        </p:sp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xmlns="" id="{248BCE00-E59D-4135-95BE-F672239015C4}"/>
              </a:ext>
            </a:extLst>
          </p:cNvPr>
          <p:cNvGrpSpPr/>
          <p:nvPr/>
        </p:nvGrpSpPr>
        <p:grpSpPr>
          <a:xfrm>
            <a:off x="4958233" y="3916006"/>
            <a:ext cx="348415" cy="440026"/>
            <a:chOff x="4521200" y="2951480"/>
            <a:chExt cx="1087120" cy="116332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9" name="Organigramme : Disque magnétique 108">
              <a:extLst>
                <a:ext uri="{FF2B5EF4-FFF2-40B4-BE49-F238E27FC236}">
                  <a16:creationId xmlns:a16="http://schemas.microsoft.com/office/drawing/2014/main" xmlns="" id="{E0EF19F4-22B7-4A29-A56A-61E85D43BBB7}"/>
                </a:ext>
              </a:extLst>
            </p:cNvPr>
            <p:cNvSpPr/>
            <p:nvPr/>
          </p:nvSpPr>
          <p:spPr>
            <a:xfrm>
              <a:off x="4521200" y="3644450"/>
              <a:ext cx="1087120" cy="470350"/>
            </a:xfrm>
            <a:prstGeom prst="flowChartMagneticDisk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110" name="Organigramme : Disque magnétique 109">
              <a:extLst>
                <a:ext uri="{FF2B5EF4-FFF2-40B4-BE49-F238E27FC236}">
                  <a16:creationId xmlns:a16="http://schemas.microsoft.com/office/drawing/2014/main" xmlns="" id="{83F40BDF-CA77-4C57-805A-494163B5C67B}"/>
                </a:ext>
              </a:extLst>
            </p:cNvPr>
            <p:cNvSpPr/>
            <p:nvPr/>
          </p:nvSpPr>
          <p:spPr>
            <a:xfrm>
              <a:off x="4521200" y="3302377"/>
              <a:ext cx="1087120" cy="470350"/>
            </a:xfrm>
            <a:prstGeom prst="flowChartMagneticDisk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111" name="Organigramme : Disque magnétique 110">
              <a:extLst>
                <a:ext uri="{FF2B5EF4-FFF2-40B4-BE49-F238E27FC236}">
                  <a16:creationId xmlns:a16="http://schemas.microsoft.com/office/drawing/2014/main" xmlns="" id="{36F2AEEF-FA25-4E2A-9B2E-D746D8AA800E}"/>
                </a:ext>
              </a:extLst>
            </p:cNvPr>
            <p:cNvSpPr/>
            <p:nvPr/>
          </p:nvSpPr>
          <p:spPr>
            <a:xfrm>
              <a:off x="4521200" y="2951480"/>
              <a:ext cx="1087120" cy="470350"/>
            </a:xfrm>
            <a:prstGeom prst="flowChartMagneticDisk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</p:grpSp>
      <p:cxnSp>
        <p:nvCxnSpPr>
          <p:cNvPr id="118" name="Connecteur droit avec flèche 117">
            <a:extLst>
              <a:ext uri="{FF2B5EF4-FFF2-40B4-BE49-F238E27FC236}">
                <a16:creationId xmlns:a16="http://schemas.microsoft.com/office/drawing/2014/main" xmlns="" id="{D6210B7F-B3D1-4425-B9B1-424BEC6D4F3C}"/>
              </a:ext>
            </a:extLst>
          </p:cNvPr>
          <p:cNvCxnSpPr>
            <a:cxnSpLocks/>
          </p:cNvCxnSpPr>
          <p:nvPr/>
        </p:nvCxnSpPr>
        <p:spPr>
          <a:xfrm flipH="1">
            <a:off x="5531467" y="2797236"/>
            <a:ext cx="242012" cy="66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>
            <a:extLst>
              <a:ext uri="{FF2B5EF4-FFF2-40B4-BE49-F238E27FC236}">
                <a16:creationId xmlns:a16="http://schemas.microsoft.com/office/drawing/2014/main" xmlns="" id="{5D17C9DB-2DFA-47AE-AA86-6B1FF3991478}"/>
              </a:ext>
            </a:extLst>
          </p:cNvPr>
          <p:cNvCxnSpPr>
            <a:cxnSpLocks/>
          </p:cNvCxnSpPr>
          <p:nvPr/>
        </p:nvCxnSpPr>
        <p:spPr>
          <a:xfrm flipH="1">
            <a:off x="4168627" y="3043372"/>
            <a:ext cx="786612" cy="918917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Connecteur droit avec flèche 125">
            <a:extLst>
              <a:ext uri="{FF2B5EF4-FFF2-40B4-BE49-F238E27FC236}">
                <a16:creationId xmlns:a16="http://schemas.microsoft.com/office/drawing/2014/main" xmlns="" id="{38E6858D-3649-4E64-8DED-0193E231E9C1}"/>
              </a:ext>
            </a:extLst>
          </p:cNvPr>
          <p:cNvCxnSpPr>
            <a:cxnSpLocks/>
          </p:cNvCxnSpPr>
          <p:nvPr/>
        </p:nvCxnSpPr>
        <p:spPr>
          <a:xfrm>
            <a:off x="4975374" y="3033898"/>
            <a:ext cx="139409" cy="836201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1" name="ZoneTexte 140">
            <a:extLst>
              <a:ext uri="{FF2B5EF4-FFF2-40B4-BE49-F238E27FC236}">
                <a16:creationId xmlns:a16="http://schemas.microsoft.com/office/drawing/2014/main" xmlns="" id="{E53B0578-A498-4BE5-8FDA-46FB3A781B65}"/>
              </a:ext>
            </a:extLst>
          </p:cNvPr>
          <p:cNvSpPr txBox="1"/>
          <p:nvPr/>
        </p:nvSpPr>
        <p:spPr>
          <a:xfrm>
            <a:off x="5328751" y="3965133"/>
            <a:ext cx="5565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50" dirty="0">
                <a:solidFill>
                  <a:schemeClr val="bg2">
                    <a:lumMod val="50000"/>
                  </a:schemeClr>
                </a:solidFill>
              </a:rPr>
              <a:t>Mapping </a:t>
            </a:r>
          </a:p>
          <a:p>
            <a:pPr algn="ctr"/>
            <a:r>
              <a:rPr lang="fr-FR" sz="750" dirty="0">
                <a:solidFill>
                  <a:schemeClr val="bg2">
                    <a:lumMod val="50000"/>
                  </a:schemeClr>
                </a:solidFill>
              </a:rPr>
              <a:t>Store DB</a:t>
            </a:r>
          </a:p>
        </p:txBody>
      </p:sp>
      <p:sp>
        <p:nvSpPr>
          <p:cNvPr id="173" name="ZoneTexte 172">
            <a:extLst>
              <a:ext uri="{FF2B5EF4-FFF2-40B4-BE49-F238E27FC236}">
                <a16:creationId xmlns:a16="http://schemas.microsoft.com/office/drawing/2014/main" xmlns="" id="{B3115AF5-AC64-482B-93CF-A9D3221ABA17}"/>
              </a:ext>
            </a:extLst>
          </p:cNvPr>
          <p:cNvSpPr txBox="1"/>
          <p:nvPr/>
        </p:nvSpPr>
        <p:spPr>
          <a:xfrm>
            <a:off x="4975614" y="2422797"/>
            <a:ext cx="38824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50" b="1" dirty="0"/>
              <a:t>AfDB</a:t>
            </a:r>
          </a:p>
        </p:txBody>
      </p:sp>
      <p:pic>
        <p:nvPicPr>
          <p:cNvPr id="201" name="Image 200">
            <a:extLst>
              <a:ext uri="{FF2B5EF4-FFF2-40B4-BE49-F238E27FC236}">
                <a16:creationId xmlns:a16="http://schemas.microsoft.com/office/drawing/2014/main" xmlns="" id="{CBB364EB-8276-4F2B-B6BD-3F68FC586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4200" y="3817185"/>
            <a:ext cx="653156" cy="132727"/>
          </a:xfrm>
          <a:prstGeom prst="rect">
            <a:avLst/>
          </a:prstGeom>
        </p:spPr>
      </p:pic>
      <p:cxnSp>
        <p:nvCxnSpPr>
          <p:cNvPr id="204" name="Connecteur droit avec flèche 203">
            <a:extLst>
              <a:ext uri="{FF2B5EF4-FFF2-40B4-BE49-F238E27FC236}">
                <a16:creationId xmlns:a16="http://schemas.microsoft.com/office/drawing/2014/main" xmlns="" id="{E5091B75-C99A-4B90-978E-F81A3C57C328}"/>
              </a:ext>
            </a:extLst>
          </p:cNvPr>
          <p:cNvCxnSpPr>
            <a:cxnSpLocks/>
            <a:stCxn id="141" idx="3"/>
          </p:cNvCxnSpPr>
          <p:nvPr/>
        </p:nvCxnSpPr>
        <p:spPr>
          <a:xfrm flipV="1">
            <a:off x="5860227" y="4093916"/>
            <a:ext cx="799654" cy="2125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29" name="Image 228">
            <a:extLst>
              <a:ext uri="{FF2B5EF4-FFF2-40B4-BE49-F238E27FC236}">
                <a16:creationId xmlns:a16="http://schemas.microsoft.com/office/drawing/2014/main" xmlns="" id="{E36FDC23-7E76-429A-95EE-F6DC0E4A4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57792" y="2465852"/>
            <a:ext cx="720665" cy="662769"/>
          </a:xfrm>
          <a:prstGeom prst="rect">
            <a:avLst/>
          </a:prstGeom>
        </p:spPr>
      </p:pic>
      <p:sp>
        <p:nvSpPr>
          <p:cNvPr id="231" name="ZoneTexte 230">
            <a:extLst>
              <a:ext uri="{FF2B5EF4-FFF2-40B4-BE49-F238E27FC236}">
                <a16:creationId xmlns:a16="http://schemas.microsoft.com/office/drawing/2014/main" xmlns="" id="{CD3A89A5-C767-4D26-A701-196D06F07D7E}"/>
              </a:ext>
            </a:extLst>
          </p:cNvPr>
          <p:cNvSpPr txBox="1"/>
          <p:nvPr/>
        </p:nvSpPr>
        <p:spPr>
          <a:xfrm>
            <a:off x="1400726" y="2196027"/>
            <a:ext cx="57259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50" b="1" dirty="0"/>
              <a:t>Country 1</a:t>
            </a:r>
          </a:p>
        </p:txBody>
      </p:sp>
      <p:pic>
        <p:nvPicPr>
          <p:cNvPr id="236" name="Image 235">
            <a:extLst>
              <a:ext uri="{FF2B5EF4-FFF2-40B4-BE49-F238E27FC236}">
                <a16:creationId xmlns:a16="http://schemas.microsoft.com/office/drawing/2014/main" xmlns="" id="{18AA349F-1811-419E-AF3B-88148CBDCF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16" y="2601187"/>
            <a:ext cx="352754" cy="345971"/>
          </a:xfrm>
          <a:prstGeom prst="rect">
            <a:avLst/>
          </a:prstGeom>
        </p:spPr>
      </p:pic>
      <p:pic>
        <p:nvPicPr>
          <p:cNvPr id="237" name="Image 236">
            <a:extLst>
              <a:ext uri="{FF2B5EF4-FFF2-40B4-BE49-F238E27FC236}">
                <a16:creationId xmlns:a16="http://schemas.microsoft.com/office/drawing/2014/main" xmlns="" id="{9ADAD5F7-0DA3-4278-BED0-D557846AB7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4739" y="2646011"/>
            <a:ext cx="251669" cy="236209"/>
          </a:xfrm>
          <a:prstGeom prst="rect">
            <a:avLst/>
          </a:prstGeom>
        </p:spPr>
      </p:pic>
      <p:cxnSp>
        <p:nvCxnSpPr>
          <p:cNvPr id="239" name="Connecteur droit avec flèche 238">
            <a:extLst>
              <a:ext uri="{FF2B5EF4-FFF2-40B4-BE49-F238E27FC236}">
                <a16:creationId xmlns:a16="http://schemas.microsoft.com/office/drawing/2014/main" xmlns="" id="{A3687880-513C-4688-85C9-A0E91DB856D0}"/>
              </a:ext>
            </a:extLst>
          </p:cNvPr>
          <p:cNvCxnSpPr/>
          <p:nvPr/>
        </p:nvCxnSpPr>
        <p:spPr>
          <a:xfrm>
            <a:off x="1025743" y="2764115"/>
            <a:ext cx="308752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0" name="Connecteur droit avec flèche 239">
            <a:extLst>
              <a:ext uri="{FF2B5EF4-FFF2-40B4-BE49-F238E27FC236}">
                <a16:creationId xmlns:a16="http://schemas.microsoft.com/office/drawing/2014/main" xmlns="" id="{85AE937C-9971-490E-826B-6A1E417023D9}"/>
              </a:ext>
            </a:extLst>
          </p:cNvPr>
          <p:cNvCxnSpPr>
            <a:cxnSpLocks/>
          </p:cNvCxnSpPr>
          <p:nvPr/>
        </p:nvCxnSpPr>
        <p:spPr>
          <a:xfrm>
            <a:off x="1635394" y="3088747"/>
            <a:ext cx="0" cy="30969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43" name="Image 242">
            <a:extLst>
              <a:ext uri="{FF2B5EF4-FFF2-40B4-BE49-F238E27FC236}">
                <a16:creationId xmlns:a16="http://schemas.microsoft.com/office/drawing/2014/main" xmlns="" id="{FAB3ABCF-E277-4B2C-9CD9-B487E82DE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10570" y="4856996"/>
            <a:ext cx="720665" cy="662769"/>
          </a:xfrm>
          <a:prstGeom prst="rect">
            <a:avLst/>
          </a:prstGeom>
        </p:spPr>
      </p:pic>
      <p:sp>
        <p:nvSpPr>
          <p:cNvPr id="244" name="ZoneTexte 243">
            <a:extLst>
              <a:ext uri="{FF2B5EF4-FFF2-40B4-BE49-F238E27FC236}">
                <a16:creationId xmlns:a16="http://schemas.microsoft.com/office/drawing/2014/main" xmlns="" id="{DD6807D8-DBF7-47D7-8F83-1ADB24E76426}"/>
              </a:ext>
            </a:extLst>
          </p:cNvPr>
          <p:cNvSpPr txBox="1"/>
          <p:nvPr/>
        </p:nvSpPr>
        <p:spPr>
          <a:xfrm>
            <a:off x="1339853" y="5585458"/>
            <a:ext cx="5280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Country 2</a:t>
            </a:r>
          </a:p>
        </p:txBody>
      </p:sp>
      <p:pic>
        <p:nvPicPr>
          <p:cNvPr id="245" name="Image 244">
            <a:extLst>
              <a:ext uri="{FF2B5EF4-FFF2-40B4-BE49-F238E27FC236}">
                <a16:creationId xmlns:a16="http://schemas.microsoft.com/office/drawing/2014/main" xmlns="" id="{2B294CD5-88FD-4035-BE2B-A6E9A95D91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293" y="4992331"/>
            <a:ext cx="352754" cy="345971"/>
          </a:xfrm>
          <a:prstGeom prst="rect">
            <a:avLst/>
          </a:prstGeom>
        </p:spPr>
      </p:pic>
      <p:pic>
        <p:nvPicPr>
          <p:cNvPr id="246" name="Image 245">
            <a:extLst>
              <a:ext uri="{FF2B5EF4-FFF2-40B4-BE49-F238E27FC236}">
                <a16:creationId xmlns:a16="http://schemas.microsoft.com/office/drawing/2014/main" xmlns="" id="{A2A59190-3C26-45BF-A9B2-847393EBDF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7516" y="5037155"/>
            <a:ext cx="251669" cy="236209"/>
          </a:xfrm>
          <a:prstGeom prst="rect">
            <a:avLst/>
          </a:prstGeom>
        </p:spPr>
      </p:pic>
      <p:cxnSp>
        <p:nvCxnSpPr>
          <p:cNvPr id="247" name="Connecteur droit avec flèche 246">
            <a:extLst>
              <a:ext uri="{FF2B5EF4-FFF2-40B4-BE49-F238E27FC236}">
                <a16:creationId xmlns:a16="http://schemas.microsoft.com/office/drawing/2014/main" xmlns="" id="{441016B1-DA6B-4B81-B7BE-40A426BD55D2}"/>
              </a:ext>
            </a:extLst>
          </p:cNvPr>
          <p:cNvCxnSpPr>
            <a:cxnSpLocks/>
          </p:cNvCxnSpPr>
          <p:nvPr/>
        </p:nvCxnSpPr>
        <p:spPr>
          <a:xfrm>
            <a:off x="978521" y="5155259"/>
            <a:ext cx="308752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4" name="Connecteur droit avec flèche 253">
            <a:extLst>
              <a:ext uri="{FF2B5EF4-FFF2-40B4-BE49-F238E27FC236}">
                <a16:creationId xmlns:a16="http://schemas.microsoft.com/office/drawing/2014/main" xmlns="" id="{44DC6A70-3164-4595-AA73-AB341BA16FBF}"/>
              </a:ext>
            </a:extLst>
          </p:cNvPr>
          <p:cNvCxnSpPr>
            <a:cxnSpLocks/>
          </p:cNvCxnSpPr>
          <p:nvPr/>
        </p:nvCxnSpPr>
        <p:spPr>
          <a:xfrm flipV="1">
            <a:off x="1617286" y="4547808"/>
            <a:ext cx="3287" cy="38019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6" name="Rectangle : coins arrondis 265">
            <a:extLst>
              <a:ext uri="{FF2B5EF4-FFF2-40B4-BE49-F238E27FC236}">
                <a16:creationId xmlns:a16="http://schemas.microsoft.com/office/drawing/2014/main" xmlns="" id="{B650DD46-B292-46C6-B679-BDE0544037E5}"/>
              </a:ext>
            </a:extLst>
          </p:cNvPr>
          <p:cNvSpPr/>
          <p:nvPr/>
        </p:nvSpPr>
        <p:spPr>
          <a:xfrm>
            <a:off x="327661" y="1422887"/>
            <a:ext cx="1890803" cy="4462605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67" name="Rectangle : coins arrondis 266">
            <a:extLst>
              <a:ext uri="{FF2B5EF4-FFF2-40B4-BE49-F238E27FC236}">
                <a16:creationId xmlns:a16="http://schemas.microsoft.com/office/drawing/2014/main" xmlns="" id="{A8456A6F-AC08-427E-A63E-9DCDDE876969}"/>
              </a:ext>
            </a:extLst>
          </p:cNvPr>
          <p:cNvSpPr/>
          <p:nvPr/>
        </p:nvSpPr>
        <p:spPr>
          <a:xfrm>
            <a:off x="2351551" y="1452768"/>
            <a:ext cx="1910813" cy="446828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68" name="Rectangle : coins arrondis 267">
            <a:extLst>
              <a:ext uri="{FF2B5EF4-FFF2-40B4-BE49-F238E27FC236}">
                <a16:creationId xmlns:a16="http://schemas.microsoft.com/office/drawing/2014/main" xmlns="" id="{581E76E2-46B6-42F4-ABE6-101DB52CDF19}"/>
              </a:ext>
            </a:extLst>
          </p:cNvPr>
          <p:cNvSpPr/>
          <p:nvPr/>
        </p:nvSpPr>
        <p:spPr>
          <a:xfrm>
            <a:off x="4470602" y="1536410"/>
            <a:ext cx="1910813" cy="4436025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69" name="Rectangle : coins arrondis 268">
            <a:extLst>
              <a:ext uri="{FF2B5EF4-FFF2-40B4-BE49-F238E27FC236}">
                <a16:creationId xmlns:a16="http://schemas.microsoft.com/office/drawing/2014/main" xmlns="" id="{40F8ACC9-E664-456B-BB23-84E4968D889F}"/>
              </a:ext>
            </a:extLst>
          </p:cNvPr>
          <p:cNvSpPr/>
          <p:nvPr/>
        </p:nvSpPr>
        <p:spPr>
          <a:xfrm>
            <a:off x="6483351" y="1485753"/>
            <a:ext cx="1799590" cy="4436025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xmlns="" id="{8C5CF160-C606-4D98-BA98-F3042D58A882}"/>
              </a:ext>
            </a:extLst>
          </p:cNvPr>
          <p:cNvSpPr/>
          <p:nvPr/>
        </p:nvSpPr>
        <p:spPr>
          <a:xfrm>
            <a:off x="6961591" y="3804262"/>
            <a:ext cx="557024" cy="4889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50" b="1" dirty="0"/>
              <a:t>NSI Web Service for all countries </a:t>
            </a:r>
          </a:p>
        </p:txBody>
      </p:sp>
      <p:cxnSp>
        <p:nvCxnSpPr>
          <p:cNvPr id="273" name="Connecteur droit avec flèche 272">
            <a:extLst>
              <a:ext uri="{FF2B5EF4-FFF2-40B4-BE49-F238E27FC236}">
                <a16:creationId xmlns:a16="http://schemas.microsoft.com/office/drawing/2014/main" xmlns="" id="{59A63027-B3BC-43E0-ADEC-A65EEA0B6B8E}"/>
              </a:ext>
            </a:extLst>
          </p:cNvPr>
          <p:cNvCxnSpPr>
            <a:cxnSpLocks/>
          </p:cNvCxnSpPr>
          <p:nvPr/>
        </p:nvCxnSpPr>
        <p:spPr>
          <a:xfrm>
            <a:off x="7604092" y="4043174"/>
            <a:ext cx="347039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0" name="ZoneTexte 279">
            <a:extLst>
              <a:ext uri="{FF2B5EF4-FFF2-40B4-BE49-F238E27FC236}">
                <a16:creationId xmlns:a16="http://schemas.microsoft.com/office/drawing/2014/main" xmlns="" id="{B7BFF0C8-63DE-47CE-9CC7-AEB0633F9AD7}"/>
              </a:ext>
            </a:extLst>
          </p:cNvPr>
          <p:cNvSpPr txBox="1"/>
          <p:nvPr/>
        </p:nvSpPr>
        <p:spPr>
          <a:xfrm>
            <a:off x="509853" y="1577472"/>
            <a:ext cx="1174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Data</a:t>
            </a:r>
            <a:r>
              <a:rPr lang="en-US" sz="105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Uploading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1" name="ZoneTexte 280">
            <a:extLst>
              <a:ext uri="{FF2B5EF4-FFF2-40B4-BE49-F238E27FC236}">
                <a16:creationId xmlns:a16="http://schemas.microsoft.com/office/drawing/2014/main" xmlns="" id="{98F5DA76-F1C5-4268-B46D-E9E7B0C10A75}"/>
              </a:ext>
            </a:extLst>
          </p:cNvPr>
          <p:cNvSpPr txBox="1"/>
          <p:nvPr/>
        </p:nvSpPr>
        <p:spPr>
          <a:xfrm>
            <a:off x="2590433" y="1578512"/>
            <a:ext cx="1361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Data Transforming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2" name="ZoneTexte 281">
            <a:extLst>
              <a:ext uri="{FF2B5EF4-FFF2-40B4-BE49-F238E27FC236}">
                <a16:creationId xmlns:a16="http://schemas.microsoft.com/office/drawing/2014/main" xmlns="" id="{51D9B811-36F0-4419-B21D-BD3139FE682E}"/>
              </a:ext>
            </a:extLst>
          </p:cNvPr>
          <p:cNvSpPr txBox="1"/>
          <p:nvPr/>
        </p:nvSpPr>
        <p:spPr>
          <a:xfrm>
            <a:off x="4747526" y="1584538"/>
            <a:ext cx="1090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Mapping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3" name="ZoneTexte 282">
            <a:extLst>
              <a:ext uri="{FF2B5EF4-FFF2-40B4-BE49-F238E27FC236}">
                <a16:creationId xmlns:a16="http://schemas.microsoft.com/office/drawing/2014/main" xmlns="" id="{7FF23B0E-78EC-441D-AE65-93906E4DA305}"/>
              </a:ext>
            </a:extLst>
          </p:cNvPr>
          <p:cNvSpPr txBox="1"/>
          <p:nvPr/>
        </p:nvSpPr>
        <p:spPr>
          <a:xfrm>
            <a:off x="6785608" y="1591402"/>
            <a:ext cx="1149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Data Reporting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302A962-C504-4C80-A6F3-7A254DE541D9}"/>
              </a:ext>
            </a:extLst>
          </p:cNvPr>
          <p:cNvSpPr/>
          <p:nvPr/>
        </p:nvSpPr>
        <p:spPr>
          <a:xfrm>
            <a:off x="524092" y="352063"/>
            <a:ext cx="628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AfDB-AIH SDG Data exchange model (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short term</a:t>
            </a:r>
            <a:r>
              <a:rPr lang="fr-FR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xmlns="" id="{E127E9FD-A366-4EC0-9B3C-604300BAA777}"/>
              </a:ext>
            </a:extLst>
          </p:cNvPr>
          <p:cNvSpPr txBox="1"/>
          <p:nvPr/>
        </p:nvSpPr>
        <p:spPr>
          <a:xfrm>
            <a:off x="4734191" y="4403514"/>
            <a:ext cx="8499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>
                <a:solidFill>
                  <a:schemeClr val="bg2">
                    <a:lumMod val="50000"/>
                  </a:schemeClr>
                </a:solidFill>
              </a:rPr>
              <a:t>SDMX_SDG </a:t>
            </a:r>
          </a:p>
          <a:p>
            <a:pPr algn="ctr"/>
            <a:r>
              <a:rPr lang="en-US" sz="750" dirty="0">
                <a:solidFill>
                  <a:schemeClr val="bg2">
                    <a:lumMod val="50000"/>
                  </a:schemeClr>
                </a:solidFill>
              </a:rPr>
              <a:t>For </a:t>
            </a:r>
            <a:r>
              <a:rPr lang="en-US" sz="750" b="1" dirty="0">
                <a:solidFill>
                  <a:schemeClr val="bg2">
                    <a:lumMod val="50000"/>
                  </a:schemeClr>
                </a:solidFill>
              </a:rPr>
              <a:t>all countries </a:t>
            </a:r>
          </a:p>
        </p:txBody>
      </p:sp>
    </p:spTree>
    <p:extLst>
      <p:ext uri="{BB962C8B-B14F-4D97-AF65-F5344CB8AC3E}">
        <p14:creationId xmlns:p14="http://schemas.microsoft.com/office/powerpoint/2010/main" val="227815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75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25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2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7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75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7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7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141" grpId="0"/>
      <p:bldP spid="173" grpId="0"/>
      <p:bldP spid="267" grpId="0" animBg="1"/>
      <p:bldP spid="268" grpId="0" animBg="1"/>
      <p:bldP spid="269" grpId="0" animBg="1"/>
      <p:bldP spid="271" grpId="0" animBg="1"/>
      <p:bldP spid="281" grpId="0"/>
      <p:bldP spid="282" grpId="0"/>
      <p:bldP spid="283" grpId="0"/>
      <p:bldP spid="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4CAEF90-0D83-4921-8718-84295CCB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9546"/>
            <a:ext cx="8229600" cy="1143000"/>
          </a:xfrm>
        </p:spPr>
        <p:txBody>
          <a:bodyPr/>
          <a:lstStyle/>
          <a:p>
            <a:pPr algn="l"/>
            <a:r>
              <a:rPr lang="fr-FR" sz="3600" dirty="0" err="1" smtClean="0">
                <a:solidFill>
                  <a:schemeClr val="accent3">
                    <a:lumMod val="50000"/>
                  </a:schemeClr>
                </a:solidFill>
              </a:rPr>
              <a:t>Context</a:t>
            </a:r>
            <a:r>
              <a:rPr lang="fr-FR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fr-FR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EE67048-B3E0-413F-BD34-714A302DCB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224" y="2512405"/>
            <a:ext cx="1794485" cy="1833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0DDF30C1-BC3A-4F7C-BEEA-769A4AAB3AAF}"/>
              </a:ext>
            </a:extLst>
          </p:cNvPr>
          <p:cNvSpPr txBox="1"/>
          <p:nvPr/>
        </p:nvSpPr>
        <p:spPr>
          <a:xfrm>
            <a:off x="139250" y="2129750"/>
            <a:ext cx="70970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385723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Transparency, through a one stop shop for an effortless access to official statistics</a:t>
            </a:r>
          </a:p>
          <a:p>
            <a:pPr marL="285750" lvl="0" indent="-285750">
              <a:buClr>
                <a:srgbClr val="385723"/>
              </a:buClr>
              <a:buSzPct val="150000"/>
              <a:buFont typeface="Wingdings" panose="05000000000000000000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Clr>
                <a:srgbClr val="385723"/>
              </a:buClr>
              <a:buSzPct val="150000"/>
              <a:buFont typeface="Wingdings" panose="05000000000000000000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Clr>
                <a:srgbClr val="385723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Comparable data, through improved harmonization and integration</a:t>
            </a:r>
          </a:p>
          <a:p>
            <a:pPr marL="285750" lvl="0" indent="-285750">
              <a:buClr>
                <a:srgbClr val="385723"/>
              </a:buClr>
              <a:buSzPct val="150000"/>
              <a:buFont typeface="Wingdings" panose="05000000000000000000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Clr>
                <a:srgbClr val="385723"/>
              </a:buClr>
              <a:buSzPct val="150000"/>
              <a:buFont typeface="Wingdings" panose="05000000000000000000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Clr>
                <a:srgbClr val="385723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Seamless data exchange among organizations and countries, using international standards such as SDMX</a:t>
            </a:r>
          </a:p>
          <a:p>
            <a:pPr marL="285750" lvl="0" indent="-285750">
              <a:buClr>
                <a:srgbClr val="385723"/>
              </a:buClr>
              <a:buSzPct val="150000"/>
              <a:buFont typeface="Wingdings" panose="05000000000000000000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Clr>
                <a:srgbClr val="385723"/>
              </a:buClr>
              <a:buSzPct val="150000"/>
              <a:buFont typeface="Wingdings" panose="05000000000000000000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Clr>
                <a:srgbClr val="385723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Reduced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countries’ </a:t>
            </a:r>
            <a:r>
              <a:rPr lang="en-US" dirty="0">
                <a:latin typeface="Arial" pitchFamily="34" charset="0"/>
                <a:cs typeface="Arial" pitchFamily="34" charset="0"/>
              </a:rPr>
              <a:t>reporting burden, using an SDMX compliant data submission tool to replace manual filling of questionnaires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BC14EB5-A9C7-4097-AE5D-E531ED7E0A81}"/>
              </a:ext>
            </a:extLst>
          </p:cNvPr>
          <p:cNvSpPr/>
          <p:nvPr/>
        </p:nvSpPr>
        <p:spPr>
          <a:xfrm>
            <a:off x="251520" y="1465272"/>
            <a:ext cx="3784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37441C"/>
                </a:solidFill>
              </a:rPr>
              <a:t>Africa Information Highway(AIH): 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2821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3B03DE89-7664-43CB-A370-114653C9BFE6}"/>
              </a:ext>
            </a:extLst>
          </p:cNvPr>
          <p:cNvGrpSpPr/>
          <p:nvPr/>
        </p:nvGrpSpPr>
        <p:grpSpPr>
          <a:xfrm>
            <a:off x="1227724" y="3525578"/>
            <a:ext cx="815340" cy="872490"/>
            <a:chOff x="4521200" y="2951480"/>
            <a:chExt cx="1087120" cy="1163320"/>
          </a:xfrm>
        </p:grpSpPr>
        <p:sp>
          <p:nvSpPr>
            <p:cNvPr id="4" name="Organigramme : Disque magnétique 3">
              <a:extLst>
                <a:ext uri="{FF2B5EF4-FFF2-40B4-BE49-F238E27FC236}">
                  <a16:creationId xmlns:a16="http://schemas.microsoft.com/office/drawing/2014/main" xmlns="" id="{8AEE5503-8FF0-4AEE-BF77-705679DDA180}"/>
                </a:ext>
              </a:extLst>
            </p:cNvPr>
            <p:cNvSpPr/>
            <p:nvPr/>
          </p:nvSpPr>
          <p:spPr>
            <a:xfrm>
              <a:off x="4521200" y="3644450"/>
              <a:ext cx="1087120" cy="470350"/>
            </a:xfrm>
            <a:prstGeom prst="flowChartMagneticDisk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5" name="Organigramme : Disque magnétique 4">
              <a:extLst>
                <a:ext uri="{FF2B5EF4-FFF2-40B4-BE49-F238E27FC236}">
                  <a16:creationId xmlns:a16="http://schemas.microsoft.com/office/drawing/2014/main" xmlns="" id="{EB7AF69C-7542-4B39-953B-CB16A59CBE4D}"/>
                </a:ext>
              </a:extLst>
            </p:cNvPr>
            <p:cNvSpPr/>
            <p:nvPr/>
          </p:nvSpPr>
          <p:spPr>
            <a:xfrm>
              <a:off x="4521200" y="3302377"/>
              <a:ext cx="1087120" cy="470350"/>
            </a:xfrm>
            <a:prstGeom prst="flowChartMagneticDisk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6" name="Organigramme : Disque magnétique 5">
              <a:extLst>
                <a:ext uri="{FF2B5EF4-FFF2-40B4-BE49-F238E27FC236}">
                  <a16:creationId xmlns:a16="http://schemas.microsoft.com/office/drawing/2014/main" xmlns="" id="{A3BDCB30-5731-4671-8E5C-747E65C50830}"/>
                </a:ext>
              </a:extLst>
            </p:cNvPr>
            <p:cNvSpPr/>
            <p:nvPr/>
          </p:nvSpPr>
          <p:spPr>
            <a:xfrm>
              <a:off x="4521200" y="2951480"/>
              <a:ext cx="1087120" cy="470350"/>
            </a:xfrm>
            <a:prstGeom prst="flowChartMagneticDisk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</p:grp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84370CA2-981C-4620-8DDB-D9B21DA40143}"/>
              </a:ext>
            </a:extLst>
          </p:cNvPr>
          <p:cNvCxnSpPr>
            <a:cxnSpLocks/>
          </p:cNvCxnSpPr>
          <p:nvPr/>
        </p:nvCxnSpPr>
        <p:spPr>
          <a:xfrm flipV="1">
            <a:off x="3419086" y="4154988"/>
            <a:ext cx="472301" cy="483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Picture 2" descr="Image associÃ©e">
            <a:extLst>
              <a:ext uri="{FF2B5EF4-FFF2-40B4-BE49-F238E27FC236}">
                <a16:creationId xmlns:a16="http://schemas.microsoft.com/office/drawing/2014/main" xmlns="" id="{9024B811-D97B-405A-9350-C73781EB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6049">
            <a:off x="2831393" y="3988230"/>
            <a:ext cx="399708" cy="37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1790BDC9-31F5-4D5C-856A-3988DB117881}"/>
              </a:ext>
            </a:extLst>
          </p:cNvPr>
          <p:cNvCxnSpPr>
            <a:cxnSpLocks/>
          </p:cNvCxnSpPr>
          <p:nvPr/>
        </p:nvCxnSpPr>
        <p:spPr>
          <a:xfrm>
            <a:off x="2174433" y="4159826"/>
            <a:ext cx="526889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9305F53D-7D72-41E7-BCF7-89A6F53B1CB4}"/>
              </a:ext>
            </a:extLst>
          </p:cNvPr>
          <p:cNvGrpSpPr/>
          <p:nvPr/>
        </p:nvGrpSpPr>
        <p:grpSpPr>
          <a:xfrm>
            <a:off x="3966278" y="3926445"/>
            <a:ext cx="383553" cy="386041"/>
            <a:chOff x="4521200" y="2951480"/>
            <a:chExt cx="1087120" cy="116332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0" name="Organigramme : Disque magnétique 19">
              <a:extLst>
                <a:ext uri="{FF2B5EF4-FFF2-40B4-BE49-F238E27FC236}">
                  <a16:creationId xmlns:a16="http://schemas.microsoft.com/office/drawing/2014/main" xmlns="" id="{13A00A3F-B242-44F6-A998-948B08217638}"/>
                </a:ext>
              </a:extLst>
            </p:cNvPr>
            <p:cNvSpPr/>
            <p:nvPr/>
          </p:nvSpPr>
          <p:spPr>
            <a:xfrm>
              <a:off x="4521200" y="3644450"/>
              <a:ext cx="1087120" cy="470350"/>
            </a:xfrm>
            <a:prstGeom prst="flowChartMagneticDisk">
              <a:avLst/>
            </a:prstGeom>
            <a:grpFill/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21" name="Organigramme : Disque magnétique 20">
              <a:extLst>
                <a:ext uri="{FF2B5EF4-FFF2-40B4-BE49-F238E27FC236}">
                  <a16:creationId xmlns:a16="http://schemas.microsoft.com/office/drawing/2014/main" xmlns="" id="{96CBCD9E-56F1-4250-BFE8-AB78B2CFF725}"/>
                </a:ext>
              </a:extLst>
            </p:cNvPr>
            <p:cNvSpPr/>
            <p:nvPr/>
          </p:nvSpPr>
          <p:spPr>
            <a:xfrm>
              <a:off x="4521200" y="3302377"/>
              <a:ext cx="1087120" cy="470350"/>
            </a:xfrm>
            <a:prstGeom prst="flowChartMagneticDisk">
              <a:avLst/>
            </a:prstGeom>
            <a:grpFill/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22" name="Organigramme : Disque magnétique 21">
              <a:extLst>
                <a:ext uri="{FF2B5EF4-FFF2-40B4-BE49-F238E27FC236}">
                  <a16:creationId xmlns:a16="http://schemas.microsoft.com/office/drawing/2014/main" xmlns="" id="{8B1A76E3-EB0A-4E7B-954E-9A800A061781}"/>
                </a:ext>
              </a:extLst>
            </p:cNvPr>
            <p:cNvSpPr/>
            <p:nvPr/>
          </p:nvSpPr>
          <p:spPr>
            <a:xfrm>
              <a:off x="4521200" y="2951480"/>
              <a:ext cx="1087120" cy="470350"/>
            </a:xfrm>
            <a:prstGeom prst="flowChartMagneticDisk">
              <a:avLst/>
            </a:prstGeom>
            <a:grpFill/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F5B7E46E-99BC-4331-81D8-8BAFD8AA8997}"/>
              </a:ext>
            </a:extLst>
          </p:cNvPr>
          <p:cNvGrpSpPr/>
          <p:nvPr/>
        </p:nvGrpSpPr>
        <p:grpSpPr>
          <a:xfrm>
            <a:off x="4908037" y="2638617"/>
            <a:ext cx="601870" cy="553518"/>
            <a:chOff x="8193075" y="2031882"/>
            <a:chExt cx="1494934" cy="1340631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xmlns="" id="{5B654928-2446-4512-A948-4D56E14E8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193075" y="2031882"/>
              <a:ext cx="1494934" cy="1340631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xmlns="" id="{DB790575-84C0-48EA-A0A7-6966717B6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41814" y="2373663"/>
              <a:ext cx="537654" cy="468985"/>
            </a:xfrm>
            <a:prstGeom prst="rect">
              <a:avLst/>
            </a:prstGeom>
          </p:spPr>
        </p:pic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B5203BD5-3537-4B6A-99F7-F76ACE5973F1}"/>
              </a:ext>
            </a:extLst>
          </p:cNvPr>
          <p:cNvSpPr txBox="1"/>
          <p:nvPr/>
        </p:nvSpPr>
        <p:spPr>
          <a:xfrm>
            <a:off x="410986" y="3822513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>
                <a:solidFill>
                  <a:schemeClr val="accent6">
                    <a:lumMod val="75000"/>
                  </a:schemeClr>
                </a:solidFill>
              </a:rPr>
              <a:t>ODP</a:t>
            </a:r>
            <a:r>
              <a:rPr lang="fr-FR" sz="900" dirty="0">
                <a:solidFill>
                  <a:schemeClr val="accent6">
                    <a:lumMod val="75000"/>
                  </a:schemeClr>
                </a:solidFill>
              </a:rPr>
              <a:t> Data Base</a:t>
            </a:r>
          </a:p>
          <a:p>
            <a:r>
              <a:rPr lang="fr-FR" sz="900" dirty="0">
                <a:solidFill>
                  <a:schemeClr val="accent6">
                    <a:lumMod val="75000"/>
                  </a:schemeClr>
                </a:solidFill>
              </a:rPr>
              <a:t>         (Dev)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461253BB-73CB-4377-A70E-72186979AB62}"/>
              </a:ext>
            </a:extLst>
          </p:cNvPr>
          <p:cNvSpPr txBox="1"/>
          <p:nvPr/>
        </p:nvSpPr>
        <p:spPr>
          <a:xfrm>
            <a:off x="3785331" y="4341037"/>
            <a:ext cx="7649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b="1" dirty="0">
                <a:solidFill>
                  <a:schemeClr val="accent5">
                    <a:lumMod val="50000"/>
                  </a:schemeClr>
                </a:solidFill>
              </a:rPr>
              <a:t>SDG</a:t>
            </a:r>
            <a:r>
              <a:rPr lang="en-US" sz="750" dirty="0">
                <a:solidFill>
                  <a:schemeClr val="accent5">
                    <a:lumMod val="50000"/>
                  </a:schemeClr>
                </a:solidFill>
              </a:rPr>
              <a:t> Data Base</a:t>
            </a:r>
          </a:p>
          <a:p>
            <a:pPr algn="ctr"/>
            <a:r>
              <a:rPr lang="en-US" sz="750" dirty="0">
                <a:solidFill>
                  <a:schemeClr val="accent5">
                    <a:lumMod val="50000"/>
                  </a:schemeClr>
                </a:solidFill>
              </a:rPr>
              <a:t>(Staging)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4BC80157-886A-4595-BD15-358A73368AA9}"/>
              </a:ext>
            </a:extLst>
          </p:cNvPr>
          <p:cNvSpPr txBox="1"/>
          <p:nvPr/>
        </p:nvSpPr>
        <p:spPr>
          <a:xfrm>
            <a:off x="2695408" y="3592841"/>
            <a:ext cx="76976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25" b="1" dirty="0">
                <a:solidFill>
                  <a:schemeClr val="accent5">
                    <a:lumMod val="50000"/>
                  </a:schemeClr>
                </a:solidFill>
              </a:rPr>
              <a:t>Transforming</a:t>
            </a:r>
          </a:p>
          <a:p>
            <a:pPr algn="ctr"/>
            <a:r>
              <a:rPr lang="en-US" sz="825" dirty="0">
                <a:solidFill>
                  <a:schemeClr val="accent5">
                    <a:lumMod val="50000"/>
                  </a:schemeClr>
                </a:solidFill>
              </a:rPr>
              <a:t>(SQL views)</a:t>
            </a:r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xmlns="" id="{84FDBD0A-A01E-44B7-ADAC-D1CA5CD20855}"/>
              </a:ext>
            </a:extLst>
          </p:cNvPr>
          <p:cNvGrpSpPr/>
          <p:nvPr/>
        </p:nvGrpSpPr>
        <p:grpSpPr>
          <a:xfrm>
            <a:off x="5688464" y="2638619"/>
            <a:ext cx="535724" cy="444226"/>
            <a:chOff x="6770524" y="4568152"/>
            <a:chExt cx="945497" cy="754112"/>
          </a:xfrm>
        </p:grpSpPr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xmlns="" id="{241E3A54-00BB-4A80-8AC7-1B29D6A36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70497" y="4568152"/>
              <a:ext cx="319535" cy="402173"/>
            </a:xfrm>
            <a:prstGeom prst="rect">
              <a:avLst/>
            </a:prstGeom>
          </p:spPr>
        </p:pic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xmlns="" id="{3B09F1E7-3576-4CD7-9B5C-51C3E4DE8C3E}"/>
                </a:ext>
              </a:extLst>
            </p:cNvPr>
            <p:cNvSpPr txBox="1"/>
            <p:nvPr/>
          </p:nvSpPr>
          <p:spPr>
            <a:xfrm>
              <a:off x="6770524" y="4969592"/>
              <a:ext cx="945497" cy="352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750" dirty="0">
                  <a:solidFill>
                    <a:schemeClr val="accent5">
                      <a:lumMod val="50000"/>
                    </a:schemeClr>
                  </a:solidFill>
                </a:rPr>
                <a:t>SDG DSD</a:t>
              </a:r>
            </a:p>
          </p:txBody>
        </p:sp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xmlns="" id="{248BCE00-E59D-4135-95BE-F672239015C4}"/>
              </a:ext>
            </a:extLst>
          </p:cNvPr>
          <p:cNvGrpSpPr/>
          <p:nvPr/>
        </p:nvGrpSpPr>
        <p:grpSpPr>
          <a:xfrm>
            <a:off x="5388896" y="3399684"/>
            <a:ext cx="247035" cy="305624"/>
            <a:chOff x="4521200" y="2951480"/>
            <a:chExt cx="1087120" cy="116332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9" name="Organigramme : Disque magnétique 108">
              <a:extLst>
                <a:ext uri="{FF2B5EF4-FFF2-40B4-BE49-F238E27FC236}">
                  <a16:creationId xmlns:a16="http://schemas.microsoft.com/office/drawing/2014/main" xmlns="" id="{E0EF19F4-22B7-4A29-A56A-61E85D43BBB7}"/>
                </a:ext>
              </a:extLst>
            </p:cNvPr>
            <p:cNvSpPr/>
            <p:nvPr/>
          </p:nvSpPr>
          <p:spPr>
            <a:xfrm>
              <a:off x="4521200" y="3644450"/>
              <a:ext cx="1087120" cy="470350"/>
            </a:xfrm>
            <a:prstGeom prst="flowChartMagneticDisk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110" name="Organigramme : Disque magnétique 109">
              <a:extLst>
                <a:ext uri="{FF2B5EF4-FFF2-40B4-BE49-F238E27FC236}">
                  <a16:creationId xmlns:a16="http://schemas.microsoft.com/office/drawing/2014/main" xmlns="" id="{83F40BDF-CA77-4C57-805A-494163B5C67B}"/>
                </a:ext>
              </a:extLst>
            </p:cNvPr>
            <p:cNvSpPr/>
            <p:nvPr/>
          </p:nvSpPr>
          <p:spPr>
            <a:xfrm>
              <a:off x="4521200" y="3302377"/>
              <a:ext cx="1087120" cy="470350"/>
            </a:xfrm>
            <a:prstGeom prst="flowChartMagneticDisk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111" name="Organigramme : Disque magnétique 110">
              <a:extLst>
                <a:ext uri="{FF2B5EF4-FFF2-40B4-BE49-F238E27FC236}">
                  <a16:creationId xmlns:a16="http://schemas.microsoft.com/office/drawing/2014/main" xmlns="" id="{36F2AEEF-FA25-4E2A-9B2E-D746D8AA800E}"/>
                </a:ext>
              </a:extLst>
            </p:cNvPr>
            <p:cNvSpPr/>
            <p:nvPr/>
          </p:nvSpPr>
          <p:spPr>
            <a:xfrm>
              <a:off x="4521200" y="2951480"/>
              <a:ext cx="1087120" cy="470350"/>
            </a:xfrm>
            <a:prstGeom prst="flowChartMagneticDisk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</p:grpSp>
      <p:sp>
        <p:nvSpPr>
          <p:cNvPr id="116" name="ZoneTexte 115">
            <a:extLst>
              <a:ext uri="{FF2B5EF4-FFF2-40B4-BE49-F238E27FC236}">
                <a16:creationId xmlns:a16="http://schemas.microsoft.com/office/drawing/2014/main" xmlns="" id="{C181C82A-5668-4DFA-BE56-3976D12FC838}"/>
              </a:ext>
            </a:extLst>
          </p:cNvPr>
          <p:cNvSpPr txBox="1"/>
          <p:nvPr/>
        </p:nvSpPr>
        <p:spPr>
          <a:xfrm>
            <a:off x="5610845" y="3418146"/>
            <a:ext cx="5565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50" dirty="0">
                <a:solidFill>
                  <a:schemeClr val="bg2">
                    <a:lumMod val="50000"/>
                  </a:schemeClr>
                </a:solidFill>
              </a:rPr>
              <a:t>Mapping </a:t>
            </a:r>
          </a:p>
          <a:p>
            <a:pPr algn="ctr"/>
            <a:r>
              <a:rPr lang="fr-FR" sz="750" dirty="0">
                <a:solidFill>
                  <a:schemeClr val="bg2">
                    <a:lumMod val="50000"/>
                  </a:schemeClr>
                </a:solidFill>
              </a:rPr>
              <a:t>Store DB</a:t>
            </a:r>
          </a:p>
        </p:txBody>
      </p:sp>
      <p:cxnSp>
        <p:nvCxnSpPr>
          <p:cNvPr id="118" name="Connecteur droit avec flèche 117">
            <a:extLst>
              <a:ext uri="{FF2B5EF4-FFF2-40B4-BE49-F238E27FC236}">
                <a16:creationId xmlns:a16="http://schemas.microsoft.com/office/drawing/2014/main" xmlns="" id="{D6210B7F-B3D1-4425-B9B1-424BEC6D4F3C}"/>
              </a:ext>
            </a:extLst>
          </p:cNvPr>
          <p:cNvCxnSpPr>
            <a:cxnSpLocks/>
          </p:cNvCxnSpPr>
          <p:nvPr/>
        </p:nvCxnSpPr>
        <p:spPr>
          <a:xfrm flipH="1">
            <a:off x="5531467" y="2797236"/>
            <a:ext cx="242012" cy="66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>
            <a:extLst>
              <a:ext uri="{FF2B5EF4-FFF2-40B4-BE49-F238E27FC236}">
                <a16:creationId xmlns:a16="http://schemas.microsoft.com/office/drawing/2014/main" xmlns="" id="{5D17C9DB-2DFA-47AE-AA86-6B1FF3991478}"/>
              </a:ext>
            </a:extLst>
          </p:cNvPr>
          <p:cNvCxnSpPr>
            <a:cxnSpLocks/>
          </p:cNvCxnSpPr>
          <p:nvPr/>
        </p:nvCxnSpPr>
        <p:spPr>
          <a:xfrm flipH="1">
            <a:off x="4430845" y="3043371"/>
            <a:ext cx="524393" cy="1039157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Connecteur droit avec flèche 125">
            <a:extLst>
              <a:ext uri="{FF2B5EF4-FFF2-40B4-BE49-F238E27FC236}">
                <a16:creationId xmlns:a16="http://schemas.microsoft.com/office/drawing/2014/main" xmlns="" id="{38E6858D-3649-4E64-8DED-0193E231E9C1}"/>
              </a:ext>
            </a:extLst>
          </p:cNvPr>
          <p:cNvCxnSpPr>
            <a:cxnSpLocks/>
          </p:cNvCxnSpPr>
          <p:nvPr/>
        </p:nvCxnSpPr>
        <p:spPr>
          <a:xfrm>
            <a:off x="4975374" y="3033898"/>
            <a:ext cx="348416" cy="455655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7" name="Groupe 136">
            <a:extLst>
              <a:ext uri="{FF2B5EF4-FFF2-40B4-BE49-F238E27FC236}">
                <a16:creationId xmlns:a16="http://schemas.microsoft.com/office/drawing/2014/main" xmlns="" id="{6D2670D8-348B-413D-87BE-6E44880FC11A}"/>
              </a:ext>
            </a:extLst>
          </p:cNvPr>
          <p:cNvGrpSpPr/>
          <p:nvPr/>
        </p:nvGrpSpPr>
        <p:grpSpPr>
          <a:xfrm>
            <a:off x="5404847" y="4548933"/>
            <a:ext cx="247035" cy="305624"/>
            <a:chOff x="4521200" y="2951480"/>
            <a:chExt cx="1087120" cy="116332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38" name="Organigramme : Disque magnétique 137">
              <a:extLst>
                <a:ext uri="{FF2B5EF4-FFF2-40B4-BE49-F238E27FC236}">
                  <a16:creationId xmlns:a16="http://schemas.microsoft.com/office/drawing/2014/main" xmlns="" id="{6C652469-8DC2-4C9A-A42A-85BFBBA3F35A}"/>
                </a:ext>
              </a:extLst>
            </p:cNvPr>
            <p:cNvSpPr/>
            <p:nvPr/>
          </p:nvSpPr>
          <p:spPr>
            <a:xfrm>
              <a:off x="4521200" y="3644450"/>
              <a:ext cx="1087120" cy="470350"/>
            </a:xfrm>
            <a:prstGeom prst="flowChartMagneticDisk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139" name="Organigramme : Disque magnétique 138">
              <a:extLst>
                <a:ext uri="{FF2B5EF4-FFF2-40B4-BE49-F238E27FC236}">
                  <a16:creationId xmlns:a16="http://schemas.microsoft.com/office/drawing/2014/main" xmlns="" id="{AE1C4114-7124-4D9E-8530-4D6520F31B98}"/>
                </a:ext>
              </a:extLst>
            </p:cNvPr>
            <p:cNvSpPr/>
            <p:nvPr/>
          </p:nvSpPr>
          <p:spPr>
            <a:xfrm>
              <a:off x="4521200" y="3302377"/>
              <a:ext cx="1087120" cy="470350"/>
            </a:xfrm>
            <a:prstGeom prst="flowChartMagneticDisk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140" name="Organigramme : Disque magnétique 139">
              <a:extLst>
                <a:ext uri="{FF2B5EF4-FFF2-40B4-BE49-F238E27FC236}">
                  <a16:creationId xmlns:a16="http://schemas.microsoft.com/office/drawing/2014/main" xmlns="" id="{273F1652-A5D9-49F9-B362-B3F11C19BF56}"/>
                </a:ext>
              </a:extLst>
            </p:cNvPr>
            <p:cNvSpPr/>
            <p:nvPr/>
          </p:nvSpPr>
          <p:spPr>
            <a:xfrm>
              <a:off x="4521200" y="2951480"/>
              <a:ext cx="1087120" cy="470350"/>
            </a:xfrm>
            <a:prstGeom prst="flowChartMagneticDisk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</p:grpSp>
      <p:sp>
        <p:nvSpPr>
          <p:cNvPr id="141" name="ZoneTexte 140">
            <a:extLst>
              <a:ext uri="{FF2B5EF4-FFF2-40B4-BE49-F238E27FC236}">
                <a16:creationId xmlns:a16="http://schemas.microsoft.com/office/drawing/2014/main" xmlns="" id="{E53B0578-A498-4BE5-8FDA-46FB3A781B65}"/>
              </a:ext>
            </a:extLst>
          </p:cNvPr>
          <p:cNvSpPr txBox="1"/>
          <p:nvPr/>
        </p:nvSpPr>
        <p:spPr>
          <a:xfrm>
            <a:off x="5643583" y="4558936"/>
            <a:ext cx="5565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50" dirty="0">
                <a:solidFill>
                  <a:schemeClr val="bg2">
                    <a:lumMod val="50000"/>
                  </a:schemeClr>
                </a:solidFill>
              </a:rPr>
              <a:t>Mapping </a:t>
            </a:r>
          </a:p>
          <a:p>
            <a:pPr algn="ctr"/>
            <a:r>
              <a:rPr lang="fr-FR" sz="750" dirty="0">
                <a:solidFill>
                  <a:schemeClr val="bg2">
                    <a:lumMod val="50000"/>
                  </a:schemeClr>
                </a:solidFill>
              </a:rPr>
              <a:t>Store DB</a:t>
            </a:r>
          </a:p>
        </p:txBody>
      </p:sp>
      <p:grpSp>
        <p:nvGrpSpPr>
          <p:cNvPr id="145" name="Groupe 144">
            <a:extLst>
              <a:ext uri="{FF2B5EF4-FFF2-40B4-BE49-F238E27FC236}">
                <a16:creationId xmlns:a16="http://schemas.microsoft.com/office/drawing/2014/main" xmlns="" id="{31760ECB-173B-465E-8BEF-47A8417DD820}"/>
              </a:ext>
            </a:extLst>
          </p:cNvPr>
          <p:cNvGrpSpPr/>
          <p:nvPr/>
        </p:nvGrpSpPr>
        <p:grpSpPr>
          <a:xfrm>
            <a:off x="4854730" y="5106099"/>
            <a:ext cx="601870" cy="553518"/>
            <a:chOff x="8193075" y="2031882"/>
            <a:chExt cx="1494934" cy="1340631"/>
          </a:xfrm>
        </p:grpSpPr>
        <p:pic>
          <p:nvPicPr>
            <p:cNvPr id="146" name="Image 145">
              <a:extLst>
                <a:ext uri="{FF2B5EF4-FFF2-40B4-BE49-F238E27FC236}">
                  <a16:creationId xmlns:a16="http://schemas.microsoft.com/office/drawing/2014/main" xmlns="" id="{FB6BC9BD-1B54-4D3E-B5D2-E6A3B0CEA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193075" y="2031882"/>
              <a:ext cx="1494934" cy="1340631"/>
            </a:xfrm>
            <a:prstGeom prst="rect">
              <a:avLst/>
            </a:prstGeom>
          </p:spPr>
        </p:pic>
        <p:pic>
          <p:nvPicPr>
            <p:cNvPr id="147" name="Image 146">
              <a:extLst>
                <a:ext uri="{FF2B5EF4-FFF2-40B4-BE49-F238E27FC236}">
                  <a16:creationId xmlns:a16="http://schemas.microsoft.com/office/drawing/2014/main" xmlns="" id="{58419E1A-51F9-4633-B243-0D7E9F88D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41814" y="2373663"/>
              <a:ext cx="537654" cy="468985"/>
            </a:xfrm>
            <a:prstGeom prst="rect">
              <a:avLst/>
            </a:prstGeom>
          </p:spPr>
        </p:pic>
      </p:grpSp>
      <p:cxnSp>
        <p:nvCxnSpPr>
          <p:cNvPr id="144" name="Connecteur droit avec flèche 143">
            <a:extLst>
              <a:ext uri="{FF2B5EF4-FFF2-40B4-BE49-F238E27FC236}">
                <a16:creationId xmlns:a16="http://schemas.microsoft.com/office/drawing/2014/main" xmlns="" id="{71085D56-B7A8-4B19-8F14-4D0D0228A7C0}"/>
              </a:ext>
            </a:extLst>
          </p:cNvPr>
          <p:cNvCxnSpPr>
            <a:cxnSpLocks/>
          </p:cNvCxnSpPr>
          <p:nvPr/>
        </p:nvCxnSpPr>
        <p:spPr>
          <a:xfrm flipV="1">
            <a:off x="5114080" y="4708977"/>
            <a:ext cx="227177" cy="478241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3" name="Connecteur droit avec flèche 142">
            <a:extLst>
              <a:ext uri="{FF2B5EF4-FFF2-40B4-BE49-F238E27FC236}">
                <a16:creationId xmlns:a16="http://schemas.microsoft.com/office/drawing/2014/main" xmlns="" id="{24D4C136-A683-44F6-BADC-16B9619FFE9A}"/>
              </a:ext>
            </a:extLst>
          </p:cNvPr>
          <p:cNvCxnSpPr>
            <a:cxnSpLocks/>
          </p:cNvCxnSpPr>
          <p:nvPr/>
        </p:nvCxnSpPr>
        <p:spPr>
          <a:xfrm flipH="1" flipV="1">
            <a:off x="4443432" y="4242415"/>
            <a:ext cx="653345" cy="92433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3" name="ZoneTexte 172">
            <a:extLst>
              <a:ext uri="{FF2B5EF4-FFF2-40B4-BE49-F238E27FC236}">
                <a16:creationId xmlns:a16="http://schemas.microsoft.com/office/drawing/2014/main" xmlns="" id="{B3115AF5-AC64-482B-93CF-A9D3221ABA17}"/>
              </a:ext>
            </a:extLst>
          </p:cNvPr>
          <p:cNvSpPr txBox="1"/>
          <p:nvPr/>
        </p:nvSpPr>
        <p:spPr>
          <a:xfrm>
            <a:off x="4860264" y="2467146"/>
            <a:ext cx="81785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50" b="1" dirty="0"/>
              <a:t>AfDB/Country 1</a:t>
            </a:r>
          </a:p>
        </p:txBody>
      </p:sp>
      <p:pic>
        <p:nvPicPr>
          <p:cNvPr id="201" name="Image 200">
            <a:extLst>
              <a:ext uri="{FF2B5EF4-FFF2-40B4-BE49-F238E27FC236}">
                <a16:creationId xmlns:a16="http://schemas.microsoft.com/office/drawing/2014/main" xmlns="" id="{CBB364EB-8276-4F2B-B6BD-3F68FC586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5501" y="3459701"/>
            <a:ext cx="746264" cy="151647"/>
          </a:xfrm>
          <a:prstGeom prst="rect">
            <a:avLst/>
          </a:prstGeom>
        </p:spPr>
      </p:pic>
      <p:cxnSp>
        <p:nvCxnSpPr>
          <p:cNvPr id="204" name="Connecteur droit avec flèche 203">
            <a:extLst>
              <a:ext uri="{FF2B5EF4-FFF2-40B4-BE49-F238E27FC236}">
                <a16:creationId xmlns:a16="http://schemas.microsoft.com/office/drawing/2014/main" xmlns="" id="{E5091B75-C99A-4B90-978E-F81A3C57C328}"/>
              </a:ext>
            </a:extLst>
          </p:cNvPr>
          <p:cNvCxnSpPr>
            <a:cxnSpLocks/>
          </p:cNvCxnSpPr>
          <p:nvPr/>
        </p:nvCxnSpPr>
        <p:spPr>
          <a:xfrm>
            <a:off x="6199299" y="3562949"/>
            <a:ext cx="557024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29" name="Image 228">
            <a:extLst>
              <a:ext uri="{FF2B5EF4-FFF2-40B4-BE49-F238E27FC236}">
                <a16:creationId xmlns:a16="http://schemas.microsoft.com/office/drawing/2014/main" xmlns="" id="{E36FDC23-7E76-429A-95EE-F6DC0E4A4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57792" y="2465852"/>
            <a:ext cx="720665" cy="662769"/>
          </a:xfrm>
          <a:prstGeom prst="rect">
            <a:avLst/>
          </a:prstGeom>
        </p:spPr>
      </p:pic>
      <p:sp>
        <p:nvSpPr>
          <p:cNvPr id="231" name="ZoneTexte 230">
            <a:extLst>
              <a:ext uri="{FF2B5EF4-FFF2-40B4-BE49-F238E27FC236}">
                <a16:creationId xmlns:a16="http://schemas.microsoft.com/office/drawing/2014/main" xmlns="" id="{CD3A89A5-C767-4D26-A701-196D06F07D7E}"/>
              </a:ext>
            </a:extLst>
          </p:cNvPr>
          <p:cNvSpPr txBox="1"/>
          <p:nvPr/>
        </p:nvSpPr>
        <p:spPr>
          <a:xfrm>
            <a:off x="1400726" y="2196027"/>
            <a:ext cx="57259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50" b="1" dirty="0"/>
              <a:t>Country 1</a:t>
            </a:r>
          </a:p>
        </p:txBody>
      </p:sp>
      <p:pic>
        <p:nvPicPr>
          <p:cNvPr id="236" name="Image 235">
            <a:extLst>
              <a:ext uri="{FF2B5EF4-FFF2-40B4-BE49-F238E27FC236}">
                <a16:creationId xmlns:a16="http://schemas.microsoft.com/office/drawing/2014/main" xmlns="" id="{18AA349F-1811-419E-AF3B-88148CBDCF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16" y="2601187"/>
            <a:ext cx="352754" cy="345971"/>
          </a:xfrm>
          <a:prstGeom prst="rect">
            <a:avLst/>
          </a:prstGeom>
        </p:spPr>
      </p:pic>
      <p:pic>
        <p:nvPicPr>
          <p:cNvPr id="237" name="Image 236">
            <a:extLst>
              <a:ext uri="{FF2B5EF4-FFF2-40B4-BE49-F238E27FC236}">
                <a16:creationId xmlns:a16="http://schemas.microsoft.com/office/drawing/2014/main" xmlns="" id="{9ADAD5F7-0DA3-4278-BED0-D557846AB7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4739" y="2646011"/>
            <a:ext cx="251669" cy="236209"/>
          </a:xfrm>
          <a:prstGeom prst="rect">
            <a:avLst/>
          </a:prstGeom>
        </p:spPr>
      </p:pic>
      <p:cxnSp>
        <p:nvCxnSpPr>
          <p:cNvPr id="239" name="Connecteur droit avec flèche 238">
            <a:extLst>
              <a:ext uri="{FF2B5EF4-FFF2-40B4-BE49-F238E27FC236}">
                <a16:creationId xmlns:a16="http://schemas.microsoft.com/office/drawing/2014/main" xmlns="" id="{A3687880-513C-4688-85C9-A0E91DB856D0}"/>
              </a:ext>
            </a:extLst>
          </p:cNvPr>
          <p:cNvCxnSpPr/>
          <p:nvPr/>
        </p:nvCxnSpPr>
        <p:spPr>
          <a:xfrm>
            <a:off x="1025743" y="2764115"/>
            <a:ext cx="308752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0" name="Connecteur droit avec flèche 239">
            <a:extLst>
              <a:ext uri="{FF2B5EF4-FFF2-40B4-BE49-F238E27FC236}">
                <a16:creationId xmlns:a16="http://schemas.microsoft.com/office/drawing/2014/main" xmlns="" id="{85AE937C-9971-490E-826B-6A1E417023D9}"/>
              </a:ext>
            </a:extLst>
          </p:cNvPr>
          <p:cNvCxnSpPr>
            <a:cxnSpLocks/>
          </p:cNvCxnSpPr>
          <p:nvPr/>
        </p:nvCxnSpPr>
        <p:spPr>
          <a:xfrm>
            <a:off x="1635394" y="3088747"/>
            <a:ext cx="0" cy="30969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43" name="Image 242">
            <a:extLst>
              <a:ext uri="{FF2B5EF4-FFF2-40B4-BE49-F238E27FC236}">
                <a16:creationId xmlns:a16="http://schemas.microsoft.com/office/drawing/2014/main" xmlns="" id="{FAB3ABCF-E277-4B2C-9CD9-B487E82DE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10570" y="4856996"/>
            <a:ext cx="720665" cy="662769"/>
          </a:xfrm>
          <a:prstGeom prst="rect">
            <a:avLst/>
          </a:prstGeom>
        </p:spPr>
      </p:pic>
      <p:sp>
        <p:nvSpPr>
          <p:cNvPr id="244" name="ZoneTexte 243">
            <a:extLst>
              <a:ext uri="{FF2B5EF4-FFF2-40B4-BE49-F238E27FC236}">
                <a16:creationId xmlns:a16="http://schemas.microsoft.com/office/drawing/2014/main" xmlns="" id="{DD6807D8-DBF7-47D7-8F83-1ADB24E76426}"/>
              </a:ext>
            </a:extLst>
          </p:cNvPr>
          <p:cNvSpPr txBox="1"/>
          <p:nvPr/>
        </p:nvSpPr>
        <p:spPr>
          <a:xfrm>
            <a:off x="1339853" y="5585458"/>
            <a:ext cx="5280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Country 2</a:t>
            </a:r>
          </a:p>
        </p:txBody>
      </p:sp>
      <p:pic>
        <p:nvPicPr>
          <p:cNvPr id="245" name="Image 244">
            <a:extLst>
              <a:ext uri="{FF2B5EF4-FFF2-40B4-BE49-F238E27FC236}">
                <a16:creationId xmlns:a16="http://schemas.microsoft.com/office/drawing/2014/main" xmlns="" id="{2B294CD5-88FD-4035-BE2B-A6E9A95D91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293" y="4992331"/>
            <a:ext cx="352754" cy="345971"/>
          </a:xfrm>
          <a:prstGeom prst="rect">
            <a:avLst/>
          </a:prstGeom>
        </p:spPr>
      </p:pic>
      <p:pic>
        <p:nvPicPr>
          <p:cNvPr id="246" name="Image 245">
            <a:extLst>
              <a:ext uri="{FF2B5EF4-FFF2-40B4-BE49-F238E27FC236}">
                <a16:creationId xmlns:a16="http://schemas.microsoft.com/office/drawing/2014/main" xmlns="" id="{A2A59190-3C26-45BF-A9B2-847393EBDF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7516" y="5037155"/>
            <a:ext cx="251669" cy="236209"/>
          </a:xfrm>
          <a:prstGeom prst="rect">
            <a:avLst/>
          </a:prstGeom>
        </p:spPr>
      </p:pic>
      <p:cxnSp>
        <p:nvCxnSpPr>
          <p:cNvPr id="247" name="Connecteur droit avec flèche 246">
            <a:extLst>
              <a:ext uri="{FF2B5EF4-FFF2-40B4-BE49-F238E27FC236}">
                <a16:creationId xmlns:a16="http://schemas.microsoft.com/office/drawing/2014/main" xmlns="" id="{441016B1-DA6B-4B81-B7BE-40A426BD55D2}"/>
              </a:ext>
            </a:extLst>
          </p:cNvPr>
          <p:cNvCxnSpPr>
            <a:cxnSpLocks/>
          </p:cNvCxnSpPr>
          <p:nvPr/>
        </p:nvCxnSpPr>
        <p:spPr>
          <a:xfrm>
            <a:off x="978521" y="5155259"/>
            <a:ext cx="308752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4" name="Connecteur droit avec flèche 253">
            <a:extLst>
              <a:ext uri="{FF2B5EF4-FFF2-40B4-BE49-F238E27FC236}">
                <a16:creationId xmlns:a16="http://schemas.microsoft.com/office/drawing/2014/main" xmlns="" id="{44DC6A70-3164-4595-AA73-AB341BA16FBF}"/>
              </a:ext>
            </a:extLst>
          </p:cNvPr>
          <p:cNvCxnSpPr>
            <a:cxnSpLocks/>
          </p:cNvCxnSpPr>
          <p:nvPr/>
        </p:nvCxnSpPr>
        <p:spPr>
          <a:xfrm flipV="1">
            <a:off x="1617286" y="4547808"/>
            <a:ext cx="3287" cy="38019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58" name="Groupe 257">
            <a:extLst>
              <a:ext uri="{FF2B5EF4-FFF2-40B4-BE49-F238E27FC236}">
                <a16:creationId xmlns:a16="http://schemas.microsoft.com/office/drawing/2014/main" xmlns="" id="{7774036E-68E0-430C-BB72-CC189382AEFE}"/>
              </a:ext>
            </a:extLst>
          </p:cNvPr>
          <p:cNvGrpSpPr/>
          <p:nvPr/>
        </p:nvGrpSpPr>
        <p:grpSpPr>
          <a:xfrm>
            <a:off x="5738969" y="5153220"/>
            <a:ext cx="535724" cy="444226"/>
            <a:chOff x="6770524" y="4568152"/>
            <a:chExt cx="945497" cy="754112"/>
          </a:xfrm>
        </p:grpSpPr>
        <p:pic>
          <p:nvPicPr>
            <p:cNvPr id="259" name="Image 258">
              <a:extLst>
                <a:ext uri="{FF2B5EF4-FFF2-40B4-BE49-F238E27FC236}">
                  <a16:creationId xmlns:a16="http://schemas.microsoft.com/office/drawing/2014/main" xmlns="" id="{9D497BE3-DE83-4407-8631-DF24A42DA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70497" y="4568152"/>
              <a:ext cx="319535" cy="402173"/>
            </a:xfrm>
            <a:prstGeom prst="rect">
              <a:avLst/>
            </a:prstGeom>
          </p:spPr>
        </p:pic>
        <p:sp>
          <p:nvSpPr>
            <p:cNvPr id="260" name="ZoneTexte 259">
              <a:extLst>
                <a:ext uri="{FF2B5EF4-FFF2-40B4-BE49-F238E27FC236}">
                  <a16:creationId xmlns:a16="http://schemas.microsoft.com/office/drawing/2014/main" xmlns="" id="{816A5954-9E34-436D-92C3-45324FA4845F}"/>
                </a:ext>
              </a:extLst>
            </p:cNvPr>
            <p:cNvSpPr txBox="1"/>
            <p:nvPr/>
          </p:nvSpPr>
          <p:spPr>
            <a:xfrm>
              <a:off x="6770524" y="4969592"/>
              <a:ext cx="945497" cy="352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750" dirty="0">
                  <a:solidFill>
                    <a:schemeClr val="accent5">
                      <a:lumMod val="50000"/>
                    </a:schemeClr>
                  </a:solidFill>
                </a:rPr>
                <a:t>SDG DSD</a:t>
              </a:r>
            </a:p>
          </p:txBody>
        </p:sp>
      </p:grpSp>
      <p:cxnSp>
        <p:nvCxnSpPr>
          <p:cNvPr id="261" name="Connecteur droit avec flèche 260">
            <a:extLst>
              <a:ext uri="{FF2B5EF4-FFF2-40B4-BE49-F238E27FC236}">
                <a16:creationId xmlns:a16="http://schemas.microsoft.com/office/drawing/2014/main" xmlns="" id="{8A8C6245-4F12-4417-93F8-6C66A498BF40}"/>
              </a:ext>
            </a:extLst>
          </p:cNvPr>
          <p:cNvCxnSpPr>
            <a:cxnSpLocks/>
          </p:cNvCxnSpPr>
          <p:nvPr/>
        </p:nvCxnSpPr>
        <p:spPr>
          <a:xfrm flipH="1">
            <a:off x="5581972" y="5311837"/>
            <a:ext cx="242012" cy="66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6" name="Rectangle : coins arrondis 265">
            <a:extLst>
              <a:ext uri="{FF2B5EF4-FFF2-40B4-BE49-F238E27FC236}">
                <a16:creationId xmlns:a16="http://schemas.microsoft.com/office/drawing/2014/main" xmlns="" id="{B650DD46-B292-46C6-B679-BDE0544037E5}"/>
              </a:ext>
            </a:extLst>
          </p:cNvPr>
          <p:cNvSpPr/>
          <p:nvPr/>
        </p:nvSpPr>
        <p:spPr>
          <a:xfrm>
            <a:off x="151515" y="1422887"/>
            <a:ext cx="2152323" cy="4462605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67" name="Rectangle : coins arrondis 266">
            <a:extLst>
              <a:ext uri="{FF2B5EF4-FFF2-40B4-BE49-F238E27FC236}">
                <a16:creationId xmlns:a16="http://schemas.microsoft.com/office/drawing/2014/main" xmlns="" id="{A8456A6F-AC08-427E-A63E-9DCDDE876969}"/>
              </a:ext>
            </a:extLst>
          </p:cNvPr>
          <p:cNvSpPr/>
          <p:nvPr/>
        </p:nvSpPr>
        <p:spPr>
          <a:xfrm>
            <a:off x="2496964" y="1452768"/>
            <a:ext cx="2050513" cy="446260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68" name="Rectangle : coins arrondis 267">
            <a:extLst>
              <a:ext uri="{FF2B5EF4-FFF2-40B4-BE49-F238E27FC236}">
                <a16:creationId xmlns:a16="http://schemas.microsoft.com/office/drawing/2014/main" xmlns="" id="{581E76E2-46B6-42F4-ABE6-101DB52CDF19}"/>
              </a:ext>
            </a:extLst>
          </p:cNvPr>
          <p:cNvSpPr/>
          <p:nvPr/>
        </p:nvSpPr>
        <p:spPr>
          <a:xfrm>
            <a:off x="4691012" y="1500216"/>
            <a:ext cx="1822707" cy="4436025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69" name="Rectangle : coins arrondis 268">
            <a:extLst>
              <a:ext uri="{FF2B5EF4-FFF2-40B4-BE49-F238E27FC236}">
                <a16:creationId xmlns:a16="http://schemas.microsoft.com/office/drawing/2014/main" xmlns="" id="{40F8ACC9-E664-456B-BB23-84E4968D889F}"/>
              </a:ext>
            </a:extLst>
          </p:cNvPr>
          <p:cNvSpPr/>
          <p:nvPr/>
        </p:nvSpPr>
        <p:spPr>
          <a:xfrm>
            <a:off x="6622941" y="1479348"/>
            <a:ext cx="2050513" cy="4436025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273" name="Connecteur droit avec flèche 272">
            <a:extLst>
              <a:ext uri="{FF2B5EF4-FFF2-40B4-BE49-F238E27FC236}">
                <a16:creationId xmlns:a16="http://schemas.microsoft.com/office/drawing/2014/main" xmlns="" id="{59A63027-B3BC-43E0-ADEC-A65EEA0B6B8E}"/>
              </a:ext>
            </a:extLst>
          </p:cNvPr>
          <p:cNvCxnSpPr>
            <a:cxnSpLocks/>
          </p:cNvCxnSpPr>
          <p:nvPr/>
        </p:nvCxnSpPr>
        <p:spPr>
          <a:xfrm>
            <a:off x="7413628" y="3553655"/>
            <a:ext cx="347039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0" name="ZoneTexte 279">
            <a:extLst>
              <a:ext uri="{FF2B5EF4-FFF2-40B4-BE49-F238E27FC236}">
                <a16:creationId xmlns:a16="http://schemas.microsoft.com/office/drawing/2014/main" xmlns="" id="{B7BFF0C8-63DE-47CE-9CC7-AEB0633F9AD7}"/>
              </a:ext>
            </a:extLst>
          </p:cNvPr>
          <p:cNvSpPr txBox="1"/>
          <p:nvPr/>
        </p:nvSpPr>
        <p:spPr>
          <a:xfrm>
            <a:off x="509853" y="1577472"/>
            <a:ext cx="1174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Data</a:t>
            </a:r>
            <a:r>
              <a:rPr lang="en-US" sz="105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Uploading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1" name="ZoneTexte 280">
            <a:extLst>
              <a:ext uri="{FF2B5EF4-FFF2-40B4-BE49-F238E27FC236}">
                <a16:creationId xmlns:a16="http://schemas.microsoft.com/office/drawing/2014/main" xmlns="" id="{98F5DA76-F1C5-4268-B46D-E9E7B0C10A75}"/>
              </a:ext>
            </a:extLst>
          </p:cNvPr>
          <p:cNvSpPr txBox="1"/>
          <p:nvPr/>
        </p:nvSpPr>
        <p:spPr>
          <a:xfrm>
            <a:off x="2779584" y="1577471"/>
            <a:ext cx="1361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Data Transforming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2" name="ZoneTexte 281">
            <a:extLst>
              <a:ext uri="{FF2B5EF4-FFF2-40B4-BE49-F238E27FC236}">
                <a16:creationId xmlns:a16="http://schemas.microsoft.com/office/drawing/2014/main" xmlns="" id="{51D9B811-36F0-4419-B21D-BD3139FE682E}"/>
              </a:ext>
            </a:extLst>
          </p:cNvPr>
          <p:cNvSpPr txBox="1"/>
          <p:nvPr/>
        </p:nvSpPr>
        <p:spPr>
          <a:xfrm>
            <a:off x="5023065" y="1583641"/>
            <a:ext cx="1090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Mapping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3" name="ZoneTexte 282">
            <a:extLst>
              <a:ext uri="{FF2B5EF4-FFF2-40B4-BE49-F238E27FC236}">
                <a16:creationId xmlns:a16="http://schemas.microsoft.com/office/drawing/2014/main" xmlns="" id="{7FF23B0E-78EC-441D-AE65-93906E4DA305}"/>
              </a:ext>
            </a:extLst>
          </p:cNvPr>
          <p:cNvSpPr txBox="1"/>
          <p:nvPr/>
        </p:nvSpPr>
        <p:spPr>
          <a:xfrm>
            <a:off x="7108294" y="1574596"/>
            <a:ext cx="1149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Data Reporting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302A962-C504-4C80-A6F3-7A254DE541D9}"/>
              </a:ext>
            </a:extLst>
          </p:cNvPr>
          <p:cNvSpPr/>
          <p:nvPr/>
        </p:nvSpPr>
        <p:spPr>
          <a:xfrm>
            <a:off x="562161" y="364217"/>
            <a:ext cx="6493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AfDB-AIH SDG Data exchange model (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middle term</a:t>
            </a:r>
            <a:r>
              <a:rPr lang="fr-FR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5A25934B-7E35-452C-86C8-00F69AFC799B}"/>
              </a:ext>
            </a:extLst>
          </p:cNvPr>
          <p:cNvSpPr/>
          <p:nvPr/>
        </p:nvSpPr>
        <p:spPr>
          <a:xfrm>
            <a:off x="6807765" y="3359496"/>
            <a:ext cx="557024" cy="3712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50" dirty="0"/>
              <a:t>NSI Web Service for </a:t>
            </a:r>
            <a:r>
              <a:rPr lang="fr-FR" sz="750" b="1" dirty="0"/>
              <a:t>Country 1</a:t>
            </a:r>
          </a:p>
        </p:txBody>
      </p:sp>
      <p:pic>
        <p:nvPicPr>
          <p:cNvPr id="86" name="Image 85">
            <a:extLst>
              <a:ext uri="{FF2B5EF4-FFF2-40B4-BE49-F238E27FC236}">
                <a16:creationId xmlns:a16="http://schemas.microsoft.com/office/drawing/2014/main" xmlns="" id="{29489E22-BAFA-4760-8829-74D8246AAF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9609" y="4613301"/>
            <a:ext cx="746264" cy="151647"/>
          </a:xfrm>
          <a:prstGeom prst="rect">
            <a:avLst/>
          </a:prstGeom>
        </p:spPr>
      </p:pic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xmlns="" id="{07476134-6DED-4F48-BA29-7B7A5FB29FC7}"/>
              </a:ext>
            </a:extLst>
          </p:cNvPr>
          <p:cNvCxnSpPr>
            <a:cxnSpLocks/>
          </p:cNvCxnSpPr>
          <p:nvPr/>
        </p:nvCxnSpPr>
        <p:spPr>
          <a:xfrm>
            <a:off x="6193407" y="4716550"/>
            <a:ext cx="557024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xmlns="" id="{03119CF6-B1F4-4F31-A33C-95717F71D824}"/>
              </a:ext>
            </a:extLst>
          </p:cNvPr>
          <p:cNvCxnSpPr>
            <a:cxnSpLocks/>
          </p:cNvCxnSpPr>
          <p:nvPr/>
        </p:nvCxnSpPr>
        <p:spPr>
          <a:xfrm>
            <a:off x="7407736" y="4707255"/>
            <a:ext cx="347039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6B334831-5627-4002-916E-F56E6487AAF2}"/>
              </a:ext>
            </a:extLst>
          </p:cNvPr>
          <p:cNvSpPr/>
          <p:nvPr/>
        </p:nvSpPr>
        <p:spPr>
          <a:xfrm>
            <a:off x="6801873" y="4513096"/>
            <a:ext cx="557024" cy="3712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50" dirty="0"/>
              <a:t>NSI Web Service for </a:t>
            </a:r>
            <a:r>
              <a:rPr lang="fr-FR" sz="750" b="1" dirty="0"/>
              <a:t>Country 2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xmlns="" id="{8637352E-363A-4FAF-96AD-E0A49D718BC8}"/>
              </a:ext>
            </a:extLst>
          </p:cNvPr>
          <p:cNvSpPr txBox="1"/>
          <p:nvPr/>
        </p:nvSpPr>
        <p:spPr>
          <a:xfrm>
            <a:off x="5189161" y="3754701"/>
            <a:ext cx="7184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dirty="0">
                <a:solidFill>
                  <a:schemeClr val="bg2">
                    <a:lumMod val="50000"/>
                  </a:schemeClr>
                </a:solidFill>
              </a:rPr>
              <a:t>SDMX_Country 1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xmlns="" id="{8D495BBB-29DF-4293-BFC0-023146230BCE}"/>
              </a:ext>
            </a:extLst>
          </p:cNvPr>
          <p:cNvSpPr txBox="1"/>
          <p:nvPr/>
        </p:nvSpPr>
        <p:spPr>
          <a:xfrm>
            <a:off x="5189161" y="4335021"/>
            <a:ext cx="7184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dirty="0">
                <a:solidFill>
                  <a:schemeClr val="bg2">
                    <a:lumMod val="50000"/>
                  </a:schemeClr>
                </a:solidFill>
              </a:rPr>
              <a:t>SDMX_Country 2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606CB885-DEA5-46D8-B3AE-8DE38DF873DE}"/>
              </a:ext>
            </a:extLst>
          </p:cNvPr>
          <p:cNvSpPr txBox="1"/>
          <p:nvPr/>
        </p:nvSpPr>
        <p:spPr>
          <a:xfrm>
            <a:off x="4884553" y="5677791"/>
            <a:ext cx="81785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50" b="1" dirty="0"/>
              <a:t>AfDB/Country 2</a:t>
            </a:r>
          </a:p>
        </p:txBody>
      </p:sp>
    </p:spTree>
    <p:extLst>
      <p:ext uri="{BB962C8B-B14F-4D97-AF65-F5344CB8AC3E}">
        <p14:creationId xmlns:p14="http://schemas.microsoft.com/office/powerpoint/2010/main" val="105615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75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25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7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2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7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75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7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7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75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116" grpId="0"/>
      <p:bldP spid="141" grpId="0"/>
      <p:bldP spid="173" grpId="0"/>
      <p:bldP spid="267" grpId="0" animBg="1"/>
      <p:bldP spid="268" grpId="0" animBg="1"/>
      <p:bldP spid="269" grpId="0" animBg="1"/>
      <p:bldP spid="281" grpId="0"/>
      <p:bldP spid="282" grpId="0"/>
      <p:bldP spid="283" grpId="0"/>
      <p:bldP spid="81" grpId="0" animBg="1"/>
      <p:bldP spid="89" grpId="0" animBg="1"/>
      <p:bldP spid="90" grpId="0"/>
      <p:bldP spid="92" grpId="0"/>
      <p:bldP spid="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3B03DE89-7664-43CB-A370-114653C9BFE6}"/>
              </a:ext>
            </a:extLst>
          </p:cNvPr>
          <p:cNvGrpSpPr/>
          <p:nvPr/>
        </p:nvGrpSpPr>
        <p:grpSpPr>
          <a:xfrm>
            <a:off x="2776076" y="3525578"/>
            <a:ext cx="815340" cy="872490"/>
            <a:chOff x="4521200" y="2951480"/>
            <a:chExt cx="1087120" cy="1163320"/>
          </a:xfrm>
        </p:grpSpPr>
        <p:sp>
          <p:nvSpPr>
            <p:cNvPr id="4" name="Organigramme : Disque magnétique 3">
              <a:extLst>
                <a:ext uri="{FF2B5EF4-FFF2-40B4-BE49-F238E27FC236}">
                  <a16:creationId xmlns:a16="http://schemas.microsoft.com/office/drawing/2014/main" xmlns="" id="{8AEE5503-8FF0-4AEE-BF77-705679DDA180}"/>
                </a:ext>
              </a:extLst>
            </p:cNvPr>
            <p:cNvSpPr/>
            <p:nvPr/>
          </p:nvSpPr>
          <p:spPr>
            <a:xfrm>
              <a:off x="4521200" y="3644450"/>
              <a:ext cx="1087120" cy="470350"/>
            </a:xfrm>
            <a:prstGeom prst="flowChartMagneticDisk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5" name="Organigramme : Disque magnétique 4">
              <a:extLst>
                <a:ext uri="{FF2B5EF4-FFF2-40B4-BE49-F238E27FC236}">
                  <a16:creationId xmlns:a16="http://schemas.microsoft.com/office/drawing/2014/main" xmlns="" id="{EB7AF69C-7542-4B39-953B-CB16A59CBE4D}"/>
                </a:ext>
              </a:extLst>
            </p:cNvPr>
            <p:cNvSpPr/>
            <p:nvPr/>
          </p:nvSpPr>
          <p:spPr>
            <a:xfrm>
              <a:off x="4521200" y="3302377"/>
              <a:ext cx="1087120" cy="470350"/>
            </a:xfrm>
            <a:prstGeom prst="flowChartMagneticDisk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6" name="Organigramme : Disque magnétique 5">
              <a:extLst>
                <a:ext uri="{FF2B5EF4-FFF2-40B4-BE49-F238E27FC236}">
                  <a16:creationId xmlns:a16="http://schemas.microsoft.com/office/drawing/2014/main" xmlns="" id="{A3BDCB30-5731-4671-8E5C-747E65C50830}"/>
                </a:ext>
              </a:extLst>
            </p:cNvPr>
            <p:cNvSpPr/>
            <p:nvPr/>
          </p:nvSpPr>
          <p:spPr>
            <a:xfrm>
              <a:off x="4521200" y="2951480"/>
              <a:ext cx="1087120" cy="470350"/>
            </a:xfrm>
            <a:prstGeom prst="flowChartMagneticDisk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F5B7E46E-99BC-4331-81D8-8BAFD8AA8997}"/>
              </a:ext>
            </a:extLst>
          </p:cNvPr>
          <p:cNvGrpSpPr/>
          <p:nvPr/>
        </p:nvGrpSpPr>
        <p:grpSpPr>
          <a:xfrm>
            <a:off x="4625234" y="2638617"/>
            <a:ext cx="601870" cy="553518"/>
            <a:chOff x="8193075" y="2031882"/>
            <a:chExt cx="1494934" cy="1340631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xmlns="" id="{5B654928-2446-4512-A948-4D56E14E8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8193075" y="2031882"/>
              <a:ext cx="1494934" cy="1340631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xmlns="" id="{DB790575-84C0-48EA-A0A7-6966717B6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41814" y="2373663"/>
              <a:ext cx="537654" cy="468985"/>
            </a:xfrm>
            <a:prstGeom prst="rect">
              <a:avLst/>
            </a:prstGeom>
          </p:spPr>
        </p:pic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B5203BD5-3537-4B6A-99F7-F76ACE5973F1}"/>
              </a:ext>
            </a:extLst>
          </p:cNvPr>
          <p:cNvSpPr txBox="1"/>
          <p:nvPr/>
        </p:nvSpPr>
        <p:spPr>
          <a:xfrm>
            <a:off x="1959338" y="3822513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>
                <a:solidFill>
                  <a:schemeClr val="accent6">
                    <a:lumMod val="75000"/>
                  </a:schemeClr>
                </a:solidFill>
              </a:rPr>
              <a:t>ODP</a:t>
            </a:r>
            <a:r>
              <a:rPr lang="fr-FR" sz="900" dirty="0">
                <a:solidFill>
                  <a:schemeClr val="accent6">
                    <a:lumMod val="75000"/>
                  </a:schemeClr>
                </a:solidFill>
              </a:rPr>
              <a:t> Data Base</a:t>
            </a:r>
          </a:p>
          <a:p>
            <a:r>
              <a:rPr lang="fr-FR" sz="900" dirty="0">
                <a:solidFill>
                  <a:schemeClr val="accent6">
                    <a:lumMod val="75000"/>
                  </a:schemeClr>
                </a:solidFill>
              </a:rPr>
              <a:t>         (Dev)</a:t>
            </a:r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xmlns="" id="{84FDBD0A-A01E-44B7-ADAC-D1CA5CD20855}"/>
              </a:ext>
            </a:extLst>
          </p:cNvPr>
          <p:cNvGrpSpPr/>
          <p:nvPr/>
        </p:nvGrpSpPr>
        <p:grpSpPr>
          <a:xfrm>
            <a:off x="5405660" y="2638619"/>
            <a:ext cx="535724" cy="444226"/>
            <a:chOff x="6770524" y="4568152"/>
            <a:chExt cx="945497" cy="754112"/>
          </a:xfrm>
        </p:grpSpPr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xmlns="" id="{241E3A54-00BB-4A80-8AC7-1B29D6A36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70497" y="4568152"/>
              <a:ext cx="319535" cy="402173"/>
            </a:xfrm>
            <a:prstGeom prst="rect">
              <a:avLst/>
            </a:prstGeom>
          </p:spPr>
        </p:pic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xmlns="" id="{3B09F1E7-3576-4CD7-9B5C-51C3E4DE8C3E}"/>
                </a:ext>
              </a:extLst>
            </p:cNvPr>
            <p:cNvSpPr txBox="1"/>
            <p:nvPr/>
          </p:nvSpPr>
          <p:spPr>
            <a:xfrm>
              <a:off x="6770524" y="4969592"/>
              <a:ext cx="945497" cy="352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750" dirty="0">
                  <a:solidFill>
                    <a:schemeClr val="accent5">
                      <a:lumMod val="50000"/>
                    </a:schemeClr>
                  </a:solidFill>
                </a:rPr>
                <a:t>SDG DSD</a:t>
              </a:r>
            </a:p>
          </p:txBody>
        </p:sp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xmlns="" id="{248BCE00-E59D-4135-95BE-F672239015C4}"/>
              </a:ext>
            </a:extLst>
          </p:cNvPr>
          <p:cNvGrpSpPr/>
          <p:nvPr/>
        </p:nvGrpSpPr>
        <p:grpSpPr>
          <a:xfrm>
            <a:off x="5106093" y="3399684"/>
            <a:ext cx="247035" cy="305624"/>
            <a:chOff x="4521200" y="2951480"/>
            <a:chExt cx="1087120" cy="116332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9" name="Organigramme : Disque magnétique 108">
              <a:extLst>
                <a:ext uri="{FF2B5EF4-FFF2-40B4-BE49-F238E27FC236}">
                  <a16:creationId xmlns:a16="http://schemas.microsoft.com/office/drawing/2014/main" xmlns="" id="{E0EF19F4-22B7-4A29-A56A-61E85D43BBB7}"/>
                </a:ext>
              </a:extLst>
            </p:cNvPr>
            <p:cNvSpPr/>
            <p:nvPr/>
          </p:nvSpPr>
          <p:spPr>
            <a:xfrm>
              <a:off x="4521200" y="3644450"/>
              <a:ext cx="1087120" cy="470350"/>
            </a:xfrm>
            <a:prstGeom prst="flowChartMagneticDisk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110" name="Organigramme : Disque magnétique 109">
              <a:extLst>
                <a:ext uri="{FF2B5EF4-FFF2-40B4-BE49-F238E27FC236}">
                  <a16:creationId xmlns:a16="http://schemas.microsoft.com/office/drawing/2014/main" xmlns="" id="{83F40BDF-CA77-4C57-805A-494163B5C67B}"/>
                </a:ext>
              </a:extLst>
            </p:cNvPr>
            <p:cNvSpPr/>
            <p:nvPr/>
          </p:nvSpPr>
          <p:spPr>
            <a:xfrm>
              <a:off x="4521200" y="3302377"/>
              <a:ext cx="1087120" cy="470350"/>
            </a:xfrm>
            <a:prstGeom prst="flowChartMagneticDisk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111" name="Organigramme : Disque magnétique 110">
              <a:extLst>
                <a:ext uri="{FF2B5EF4-FFF2-40B4-BE49-F238E27FC236}">
                  <a16:creationId xmlns:a16="http://schemas.microsoft.com/office/drawing/2014/main" xmlns="" id="{36F2AEEF-FA25-4E2A-9B2E-D746D8AA800E}"/>
                </a:ext>
              </a:extLst>
            </p:cNvPr>
            <p:cNvSpPr/>
            <p:nvPr/>
          </p:nvSpPr>
          <p:spPr>
            <a:xfrm>
              <a:off x="4521200" y="2951480"/>
              <a:ext cx="1087120" cy="470350"/>
            </a:xfrm>
            <a:prstGeom prst="flowChartMagneticDisk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</p:grpSp>
      <p:sp>
        <p:nvSpPr>
          <p:cNvPr id="116" name="ZoneTexte 115">
            <a:extLst>
              <a:ext uri="{FF2B5EF4-FFF2-40B4-BE49-F238E27FC236}">
                <a16:creationId xmlns:a16="http://schemas.microsoft.com/office/drawing/2014/main" xmlns="" id="{C181C82A-5668-4DFA-BE56-3976D12FC838}"/>
              </a:ext>
            </a:extLst>
          </p:cNvPr>
          <p:cNvSpPr txBox="1"/>
          <p:nvPr/>
        </p:nvSpPr>
        <p:spPr>
          <a:xfrm>
            <a:off x="5328042" y="3418146"/>
            <a:ext cx="5565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50" dirty="0">
                <a:solidFill>
                  <a:schemeClr val="bg2">
                    <a:lumMod val="50000"/>
                  </a:schemeClr>
                </a:solidFill>
              </a:rPr>
              <a:t>Mapping </a:t>
            </a:r>
          </a:p>
          <a:p>
            <a:pPr algn="ctr"/>
            <a:r>
              <a:rPr lang="fr-FR" sz="750" dirty="0">
                <a:solidFill>
                  <a:schemeClr val="bg2">
                    <a:lumMod val="50000"/>
                  </a:schemeClr>
                </a:solidFill>
              </a:rPr>
              <a:t>Store DB</a:t>
            </a:r>
          </a:p>
        </p:txBody>
      </p:sp>
      <p:cxnSp>
        <p:nvCxnSpPr>
          <p:cNvPr id="118" name="Connecteur droit avec flèche 117">
            <a:extLst>
              <a:ext uri="{FF2B5EF4-FFF2-40B4-BE49-F238E27FC236}">
                <a16:creationId xmlns:a16="http://schemas.microsoft.com/office/drawing/2014/main" xmlns="" id="{D6210B7F-B3D1-4425-B9B1-424BEC6D4F3C}"/>
              </a:ext>
            </a:extLst>
          </p:cNvPr>
          <p:cNvCxnSpPr>
            <a:cxnSpLocks/>
          </p:cNvCxnSpPr>
          <p:nvPr/>
        </p:nvCxnSpPr>
        <p:spPr>
          <a:xfrm flipH="1">
            <a:off x="5248664" y="2797236"/>
            <a:ext cx="242012" cy="66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>
            <a:extLst>
              <a:ext uri="{FF2B5EF4-FFF2-40B4-BE49-F238E27FC236}">
                <a16:creationId xmlns:a16="http://schemas.microsoft.com/office/drawing/2014/main" xmlns="" id="{5D17C9DB-2DFA-47AE-AA86-6B1FF3991478}"/>
              </a:ext>
            </a:extLst>
          </p:cNvPr>
          <p:cNvCxnSpPr>
            <a:cxnSpLocks/>
          </p:cNvCxnSpPr>
          <p:nvPr/>
        </p:nvCxnSpPr>
        <p:spPr>
          <a:xfrm flipH="1">
            <a:off x="3718100" y="3043371"/>
            <a:ext cx="954336" cy="858127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Connecteur droit avec flèche 125">
            <a:extLst>
              <a:ext uri="{FF2B5EF4-FFF2-40B4-BE49-F238E27FC236}">
                <a16:creationId xmlns:a16="http://schemas.microsoft.com/office/drawing/2014/main" xmlns="" id="{38E6858D-3649-4E64-8DED-0193E231E9C1}"/>
              </a:ext>
            </a:extLst>
          </p:cNvPr>
          <p:cNvCxnSpPr>
            <a:cxnSpLocks/>
          </p:cNvCxnSpPr>
          <p:nvPr/>
        </p:nvCxnSpPr>
        <p:spPr>
          <a:xfrm>
            <a:off x="4692571" y="3033898"/>
            <a:ext cx="348416" cy="455655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7" name="Groupe 136">
            <a:extLst>
              <a:ext uri="{FF2B5EF4-FFF2-40B4-BE49-F238E27FC236}">
                <a16:creationId xmlns:a16="http://schemas.microsoft.com/office/drawing/2014/main" xmlns="" id="{6D2670D8-348B-413D-87BE-6E44880FC11A}"/>
              </a:ext>
            </a:extLst>
          </p:cNvPr>
          <p:cNvGrpSpPr/>
          <p:nvPr/>
        </p:nvGrpSpPr>
        <p:grpSpPr>
          <a:xfrm>
            <a:off x="5122044" y="4548933"/>
            <a:ext cx="247035" cy="305624"/>
            <a:chOff x="4521200" y="2951480"/>
            <a:chExt cx="1087120" cy="116332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38" name="Organigramme : Disque magnétique 137">
              <a:extLst>
                <a:ext uri="{FF2B5EF4-FFF2-40B4-BE49-F238E27FC236}">
                  <a16:creationId xmlns:a16="http://schemas.microsoft.com/office/drawing/2014/main" xmlns="" id="{6C652469-8DC2-4C9A-A42A-85BFBBA3F35A}"/>
                </a:ext>
              </a:extLst>
            </p:cNvPr>
            <p:cNvSpPr/>
            <p:nvPr/>
          </p:nvSpPr>
          <p:spPr>
            <a:xfrm>
              <a:off x="4521200" y="3644450"/>
              <a:ext cx="1087120" cy="470350"/>
            </a:xfrm>
            <a:prstGeom prst="flowChartMagneticDisk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139" name="Organigramme : Disque magnétique 138">
              <a:extLst>
                <a:ext uri="{FF2B5EF4-FFF2-40B4-BE49-F238E27FC236}">
                  <a16:creationId xmlns:a16="http://schemas.microsoft.com/office/drawing/2014/main" xmlns="" id="{AE1C4114-7124-4D9E-8530-4D6520F31B98}"/>
                </a:ext>
              </a:extLst>
            </p:cNvPr>
            <p:cNvSpPr/>
            <p:nvPr/>
          </p:nvSpPr>
          <p:spPr>
            <a:xfrm>
              <a:off x="4521200" y="3302377"/>
              <a:ext cx="1087120" cy="470350"/>
            </a:xfrm>
            <a:prstGeom prst="flowChartMagneticDisk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140" name="Organigramme : Disque magnétique 139">
              <a:extLst>
                <a:ext uri="{FF2B5EF4-FFF2-40B4-BE49-F238E27FC236}">
                  <a16:creationId xmlns:a16="http://schemas.microsoft.com/office/drawing/2014/main" xmlns="" id="{273F1652-A5D9-49F9-B362-B3F11C19BF56}"/>
                </a:ext>
              </a:extLst>
            </p:cNvPr>
            <p:cNvSpPr/>
            <p:nvPr/>
          </p:nvSpPr>
          <p:spPr>
            <a:xfrm>
              <a:off x="4521200" y="2951480"/>
              <a:ext cx="1087120" cy="470350"/>
            </a:xfrm>
            <a:prstGeom prst="flowChartMagneticDisk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</p:grpSp>
      <p:sp>
        <p:nvSpPr>
          <p:cNvPr id="141" name="ZoneTexte 140">
            <a:extLst>
              <a:ext uri="{FF2B5EF4-FFF2-40B4-BE49-F238E27FC236}">
                <a16:creationId xmlns:a16="http://schemas.microsoft.com/office/drawing/2014/main" xmlns="" id="{E53B0578-A498-4BE5-8FDA-46FB3A781B65}"/>
              </a:ext>
            </a:extLst>
          </p:cNvPr>
          <p:cNvSpPr txBox="1"/>
          <p:nvPr/>
        </p:nvSpPr>
        <p:spPr>
          <a:xfrm>
            <a:off x="5360780" y="4558936"/>
            <a:ext cx="5565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50" dirty="0">
                <a:solidFill>
                  <a:schemeClr val="bg2">
                    <a:lumMod val="50000"/>
                  </a:schemeClr>
                </a:solidFill>
              </a:rPr>
              <a:t>Mapping </a:t>
            </a:r>
          </a:p>
          <a:p>
            <a:pPr algn="ctr"/>
            <a:r>
              <a:rPr lang="fr-FR" sz="750" dirty="0">
                <a:solidFill>
                  <a:schemeClr val="bg2">
                    <a:lumMod val="50000"/>
                  </a:schemeClr>
                </a:solidFill>
              </a:rPr>
              <a:t>Store DB</a:t>
            </a:r>
          </a:p>
        </p:txBody>
      </p:sp>
      <p:grpSp>
        <p:nvGrpSpPr>
          <p:cNvPr id="145" name="Groupe 144">
            <a:extLst>
              <a:ext uri="{FF2B5EF4-FFF2-40B4-BE49-F238E27FC236}">
                <a16:creationId xmlns:a16="http://schemas.microsoft.com/office/drawing/2014/main" xmlns="" id="{31760ECB-173B-465E-8BEF-47A8417DD820}"/>
              </a:ext>
            </a:extLst>
          </p:cNvPr>
          <p:cNvGrpSpPr/>
          <p:nvPr/>
        </p:nvGrpSpPr>
        <p:grpSpPr>
          <a:xfrm>
            <a:off x="4571927" y="5106099"/>
            <a:ext cx="601870" cy="553518"/>
            <a:chOff x="8193075" y="2031882"/>
            <a:chExt cx="1494934" cy="1340631"/>
          </a:xfrm>
        </p:grpSpPr>
        <p:pic>
          <p:nvPicPr>
            <p:cNvPr id="146" name="Image 145">
              <a:extLst>
                <a:ext uri="{FF2B5EF4-FFF2-40B4-BE49-F238E27FC236}">
                  <a16:creationId xmlns:a16="http://schemas.microsoft.com/office/drawing/2014/main" xmlns="" id="{FB6BC9BD-1B54-4D3E-B5D2-E6A3B0CEA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8193075" y="2031882"/>
              <a:ext cx="1494934" cy="1340631"/>
            </a:xfrm>
            <a:prstGeom prst="rect">
              <a:avLst/>
            </a:prstGeom>
          </p:spPr>
        </p:pic>
        <p:pic>
          <p:nvPicPr>
            <p:cNvPr id="147" name="Image 146">
              <a:extLst>
                <a:ext uri="{FF2B5EF4-FFF2-40B4-BE49-F238E27FC236}">
                  <a16:creationId xmlns:a16="http://schemas.microsoft.com/office/drawing/2014/main" xmlns="" id="{58419E1A-51F9-4633-B243-0D7E9F88D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41814" y="2373663"/>
              <a:ext cx="537654" cy="468985"/>
            </a:xfrm>
            <a:prstGeom prst="rect">
              <a:avLst/>
            </a:prstGeom>
          </p:spPr>
        </p:pic>
      </p:grpSp>
      <p:cxnSp>
        <p:nvCxnSpPr>
          <p:cNvPr id="144" name="Connecteur droit avec flèche 143">
            <a:extLst>
              <a:ext uri="{FF2B5EF4-FFF2-40B4-BE49-F238E27FC236}">
                <a16:creationId xmlns:a16="http://schemas.microsoft.com/office/drawing/2014/main" xmlns="" id="{71085D56-B7A8-4B19-8F14-4D0D0228A7C0}"/>
              </a:ext>
            </a:extLst>
          </p:cNvPr>
          <p:cNvCxnSpPr>
            <a:cxnSpLocks/>
          </p:cNvCxnSpPr>
          <p:nvPr/>
        </p:nvCxnSpPr>
        <p:spPr>
          <a:xfrm flipV="1">
            <a:off x="4831277" y="4708977"/>
            <a:ext cx="227177" cy="478241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3" name="Connecteur droit avec flèche 142">
            <a:extLst>
              <a:ext uri="{FF2B5EF4-FFF2-40B4-BE49-F238E27FC236}">
                <a16:creationId xmlns:a16="http://schemas.microsoft.com/office/drawing/2014/main" xmlns="" id="{24D4C136-A683-44F6-BADC-16B9619FFE9A}"/>
              </a:ext>
            </a:extLst>
          </p:cNvPr>
          <p:cNvCxnSpPr>
            <a:cxnSpLocks/>
          </p:cNvCxnSpPr>
          <p:nvPr/>
        </p:nvCxnSpPr>
        <p:spPr>
          <a:xfrm flipH="1" flipV="1">
            <a:off x="3707455" y="4067072"/>
            <a:ext cx="1106519" cy="1099673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3" name="ZoneTexte 172">
            <a:extLst>
              <a:ext uri="{FF2B5EF4-FFF2-40B4-BE49-F238E27FC236}">
                <a16:creationId xmlns:a16="http://schemas.microsoft.com/office/drawing/2014/main" xmlns="" id="{B3115AF5-AC64-482B-93CF-A9D3221ABA17}"/>
              </a:ext>
            </a:extLst>
          </p:cNvPr>
          <p:cNvSpPr txBox="1"/>
          <p:nvPr/>
        </p:nvSpPr>
        <p:spPr>
          <a:xfrm>
            <a:off x="4623486" y="2468140"/>
            <a:ext cx="57259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50" b="1" dirty="0"/>
              <a:t>Country 1</a:t>
            </a:r>
          </a:p>
        </p:txBody>
      </p:sp>
      <p:pic>
        <p:nvPicPr>
          <p:cNvPr id="201" name="Image 200">
            <a:extLst>
              <a:ext uri="{FF2B5EF4-FFF2-40B4-BE49-F238E27FC236}">
                <a16:creationId xmlns:a16="http://schemas.microsoft.com/office/drawing/2014/main" xmlns="" id="{CBB364EB-8276-4F2B-B6BD-3F68FC5867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501" y="3459701"/>
            <a:ext cx="746264" cy="151647"/>
          </a:xfrm>
          <a:prstGeom prst="rect">
            <a:avLst/>
          </a:prstGeom>
        </p:spPr>
      </p:pic>
      <p:cxnSp>
        <p:nvCxnSpPr>
          <p:cNvPr id="204" name="Connecteur droit avec flèche 203">
            <a:extLst>
              <a:ext uri="{FF2B5EF4-FFF2-40B4-BE49-F238E27FC236}">
                <a16:creationId xmlns:a16="http://schemas.microsoft.com/office/drawing/2014/main" xmlns="" id="{E5091B75-C99A-4B90-978E-F81A3C57C328}"/>
              </a:ext>
            </a:extLst>
          </p:cNvPr>
          <p:cNvCxnSpPr>
            <a:cxnSpLocks/>
            <a:stCxn id="116" idx="3"/>
          </p:cNvCxnSpPr>
          <p:nvPr/>
        </p:nvCxnSpPr>
        <p:spPr>
          <a:xfrm flipV="1">
            <a:off x="5859517" y="3562949"/>
            <a:ext cx="896806" cy="523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29" name="Image 228">
            <a:extLst>
              <a:ext uri="{FF2B5EF4-FFF2-40B4-BE49-F238E27FC236}">
                <a16:creationId xmlns:a16="http://schemas.microsoft.com/office/drawing/2014/main" xmlns="" id="{E36FDC23-7E76-429A-95EE-F6DC0E4A4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06145" y="2465852"/>
            <a:ext cx="720665" cy="662769"/>
          </a:xfrm>
          <a:prstGeom prst="rect">
            <a:avLst/>
          </a:prstGeom>
        </p:spPr>
      </p:pic>
      <p:sp>
        <p:nvSpPr>
          <p:cNvPr id="231" name="ZoneTexte 230">
            <a:extLst>
              <a:ext uri="{FF2B5EF4-FFF2-40B4-BE49-F238E27FC236}">
                <a16:creationId xmlns:a16="http://schemas.microsoft.com/office/drawing/2014/main" xmlns="" id="{CD3A89A5-C767-4D26-A701-196D06F07D7E}"/>
              </a:ext>
            </a:extLst>
          </p:cNvPr>
          <p:cNvSpPr txBox="1"/>
          <p:nvPr/>
        </p:nvSpPr>
        <p:spPr>
          <a:xfrm>
            <a:off x="2949078" y="2196027"/>
            <a:ext cx="57259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50" b="1" dirty="0"/>
              <a:t>Country 1</a:t>
            </a:r>
          </a:p>
        </p:txBody>
      </p:sp>
      <p:pic>
        <p:nvPicPr>
          <p:cNvPr id="236" name="Image 235">
            <a:extLst>
              <a:ext uri="{FF2B5EF4-FFF2-40B4-BE49-F238E27FC236}">
                <a16:creationId xmlns:a16="http://schemas.microsoft.com/office/drawing/2014/main" xmlns="" id="{18AA349F-1811-419E-AF3B-88148CBDCF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2868" y="2601187"/>
            <a:ext cx="352754" cy="345971"/>
          </a:xfrm>
          <a:prstGeom prst="rect">
            <a:avLst/>
          </a:prstGeom>
        </p:spPr>
      </p:pic>
      <p:pic>
        <p:nvPicPr>
          <p:cNvPr id="237" name="Image 236">
            <a:extLst>
              <a:ext uri="{FF2B5EF4-FFF2-40B4-BE49-F238E27FC236}">
                <a16:creationId xmlns:a16="http://schemas.microsoft.com/office/drawing/2014/main" xmlns="" id="{9ADAD5F7-0DA3-4278-BED0-D557846AB7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3091" y="2646011"/>
            <a:ext cx="251669" cy="236209"/>
          </a:xfrm>
          <a:prstGeom prst="rect">
            <a:avLst/>
          </a:prstGeom>
        </p:spPr>
      </p:pic>
      <p:cxnSp>
        <p:nvCxnSpPr>
          <p:cNvPr id="239" name="Connecteur droit avec flèche 238">
            <a:extLst>
              <a:ext uri="{FF2B5EF4-FFF2-40B4-BE49-F238E27FC236}">
                <a16:creationId xmlns:a16="http://schemas.microsoft.com/office/drawing/2014/main" xmlns="" id="{A3687880-513C-4688-85C9-A0E91DB856D0}"/>
              </a:ext>
            </a:extLst>
          </p:cNvPr>
          <p:cNvCxnSpPr/>
          <p:nvPr/>
        </p:nvCxnSpPr>
        <p:spPr>
          <a:xfrm>
            <a:off x="2574096" y="2764115"/>
            <a:ext cx="308752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0" name="Connecteur droit avec flèche 239">
            <a:extLst>
              <a:ext uri="{FF2B5EF4-FFF2-40B4-BE49-F238E27FC236}">
                <a16:creationId xmlns:a16="http://schemas.microsoft.com/office/drawing/2014/main" xmlns="" id="{85AE937C-9971-490E-826B-6A1E417023D9}"/>
              </a:ext>
            </a:extLst>
          </p:cNvPr>
          <p:cNvCxnSpPr>
            <a:cxnSpLocks/>
          </p:cNvCxnSpPr>
          <p:nvPr/>
        </p:nvCxnSpPr>
        <p:spPr>
          <a:xfrm>
            <a:off x="3183746" y="3088747"/>
            <a:ext cx="0" cy="30969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43" name="Image 242">
            <a:extLst>
              <a:ext uri="{FF2B5EF4-FFF2-40B4-BE49-F238E27FC236}">
                <a16:creationId xmlns:a16="http://schemas.microsoft.com/office/drawing/2014/main" xmlns="" id="{FAB3ABCF-E277-4B2C-9CD9-B487E82DE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858923" y="4856996"/>
            <a:ext cx="720665" cy="662769"/>
          </a:xfrm>
          <a:prstGeom prst="rect">
            <a:avLst/>
          </a:prstGeom>
        </p:spPr>
      </p:pic>
      <p:sp>
        <p:nvSpPr>
          <p:cNvPr id="244" name="ZoneTexte 243">
            <a:extLst>
              <a:ext uri="{FF2B5EF4-FFF2-40B4-BE49-F238E27FC236}">
                <a16:creationId xmlns:a16="http://schemas.microsoft.com/office/drawing/2014/main" xmlns="" id="{DD6807D8-DBF7-47D7-8F83-1ADB24E76426}"/>
              </a:ext>
            </a:extLst>
          </p:cNvPr>
          <p:cNvSpPr txBox="1"/>
          <p:nvPr/>
        </p:nvSpPr>
        <p:spPr>
          <a:xfrm>
            <a:off x="2888206" y="5585458"/>
            <a:ext cx="5280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Country 2</a:t>
            </a:r>
          </a:p>
        </p:txBody>
      </p:sp>
      <p:pic>
        <p:nvPicPr>
          <p:cNvPr id="245" name="Image 244">
            <a:extLst>
              <a:ext uri="{FF2B5EF4-FFF2-40B4-BE49-F238E27FC236}">
                <a16:creationId xmlns:a16="http://schemas.microsoft.com/office/drawing/2014/main" xmlns="" id="{2B294CD5-88FD-4035-BE2B-A6E9A95D91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5646" y="4992331"/>
            <a:ext cx="352754" cy="345971"/>
          </a:xfrm>
          <a:prstGeom prst="rect">
            <a:avLst/>
          </a:prstGeom>
        </p:spPr>
      </p:pic>
      <p:pic>
        <p:nvPicPr>
          <p:cNvPr id="246" name="Image 245">
            <a:extLst>
              <a:ext uri="{FF2B5EF4-FFF2-40B4-BE49-F238E27FC236}">
                <a16:creationId xmlns:a16="http://schemas.microsoft.com/office/drawing/2014/main" xmlns="" id="{A2A59190-3C26-45BF-A9B2-847393EBDF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5869" y="5037155"/>
            <a:ext cx="251669" cy="236209"/>
          </a:xfrm>
          <a:prstGeom prst="rect">
            <a:avLst/>
          </a:prstGeom>
        </p:spPr>
      </p:pic>
      <p:cxnSp>
        <p:nvCxnSpPr>
          <p:cNvPr id="247" name="Connecteur droit avec flèche 246">
            <a:extLst>
              <a:ext uri="{FF2B5EF4-FFF2-40B4-BE49-F238E27FC236}">
                <a16:creationId xmlns:a16="http://schemas.microsoft.com/office/drawing/2014/main" xmlns="" id="{441016B1-DA6B-4B81-B7BE-40A426BD55D2}"/>
              </a:ext>
            </a:extLst>
          </p:cNvPr>
          <p:cNvCxnSpPr>
            <a:cxnSpLocks/>
          </p:cNvCxnSpPr>
          <p:nvPr/>
        </p:nvCxnSpPr>
        <p:spPr>
          <a:xfrm>
            <a:off x="2526873" y="5155259"/>
            <a:ext cx="308752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4" name="Connecteur droit avec flèche 253">
            <a:extLst>
              <a:ext uri="{FF2B5EF4-FFF2-40B4-BE49-F238E27FC236}">
                <a16:creationId xmlns:a16="http://schemas.microsoft.com/office/drawing/2014/main" xmlns="" id="{44DC6A70-3164-4595-AA73-AB341BA16FBF}"/>
              </a:ext>
            </a:extLst>
          </p:cNvPr>
          <p:cNvCxnSpPr>
            <a:cxnSpLocks/>
          </p:cNvCxnSpPr>
          <p:nvPr/>
        </p:nvCxnSpPr>
        <p:spPr>
          <a:xfrm flipV="1">
            <a:off x="3165639" y="4547808"/>
            <a:ext cx="3287" cy="38019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58" name="Groupe 257">
            <a:extLst>
              <a:ext uri="{FF2B5EF4-FFF2-40B4-BE49-F238E27FC236}">
                <a16:creationId xmlns:a16="http://schemas.microsoft.com/office/drawing/2014/main" xmlns="" id="{7774036E-68E0-430C-BB72-CC189382AEFE}"/>
              </a:ext>
            </a:extLst>
          </p:cNvPr>
          <p:cNvGrpSpPr/>
          <p:nvPr/>
        </p:nvGrpSpPr>
        <p:grpSpPr>
          <a:xfrm>
            <a:off x="5456165" y="5153220"/>
            <a:ext cx="535724" cy="444226"/>
            <a:chOff x="6770524" y="4568152"/>
            <a:chExt cx="945497" cy="754112"/>
          </a:xfrm>
        </p:grpSpPr>
        <p:pic>
          <p:nvPicPr>
            <p:cNvPr id="259" name="Image 258">
              <a:extLst>
                <a:ext uri="{FF2B5EF4-FFF2-40B4-BE49-F238E27FC236}">
                  <a16:creationId xmlns:a16="http://schemas.microsoft.com/office/drawing/2014/main" xmlns="" id="{9D497BE3-DE83-4407-8631-DF24A42DA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70497" y="4568152"/>
              <a:ext cx="319535" cy="402173"/>
            </a:xfrm>
            <a:prstGeom prst="rect">
              <a:avLst/>
            </a:prstGeom>
          </p:spPr>
        </p:pic>
        <p:sp>
          <p:nvSpPr>
            <p:cNvPr id="260" name="ZoneTexte 259">
              <a:extLst>
                <a:ext uri="{FF2B5EF4-FFF2-40B4-BE49-F238E27FC236}">
                  <a16:creationId xmlns:a16="http://schemas.microsoft.com/office/drawing/2014/main" xmlns="" id="{816A5954-9E34-436D-92C3-45324FA4845F}"/>
                </a:ext>
              </a:extLst>
            </p:cNvPr>
            <p:cNvSpPr txBox="1"/>
            <p:nvPr/>
          </p:nvSpPr>
          <p:spPr>
            <a:xfrm>
              <a:off x="6770524" y="4969592"/>
              <a:ext cx="945497" cy="352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750" dirty="0">
                  <a:solidFill>
                    <a:schemeClr val="accent5">
                      <a:lumMod val="50000"/>
                    </a:schemeClr>
                  </a:solidFill>
                </a:rPr>
                <a:t>SDG DSD</a:t>
              </a:r>
            </a:p>
          </p:txBody>
        </p:sp>
      </p:grpSp>
      <p:cxnSp>
        <p:nvCxnSpPr>
          <p:cNvPr id="261" name="Connecteur droit avec flèche 260">
            <a:extLst>
              <a:ext uri="{FF2B5EF4-FFF2-40B4-BE49-F238E27FC236}">
                <a16:creationId xmlns:a16="http://schemas.microsoft.com/office/drawing/2014/main" xmlns="" id="{8A8C6245-4F12-4417-93F8-6C66A498BF40}"/>
              </a:ext>
            </a:extLst>
          </p:cNvPr>
          <p:cNvCxnSpPr>
            <a:cxnSpLocks/>
          </p:cNvCxnSpPr>
          <p:nvPr/>
        </p:nvCxnSpPr>
        <p:spPr>
          <a:xfrm flipH="1">
            <a:off x="5299169" y="5311837"/>
            <a:ext cx="242012" cy="66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6" name="Rectangle : coins arrondis 265">
            <a:extLst>
              <a:ext uri="{FF2B5EF4-FFF2-40B4-BE49-F238E27FC236}">
                <a16:creationId xmlns:a16="http://schemas.microsoft.com/office/drawing/2014/main" xmlns="" id="{B650DD46-B292-46C6-B679-BDE0544037E5}"/>
              </a:ext>
            </a:extLst>
          </p:cNvPr>
          <p:cNvSpPr/>
          <p:nvPr/>
        </p:nvSpPr>
        <p:spPr>
          <a:xfrm>
            <a:off x="1842272" y="1448771"/>
            <a:ext cx="2050285" cy="4462605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68" name="Rectangle : coins arrondis 267">
            <a:extLst>
              <a:ext uri="{FF2B5EF4-FFF2-40B4-BE49-F238E27FC236}">
                <a16:creationId xmlns:a16="http://schemas.microsoft.com/office/drawing/2014/main" xmlns="" id="{581E76E2-46B6-42F4-ABE6-101DB52CDF19}"/>
              </a:ext>
            </a:extLst>
          </p:cNvPr>
          <p:cNvSpPr/>
          <p:nvPr/>
        </p:nvSpPr>
        <p:spPr>
          <a:xfrm>
            <a:off x="4198147" y="1500216"/>
            <a:ext cx="2246732" cy="4436025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69" name="Rectangle : coins arrondis 268">
            <a:extLst>
              <a:ext uri="{FF2B5EF4-FFF2-40B4-BE49-F238E27FC236}">
                <a16:creationId xmlns:a16="http://schemas.microsoft.com/office/drawing/2014/main" xmlns="" id="{40F8ACC9-E664-456B-BB23-84E4968D889F}"/>
              </a:ext>
            </a:extLst>
          </p:cNvPr>
          <p:cNvSpPr/>
          <p:nvPr/>
        </p:nvSpPr>
        <p:spPr>
          <a:xfrm>
            <a:off x="6622941" y="1479348"/>
            <a:ext cx="2050286" cy="4436025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273" name="Connecteur droit avec flèche 272">
            <a:extLst>
              <a:ext uri="{FF2B5EF4-FFF2-40B4-BE49-F238E27FC236}">
                <a16:creationId xmlns:a16="http://schemas.microsoft.com/office/drawing/2014/main" xmlns="" id="{59A63027-B3BC-43E0-ADEC-A65EEA0B6B8E}"/>
              </a:ext>
            </a:extLst>
          </p:cNvPr>
          <p:cNvCxnSpPr>
            <a:cxnSpLocks/>
          </p:cNvCxnSpPr>
          <p:nvPr/>
        </p:nvCxnSpPr>
        <p:spPr>
          <a:xfrm>
            <a:off x="7413628" y="3553655"/>
            <a:ext cx="347039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0" name="ZoneTexte 279">
            <a:extLst>
              <a:ext uri="{FF2B5EF4-FFF2-40B4-BE49-F238E27FC236}">
                <a16:creationId xmlns:a16="http://schemas.microsoft.com/office/drawing/2014/main" xmlns="" id="{B7BFF0C8-63DE-47CE-9CC7-AEB0633F9AD7}"/>
              </a:ext>
            </a:extLst>
          </p:cNvPr>
          <p:cNvSpPr txBox="1"/>
          <p:nvPr/>
        </p:nvSpPr>
        <p:spPr>
          <a:xfrm>
            <a:off x="2280394" y="1583641"/>
            <a:ext cx="1174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Data</a:t>
            </a:r>
            <a:r>
              <a:rPr lang="en-US" sz="105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Uploading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2" name="ZoneTexte 281">
            <a:extLst>
              <a:ext uri="{FF2B5EF4-FFF2-40B4-BE49-F238E27FC236}">
                <a16:creationId xmlns:a16="http://schemas.microsoft.com/office/drawing/2014/main" xmlns="" id="{51D9B811-36F0-4419-B21D-BD3139FE682E}"/>
              </a:ext>
            </a:extLst>
          </p:cNvPr>
          <p:cNvSpPr txBox="1"/>
          <p:nvPr/>
        </p:nvSpPr>
        <p:spPr>
          <a:xfrm>
            <a:off x="4740261" y="1583641"/>
            <a:ext cx="1090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Mapping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3" name="ZoneTexte 282">
            <a:extLst>
              <a:ext uri="{FF2B5EF4-FFF2-40B4-BE49-F238E27FC236}">
                <a16:creationId xmlns:a16="http://schemas.microsoft.com/office/drawing/2014/main" xmlns="" id="{7FF23B0E-78EC-441D-AE65-93906E4DA305}"/>
              </a:ext>
            </a:extLst>
          </p:cNvPr>
          <p:cNvSpPr txBox="1"/>
          <p:nvPr/>
        </p:nvSpPr>
        <p:spPr>
          <a:xfrm>
            <a:off x="7108294" y="1574596"/>
            <a:ext cx="1149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Data Reporting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302A962-C504-4C80-A6F3-7A254DE541D9}"/>
              </a:ext>
            </a:extLst>
          </p:cNvPr>
          <p:cNvSpPr/>
          <p:nvPr/>
        </p:nvSpPr>
        <p:spPr>
          <a:xfrm>
            <a:off x="683568" y="381894"/>
            <a:ext cx="6168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AfDB-AIH SDG Data exchange model (long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term</a:t>
            </a:r>
            <a:r>
              <a:rPr lang="fr-FR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5A25934B-7E35-452C-86C8-00F69AFC799B}"/>
              </a:ext>
            </a:extLst>
          </p:cNvPr>
          <p:cNvSpPr/>
          <p:nvPr/>
        </p:nvSpPr>
        <p:spPr>
          <a:xfrm>
            <a:off x="6807765" y="3359496"/>
            <a:ext cx="557024" cy="3712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50" dirty="0"/>
              <a:t>NSI Web Service for </a:t>
            </a:r>
            <a:r>
              <a:rPr lang="fr-FR" sz="750" b="1" dirty="0"/>
              <a:t>Country 1</a:t>
            </a:r>
          </a:p>
        </p:txBody>
      </p:sp>
      <p:pic>
        <p:nvPicPr>
          <p:cNvPr id="86" name="Image 85">
            <a:extLst>
              <a:ext uri="{FF2B5EF4-FFF2-40B4-BE49-F238E27FC236}">
                <a16:creationId xmlns:a16="http://schemas.microsoft.com/office/drawing/2014/main" xmlns="" id="{29489E22-BAFA-4760-8829-74D8246AAF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9609" y="4613301"/>
            <a:ext cx="746264" cy="151647"/>
          </a:xfrm>
          <a:prstGeom prst="rect">
            <a:avLst/>
          </a:prstGeom>
        </p:spPr>
      </p:pic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xmlns="" id="{07476134-6DED-4F48-BA29-7B7A5FB29FC7}"/>
              </a:ext>
            </a:extLst>
          </p:cNvPr>
          <p:cNvCxnSpPr>
            <a:cxnSpLocks/>
            <a:stCxn id="141" idx="3"/>
          </p:cNvCxnSpPr>
          <p:nvPr/>
        </p:nvCxnSpPr>
        <p:spPr>
          <a:xfrm>
            <a:off x="5892255" y="4708977"/>
            <a:ext cx="858176" cy="7573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xmlns="" id="{03119CF6-B1F4-4F31-A33C-95717F71D824}"/>
              </a:ext>
            </a:extLst>
          </p:cNvPr>
          <p:cNvCxnSpPr>
            <a:cxnSpLocks/>
          </p:cNvCxnSpPr>
          <p:nvPr/>
        </p:nvCxnSpPr>
        <p:spPr>
          <a:xfrm>
            <a:off x="7407736" y="4707255"/>
            <a:ext cx="347039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6B334831-5627-4002-916E-F56E6487AAF2}"/>
              </a:ext>
            </a:extLst>
          </p:cNvPr>
          <p:cNvSpPr/>
          <p:nvPr/>
        </p:nvSpPr>
        <p:spPr>
          <a:xfrm>
            <a:off x="6801873" y="4513096"/>
            <a:ext cx="557024" cy="3712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50" dirty="0"/>
              <a:t>NSI Web Service for </a:t>
            </a:r>
            <a:r>
              <a:rPr lang="fr-FR" sz="750" b="1" dirty="0"/>
              <a:t>Country 2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xmlns="" id="{8637352E-363A-4FAF-96AD-E0A49D718BC8}"/>
              </a:ext>
            </a:extLst>
          </p:cNvPr>
          <p:cNvSpPr txBox="1"/>
          <p:nvPr/>
        </p:nvSpPr>
        <p:spPr>
          <a:xfrm>
            <a:off x="4906358" y="3754701"/>
            <a:ext cx="7184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dirty="0">
                <a:solidFill>
                  <a:schemeClr val="bg2">
                    <a:lumMod val="50000"/>
                  </a:schemeClr>
                </a:solidFill>
              </a:rPr>
              <a:t>SDMX_Country 1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xmlns="" id="{8D495BBB-29DF-4293-BFC0-023146230BCE}"/>
              </a:ext>
            </a:extLst>
          </p:cNvPr>
          <p:cNvSpPr txBox="1"/>
          <p:nvPr/>
        </p:nvSpPr>
        <p:spPr>
          <a:xfrm>
            <a:off x="4906358" y="4335021"/>
            <a:ext cx="7184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dirty="0">
                <a:solidFill>
                  <a:schemeClr val="bg2">
                    <a:lumMod val="50000"/>
                  </a:schemeClr>
                </a:solidFill>
              </a:rPr>
              <a:t>SDMX_Country 2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606CB885-DEA5-46D8-B3AE-8DE38DF873DE}"/>
              </a:ext>
            </a:extLst>
          </p:cNvPr>
          <p:cNvSpPr txBox="1"/>
          <p:nvPr/>
        </p:nvSpPr>
        <p:spPr>
          <a:xfrm>
            <a:off x="4676793" y="5664296"/>
            <a:ext cx="57259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50" b="1" dirty="0"/>
              <a:t>Country 2</a:t>
            </a:r>
          </a:p>
        </p:txBody>
      </p:sp>
    </p:spTree>
    <p:extLst>
      <p:ext uri="{BB962C8B-B14F-4D97-AF65-F5344CB8AC3E}">
        <p14:creationId xmlns:p14="http://schemas.microsoft.com/office/powerpoint/2010/main" val="164463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25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7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41" grpId="0"/>
      <p:bldP spid="173" grpId="0"/>
      <p:bldP spid="268" grpId="0" animBg="1"/>
      <p:bldP spid="269" grpId="0" animBg="1"/>
      <p:bldP spid="282" grpId="0"/>
      <p:bldP spid="283" grpId="0"/>
      <p:bldP spid="81" grpId="0" animBg="1"/>
      <p:bldP spid="89" grpId="0" animBg="1"/>
      <p:bldP spid="90" grpId="0"/>
      <p:bldP spid="92" grpId="0"/>
      <p:bldP spid="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06" b="-333"/>
          <a:stretch>
            <a:fillRect/>
          </a:stretch>
        </p:blipFill>
        <p:spPr bwMode="auto">
          <a:xfrm>
            <a:off x="6876256" y="5805264"/>
            <a:ext cx="2095565" cy="95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889248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749496" y="2276872"/>
            <a:ext cx="56450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solidFill>
                  <a:schemeClr val="accent3">
                    <a:lumMod val="50000"/>
                  </a:schemeClr>
                </a:solidFill>
              </a:rPr>
              <a:t>THANK YOU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7285A1BF-291D-4430-9F1B-3C5A5DA4FD91}"/>
              </a:ext>
            </a:extLst>
          </p:cNvPr>
          <p:cNvSpPr txBox="1"/>
          <p:nvPr/>
        </p:nvSpPr>
        <p:spPr>
          <a:xfrm>
            <a:off x="3580862" y="3933056"/>
            <a:ext cx="2107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A261"/>
                </a:solidFill>
              </a:rPr>
              <a:t>a.aih@afdb.org</a:t>
            </a:r>
          </a:p>
        </p:txBody>
      </p:sp>
    </p:spTree>
    <p:extLst>
      <p:ext uri="{BB962C8B-B14F-4D97-AF65-F5344CB8AC3E}">
        <p14:creationId xmlns:p14="http://schemas.microsoft.com/office/powerpoint/2010/main" val="38179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57">
            <a:extLst>
              <a:ext uri="{FF2B5EF4-FFF2-40B4-BE49-F238E27FC236}">
                <a16:creationId xmlns:a16="http://schemas.microsoft.com/office/drawing/2014/main" xmlns="" id="{062F391E-7FFF-4453-AF5E-516334EBBF72}"/>
              </a:ext>
            </a:extLst>
          </p:cNvPr>
          <p:cNvGrpSpPr/>
          <p:nvPr/>
        </p:nvGrpSpPr>
        <p:grpSpPr>
          <a:xfrm>
            <a:off x="2769556" y="1662899"/>
            <a:ext cx="1971955" cy="525355"/>
            <a:chOff x="3212065" y="1662900"/>
            <a:chExt cx="1736419" cy="141122"/>
          </a:xfrm>
        </p:grpSpPr>
        <p:cxnSp>
          <p:nvCxnSpPr>
            <p:cNvPr id="68" name="Straight Connector 52">
              <a:extLst>
                <a:ext uri="{FF2B5EF4-FFF2-40B4-BE49-F238E27FC236}">
                  <a16:creationId xmlns:a16="http://schemas.microsoft.com/office/drawing/2014/main" xmlns="" id="{C07B2FDC-22BC-4CD3-93EF-340AEE60ECD9}"/>
                </a:ext>
              </a:extLst>
            </p:cNvPr>
            <p:cNvCxnSpPr/>
            <p:nvPr/>
          </p:nvCxnSpPr>
          <p:spPr>
            <a:xfrm flipH="1">
              <a:off x="3508324" y="1662900"/>
              <a:ext cx="144016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54">
              <a:extLst>
                <a:ext uri="{FF2B5EF4-FFF2-40B4-BE49-F238E27FC236}">
                  <a16:creationId xmlns:a16="http://schemas.microsoft.com/office/drawing/2014/main" xmlns="" id="{D66C037E-F95E-4137-A8B5-DE03B01F1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2065" y="1662943"/>
              <a:ext cx="296823" cy="141079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Connector 75">
            <a:extLst>
              <a:ext uri="{FF2B5EF4-FFF2-40B4-BE49-F238E27FC236}">
                <a16:creationId xmlns:a16="http://schemas.microsoft.com/office/drawing/2014/main" xmlns="" id="{60CC3151-9B7B-4865-ABAE-11D63A4E9403}"/>
              </a:ext>
            </a:extLst>
          </p:cNvPr>
          <p:cNvCxnSpPr>
            <a:cxnSpLocks/>
          </p:cNvCxnSpPr>
          <p:nvPr/>
        </p:nvCxnSpPr>
        <p:spPr>
          <a:xfrm flipH="1">
            <a:off x="3851920" y="3771468"/>
            <a:ext cx="202960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80">
            <a:extLst>
              <a:ext uri="{FF2B5EF4-FFF2-40B4-BE49-F238E27FC236}">
                <a16:creationId xmlns:a16="http://schemas.microsoft.com/office/drawing/2014/main" xmlns="" id="{2C747DF9-3A16-46C9-B327-C95A0AE395DA}"/>
              </a:ext>
            </a:extLst>
          </p:cNvPr>
          <p:cNvGrpSpPr/>
          <p:nvPr/>
        </p:nvGrpSpPr>
        <p:grpSpPr>
          <a:xfrm flipV="1">
            <a:off x="2699792" y="5351917"/>
            <a:ext cx="1971955" cy="525355"/>
            <a:chOff x="3212065" y="1662900"/>
            <a:chExt cx="1736419" cy="141122"/>
          </a:xfrm>
        </p:grpSpPr>
        <p:cxnSp>
          <p:nvCxnSpPr>
            <p:cNvPr id="72" name="Straight Connector 81">
              <a:extLst>
                <a:ext uri="{FF2B5EF4-FFF2-40B4-BE49-F238E27FC236}">
                  <a16:creationId xmlns:a16="http://schemas.microsoft.com/office/drawing/2014/main" xmlns="" id="{4DB51D4B-54B8-4132-B064-2297FBDD2852}"/>
                </a:ext>
              </a:extLst>
            </p:cNvPr>
            <p:cNvCxnSpPr/>
            <p:nvPr/>
          </p:nvCxnSpPr>
          <p:spPr>
            <a:xfrm flipH="1">
              <a:off x="3508324" y="1662900"/>
              <a:ext cx="144016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82">
              <a:extLst>
                <a:ext uri="{FF2B5EF4-FFF2-40B4-BE49-F238E27FC236}">
                  <a16:creationId xmlns:a16="http://schemas.microsoft.com/office/drawing/2014/main" xmlns="" id="{36C46438-03D1-4609-8B9C-91FDBCC9FB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2065" y="1662943"/>
              <a:ext cx="296823" cy="141079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61">
            <a:extLst>
              <a:ext uri="{FF2B5EF4-FFF2-40B4-BE49-F238E27FC236}">
                <a16:creationId xmlns:a16="http://schemas.microsoft.com/office/drawing/2014/main" xmlns="" id="{EA757CC5-BF85-49EB-A64A-DF7E33ED7082}"/>
              </a:ext>
            </a:extLst>
          </p:cNvPr>
          <p:cNvGrpSpPr/>
          <p:nvPr/>
        </p:nvGrpSpPr>
        <p:grpSpPr>
          <a:xfrm>
            <a:off x="3563888" y="2717924"/>
            <a:ext cx="1681084" cy="135009"/>
            <a:chOff x="3212065" y="1662900"/>
            <a:chExt cx="1251870" cy="141122"/>
          </a:xfrm>
        </p:grpSpPr>
        <p:cxnSp>
          <p:nvCxnSpPr>
            <p:cNvPr id="75" name="Straight Connector 62">
              <a:extLst>
                <a:ext uri="{FF2B5EF4-FFF2-40B4-BE49-F238E27FC236}">
                  <a16:creationId xmlns:a16="http://schemas.microsoft.com/office/drawing/2014/main" xmlns="" id="{FD03DE47-842C-458F-8848-F88E3E653D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8324" y="1662900"/>
              <a:ext cx="95561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63">
              <a:extLst>
                <a:ext uri="{FF2B5EF4-FFF2-40B4-BE49-F238E27FC236}">
                  <a16:creationId xmlns:a16="http://schemas.microsoft.com/office/drawing/2014/main" xmlns="" id="{1E3FDB1B-8387-4DAB-B202-AA112BF73A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2065" y="1662943"/>
              <a:ext cx="296823" cy="141079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83">
            <a:extLst>
              <a:ext uri="{FF2B5EF4-FFF2-40B4-BE49-F238E27FC236}">
                <a16:creationId xmlns:a16="http://schemas.microsoft.com/office/drawing/2014/main" xmlns="" id="{678F5128-3DF5-4337-BA67-826251289704}"/>
              </a:ext>
            </a:extLst>
          </p:cNvPr>
          <p:cNvGrpSpPr/>
          <p:nvPr/>
        </p:nvGrpSpPr>
        <p:grpSpPr>
          <a:xfrm flipV="1">
            <a:off x="3563888" y="4684451"/>
            <a:ext cx="1681084" cy="135009"/>
            <a:chOff x="3212065" y="1662900"/>
            <a:chExt cx="1251870" cy="141122"/>
          </a:xfrm>
        </p:grpSpPr>
        <p:cxnSp>
          <p:nvCxnSpPr>
            <p:cNvPr id="79" name="Straight Connector 84">
              <a:extLst>
                <a:ext uri="{FF2B5EF4-FFF2-40B4-BE49-F238E27FC236}">
                  <a16:creationId xmlns:a16="http://schemas.microsoft.com/office/drawing/2014/main" xmlns="" id="{58C00B61-091C-4BC5-9298-3C0CDF856B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8324" y="1662900"/>
              <a:ext cx="95561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5">
              <a:extLst>
                <a:ext uri="{FF2B5EF4-FFF2-40B4-BE49-F238E27FC236}">
                  <a16:creationId xmlns:a16="http://schemas.microsoft.com/office/drawing/2014/main" xmlns="" id="{D765DA64-8B1B-4EDE-985E-C976DB9B8D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2065" y="1662943"/>
              <a:ext cx="296823" cy="141079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Freeform: Shape 17">
            <a:extLst>
              <a:ext uri="{FF2B5EF4-FFF2-40B4-BE49-F238E27FC236}">
                <a16:creationId xmlns:a16="http://schemas.microsoft.com/office/drawing/2014/main" xmlns="" id="{B25878BD-48A1-47F4-9DDA-AB6648674E94}"/>
              </a:ext>
            </a:extLst>
          </p:cNvPr>
          <p:cNvSpPr/>
          <p:nvPr/>
        </p:nvSpPr>
        <p:spPr>
          <a:xfrm>
            <a:off x="4252814" y="1181685"/>
            <a:ext cx="4452942" cy="960905"/>
          </a:xfrm>
          <a:custGeom>
            <a:avLst/>
            <a:gdLst>
              <a:gd name="connsiteX0" fmla="*/ 4559862 w 5113164"/>
              <a:gd name="connsiteY0" fmla="*/ 0 h 1103375"/>
              <a:gd name="connsiteX1" fmla="*/ 4593005 w 5113164"/>
              <a:gd name="connsiteY1" fmla="*/ 13421 h 1103375"/>
              <a:gd name="connsiteX2" fmla="*/ 5099127 w 5113164"/>
              <a:gd name="connsiteY2" fmla="*/ 518332 h 1103375"/>
              <a:gd name="connsiteX3" fmla="*/ 5099127 w 5113164"/>
              <a:gd name="connsiteY3" fmla="*/ 584460 h 1103375"/>
              <a:gd name="connsiteX4" fmla="*/ 4593005 w 5113164"/>
              <a:gd name="connsiteY4" fmla="*/ 1089372 h 1103375"/>
              <a:gd name="connsiteX5" fmla="*/ 4559862 w 5113164"/>
              <a:gd name="connsiteY5" fmla="*/ 1103375 h 1103375"/>
              <a:gd name="connsiteX6" fmla="*/ 4556896 w 5113164"/>
              <a:gd name="connsiteY6" fmla="*/ 1102122 h 1103375"/>
              <a:gd name="connsiteX7" fmla="*/ 0 w 5113164"/>
              <a:gd name="connsiteY7" fmla="*/ 1102122 h 1103375"/>
              <a:gd name="connsiteX8" fmla="*/ 0 w 5113164"/>
              <a:gd name="connsiteY8" fmla="*/ 1449 h 1103375"/>
              <a:gd name="connsiteX9" fmla="*/ 4556284 w 5113164"/>
              <a:gd name="connsiteY9" fmla="*/ 1449 h 110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13164" h="1103375">
                <a:moveTo>
                  <a:pt x="4559862" y="0"/>
                </a:moveTo>
                <a:cubicBezTo>
                  <a:pt x="4571949" y="0"/>
                  <a:pt x="4584037" y="4474"/>
                  <a:pt x="4593005" y="13421"/>
                </a:cubicBezTo>
                <a:lnTo>
                  <a:pt x="5099127" y="518332"/>
                </a:lnTo>
                <a:cubicBezTo>
                  <a:pt x="5117843" y="537003"/>
                  <a:pt x="5117843" y="566567"/>
                  <a:pt x="5099127" y="584460"/>
                </a:cubicBezTo>
                <a:cubicBezTo>
                  <a:pt x="4593005" y="1089372"/>
                  <a:pt x="4593005" y="1089372"/>
                  <a:pt x="4593005" y="1089372"/>
                </a:cubicBezTo>
                <a:cubicBezTo>
                  <a:pt x="4584037" y="1098707"/>
                  <a:pt x="4571949" y="1103375"/>
                  <a:pt x="4559862" y="1103375"/>
                </a:cubicBezTo>
                <a:lnTo>
                  <a:pt x="4556896" y="1102122"/>
                </a:lnTo>
                <a:lnTo>
                  <a:pt x="0" y="1102122"/>
                </a:lnTo>
                <a:lnTo>
                  <a:pt x="0" y="1449"/>
                </a:lnTo>
                <a:lnTo>
                  <a:pt x="4556284" y="1449"/>
                </a:lnTo>
                <a:close/>
              </a:path>
            </a:pathLst>
          </a:custGeom>
          <a:solidFill>
            <a:srgbClr val="438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Freeform 9">
            <a:extLst>
              <a:ext uri="{FF2B5EF4-FFF2-40B4-BE49-F238E27FC236}">
                <a16:creationId xmlns:a16="http://schemas.microsoft.com/office/drawing/2014/main" xmlns="" id="{A13AC6B9-D7A1-4801-A4DE-36C28F41F130}"/>
              </a:ext>
            </a:extLst>
          </p:cNvPr>
          <p:cNvSpPr>
            <a:spLocks/>
          </p:cNvSpPr>
          <p:nvPr/>
        </p:nvSpPr>
        <p:spPr bwMode="auto">
          <a:xfrm>
            <a:off x="3779912" y="1182947"/>
            <a:ext cx="961522" cy="958552"/>
          </a:xfrm>
          <a:custGeom>
            <a:avLst/>
            <a:gdLst>
              <a:gd name="T0" fmla="*/ 1407 w 1431"/>
              <a:gd name="T1" fmla="*/ 672 h 1430"/>
              <a:gd name="T2" fmla="*/ 1407 w 1431"/>
              <a:gd name="T3" fmla="*/ 757 h 1430"/>
              <a:gd name="T4" fmla="*/ 758 w 1431"/>
              <a:gd name="T5" fmla="*/ 1406 h 1430"/>
              <a:gd name="T6" fmla="*/ 673 w 1431"/>
              <a:gd name="T7" fmla="*/ 1406 h 1430"/>
              <a:gd name="T8" fmla="*/ 24 w 1431"/>
              <a:gd name="T9" fmla="*/ 757 h 1430"/>
              <a:gd name="T10" fmla="*/ 24 w 1431"/>
              <a:gd name="T11" fmla="*/ 672 h 1430"/>
              <a:gd name="T12" fmla="*/ 673 w 1431"/>
              <a:gd name="T13" fmla="*/ 23 h 1430"/>
              <a:gd name="T14" fmla="*/ 758 w 1431"/>
              <a:gd name="T15" fmla="*/ 23 h 1430"/>
              <a:gd name="T16" fmla="*/ 1407 w 1431"/>
              <a:gd name="T17" fmla="*/ 672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1" h="1430">
                <a:moveTo>
                  <a:pt x="1407" y="672"/>
                </a:moveTo>
                <a:cubicBezTo>
                  <a:pt x="1431" y="696"/>
                  <a:pt x="1431" y="734"/>
                  <a:pt x="1407" y="757"/>
                </a:cubicBezTo>
                <a:cubicBezTo>
                  <a:pt x="758" y="1406"/>
                  <a:pt x="758" y="1406"/>
                  <a:pt x="758" y="1406"/>
                </a:cubicBezTo>
                <a:cubicBezTo>
                  <a:pt x="735" y="1430"/>
                  <a:pt x="696" y="1430"/>
                  <a:pt x="673" y="1406"/>
                </a:cubicBezTo>
                <a:cubicBezTo>
                  <a:pt x="24" y="757"/>
                  <a:pt x="24" y="757"/>
                  <a:pt x="24" y="757"/>
                </a:cubicBezTo>
                <a:cubicBezTo>
                  <a:pt x="0" y="734"/>
                  <a:pt x="0" y="696"/>
                  <a:pt x="24" y="672"/>
                </a:cubicBezTo>
                <a:cubicBezTo>
                  <a:pt x="673" y="23"/>
                  <a:pt x="673" y="23"/>
                  <a:pt x="673" y="23"/>
                </a:cubicBezTo>
                <a:cubicBezTo>
                  <a:pt x="696" y="0"/>
                  <a:pt x="735" y="0"/>
                  <a:pt x="758" y="23"/>
                </a:cubicBezTo>
                <a:lnTo>
                  <a:pt x="1407" y="67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90500" dist="114300" dir="9600000" sx="93000" sy="93000" algn="tr" rotWithShape="0">
              <a:prstClr val="black">
                <a:alpha val="44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46" name="Freeform: Shape 20">
            <a:extLst>
              <a:ext uri="{FF2B5EF4-FFF2-40B4-BE49-F238E27FC236}">
                <a16:creationId xmlns:a16="http://schemas.microsoft.com/office/drawing/2014/main" xmlns="" id="{EEBE9B97-692E-413E-BFE0-FB7497BB382E}"/>
              </a:ext>
            </a:extLst>
          </p:cNvPr>
          <p:cNvSpPr/>
          <p:nvPr/>
        </p:nvSpPr>
        <p:spPr>
          <a:xfrm>
            <a:off x="3975832" y="5400347"/>
            <a:ext cx="4452942" cy="960905"/>
          </a:xfrm>
          <a:custGeom>
            <a:avLst/>
            <a:gdLst>
              <a:gd name="connsiteX0" fmla="*/ 4559862 w 5113164"/>
              <a:gd name="connsiteY0" fmla="*/ 0 h 1103375"/>
              <a:gd name="connsiteX1" fmla="*/ 4593005 w 5113164"/>
              <a:gd name="connsiteY1" fmla="*/ 13421 h 1103375"/>
              <a:gd name="connsiteX2" fmla="*/ 5099127 w 5113164"/>
              <a:gd name="connsiteY2" fmla="*/ 518332 h 1103375"/>
              <a:gd name="connsiteX3" fmla="*/ 5099127 w 5113164"/>
              <a:gd name="connsiteY3" fmla="*/ 584460 h 1103375"/>
              <a:gd name="connsiteX4" fmla="*/ 4593005 w 5113164"/>
              <a:gd name="connsiteY4" fmla="*/ 1089372 h 1103375"/>
              <a:gd name="connsiteX5" fmla="*/ 4559862 w 5113164"/>
              <a:gd name="connsiteY5" fmla="*/ 1103375 h 1103375"/>
              <a:gd name="connsiteX6" fmla="*/ 4556896 w 5113164"/>
              <a:gd name="connsiteY6" fmla="*/ 1102122 h 1103375"/>
              <a:gd name="connsiteX7" fmla="*/ 0 w 5113164"/>
              <a:gd name="connsiteY7" fmla="*/ 1102122 h 1103375"/>
              <a:gd name="connsiteX8" fmla="*/ 0 w 5113164"/>
              <a:gd name="connsiteY8" fmla="*/ 1449 h 1103375"/>
              <a:gd name="connsiteX9" fmla="*/ 4556284 w 5113164"/>
              <a:gd name="connsiteY9" fmla="*/ 1449 h 110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13164" h="1103375">
                <a:moveTo>
                  <a:pt x="4559862" y="0"/>
                </a:moveTo>
                <a:cubicBezTo>
                  <a:pt x="4571949" y="0"/>
                  <a:pt x="4584037" y="4474"/>
                  <a:pt x="4593005" y="13421"/>
                </a:cubicBezTo>
                <a:lnTo>
                  <a:pt x="5099127" y="518332"/>
                </a:lnTo>
                <a:cubicBezTo>
                  <a:pt x="5117843" y="537003"/>
                  <a:pt x="5117843" y="566567"/>
                  <a:pt x="5099127" y="584460"/>
                </a:cubicBezTo>
                <a:cubicBezTo>
                  <a:pt x="4593005" y="1089372"/>
                  <a:pt x="4593005" y="1089372"/>
                  <a:pt x="4593005" y="1089372"/>
                </a:cubicBezTo>
                <a:cubicBezTo>
                  <a:pt x="4584037" y="1098707"/>
                  <a:pt x="4571949" y="1103375"/>
                  <a:pt x="4559862" y="1103375"/>
                </a:cubicBezTo>
                <a:lnTo>
                  <a:pt x="4556896" y="1102122"/>
                </a:lnTo>
                <a:lnTo>
                  <a:pt x="0" y="1102122"/>
                </a:lnTo>
                <a:lnTo>
                  <a:pt x="0" y="1449"/>
                </a:lnTo>
                <a:lnTo>
                  <a:pt x="4556284" y="1449"/>
                </a:lnTo>
                <a:close/>
              </a:path>
            </a:pathLst>
          </a:custGeom>
          <a:solidFill>
            <a:srgbClr val="59B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Freeform 9">
            <a:extLst>
              <a:ext uri="{FF2B5EF4-FFF2-40B4-BE49-F238E27FC236}">
                <a16:creationId xmlns:a16="http://schemas.microsoft.com/office/drawing/2014/main" xmlns="" id="{F15DA821-E003-4FB2-98F2-FEA84F8AC035}"/>
              </a:ext>
            </a:extLst>
          </p:cNvPr>
          <p:cNvSpPr>
            <a:spLocks/>
          </p:cNvSpPr>
          <p:nvPr/>
        </p:nvSpPr>
        <p:spPr bwMode="auto">
          <a:xfrm>
            <a:off x="3491880" y="5401609"/>
            <a:ext cx="961522" cy="958552"/>
          </a:xfrm>
          <a:custGeom>
            <a:avLst/>
            <a:gdLst>
              <a:gd name="T0" fmla="*/ 1407 w 1431"/>
              <a:gd name="T1" fmla="*/ 672 h 1430"/>
              <a:gd name="T2" fmla="*/ 1407 w 1431"/>
              <a:gd name="T3" fmla="*/ 757 h 1430"/>
              <a:gd name="T4" fmla="*/ 758 w 1431"/>
              <a:gd name="T5" fmla="*/ 1406 h 1430"/>
              <a:gd name="T6" fmla="*/ 673 w 1431"/>
              <a:gd name="T7" fmla="*/ 1406 h 1430"/>
              <a:gd name="T8" fmla="*/ 24 w 1431"/>
              <a:gd name="T9" fmla="*/ 757 h 1430"/>
              <a:gd name="T10" fmla="*/ 24 w 1431"/>
              <a:gd name="T11" fmla="*/ 672 h 1430"/>
              <a:gd name="T12" fmla="*/ 673 w 1431"/>
              <a:gd name="T13" fmla="*/ 23 h 1430"/>
              <a:gd name="T14" fmla="*/ 758 w 1431"/>
              <a:gd name="T15" fmla="*/ 23 h 1430"/>
              <a:gd name="T16" fmla="*/ 1407 w 1431"/>
              <a:gd name="T17" fmla="*/ 672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1" h="1430">
                <a:moveTo>
                  <a:pt x="1407" y="672"/>
                </a:moveTo>
                <a:cubicBezTo>
                  <a:pt x="1431" y="696"/>
                  <a:pt x="1431" y="734"/>
                  <a:pt x="1407" y="757"/>
                </a:cubicBezTo>
                <a:cubicBezTo>
                  <a:pt x="758" y="1406"/>
                  <a:pt x="758" y="1406"/>
                  <a:pt x="758" y="1406"/>
                </a:cubicBezTo>
                <a:cubicBezTo>
                  <a:pt x="735" y="1430"/>
                  <a:pt x="696" y="1430"/>
                  <a:pt x="673" y="1406"/>
                </a:cubicBezTo>
                <a:cubicBezTo>
                  <a:pt x="24" y="757"/>
                  <a:pt x="24" y="757"/>
                  <a:pt x="24" y="757"/>
                </a:cubicBezTo>
                <a:cubicBezTo>
                  <a:pt x="0" y="734"/>
                  <a:pt x="0" y="696"/>
                  <a:pt x="24" y="672"/>
                </a:cubicBezTo>
                <a:cubicBezTo>
                  <a:pt x="673" y="23"/>
                  <a:pt x="673" y="23"/>
                  <a:pt x="673" y="23"/>
                </a:cubicBezTo>
                <a:cubicBezTo>
                  <a:pt x="696" y="0"/>
                  <a:pt x="735" y="0"/>
                  <a:pt x="758" y="23"/>
                </a:cubicBezTo>
                <a:lnTo>
                  <a:pt x="1407" y="672"/>
                </a:lnTo>
                <a:close/>
              </a:path>
            </a:pathLst>
          </a:custGeom>
          <a:solidFill>
            <a:srgbClr val="3792AB"/>
          </a:solidFill>
          <a:ln>
            <a:noFill/>
          </a:ln>
          <a:effectLst>
            <a:outerShdw blurRad="190500" dist="114300" dir="9600000" sx="93000" sy="93000" algn="tr" rotWithShape="0">
              <a:prstClr val="black">
                <a:alpha val="44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48" name="Freeform: Shape 23">
            <a:extLst>
              <a:ext uri="{FF2B5EF4-FFF2-40B4-BE49-F238E27FC236}">
                <a16:creationId xmlns:a16="http://schemas.microsoft.com/office/drawing/2014/main" xmlns="" id="{1B8821D2-30F2-4334-B79B-F57757FC0E75}"/>
              </a:ext>
            </a:extLst>
          </p:cNvPr>
          <p:cNvSpPr/>
          <p:nvPr/>
        </p:nvSpPr>
        <p:spPr>
          <a:xfrm>
            <a:off x="4577192" y="4345683"/>
            <a:ext cx="4243280" cy="960905"/>
          </a:xfrm>
          <a:custGeom>
            <a:avLst/>
            <a:gdLst>
              <a:gd name="connsiteX0" fmla="*/ 4559862 w 5113164"/>
              <a:gd name="connsiteY0" fmla="*/ 0 h 1103375"/>
              <a:gd name="connsiteX1" fmla="*/ 4593005 w 5113164"/>
              <a:gd name="connsiteY1" fmla="*/ 13421 h 1103375"/>
              <a:gd name="connsiteX2" fmla="*/ 5099127 w 5113164"/>
              <a:gd name="connsiteY2" fmla="*/ 518332 h 1103375"/>
              <a:gd name="connsiteX3" fmla="*/ 5099127 w 5113164"/>
              <a:gd name="connsiteY3" fmla="*/ 584460 h 1103375"/>
              <a:gd name="connsiteX4" fmla="*/ 4593005 w 5113164"/>
              <a:gd name="connsiteY4" fmla="*/ 1089372 h 1103375"/>
              <a:gd name="connsiteX5" fmla="*/ 4559862 w 5113164"/>
              <a:gd name="connsiteY5" fmla="*/ 1103375 h 1103375"/>
              <a:gd name="connsiteX6" fmla="*/ 4556896 w 5113164"/>
              <a:gd name="connsiteY6" fmla="*/ 1102122 h 1103375"/>
              <a:gd name="connsiteX7" fmla="*/ 0 w 5113164"/>
              <a:gd name="connsiteY7" fmla="*/ 1102122 h 1103375"/>
              <a:gd name="connsiteX8" fmla="*/ 0 w 5113164"/>
              <a:gd name="connsiteY8" fmla="*/ 1449 h 1103375"/>
              <a:gd name="connsiteX9" fmla="*/ 4556284 w 5113164"/>
              <a:gd name="connsiteY9" fmla="*/ 1449 h 110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13164" h="1103375">
                <a:moveTo>
                  <a:pt x="4559862" y="0"/>
                </a:moveTo>
                <a:cubicBezTo>
                  <a:pt x="4571949" y="0"/>
                  <a:pt x="4584037" y="4474"/>
                  <a:pt x="4593005" y="13421"/>
                </a:cubicBezTo>
                <a:lnTo>
                  <a:pt x="5099127" y="518332"/>
                </a:lnTo>
                <a:cubicBezTo>
                  <a:pt x="5117843" y="537003"/>
                  <a:pt x="5117843" y="566567"/>
                  <a:pt x="5099127" y="584460"/>
                </a:cubicBezTo>
                <a:cubicBezTo>
                  <a:pt x="4593005" y="1089372"/>
                  <a:pt x="4593005" y="1089372"/>
                  <a:pt x="4593005" y="1089372"/>
                </a:cubicBezTo>
                <a:cubicBezTo>
                  <a:pt x="4584037" y="1098707"/>
                  <a:pt x="4571949" y="1103375"/>
                  <a:pt x="4559862" y="1103375"/>
                </a:cubicBezTo>
                <a:lnTo>
                  <a:pt x="4556896" y="1102122"/>
                </a:lnTo>
                <a:lnTo>
                  <a:pt x="0" y="1102122"/>
                </a:lnTo>
                <a:lnTo>
                  <a:pt x="0" y="1449"/>
                </a:lnTo>
                <a:lnTo>
                  <a:pt x="4556284" y="1449"/>
                </a:lnTo>
                <a:close/>
              </a:path>
            </a:pathLst>
          </a:custGeom>
          <a:solidFill>
            <a:srgbClr val="6FB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Freeform 9">
            <a:extLst>
              <a:ext uri="{FF2B5EF4-FFF2-40B4-BE49-F238E27FC236}">
                <a16:creationId xmlns:a16="http://schemas.microsoft.com/office/drawing/2014/main" xmlns="" id="{5A0E026F-9125-4419-BD9D-9577812D4317}"/>
              </a:ext>
            </a:extLst>
          </p:cNvPr>
          <p:cNvSpPr>
            <a:spLocks/>
          </p:cNvSpPr>
          <p:nvPr/>
        </p:nvSpPr>
        <p:spPr bwMode="auto">
          <a:xfrm>
            <a:off x="4104290" y="4346945"/>
            <a:ext cx="961522" cy="958552"/>
          </a:xfrm>
          <a:custGeom>
            <a:avLst/>
            <a:gdLst>
              <a:gd name="T0" fmla="*/ 1407 w 1431"/>
              <a:gd name="T1" fmla="*/ 672 h 1430"/>
              <a:gd name="T2" fmla="*/ 1407 w 1431"/>
              <a:gd name="T3" fmla="*/ 757 h 1430"/>
              <a:gd name="T4" fmla="*/ 758 w 1431"/>
              <a:gd name="T5" fmla="*/ 1406 h 1430"/>
              <a:gd name="T6" fmla="*/ 673 w 1431"/>
              <a:gd name="T7" fmla="*/ 1406 h 1430"/>
              <a:gd name="T8" fmla="*/ 24 w 1431"/>
              <a:gd name="T9" fmla="*/ 757 h 1430"/>
              <a:gd name="T10" fmla="*/ 24 w 1431"/>
              <a:gd name="T11" fmla="*/ 672 h 1430"/>
              <a:gd name="T12" fmla="*/ 673 w 1431"/>
              <a:gd name="T13" fmla="*/ 23 h 1430"/>
              <a:gd name="T14" fmla="*/ 758 w 1431"/>
              <a:gd name="T15" fmla="*/ 23 h 1430"/>
              <a:gd name="T16" fmla="*/ 1407 w 1431"/>
              <a:gd name="T17" fmla="*/ 672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1" h="1430">
                <a:moveTo>
                  <a:pt x="1407" y="672"/>
                </a:moveTo>
                <a:cubicBezTo>
                  <a:pt x="1431" y="696"/>
                  <a:pt x="1431" y="734"/>
                  <a:pt x="1407" y="757"/>
                </a:cubicBezTo>
                <a:cubicBezTo>
                  <a:pt x="758" y="1406"/>
                  <a:pt x="758" y="1406"/>
                  <a:pt x="758" y="1406"/>
                </a:cubicBezTo>
                <a:cubicBezTo>
                  <a:pt x="735" y="1430"/>
                  <a:pt x="696" y="1430"/>
                  <a:pt x="673" y="1406"/>
                </a:cubicBezTo>
                <a:cubicBezTo>
                  <a:pt x="24" y="757"/>
                  <a:pt x="24" y="757"/>
                  <a:pt x="24" y="757"/>
                </a:cubicBezTo>
                <a:cubicBezTo>
                  <a:pt x="0" y="734"/>
                  <a:pt x="0" y="696"/>
                  <a:pt x="24" y="672"/>
                </a:cubicBezTo>
                <a:cubicBezTo>
                  <a:pt x="673" y="23"/>
                  <a:pt x="673" y="23"/>
                  <a:pt x="673" y="23"/>
                </a:cubicBezTo>
                <a:cubicBezTo>
                  <a:pt x="696" y="0"/>
                  <a:pt x="735" y="0"/>
                  <a:pt x="758" y="23"/>
                </a:cubicBezTo>
                <a:lnTo>
                  <a:pt x="1407" y="672"/>
                </a:lnTo>
                <a:close/>
              </a:path>
            </a:pathLst>
          </a:custGeom>
          <a:solidFill>
            <a:srgbClr val="429480"/>
          </a:solidFill>
          <a:ln>
            <a:noFill/>
          </a:ln>
          <a:effectLst>
            <a:outerShdw blurRad="190500" dist="114300" dir="9600000" sx="93000" sy="93000" algn="tr" rotWithShape="0">
              <a:prstClr val="black">
                <a:alpha val="44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50" name="Freeform: Shape 26">
            <a:extLst>
              <a:ext uri="{FF2B5EF4-FFF2-40B4-BE49-F238E27FC236}">
                <a16:creationId xmlns:a16="http://schemas.microsoft.com/office/drawing/2014/main" xmlns="" id="{0014449C-8E94-4B35-A737-705A5ED19AC4}"/>
              </a:ext>
            </a:extLst>
          </p:cNvPr>
          <p:cNvSpPr/>
          <p:nvPr/>
        </p:nvSpPr>
        <p:spPr>
          <a:xfrm>
            <a:off x="4566377" y="2252071"/>
            <a:ext cx="4452942" cy="960905"/>
          </a:xfrm>
          <a:custGeom>
            <a:avLst/>
            <a:gdLst>
              <a:gd name="connsiteX0" fmla="*/ 4559862 w 5113164"/>
              <a:gd name="connsiteY0" fmla="*/ 0 h 1103375"/>
              <a:gd name="connsiteX1" fmla="*/ 4593005 w 5113164"/>
              <a:gd name="connsiteY1" fmla="*/ 13421 h 1103375"/>
              <a:gd name="connsiteX2" fmla="*/ 5099127 w 5113164"/>
              <a:gd name="connsiteY2" fmla="*/ 518332 h 1103375"/>
              <a:gd name="connsiteX3" fmla="*/ 5099127 w 5113164"/>
              <a:gd name="connsiteY3" fmla="*/ 584460 h 1103375"/>
              <a:gd name="connsiteX4" fmla="*/ 4593005 w 5113164"/>
              <a:gd name="connsiteY4" fmla="*/ 1089372 h 1103375"/>
              <a:gd name="connsiteX5" fmla="*/ 4559862 w 5113164"/>
              <a:gd name="connsiteY5" fmla="*/ 1103375 h 1103375"/>
              <a:gd name="connsiteX6" fmla="*/ 4556896 w 5113164"/>
              <a:gd name="connsiteY6" fmla="*/ 1102122 h 1103375"/>
              <a:gd name="connsiteX7" fmla="*/ 0 w 5113164"/>
              <a:gd name="connsiteY7" fmla="*/ 1102122 h 1103375"/>
              <a:gd name="connsiteX8" fmla="*/ 0 w 5113164"/>
              <a:gd name="connsiteY8" fmla="*/ 1449 h 1103375"/>
              <a:gd name="connsiteX9" fmla="*/ 4556284 w 5113164"/>
              <a:gd name="connsiteY9" fmla="*/ 1449 h 110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13164" h="1103375">
                <a:moveTo>
                  <a:pt x="4559862" y="0"/>
                </a:moveTo>
                <a:cubicBezTo>
                  <a:pt x="4571949" y="0"/>
                  <a:pt x="4584037" y="4474"/>
                  <a:pt x="4593005" y="13421"/>
                </a:cubicBezTo>
                <a:lnTo>
                  <a:pt x="5099127" y="518332"/>
                </a:lnTo>
                <a:cubicBezTo>
                  <a:pt x="5117843" y="537003"/>
                  <a:pt x="5117843" y="566567"/>
                  <a:pt x="5099127" y="584460"/>
                </a:cubicBezTo>
                <a:cubicBezTo>
                  <a:pt x="4593005" y="1089372"/>
                  <a:pt x="4593005" y="1089372"/>
                  <a:pt x="4593005" y="1089372"/>
                </a:cubicBezTo>
                <a:cubicBezTo>
                  <a:pt x="4584037" y="1098707"/>
                  <a:pt x="4571949" y="1103375"/>
                  <a:pt x="4559862" y="1103375"/>
                </a:cubicBezTo>
                <a:lnTo>
                  <a:pt x="4556896" y="1102122"/>
                </a:lnTo>
                <a:lnTo>
                  <a:pt x="0" y="1102122"/>
                </a:lnTo>
                <a:lnTo>
                  <a:pt x="0" y="1449"/>
                </a:lnTo>
                <a:lnTo>
                  <a:pt x="4556284" y="1449"/>
                </a:lnTo>
                <a:close/>
              </a:path>
            </a:pathLst>
          </a:custGeom>
          <a:solidFill>
            <a:srgbClr val="E97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reeform 9">
            <a:extLst>
              <a:ext uri="{FF2B5EF4-FFF2-40B4-BE49-F238E27FC236}">
                <a16:creationId xmlns:a16="http://schemas.microsoft.com/office/drawing/2014/main" xmlns="" id="{0FC6B30D-B8F4-434C-8B42-4F4B571BAC22}"/>
              </a:ext>
            </a:extLst>
          </p:cNvPr>
          <p:cNvSpPr>
            <a:spLocks/>
          </p:cNvSpPr>
          <p:nvPr/>
        </p:nvSpPr>
        <p:spPr bwMode="auto">
          <a:xfrm>
            <a:off x="4104290" y="2237613"/>
            <a:ext cx="961522" cy="958552"/>
          </a:xfrm>
          <a:custGeom>
            <a:avLst/>
            <a:gdLst>
              <a:gd name="T0" fmla="*/ 1407 w 1431"/>
              <a:gd name="T1" fmla="*/ 672 h 1430"/>
              <a:gd name="T2" fmla="*/ 1407 w 1431"/>
              <a:gd name="T3" fmla="*/ 757 h 1430"/>
              <a:gd name="T4" fmla="*/ 758 w 1431"/>
              <a:gd name="T5" fmla="*/ 1406 h 1430"/>
              <a:gd name="T6" fmla="*/ 673 w 1431"/>
              <a:gd name="T7" fmla="*/ 1406 h 1430"/>
              <a:gd name="T8" fmla="*/ 24 w 1431"/>
              <a:gd name="T9" fmla="*/ 757 h 1430"/>
              <a:gd name="T10" fmla="*/ 24 w 1431"/>
              <a:gd name="T11" fmla="*/ 672 h 1430"/>
              <a:gd name="T12" fmla="*/ 673 w 1431"/>
              <a:gd name="T13" fmla="*/ 23 h 1430"/>
              <a:gd name="T14" fmla="*/ 758 w 1431"/>
              <a:gd name="T15" fmla="*/ 23 h 1430"/>
              <a:gd name="T16" fmla="*/ 1407 w 1431"/>
              <a:gd name="T17" fmla="*/ 672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1" h="1430">
                <a:moveTo>
                  <a:pt x="1407" y="672"/>
                </a:moveTo>
                <a:cubicBezTo>
                  <a:pt x="1431" y="696"/>
                  <a:pt x="1431" y="734"/>
                  <a:pt x="1407" y="757"/>
                </a:cubicBezTo>
                <a:cubicBezTo>
                  <a:pt x="758" y="1406"/>
                  <a:pt x="758" y="1406"/>
                  <a:pt x="758" y="1406"/>
                </a:cubicBezTo>
                <a:cubicBezTo>
                  <a:pt x="735" y="1430"/>
                  <a:pt x="696" y="1430"/>
                  <a:pt x="673" y="1406"/>
                </a:cubicBezTo>
                <a:cubicBezTo>
                  <a:pt x="24" y="757"/>
                  <a:pt x="24" y="757"/>
                  <a:pt x="24" y="757"/>
                </a:cubicBezTo>
                <a:cubicBezTo>
                  <a:pt x="0" y="734"/>
                  <a:pt x="0" y="696"/>
                  <a:pt x="24" y="672"/>
                </a:cubicBezTo>
                <a:cubicBezTo>
                  <a:pt x="673" y="23"/>
                  <a:pt x="673" y="23"/>
                  <a:pt x="673" y="23"/>
                </a:cubicBezTo>
                <a:cubicBezTo>
                  <a:pt x="696" y="0"/>
                  <a:pt x="735" y="0"/>
                  <a:pt x="758" y="23"/>
                </a:cubicBezTo>
                <a:lnTo>
                  <a:pt x="1407" y="672"/>
                </a:lnTo>
                <a:close/>
              </a:path>
            </a:pathLst>
          </a:custGeom>
          <a:solidFill>
            <a:srgbClr val="E35A35"/>
          </a:solidFill>
          <a:ln>
            <a:noFill/>
          </a:ln>
          <a:effectLst>
            <a:outerShdw blurRad="190500" dist="114300" dir="9600000" sx="93000" sy="93000" algn="tr" rotWithShape="0">
              <a:prstClr val="black">
                <a:alpha val="44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52" name="Freeform: Shape 29">
            <a:extLst>
              <a:ext uri="{FF2B5EF4-FFF2-40B4-BE49-F238E27FC236}">
                <a16:creationId xmlns:a16="http://schemas.microsoft.com/office/drawing/2014/main" xmlns="" id="{0EC86249-A52A-452E-889D-075828E41E9C}"/>
              </a:ext>
            </a:extLst>
          </p:cNvPr>
          <p:cNvSpPr/>
          <p:nvPr/>
        </p:nvSpPr>
        <p:spPr>
          <a:xfrm>
            <a:off x="4973578" y="3291016"/>
            <a:ext cx="4062918" cy="960905"/>
          </a:xfrm>
          <a:custGeom>
            <a:avLst/>
            <a:gdLst>
              <a:gd name="connsiteX0" fmla="*/ 4559862 w 5113164"/>
              <a:gd name="connsiteY0" fmla="*/ 0 h 1103375"/>
              <a:gd name="connsiteX1" fmla="*/ 4593005 w 5113164"/>
              <a:gd name="connsiteY1" fmla="*/ 13421 h 1103375"/>
              <a:gd name="connsiteX2" fmla="*/ 5099127 w 5113164"/>
              <a:gd name="connsiteY2" fmla="*/ 518332 h 1103375"/>
              <a:gd name="connsiteX3" fmla="*/ 5099127 w 5113164"/>
              <a:gd name="connsiteY3" fmla="*/ 584460 h 1103375"/>
              <a:gd name="connsiteX4" fmla="*/ 4593005 w 5113164"/>
              <a:gd name="connsiteY4" fmla="*/ 1089372 h 1103375"/>
              <a:gd name="connsiteX5" fmla="*/ 4559862 w 5113164"/>
              <a:gd name="connsiteY5" fmla="*/ 1103375 h 1103375"/>
              <a:gd name="connsiteX6" fmla="*/ 4556896 w 5113164"/>
              <a:gd name="connsiteY6" fmla="*/ 1102122 h 1103375"/>
              <a:gd name="connsiteX7" fmla="*/ 0 w 5113164"/>
              <a:gd name="connsiteY7" fmla="*/ 1102122 h 1103375"/>
              <a:gd name="connsiteX8" fmla="*/ 0 w 5113164"/>
              <a:gd name="connsiteY8" fmla="*/ 1449 h 1103375"/>
              <a:gd name="connsiteX9" fmla="*/ 4556284 w 5113164"/>
              <a:gd name="connsiteY9" fmla="*/ 1449 h 110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13164" h="1103375">
                <a:moveTo>
                  <a:pt x="4559862" y="0"/>
                </a:moveTo>
                <a:cubicBezTo>
                  <a:pt x="4571949" y="0"/>
                  <a:pt x="4584037" y="4474"/>
                  <a:pt x="4593005" y="13421"/>
                </a:cubicBezTo>
                <a:lnTo>
                  <a:pt x="5099127" y="518332"/>
                </a:lnTo>
                <a:cubicBezTo>
                  <a:pt x="5117843" y="537003"/>
                  <a:pt x="5117843" y="566567"/>
                  <a:pt x="5099127" y="584460"/>
                </a:cubicBezTo>
                <a:cubicBezTo>
                  <a:pt x="4593005" y="1089372"/>
                  <a:pt x="4593005" y="1089372"/>
                  <a:pt x="4593005" y="1089372"/>
                </a:cubicBezTo>
                <a:cubicBezTo>
                  <a:pt x="4584037" y="1098707"/>
                  <a:pt x="4571949" y="1103375"/>
                  <a:pt x="4559862" y="1103375"/>
                </a:cubicBezTo>
                <a:lnTo>
                  <a:pt x="4556896" y="1102122"/>
                </a:lnTo>
                <a:lnTo>
                  <a:pt x="0" y="1102122"/>
                </a:lnTo>
                <a:lnTo>
                  <a:pt x="0" y="1449"/>
                </a:lnTo>
                <a:lnTo>
                  <a:pt x="4556284" y="1449"/>
                </a:lnTo>
                <a:close/>
              </a:path>
            </a:pathLst>
          </a:custGeom>
          <a:solidFill>
            <a:srgbClr val="A5C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3" name="Freeform 9">
            <a:extLst>
              <a:ext uri="{FF2B5EF4-FFF2-40B4-BE49-F238E27FC236}">
                <a16:creationId xmlns:a16="http://schemas.microsoft.com/office/drawing/2014/main" xmlns="" id="{56BF25B6-D828-46EF-9227-7907E19FC586}"/>
              </a:ext>
            </a:extLst>
          </p:cNvPr>
          <p:cNvSpPr>
            <a:spLocks/>
          </p:cNvSpPr>
          <p:nvPr/>
        </p:nvSpPr>
        <p:spPr bwMode="auto">
          <a:xfrm>
            <a:off x="4500676" y="3292192"/>
            <a:ext cx="961522" cy="958552"/>
          </a:xfrm>
          <a:custGeom>
            <a:avLst/>
            <a:gdLst>
              <a:gd name="T0" fmla="*/ 1407 w 1431"/>
              <a:gd name="T1" fmla="*/ 672 h 1430"/>
              <a:gd name="T2" fmla="*/ 1407 w 1431"/>
              <a:gd name="T3" fmla="*/ 757 h 1430"/>
              <a:gd name="T4" fmla="*/ 758 w 1431"/>
              <a:gd name="T5" fmla="*/ 1406 h 1430"/>
              <a:gd name="T6" fmla="*/ 673 w 1431"/>
              <a:gd name="T7" fmla="*/ 1406 h 1430"/>
              <a:gd name="T8" fmla="*/ 24 w 1431"/>
              <a:gd name="T9" fmla="*/ 757 h 1430"/>
              <a:gd name="T10" fmla="*/ 24 w 1431"/>
              <a:gd name="T11" fmla="*/ 672 h 1430"/>
              <a:gd name="T12" fmla="*/ 673 w 1431"/>
              <a:gd name="T13" fmla="*/ 23 h 1430"/>
              <a:gd name="T14" fmla="*/ 758 w 1431"/>
              <a:gd name="T15" fmla="*/ 23 h 1430"/>
              <a:gd name="T16" fmla="*/ 1407 w 1431"/>
              <a:gd name="T17" fmla="*/ 672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1" h="1430">
                <a:moveTo>
                  <a:pt x="1407" y="672"/>
                </a:moveTo>
                <a:cubicBezTo>
                  <a:pt x="1431" y="696"/>
                  <a:pt x="1431" y="734"/>
                  <a:pt x="1407" y="757"/>
                </a:cubicBezTo>
                <a:cubicBezTo>
                  <a:pt x="758" y="1406"/>
                  <a:pt x="758" y="1406"/>
                  <a:pt x="758" y="1406"/>
                </a:cubicBezTo>
                <a:cubicBezTo>
                  <a:pt x="735" y="1430"/>
                  <a:pt x="696" y="1430"/>
                  <a:pt x="673" y="1406"/>
                </a:cubicBezTo>
                <a:cubicBezTo>
                  <a:pt x="24" y="757"/>
                  <a:pt x="24" y="757"/>
                  <a:pt x="24" y="757"/>
                </a:cubicBezTo>
                <a:cubicBezTo>
                  <a:pt x="0" y="734"/>
                  <a:pt x="0" y="696"/>
                  <a:pt x="24" y="672"/>
                </a:cubicBezTo>
                <a:cubicBezTo>
                  <a:pt x="673" y="23"/>
                  <a:pt x="673" y="23"/>
                  <a:pt x="673" y="23"/>
                </a:cubicBezTo>
                <a:cubicBezTo>
                  <a:pt x="696" y="0"/>
                  <a:pt x="735" y="0"/>
                  <a:pt x="758" y="23"/>
                </a:cubicBezTo>
                <a:lnTo>
                  <a:pt x="1407" y="672"/>
                </a:lnTo>
                <a:close/>
              </a:path>
            </a:pathLst>
          </a:custGeom>
          <a:solidFill>
            <a:srgbClr val="83A343"/>
          </a:solidFill>
          <a:ln>
            <a:noFill/>
          </a:ln>
          <a:effectLst>
            <a:outerShdw blurRad="190500" dist="114300" dir="9600000" sx="93000" sy="93000" algn="tr" rotWithShape="0">
              <a:prstClr val="black">
                <a:alpha val="44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xmlns="" id="{C22820E6-57CA-476F-A0C6-A881EE41E7C9}"/>
              </a:ext>
            </a:extLst>
          </p:cNvPr>
          <p:cNvSpPr/>
          <p:nvPr/>
        </p:nvSpPr>
        <p:spPr>
          <a:xfrm>
            <a:off x="173510" y="2758864"/>
            <a:ext cx="2910367" cy="205114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" name="Block Arc 33">
            <a:extLst>
              <a:ext uri="{FF2B5EF4-FFF2-40B4-BE49-F238E27FC236}">
                <a16:creationId xmlns:a16="http://schemas.microsoft.com/office/drawing/2014/main" xmlns="" id="{456B7CC7-0ED3-47D2-9CDC-64E3F525CD24}"/>
              </a:ext>
            </a:extLst>
          </p:cNvPr>
          <p:cNvSpPr/>
          <p:nvPr/>
        </p:nvSpPr>
        <p:spPr>
          <a:xfrm rot="5400000">
            <a:off x="646854" y="2204939"/>
            <a:ext cx="3133058" cy="3133058"/>
          </a:xfrm>
          <a:prstGeom prst="blockArc">
            <a:avLst>
              <a:gd name="adj1" fmla="val 10800000"/>
              <a:gd name="adj2" fmla="val 102723"/>
              <a:gd name="adj3" fmla="val 490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xmlns="" id="{D373BCAE-A927-4909-B6BD-35EF7AEDF61F}"/>
              </a:ext>
            </a:extLst>
          </p:cNvPr>
          <p:cNvSpPr/>
          <p:nvPr/>
        </p:nvSpPr>
        <p:spPr>
          <a:xfrm>
            <a:off x="209114" y="1806049"/>
            <a:ext cx="3930838" cy="3930838"/>
          </a:xfrm>
          <a:prstGeom prst="arc">
            <a:avLst>
              <a:gd name="adj1" fmla="val 16200000"/>
              <a:gd name="adj2" fmla="val 5493388"/>
            </a:avLst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TextBox 39">
            <a:extLst>
              <a:ext uri="{FF2B5EF4-FFF2-40B4-BE49-F238E27FC236}">
                <a16:creationId xmlns:a16="http://schemas.microsoft.com/office/drawing/2014/main" xmlns="" id="{556807C8-00B6-4AC6-BCD7-1356FA6083CE}"/>
              </a:ext>
            </a:extLst>
          </p:cNvPr>
          <p:cNvSpPr txBox="1"/>
          <p:nvPr/>
        </p:nvSpPr>
        <p:spPr>
          <a:xfrm>
            <a:off x="5262014" y="2542959"/>
            <a:ext cx="3235132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Roboto"/>
              </a:rPr>
              <a:t>Enhance SDMX skills in Africa</a:t>
            </a:r>
            <a:endParaRPr lang="en-US" sz="1600" kern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Circle: Hollow 40">
            <a:extLst>
              <a:ext uri="{FF2B5EF4-FFF2-40B4-BE49-F238E27FC236}">
                <a16:creationId xmlns:a16="http://schemas.microsoft.com/office/drawing/2014/main" xmlns="" id="{CCF3C3BE-32B9-4202-8F13-23A5562F593E}"/>
              </a:ext>
            </a:extLst>
          </p:cNvPr>
          <p:cNvSpPr/>
          <p:nvPr/>
        </p:nvSpPr>
        <p:spPr>
          <a:xfrm>
            <a:off x="2555776" y="2190719"/>
            <a:ext cx="274186" cy="274186"/>
          </a:xfrm>
          <a:prstGeom prst="donut">
            <a:avLst>
              <a:gd name="adj" fmla="val 31204"/>
            </a:avLst>
          </a:prstGeom>
          <a:solidFill>
            <a:schemeClr val="tx2"/>
          </a:solidFill>
          <a:ln>
            <a:noFill/>
          </a:ln>
          <a:effectLst>
            <a:outerShdw blurRad="25400" dist="38100" dir="120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9" name="Circle: Hollow 41">
            <a:extLst>
              <a:ext uri="{FF2B5EF4-FFF2-40B4-BE49-F238E27FC236}">
                <a16:creationId xmlns:a16="http://schemas.microsoft.com/office/drawing/2014/main" xmlns="" id="{19476B49-1CC9-4747-AE77-F25FF8A2D364}"/>
              </a:ext>
            </a:extLst>
          </p:cNvPr>
          <p:cNvSpPr/>
          <p:nvPr/>
        </p:nvSpPr>
        <p:spPr>
          <a:xfrm>
            <a:off x="2555776" y="5086662"/>
            <a:ext cx="274186" cy="274186"/>
          </a:xfrm>
          <a:prstGeom prst="donut">
            <a:avLst>
              <a:gd name="adj" fmla="val 31204"/>
            </a:avLst>
          </a:prstGeom>
          <a:solidFill>
            <a:schemeClr val="accent5"/>
          </a:solidFill>
          <a:ln>
            <a:noFill/>
          </a:ln>
          <a:effectLst>
            <a:outerShdw blurRad="25400" dist="38100" dir="120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0" name="Circle: Hollow 42">
            <a:extLst>
              <a:ext uri="{FF2B5EF4-FFF2-40B4-BE49-F238E27FC236}">
                <a16:creationId xmlns:a16="http://schemas.microsoft.com/office/drawing/2014/main" xmlns="" id="{1B4CE477-9928-48F0-9B46-A89C679EEAF8}"/>
              </a:ext>
            </a:extLst>
          </p:cNvPr>
          <p:cNvSpPr/>
          <p:nvPr/>
        </p:nvSpPr>
        <p:spPr>
          <a:xfrm>
            <a:off x="3330281" y="2758864"/>
            <a:ext cx="274186" cy="274186"/>
          </a:xfrm>
          <a:prstGeom prst="donut">
            <a:avLst>
              <a:gd name="adj" fmla="val 31204"/>
            </a:avLst>
          </a:prstGeom>
          <a:solidFill>
            <a:srgbClr val="E35A35"/>
          </a:solidFill>
          <a:ln>
            <a:noFill/>
          </a:ln>
          <a:effectLst>
            <a:outerShdw blurRad="25400" dist="38100" dir="120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1" name="Circle: Hollow 43">
            <a:extLst>
              <a:ext uri="{FF2B5EF4-FFF2-40B4-BE49-F238E27FC236}">
                <a16:creationId xmlns:a16="http://schemas.microsoft.com/office/drawing/2014/main" xmlns="" id="{F1241425-D2A3-4D6F-83F6-8778B08C93B1}"/>
              </a:ext>
            </a:extLst>
          </p:cNvPr>
          <p:cNvSpPr/>
          <p:nvPr/>
        </p:nvSpPr>
        <p:spPr>
          <a:xfrm>
            <a:off x="3613051" y="3634375"/>
            <a:ext cx="274186" cy="274186"/>
          </a:xfrm>
          <a:prstGeom prst="donut">
            <a:avLst>
              <a:gd name="adj" fmla="val 31204"/>
            </a:avLst>
          </a:prstGeom>
          <a:solidFill>
            <a:srgbClr val="8BB74C"/>
          </a:solidFill>
          <a:ln>
            <a:noFill/>
          </a:ln>
          <a:effectLst>
            <a:outerShdw blurRad="25400" dist="38100" dir="120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2" name="Circle: Hollow 44">
            <a:extLst>
              <a:ext uri="{FF2B5EF4-FFF2-40B4-BE49-F238E27FC236}">
                <a16:creationId xmlns:a16="http://schemas.microsoft.com/office/drawing/2014/main" xmlns="" id="{FCB726F3-FD6B-4793-A2E8-139F88CA59FD}"/>
              </a:ext>
            </a:extLst>
          </p:cNvPr>
          <p:cNvSpPr/>
          <p:nvPr/>
        </p:nvSpPr>
        <p:spPr>
          <a:xfrm>
            <a:off x="3330281" y="4518481"/>
            <a:ext cx="274186" cy="274186"/>
          </a:xfrm>
          <a:prstGeom prst="donut">
            <a:avLst>
              <a:gd name="adj" fmla="val 31204"/>
            </a:avLst>
          </a:prstGeom>
          <a:solidFill>
            <a:srgbClr val="5FB7A2"/>
          </a:solidFill>
          <a:ln>
            <a:noFill/>
          </a:ln>
          <a:effectLst>
            <a:outerShdw blurRad="25400" dist="38100" dir="120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3" name="TextBox 45">
            <a:extLst>
              <a:ext uri="{FF2B5EF4-FFF2-40B4-BE49-F238E27FC236}">
                <a16:creationId xmlns:a16="http://schemas.microsoft.com/office/drawing/2014/main" xmlns="" id="{171B264D-0FB5-498D-AC70-01795C4B58F6}"/>
              </a:ext>
            </a:extLst>
          </p:cNvPr>
          <p:cNvSpPr txBox="1"/>
          <p:nvPr/>
        </p:nvSpPr>
        <p:spPr>
          <a:xfrm>
            <a:off x="4524870" y="5461613"/>
            <a:ext cx="3589253" cy="83099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Roboto"/>
              </a:rPr>
              <a:t>Better coordinate SDMX work in Africa through regional and international strategic partnerships</a:t>
            </a:r>
          </a:p>
        </p:txBody>
      </p:sp>
      <p:sp>
        <p:nvSpPr>
          <p:cNvPr id="64" name="TextBox 46">
            <a:extLst>
              <a:ext uri="{FF2B5EF4-FFF2-40B4-BE49-F238E27FC236}">
                <a16:creationId xmlns:a16="http://schemas.microsoft.com/office/drawing/2014/main" xmlns="" id="{9A3D1E52-9983-4758-83BA-2ECFC2347C29}"/>
              </a:ext>
            </a:extLst>
          </p:cNvPr>
          <p:cNvSpPr txBox="1"/>
          <p:nvPr/>
        </p:nvSpPr>
        <p:spPr>
          <a:xfrm>
            <a:off x="5580270" y="3602191"/>
            <a:ext cx="3390220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Roboto"/>
              </a:rPr>
              <a:t>Support </a:t>
            </a:r>
            <a:r>
              <a:rPr lang="fr-FR" sz="1600" dirty="0">
                <a:solidFill>
                  <a:schemeClr val="bg1"/>
                </a:solidFill>
                <a:latin typeface="Roboto"/>
              </a:rPr>
              <a:t> SDMX </a:t>
            </a:r>
            <a:r>
              <a:rPr lang="en-US" sz="1600" dirty="0">
                <a:solidFill>
                  <a:schemeClr val="bg1"/>
                </a:solidFill>
                <a:latin typeface="Roboto"/>
              </a:rPr>
              <a:t>implementation</a:t>
            </a:r>
          </a:p>
        </p:txBody>
      </p:sp>
      <p:sp>
        <p:nvSpPr>
          <p:cNvPr id="65" name="TextBox 47">
            <a:extLst>
              <a:ext uri="{FF2B5EF4-FFF2-40B4-BE49-F238E27FC236}">
                <a16:creationId xmlns:a16="http://schemas.microsoft.com/office/drawing/2014/main" xmlns="" id="{3063AEA3-A125-4953-9219-8DEB01064DD4}"/>
              </a:ext>
            </a:extLst>
          </p:cNvPr>
          <p:cNvSpPr txBox="1"/>
          <p:nvPr/>
        </p:nvSpPr>
        <p:spPr>
          <a:xfrm>
            <a:off x="4981437" y="1487450"/>
            <a:ext cx="3318212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Roboto"/>
              </a:rPr>
              <a:t>Advocate for the use of SDMX</a:t>
            </a:r>
          </a:p>
        </p:txBody>
      </p:sp>
      <p:sp>
        <p:nvSpPr>
          <p:cNvPr id="66" name="TextBox 48">
            <a:extLst>
              <a:ext uri="{FF2B5EF4-FFF2-40B4-BE49-F238E27FC236}">
                <a16:creationId xmlns:a16="http://schemas.microsoft.com/office/drawing/2014/main" xmlns="" id="{B40C2602-F3F2-423D-834C-7ABAAA8EC600}"/>
              </a:ext>
            </a:extLst>
          </p:cNvPr>
          <p:cNvSpPr txBox="1"/>
          <p:nvPr/>
        </p:nvSpPr>
        <p:spPr>
          <a:xfrm>
            <a:off x="5069385" y="4525129"/>
            <a:ext cx="3499279" cy="58477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Roboto"/>
              </a:rPr>
              <a:t>Improve data exchange while reducing reporting burden</a:t>
            </a:r>
          </a:p>
        </p:txBody>
      </p:sp>
      <p:sp>
        <p:nvSpPr>
          <p:cNvPr id="77" name="Oval 2">
            <a:extLst>
              <a:ext uri="{FF2B5EF4-FFF2-40B4-BE49-F238E27FC236}">
                <a16:creationId xmlns:a16="http://schemas.microsoft.com/office/drawing/2014/main" xmlns="" id="{27140AF6-494B-4B6D-827A-F6F0BD188C05}"/>
              </a:ext>
            </a:extLst>
          </p:cNvPr>
          <p:cNvSpPr/>
          <p:nvPr/>
        </p:nvSpPr>
        <p:spPr>
          <a:xfrm>
            <a:off x="235897" y="2961458"/>
            <a:ext cx="2712730" cy="16286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1" name="TextBox 49">
            <a:extLst>
              <a:ext uri="{FF2B5EF4-FFF2-40B4-BE49-F238E27FC236}">
                <a16:creationId xmlns:a16="http://schemas.microsoft.com/office/drawing/2014/main" xmlns="" id="{49C23B59-85B8-4C16-A46D-AB72789D1AA6}"/>
              </a:ext>
            </a:extLst>
          </p:cNvPr>
          <p:cNvSpPr txBox="1"/>
          <p:nvPr/>
        </p:nvSpPr>
        <p:spPr>
          <a:xfrm>
            <a:off x="504827" y="3251280"/>
            <a:ext cx="2499331" cy="120032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Promote the use and</a:t>
            </a:r>
          </a:p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re-use of high-quality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data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metadata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powered by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SDMX</a:t>
            </a:r>
            <a:endParaRPr lang="fr-FR" sz="1800" b="1" dirty="0"/>
          </a:p>
        </p:txBody>
      </p:sp>
      <p:sp>
        <p:nvSpPr>
          <p:cNvPr id="85" name="Titre 1">
            <a:extLst>
              <a:ext uri="{FF2B5EF4-FFF2-40B4-BE49-F238E27FC236}">
                <a16:creationId xmlns:a16="http://schemas.microsoft.com/office/drawing/2014/main" xmlns="" id="{5139F5FC-03A2-4E4B-8EDD-710AA08E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634" y="3470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SDMX roadmap  2019-2022 </a:t>
            </a:r>
          </a:p>
        </p:txBody>
      </p:sp>
    </p:spTree>
    <p:extLst>
      <p:ext uri="{BB962C8B-B14F-4D97-AF65-F5344CB8AC3E}">
        <p14:creationId xmlns:p14="http://schemas.microsoft.com/office/powerpoint/2010/main" val="323890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7">
            <a:extLst>
              <a:ext uri="{FF2B5EF4-FFF2-40B4-BE49-F238E27FC236}">
                <a16:creationId xmlns:a16="http://schemas.microsoft.com/office/drawing/2014/main" xmlns="" id="{07F4A84B-F4B5-42F8-B16A-5959CEF482EE}"/>
              </a:ext>
            </a:extLst>
          </p:cNvPr>
          <p:cNvSpPr txBox="1"/>
          <p:nvPr/>
        </p:nvSpPr>
        <p:spPr>
          <a:xfrm>
            <a:off x="1674826" y="354816"/>
            <a:ext cx="3597102" cy="25370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Roboto"/>
              </a:rPr>
              <a:t>Advocate for the use of SDMX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1DF0F204-B149-42B9-A5A1-1C75DAF8822C}"/>
              </a:ext>
            </a:extLst>
          </p:cNvPr>
          <p:cNvSpPr txBox="1">
            <a:spLocks/>
          </p:cNvSpPr>
          <p:nvPr/>
        </p:nvSpPr>
        <p:spPr>
          <a:xfrm>
            <a:off x="318356" y="1289586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600" b="1" dirty="0">
                <a:solidFill>
                  <a:srgbClr val="429480"/>
                </a:solidFill>
              </a:rPr>
              <a:t>Done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Communicate about SDMX with senior managers in NSSs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SDMX has become a central component of the AIH 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xmlns="" id="{A15991A6-296D-4729-95A6-21CA49F89A01}"/>
              </a:ext>
            </a:extLst>
          </p:cNvPr>
          <p:cNvSpPr txBox="1">
            <a:spLocks/>
          </p:cNvSpPr>
          <p:nvPr/>
        </p:nvSpPr>
        <p:spPr>
          <a:xfrm>
            <a:off x="318356" y="5054826"/>
            <a:ext cx="6903923" cy="1728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>
                <a:solidFill>
                  <a:srgbClr val="429480"/>
                </a:solidFill>
              </a:rPr>
              <a:t>Pending</a:t>
            </a:r>
            <a:endParaRPr lang="en-US" sz="2600" b="1" dirty="0">
              <a:solidFill>
                <a:srgbClr val="429480"/>
              </a:solidFill>
            </a:endParaRP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Explore new avenues at regional and global stages to communicate about the benefits of using SDMX</a:t>
            </a:r>
            <a:endParaRPr lang="fr-F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Document successful African experiences to build strong business cases to better convince high-level management to invest in SDMX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4314BD93-D7C3-4422-8F40-0CE37ED92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708920"/>
            <a:ext cx="2990837" cy="249289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835564AD-CB6C-4E82-A57F-00D58BF09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</a:blip>
          <a:stretch>
            <a:fillRect/>
          </a:stretch>
        </p:blipFill>
        <p:spPr>
          <a:xfrm>
            <a:off x="7222279" y="5669983"/>
            <a:ext cx="1938219" cy="1188017"/>
          </a:xfrm>
          <a:prstGeom prst="rect">
            <a:avLst/>
          </a:prstGeom>
        </p:spPr>
      </p:pic>
      <p:sp>
        <p:nvSpPr>
          <p:cNvPr id="12" name="Freeform: Shape 17">
            <a:extLst>
              <a:ext uri="{FF2B5EF4-FFF2-40B4-BE49-F238E27FC236}">
                <a16:creationId xmlns:a16="http://schemas.microsoft.com/office/drawing/2014/main" xmlns="" id="{60DD7DF5-C358-4966-AADD-EF5C3C15B2A2}"/>
              </a:ext>
            </a:extLst>
          </p:cNvPr>
          <p:cNvSpPr/>
          <p:nvPr/>
        </p:nvSpPr>
        <p:spPr>
          <a:xfrm>
            <a:off x="1091439" y="44624"/>
            <a:ext cx="4776705" cy="744881"/>
          </a:xfrm>
          <a:prstGeom prst="roundRect">
            <a:avLst/>
          </a:prstGeom>
          <a:solidFill>
            <a:srgbClr val="438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xmlns="" id="{E66ABB7D-1F94-4798-843F-35DCD54A56E0}"/>
              </a:ext>
            </a:extLst>
          </p:cNvPr>
          <p:cNvSpPr>
            <a:spLocks/>
          </p:cNvSpPr>
          <p:nvPr/>
        </p:nvSpPr>
        <p:spPr bwMode="auto">
          <a:xfrm>
            <a:off x="683568" y="45602"/>
            <a:ext cx="829299" cy="743057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90500" dist="114300" dir="9600000" sx="93000" sy="93000" algn="tr" rotWithShape="0">
              <a:prstClr val="black">
                <a:alpha val="44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5" name="TextBox 47">
            <a:extLst>
              <a:ext uri="{FF2B5EF4-FFF2-40B4-BE49-F238E27FC236}">
                <a16:creationId xmlns:a16="http://schemas.microsoft.com/office/drawing/2014/main" xmlns="" id="{2005CBD0-834A-48F9-8BE5-7DAE18B79D2C}"/>
              </a:ext>
            </a:extLst>
          </p:cNvPr>
          <p:cNvSpPr txBox="1"/>
          <p:nvPr/>
        </p:nvSpPr>
        <p:spPr>
          <a:xfrm>
            <a:off x="1835696" y="294975"/>
            <a:ext cx="3597102" cy="25370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Roboto"/>
              </a:rPr>
              <a:t>Advocate for the use of SDMX</a:t>
            </a:r>
          </a:p>
        </p:txBody>
      </p:sp>
    </p:spTree>
    <p:extLst>
      <p:ext uri="{BB962C8B-B14F-4D97-AF65-F5344CB8AC3E}">
        <p14:creationId xmlns:p14="http://schemas.microsoft.com/office/powerpoint/2010/main" val="12484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91">
            <a:extLst>
              <a:ext uri="{FF2B5EF4-FFF2-40B4-BE49-F238E27FC236}">
                <a16:creationId xmlns:a16="http://schemas.microsoft.com/office/drawing/2014/main" xmlns="" id="{500B2704-8864-4977-A9E9-AE34834A1F57}"/>
              </a:ext>
            </a:extLst>
          </p:cNvPr>
          <p:cNvSpPr/>
          <p:nvPr/>
        </p:nvSpPr>
        <p:spPr>
          <a:xfrm>
            <a:off x="914305" y="2180137"/>
            <a:ext cx="1572209" cy="136063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98">
            <a:extLst>
              <a:ext uri="{FF2B5EF4-FFF2-40B4-BE49-F238E27FC236}">
                <a16:creationId xmlns:a16="http://schemas.microsoft.com/office/drawing/2014/main" xmlns="" id="{39362747-003B-433A-AFB9-9E7D8CA6479A}"/>
              </a:ext>
            </a:extLst>
          </p:cNvPr>
          <p:cNvGrpSpPr/>
          <p:nvPr/>
        </p:nvGrpSpPr>
        <p:grpSpPr>
          <a:xfrm>
            <a:off x="968416" y="2273260"/>
            <a:ext cx="1442704" cy="1174392"/>
            <a:chOff x="2394733" y="5422128"/>
            <a:chExt cx="1442704" cy="1174392"/>
          </a:xfrm>
        </p:grpSpPr>
        <p:sp>
          <p:nvSpPr>
            <p:cNvPr id="13" name="TextBox 196">
              <a:extLst>
                <a:ext uri="{FF2B5EF4-FFF2-40B4-BE49-F238E27FC236}">
                  <a16:creationId xmlns:a16="http://schemas.microsoft.com/office/drawing/2014/main" xmlns="" id="{7A6BE5C2-0604-45BD-9B6A-4D6582043812}"/>
                </a:ext>
              </a:extLst>
            </p:cNvPr>
            <p:cNvSpPr txBox="1"/>
            <p:nvPr/>
          </p:nvSpPr>
          <p:spPr>
            <a:xfrm>
              <a:off x="2394733" y="6011745"/>
              <a:ext cx="1442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Participants</a:t>
              </a:r>
            </a:p>
            <a:p>
              <a:pPr algn="ctr"/>
              <a:r>
                <a:rPr lang="en-US" sz="16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trained</a:t>
              </a:r>
            </a:p>
          </p:txBody>
        </p:sp>
        <p:sp>
          <p:nvSpPr>
            <p:cNvPr id="14" name="TextBox 197">
              <a:extLst>
                <a:ext uri="{FF2B5EF4-FFF2-40B4-BE49-F238E27FC236}">
                  <a16:creationId xmlns:a16="http://schemas.microsoft.com/office/drawing/2014/main" xmlns="" id="{058D90D1-6AD8-49E8-88EC-21C6E7975F9B}"/>
                </a:ext>
              </a:extLst>
            </p:cNvPr>
            <p:cNvSpPr txBox="1"/>
            <p:nvPr/>
          </p:nvSpPr>
          <p:spPr>
            <a:xfrm>
              <a:off x="2661595" y="5422128"/>
              <a:ext cx="9714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5" name="Round Diagonal Corner Rectangle 191">
            <a:extLst>
              <a:ext uri="{FF2B5EF4-FFF2-40B4-BE49-F238E27FC236}">
                <a16:creationId xmlns:a16="http://schemas.microsoft.com/office/drawing/2014/main" xmlns="" id="{AC6A1733-DA78-421A-A4C6-3E620700E9D1}"/>
              </a:ext>
            </a:extLst>
          </p:cNvPr>
          <p:cNvSpPr/>
          <p:nvPr/>
        </p:nvSpPr>
        <p:spPr>
          <a:xfrm>
            <a:off x="3536657" y="2180137"/>
            <a:ext cx="1572209" cy="136063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6CA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98">
            <a:extLst>
              <a:ext uri="{FF2B5EF4-FFF2-40B4-BE49-F238E27FC236}">
                <a16:creationId xmlns:a16="http://schemas.microsoft.com/office/drawing/2014/main" xmlns="" id="{F8D62FF3-7EBE-48D8-B305-5B1664FF167C}"/>
              </a:ext>
            </a:extLst>
          </p:cNvPr>
          <p:cNvGrpSpPr/>
          <p:nvPr/>
        </p:nvGrpSpPr>
        <p:grpSpPr>
          <a:xfrm>
            <a:off x="3570181" y="2312959"/>
            <a:ext cx="1442704" cy="1174392"/>
            <a:chOff x="2394733" y="5422128"/>
            <a:chExt cx="1442704" cy="1174392"/>
          </a:xfrm>
        </p:grpSpPr>
        <p:sp>
          <p:nvSpPr>
            <p:cNvPr id="17" name="TextBox 196">
              <a:extLst>
                <a:ext uri="{FF2B5EF4-FFF2-40B4-BE49-F238E27FC236}">
                  <a16:creationId xmlns:a16="http://schemas.microsoft.com/office/drawing/2014/main" xmlns="" id="{0FB8FAE5-B545-40AA-A24A-CC1AAEB957FB}"/>
                </a:ext>
              </a:extLst>
            </p:cNvPr>
            <p:cNvSpPr txBox="1"/>
            <p:nvPr/>
          </p:nvSpPr>
          <p:spPr>
            <a:xfrm>
              <a:off x="2394733" y="6011745"/>
              <a:ext cx="1442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countries</a:t>
              </a:r>
            </a:p>
            <a:p>
              <a:pPr algn="ctr"/>
              <a:endPara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97">
              <a:extLst>
                <a:ext uri="{FF2B5EF4-FFF2-40B4-BE49-F238E27FC236}">
                  <a16:creationId xmlns:a16="http://schemas.microsoft.com/office/drawing/2014/main" xmlns="" id="{4C3815BB-3A91-40EE-ABB4-8CA9D6C959F7}"/>
                </a:ext>
              </a:extLst>
            </p:cNvPr>
            <p:cNvSpPr txBox="1"/>
            <p:nvPr/>
          </p:nvSpPr>
          <p:spPr>
            <a:xfrm>
              <a:off x="2661595" y="5422128"/>
              <a:ext cx="9714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9" name="Round Diagonal Corner Rectangle 191">
            <a:extLst>
              <a:ext uri="{FF2B5EF4-FFF2-40B4-BE49-F238E27FC236}">
                <a16:creationId xmlns:a16="http://schemas.microsoft.com/office/drawing/2014/main" xmlns="" id="{B24776FA-4CCB-4C96-8A94-85E8B83ADB58}"/>
              </a:ext>
            </a:extLst>
          </p:cNvPr>
          <p:cNvSpPr/>
          <p:nvPr/>
        </p:nvSpPr>
        <p:spPr>
          <a:xfrm>
            <a:off x="6308779" y="2192269"/>
            <a:ext cx="1572209" cy="136063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A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8">
            <a:extLst>
              <a:ext uri="{FF2B5EF4-FFF2-40B4-BE49-F238E27FC236}">
                <a16:creationId xmlns:a16="http://schemas.microsoft.com/office/drawing/2014/main" xmlns="" id="{31A76DAF-320C-4BE8-8AA2-31FF4D3D903C}"/>
              </a:ext>
            </a:extLst>
          </p:cNvPr>
          <p:cNvGrpSpPr/>
          <p:nvPr/>
        </p:nvGrpSpPr>
        <p:grpSpPr>
          <a:xfrm>
            <a:off x="6373532" y="2192269"/>
            <a:ext cx="1442704" cy="1420614"/>
            <a:chOff x="2394733" y="5422128"/>
            <a:chExt cx="1442704" cy="1420614"/>
          </a:xfrm>
        </p:grpSpPr>
        <p:sp>
          <p:nvSpPr>
            <p:cNvPr id="21" name="TextBox 196">
              <a:extLst>
                <a:ext uri="{FF2B5EF4-FFF2-40B4-BE49-F238E27FC236}">
                  <a16:creationId xmlns:a16="http://schemas.microsoft.com/office/drawing/2014/main" xmlns="" id="{041AB31C-559B-4088-A4F5-971803610187}"/>
                </a:ext>
              </a:extLst>
            </p:cNvPr>
            <p:cNvSpPr txBox="1"/>
            <p:nvPr/>
          </p:nvSpPr>
          <p:spPr>
            <a:xfrm>
              <a:off x="2394733" y="6011745"/>
              <a:ext cx="14427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 workshops</a:t>
              </a:r>
            </a:p>
            <a:p>
              <a:pPr algn="ctr"/>
              <a:endPara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197">
              <a:extLst>
                <a:ext uri="{FF2B5EF4-FFF2-40B4-BE49-F238E27FC236}">
                  <a16:creationId xmlns:a16="http://schemas.microsoft.com/office/drawing/2014/main" xmlns="" id="{DEA46D40-04A3-40B1-93F9-28F06930ADAE}"/>
                </a:ext>
              </a:extLst>
            </p:cNvPr>
            <p:cNvSpPr txBox="1"/>
            <p:nvPr/>
          </p:nvSpPr>
          <p:spPr>
            <a:xfrm>
              <a:off x="2661595" y="5422128"/>
              <a:ext cx="9714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5D957A1D-42FC-4A0D-AA2F-44D370EBC5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</a:blip>
          <a:stretch>
            <a:fillRect/>
          </a:stretch>
        </p:blipFill>
        <p:spPr>
          <a:xfrm>
            <a:off x="7222279" y="5669983"/>
            <a:ext cx="1938219" cy="1188017"/>
          </a:xfrm>
          <a:prstGeom prst="rect">
            <a:avLst/>
          </a:prstGeom>
        </p:spPr>
      </p:pic>
      <p:sp>
        <p:nvSpPr>
          <p:cNvPr id="32" name="Freeform: Shape 26">
            <a:extLst>
              <a:ext uri="{FF2B5EF4-FFF2-40B4-BE49-F238E27FC236}">
                <a16:creationId xmlns:a16="http://schemas.microsoft.com/office/drawing/2014/main" xmlns="" id="{13046B97-E3D8-4ADD-B757-18FA95884D96}"/>
              </a:ext>
            </a:extLst>
          </p:cNvPr>
          <p:cNvSpPr/>
          <p:nvPr/>
        </p:nvSpPr>
        <p:spPr>
          <a:xfrm>
            <a:off x="1188773" y="85439"/>
            <a:ext cx="4679371" cy="751273"/>
          </a:xfrm>
          <a:prstGeom prst="roundRect">
            <a:avLst/>
          </a:prstGeom>
          <a:solidFill>
            <a:srgbClr val="E97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 9">
            <a:extLst>
              <a:ext uri="{FF2B5EF4-FFF2-40B4-BE49-F238E27FC236}">
                <a16:creationId xmlns:a16="http://schemas.microsoft.com/office/drawing/2014/main" xmlns="" id="{328C49C0-4835-46AB-928A-562A8E9603DD}"/>
              </a:ext>
            </a:extLst>
          </p:cNvPr>
          <p:cNvSpPr>
            <a:spLocks/>
          </p:cNvSpPr>
          <p:nvPr/>
        </p:nvSpPr>
        <p:spPr bwMode="auto">
          <a:xfrm>
            <a:off x="683567" y="85439"/>
            <a:ext cx="792087" cy="749433"/>
          </a:xfrm>
          <a:prstGeom prst="roundRect">
            <a:avLst/>
          </a:prstGeom>
          <a:solidFill>
            <a:srgbClr val="E35A35"/>
          </a:solidFill>
          <a:ln>
            <a:noFill/>
          </a:ln>
          <a:effectLst>
            <a:outerShdw blurRad="190500" dist="114300" dir="9600000" sx="93000" sy="93000" algn="tr" rotWithShape="0">
              <a:prstClr val="black">
                <a:alpha val="44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34" name="TextBox 39">
            <a:extLst>
              <a:ext uri="{FF2B5EF4-FFF2-40B4-BE49-F238E27FC236}">
                <a16:creationId xmlns:a16="http://schemas.microsoft.com/office/drawing/2014/main" xmlns="" id="{8FC5044E-A431-443C-B03A-39C32EDE8394}"/>
              </a:ext>
            </a:extLst>
          </p:cNvPr>
          <p:cNvSpPr txBox="1"/>
          <p:nvPr/>
        </p:nvSpPr>
        <p:spPr>
          <a:xfrm>
            <a:off x="1997768" y="358245"/>
            <a:ext cx="2790256" cy="262443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Roboto"/>
              </a:rPr>
              <a:t>Enhance SDMX skills in Africa</a:t>
            </a:r>
            <a:endParaRPr lang="en-US" sz="1600" kern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26">
            <a:extLst>
              <a:ext uri="{FF2B5EF4-FFF2-40B4-BE49-F238E27FC236}">
                <a16:creationId xmlns:a16="http://schemas.microsoft.com/office/drawing/2014/main" xmlns="" id="{13046B97-E3D8-4ADD-B757-18FA95884D96}"/>
              </a:ext>
            </a:extLst>
          </p:cNvPr>
          <p:cNvSpPr/>
          <p:nvPr/>
        </p:nvSpPr>
        <p:spPr>
          <a:xfrm>
            <a:off x="1331640" y="210853"/>
            <a:ext cx="4599157" cy="625860"/>
          </a:xfrm>
          <a:prstGeom prst="roundRect">
            <a:avLst/>
          </a:prstGeom>
          <a:solidFill>
            <a:srgbClr val="E97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Roboto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Roboto"/>
              </a:rPr>
              <a:t>Enhance </a:t>
            </a:r>
            <a:r>
              <a:rPr lang="en-US" sz="1600" dirty="0">
                <a:solidFill>
                  <a:schemeClr val="bg1"/>
                </a:solidFill>
                <a:latin typeface="Roboto"/>
              </a:rPr>
              <a:t>SDMX skills in Africa</a:t>
            </a:r>
            <a:endParaRPr lang="en-US" sz="1600" kern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xmlns="" id="{328C49C0-4835-46AB-928A-562A8E9603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60975" y="210853"/>
            <a:ext cx="814681" cy="625860"/>
          </a:xfrm>
          <a:prstGeom prst="roundRect">
            <a:avLst/>
          </a:prstGeom>
          <a:solidFill>
            <a:srgbClr val="E35A35"/>
          </a:solidFill>
          <a:ln>
            <a:noFill/>
          </a:ln>
          <a:effectLst>
            <a:outerShdw blurRad="190500" dist="114300" dir="9600000" sx="93000" sy="93000" algn="tr" rotWithShape="0">
              <a:prstClr val="black">
                <a:alpha val="44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800FFBC4-FB52-4E23-8871-67FE58258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F497D"/>
                </a:solidFill>
              </a:rPr>
              <a:t>Done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Sponsored African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countries’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participation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last SDMX Global Conference. All countries attended the two days capacity building pre-conference event (2017)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Trainings on the use of SDMX to report SDGs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3300" b="1" dirty="0" smtClean="0">
                <a:solidFill>
                  <a:srgbClr val="1F497D"/>
                </a:solidFill>
              </a:rPr>
              <a:t>Pending</a:t>
            </a:r>
            <a:endParaRPr lang="en-US" sz="2400" b="1" dirty="0"/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Continue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cover all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African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countries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Create SDMX pools of experts in countries (training of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trainers)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SDMX Steering committee in partnership with other regional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order to harmonize SDMX activities in Africa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Capacity building and technical assistance at country level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SDG SDMX data exchange 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en-US" sz="2000" dirty="0"/>
          </a:p>
        </p:txBody>
      </p:sp>
      <p:pic>
        <p:nvPicPr>
          <p:cNvPr id="8" name="Image 25">
            <a:extLst>
              <a:ext uri="{FF2B5EF4-FFF2-40B4-BE49-F238E27FC236}">
                <a16:creationId xmlns:a16="http://schemas.microsoft.com/office/drawing/2014/main" xmlns="" id="{5D957A1D-42FC-4A0D-AA2F-44D370EBC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</a:blip>
          <a:stretch>
            <a:fillRect/>
          </a:stretch>
        </p:blipFill>
        <p:spPr>
          <a:xfrm>
            <a:off x="7222279" y="5669983"/>
            <a:ext cx="1938219" cy="118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3C56DC3-8DFE-4932-B58B-AF11DBAD0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040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E35A35"/>
                </a:solidFill>
              </a:rPr>
              <a:t>Done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Assist countries in adopting the SDG DSD using ODP (Open Data portal)</a:t>
            </a:r>
            <a:endParaRPr lang="fr-F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C5EDCDF-4E3E-421B-ABEC-68AF6ECE6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988840"/>
            <a:ext cx="6360565" cy="3760726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C7E06B0B-8012-4BF7-B549-7D1453E44007}"/>
              </a:ext>
            </a:extLst>
          </p:cNvPr>
          <p:cNvSpPr txBox="1">
            <a:spLocks/>
          </p:cNvSpPr>
          <p:nvPr/>
        </p:nvSpPr>
        <p:spPr>
          <a:xfrm>
            <a:off x="689850" y="5749566"/>
            <a:ext cx="8229600" cy="10409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E35A35"/>
                </a:solidFill>
              </a:rPr>
              <a:t>Pending</a:t>
            </a:r>
            <a:endParaRPr lang="en-US" sz="2800" b="1" dirty="0">
              <a:solidFill>
                <a:srgbClr val="E35A35"/>
              </a:solidFill>
            </a:endParaRP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Extend the implementation to other global DSDs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Assist countries willing to create their own SDMX structures</a:t>
            </a:r>
            <a:endParaRPr lang="fr-F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A005079-0BD6-4655-B53E-E3D784986D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</a:blip>
          <a:stretch>
            <a:fillRect/>
          </a:stretch>
        </p:blipFill>
        <p:spPr>
          <a:xfrm>
            <a:off x="7222279" y="5669983"/>
            <a:ext cx="1938219" cy="1188017"/>
          </a:xfrm>
          <a:prstGeom prst="rect">
            <a:avLst/>
          </a:prstGeom>
        </p:spPr>
      </p:pic>
      <p:sp>
        <p:nvSpPr>
          <p:cNvPr id="10" name="Freeform: Shape 29">
            <a:extLst>
              <a:ext uri="{FF2B5EF4-FFF2-40B4-BE49-F238E27FC236}">
                <a16:creationId xmlns:a16="http://schemas.microsoft.com/office/drawing/2014/main" xmlns="" id="{124CA8CB-D0A2-4D88-B421-283540BDD917}"/>
              </a:ext>
            </a:extLst>
          </p:cNvPr>
          <p:cNvSpPr/>
          <p:nvPr/>
        </p:nvSpPr>
        <p:spPr>
          <a:xfrm>
            <a:off x="1110921" y="116632"/>
            <a:ext cx="4685215" cy="720080"/>
          </a:xfrm>
          <a:prstGeom prst="roundRect">
            <a:avLst/>
          </a:prstGeom>
          <a:solidFill>
            <a:srgbClr val="A5C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75122233-A5E1-4315-8F37-14C744C6726C}"/>
              </a:ext>
            </a:extLst>
          </p:cNvPr>
          <p:cNvSpPr>
            <a:spLocks/>
          </p:cNvSpPr>
          <p:nvPr/>
        </p:nvSpPr>
        <p:spPr bwMode="auto">
          <a:xfrm>
            <a:off x="683568" y="117513"/>
            <a:ext cx="792088" cy="718317"/>
          </a:xfrm>
          <a:prstGeom prst="roundRect">
            <a:avLst/>
          </a:prstGeom>
          <a:solidFill>
            <a:srgbClr val="83A343"/>
          </a:solidFill>
          <a:ln>
            <a:noFill/>
          </a:ln>
          <a:effectLst>
            <a:outerShdw blurRad="190500" dist="114300" dir="9600000" sx="93000" sy="93000" algn="tr" rotWithShape="0">
              <a:prstClr val="black">
                <a:alpha val="44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3" name="TextBox 46">
            <a:extLst>
              <a:ext uri="{FF2B5EF4-FFF2-40B4-BE49-F238E27FC236}">
                <a16:creationId xmlns:a16="http://schemas.microsoft.com/office/drawing/2014/main" xmlns="" id="{26E38B65-E169-4907-A73B-7996509F19BD}"/>
              </a:ext>
            </a:extLst>
          </p:cNvPr>
          <p:cNvSpPr txBox="1"/>
          <p:nvPr/>
        </p:nvSpPr>
        <p:spPr>
          <a:xfrm>
            <a:off x="1729470" y="295727"/>
            <a:ext cx="3562610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Roboto"/>
              </a:rPr>
              <a:t>Support </a:t>
            </a:r>
            <a:r>
              <a:rPr lang="fr-FR" sz="1600" dirty="0" smtClean="0">
                <a:solidFill>
                  <a:schemeClr val="bg1"/>
                </a:solidFill>
                <a:latin typeface="Roboto"/>
              </a:rPr>
              <a:t>SDMX </a:t>
            </a:r>
            <a:r>
              <a:rPr lang="en-US" sz="1600" dirty="0">
                <a:solidFill>
                  <a:schemeClr val="bg1"/>
                </a:solidFill>
                <a:latin typeface="Roboto"/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0483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E9947F71-2044-4579-95AF-537D1F42D406}"/>
              </a:ext>
            </a:extLst>
          </p:cNvPr>
          <p:cNvSpPr txBox="1">
            <a:spLocks/>
          </p:cNvSpPr>
          <p:nvPr/>
        </p:nvSpPr>
        <p:spPr>
          <a:xfrm>
            <a:off x="457200" y="910902"/>
            <a:ext cx="8507288" cy="1232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600" b="1" dirty="0">
                <a:solidFill>
                  <a:srgbClr val="83A343"/>
                </a:solidFill>
              </a:rPr>
              <a:t>Done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Export data from ODP in SDMX format 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075647DE-F9DF-4A39-8DB1-1908752C0330}"/>
              </a:ext>
            </a:extLst>
          </p:cNvPr>
          <p:cNvSpPr txBox="1">
            <a:spLocks/>
          </p:cNvSpPr>
          <p:nvPr/>
        </p:nvSpPr>
        <p:spPr>
          <a:xfrm>
            <a:off x="457200" y="5661248"/>
            <a:ext cx="8507288" cy="1609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>
                <a:solidFill>
                  <a:srgbClr val="6CA744"/>
                </a:solidFill>
              </a:rPr>
              <a:t>Pending</a:t>
            </a:r>
            <a:endParaRPr lang="en-US" sz="2600" b="1" dirty="0">
              <a:solidFill>
                <a:srgbClr val="6CA744"/>
              </a:solidFill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Upgrade ODP to be fully SDMX compliant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Integrate SDMX RI with ODP  </a:t>
            </a:r>
          </a:p>
          <a:p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3239C253-4DB0-4DC7-8FD1-B52D5AAC0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371314"/>
            <a:ext cx="6986041" cy="309540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BECA10E4-0F5F-43D6-B288-7338724A20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</a:blip>
          <a:stretch>
            <a:fillRect/>
          </a:stretch>
        </p:blipFill>
        <p:spPr>
          <a:xfrm>
            <a:off x="7222279" y="5669983"/>
            <a:ext cx="1938219" cy="1188017"/>
          </a:xfrm>
          <a:prstGeom prst="rect">
            <a:avLst/>
          </a:prstGeom>
        </p:spPr>
      </p:pic>
      <p:sp>
        <p:nvSpPr>
          <p:cNvPr id="12" name="Freeform: Shape 23">
            <a:extLst>
              <a:ext uri="{FF2B5EF4-FFF2-40B4-BE49-F238E27FC236}">
                <a16:creationId xmlns:a16="http://schemas.microsoft.com/office/drawing/2014/main" xmlns="" id="{0C2B2FA7-D934-4CB5-B55A-AC1BFC806B19}"/>
              </a:ext>
            </a:extLst>
          </p:cNvPr>
          <p:cNvSpPr/>
          <p:nvPr/>
        </p:nvSpPr>
        <p:spPr>
          <a:xfrm>
            <a:off x="1196217" y="116632"/>
            <a:ext cx="4599920" cy="720080"/>
          </a:xfrm>
          <a:prstGeom prst="roundRect">
            <a:avLst/>
          </a:prstGeom>
          <a:solidFill>
            <a:srgbClr val="6FB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xmlns="" id="{57AB2890-645F-490E-B183-54AEB741B195}"/>
              </a:ext>
            </a:extLst>
          </p:cNvPr>
          <p:cNvSpPr>
            <a:spLocks/>
          </p:cNvSpPr>
          <p:nvPr/>
        </p:nvSpPr>
        <p:spPr bwMode="auto">
          <a:xfrm>
            <a:off x="683568" y="117578"/>
            <a:ext cx="792089" cy="718317"/>
          </a:xfrm>
          <a:prstGeom prst="roundRect">
            <a:avLst/>
          </a:prstGeom>
          <a:solidFill>
            <a:srgbClr val="429480"/>
          </a:solidFill>
          <a:ln>
            <a:noFill/>
          </a:ln>
          <a:effectLst>
            <a:outerShdw blurRad="190500" dist="114300" dir="9600000" sx="93000" sy="93000" algn="tr" rotWithShape="0">
              <a:prstClr val="black">
                <a:alpha val="44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15" name="TextBox 48">
            <a:extLst>
              <a:ext uri="{FF2B5EF4-FFF2-40B4-BE49-F238E27FC236}">
                <a16:creationId xmlns:a16="http://schemas.microsoft.com/office/drawing/2014/main" xmlns="" id="{49DC3A76-694D-4AFC-AB8A-0731C053563D}"/>
              </a:ext>
            </a:extLst>
          </p:cNvPr>
          <p:cNvSpPr txBox="1"/>
          <p:nvPr/>
        </p:nvSpPr>
        <p:spPr>
          <a:xfrm>
            <a:off x="1615119" y="187369"/>
            <a:ext cx="3676962" cy="58477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Roboto"/>
              </a:rPr>
              <a:t>Improve data exchange while reducing reporting burden</a:t>
            </a:r>
          </a:p>
        </p:txBody>
      </p:sp>
    </p:spTree>
    <p:extLst>
      <p:ext uri="{BB962C8B-B14F-4D97-AF65-F5344CB8AC3E}">
        <p14:creationId xmlns:p14="http://schemas.microsoft.com/office/powerpoint/2010/main" val="901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9E57C317-8D20-4246-A5D2-747C58DF182F}"/>
              </a:ext>
            </a:extLst>
          </p:cNvPr>
          <p:cNvGrpSpPr/>
          <p:nvPr/>
        </p:nvGrpSpPr>
        <p:grpSpPr>
          <a:xfrm>
            <a:off x="683569" y="69703"/>
            <a:ext cx="5184575" cy="830997"/>
            <a:chOff x="1639777" y="2407557"/>
            <a:chExt cx="5524511" cy="1071996"/>
          </a:xfrm>
        </p:grpSpPr>
        <p:sp>
          <p:nvSpPr>
            <p:cNvPr id="4" name="Freeform: Shape 20">
              <a:extLst>
                <a:ext uri="{FF2B5EF4-FFF2-40B4-BE49-F238E27FC236}">
                  <a16:creationId xmlns:a16="http://schemas.microsoft.com/office/drawing/2014/main" xmlns="" id="{797CFB87-B79E-4867-8FF2-EFB564561EE1}"/>
                </a:ext>
              </a:extLst>
            </p:cNvPr>
            <p:cNvSpPr/>
            <p:nvPr/>
          </p:nvSpPr>
          <p:spPr>
            <a:xfrm>
              <a:off x="2123728" y="2468095"/>
              <a:ext cx="5040560" cy="960905"/>
            </a:xfrm>
            <a:prstGeom prst="roundRect">
              <a:avLst/>
            </a:prstGeom>
            <a:solidFill>
              <a:srgbClr val="59B3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9ECD5890-6E59-49B7-B07F-C35627D02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77" y="2469357"/>
              <a:ext cx="802169" cy="958552"/>
            </a:xfrm>
            <a:prstGeom prst="roundRect">
              <a:avLst/>
            </a:prstGeom>
            <a:solidFill>
              <a:srgbClr val="3792AB"/>
            </a:solidFill>
            <a:ln>
              <a:noFill/>
            </a:ln>
            <a:effectLst>
              <a:outerShdw blurRad="190500" dist="114300" dir="9600000" sx="93000" sy="93000" algn="tr" rotWithShape="0">
                <a:prstClr val="black">
                  <a:alpha val="44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IN" sz="3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</a:p>
          </p:txBody>
        </p:sp>
        <p:sp>
          <p:nvSpPr>
            <p:cNvPr id="6" name="TextBox 45">
              <a:extLst>
                <a:ext uri="{FF2B5EF4-FFF2-40B4-BE49-F238E27FC236}">
                  <a16:creationId xmlns:a16="http://schemas.microsoft.com/office/drawing/2014/main" xmlns="" id="{466709DB-8C6F-4844-8024-941C7A9D0464}"/>
                </a:ext>
              </a:extLst>
            </p:cNvPr>
            <p:cNvSpPr txBox="1"/>
            <p:nvPr/>
          </p:nvSpPr>
          <p:spPr>
            <a:xfrm>
              <a:off x="2560528" y="2407557"/>
              <a:ext cx="4459744" cy="1071996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/>
                  </a:solidFill>
                  <a:latin typeface="Roboto"/>
                </a:rPr>
                <a:t>Better coordinate SDMX work in Africa through regional and international strategic partnerships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29EB840-580D-401B-9BBA-6A9C6980E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</a:blip>
          <a:stretch>
            <a:fillRect/>
          </a:stretch>
        </p:blipFill>
        <p:spPr>
          <a:xfrm>
            <a:off x="7222279" y="5669983"/>
            <a:ext cx="1938219" cy="1188017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FF07389A-7CDE-4747-9E80-72B36682224C}"/>
              </a:ext>
            </a:extLst>
          </p:cNvPr>
          <p:cNvSpPr txBox="1">
            <a:spLocks/>
          </p:cNvSpPr>
          <p:nvPr/>
        </p:nvSpPr>
        <p:spPr>
          <a:xfrm>
            <a:off x="318356" y="1289585"/>
            <a:ext cx="8646132" cy="1982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600" b="1" dirty="0">
                <a:solidFill>
                  <a:srgbClr val="3792AB"/>
                </a:solidFill>
              </a:rPr>
              <a:t>Done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Partnership with IMF to report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eGDDS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data in SDMX format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Collaboration with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UNSD,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Eurostat and soon UNICEF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Integrated the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“Shared tools Expert Group”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994F9251-C7E0-4B19-80CD-3E904DC14A3F}"/>
              </a:ext>
            </a:extLst>
          </p:cNvPr>
          <p:cNvSpPr txBox="1">
            <a:spLocks/>
          </p:cNvSpPr>
          <p:nvPr/>
        </p:nvSpPr>
        <p:spPr>
          <a:xfrm>
            <a:off x="318356" y="5054827"/>
            <a:ext cx="6903923" cy="1609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>
                <a:solidFill>
                  <a:srgbClr val="3792AB"/>
                </a:solidFill>
              </a:rPr>
              <a:t>Pending</a:t>
            </a:r>
            <a:endParaRPr lang="en-US" sz="2600" b="1" dirty="0">
              <a:solidFill>
                <a:srgbClr val="3792AB"/>
              </a:solidFill>
            </a:endParaRPr>
          </a:p>
          <a:p>
            <a:r>
              <a:rPr lang="fr-FR" sz="2300" dirty="0" err="1">
                <a:latin typeface="Arial" panose="020B0604020202020204" pitchFamily="34" charset="0"/>
                <a:cs typeface="Arial" panose="020B0604020202020204" pitchFamily="34" charset="0"/>
              </a:rPr>
              <a:t>Expand</a:t>
            </a: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  <a:r>
              <a:rPr lang="fr-F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 with Arab Institute for Training and Research in Statistics (AITRS) upcoming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 Steering committee on SDMX implementation in Africa will meet for the first time on the margins of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CoDG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(November 2019) </a:t>
            </a:r>
          </a:p>
          <a:p>
            <a:endParaRPr lang="en-US" dirty="0"/>
          </a:p>
        </p:txBody>
      </p:sp>
      <p:grpSp>
        <p:nvGrpSpPr>
          <p:cNvPr id="186" name="Group 143">
            <a:extLst>
              <a:ext uri="{FF2B5EF4-FFF2-40B4-BE49-F238E27FC236}">
                <a16:creationId xmlns:a16="http://schemas.microsoft.com/office/drawing/2014/main" xmlns="" id="{A8232186-5246-4859-910B-15E24B563BEF}"/>
              </a:ext>
            </a:extLst>
          </p:cNvPr>
          <p:cNvGrpSpPr/>
          <p:nvPr/>
        </p:nvGrpSpPr>
        <p:grpSpPr>
          <a:xfrm>
            <a:off x="2915816" y="3345588"/>
            <a:ext cx="2438400" cy="2204930"/>
            <a:chOff x="836612" y="2446466"/>
            <a:chExt cx="2438400" cy="2494866"/>
          </a:xfrm>
        </p:grpSpPr>
        <p:grpSp>
          <p:nvGrpSpPr>
            <p:cNvPr id="187" name="Group 128">
              <a:extLst>
                <a:ext uri="{FF2B5EF4-FFF2-40B4-BE49-F238E27FC236}">
                  <a16:creationId xmlns:a16="http://schemas.microsoft.com/office/drawing/2014/main" xmlns="" id="{8138FF57-9264-41DC-BDB6-EA8A59958055}"/>
                </a:ext>
              </a:extLst>
            </p:cNvPr>
            <p:cNvGrpSpPr/>
            <p:nvPr/>
          </p:nvGrpSpPr>
          <p:grpSpPr>
            <a:xfrm>
              <a:off x="1183545" y="2446466"/>
              <a:ext cx="1744534" cy="1744534"/>
              <a:chOff x="1898076" y="2052064"/>
              <a:chExt cx="1744534" cy="1744534"/>
            </a:xfrm>
          </p:grpSpPr>
          <p:sp>
            <p:nvSpPr>
              <p:cNvPr id="189" name="Oval 26">
                <a:extLst>
                  <a:ext uri="{FF2B5EF4-FFF2-40B4-BE49-F238E27FC236}">
                    <a16:creationId xmlns:a16="http://schemas.microsoft.com/office/drawing/2014/main" xmlns="" id="{1118A9B6-604A-4E54-A504-FA9D75C2252E}"/>
                  </a:ext>
                </a:extLst>
              </p:cNvPr>
              <p:cNvSpPr/>
              <p:nvPr/>
            </p:nvSpPr>
            <p:spPr>
              <a:xfrm>
                <a:off x="1898076" y="2052064"/>
                <a:ext cx="1744534" cy="1744534"/>
              </a:xfrm>
              <a:prstGeom prst="ellipse">
                <a:avLst/>
              </a:prstGeom>
              <a:solidFill>
                <a:srgbClr val="3792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0" name="Group 27">
                <a:extLst>
                  <a:ext uri="{FF2B5EF4-FFF2-40B4-BE49-F238E27FC236}">
                    <a16:creationId xmlns:a16="http://schemas.microsoft.com/office/drawing/2014/main" xmlns="" id="{32F4A36D-D0FB-4F5B-A164-7401BAD3B91F}"/>
                  </a:ext>
                </a:extLst>
              </p:cNvPr>
              <p:cNvGrpSpPr/>
              <p:nvPr/>
            </p:nvGrpSpPr>
            <p:grpSpPr>
              <a:xfrm>
                <a:off x="2199833" y="2662003"/>
                <a:ext cx="1166688" cy="695794"/>
                <a:chOff x="1979612" y="2133600"/>
                <a:chExt cx="3194250" cy="1905000"/>
              </a:xfrm>
              <a:solidFill>
                <a:schemeClr val="bg1"/>
              </a:solidFill>
            </p:grpSpPr>
            <p:grpSp>
              <p:nvGrpSpPr>
                <p:cNvPr id="191" name="Group 85">
                  <a:extLst>
                    <a:ext uri="{FF2B5EF4-FFF2-40B4-BE49-F238E27FC236}">
                      <a16:creationId xmlns:a16="http://schemas.microsoft.com/office/drawing/2014/main" xmlns="" id="{5F20BDBB-D051-440D-B1A8-B5964F763852}"/>
                    </a:ext>
                  </a:extLst>
                </p:cNvPr>
                <p:cNvGrpSpPr/>
                <p:nvPr/>
              </p:nvGrpSpPr>
              <p:grpSpPr>
                <a:xfrm>
                  <a:off x="1979612" y="2133600"/>
                  <a:ext cx="2349058" cy="1896416"/>
                  <a:chOff x="1979612" y="2133600"/>
                  <a:chExt cx="2349058" cy="1896416"/>
                </a:xfrm>
                <a:grpFill/>
              </p:grpSpPr>
              <p:sp>
                <p:nvSpPr>
                  <p:cNvPr id="199" name="Freeform 9">
                    <a:extLst>
                      <a:ext uri="{FF2B5EF4-FFF2-40B4-BE49-F238E27FC236}">
                        <a16:creationId xmlns:a16="http://schemas.microsoft.com/office/drawing/2014/main" xmlns="" id="{5E812420-474A-4671-A9E9-7553D7BF04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13311" y="2352898"/>
                    <a:ext cx="1715359" cy="1677118"/>
                  </a:xfrm>
                  <a:custGeom>
                    <a:avLst/>
                    <a:gdLst/>
                    <a:ahLst/>
                    <a:cxnLst>
                      <a:cxn ang="0">
                        <a:pos x="359" y="473"/>
                      </a:cxn>
                      <a:cxn ang="0">
                        <a:pos x="448" y="575"/>
                      </a:cxn>
                      <a:cxn ang="0">
                        <a:pos x="640" y="667"/>
                      </a:cxn>
                      <a:cxn ang="0">
                        <a:pos x="872" y="641"/>
                      </a:cxn>
                      <a:cxn ang="0">
                        <a:pos x="1027" y="572"/>
                      </a:cxn>
                      <a:cxn ang="0">
                        <a:pos x="1182" y="503"/>
                      </a:cxn>
                      <a:cxn ang="0">
                        <a:pos x="1220" y="499"/>
                      </a:cxn>
                      <a:cxn ang="0">
                        <a:pos x="1323" y="585"/>
                      </a:cxn>
                      <a:cxn ang="0">
                        <a:pos x="1525" y="712"/>
                      </a:cxn>
                      <a:cxn ang="0">
                        <a:pos x="2182" y="1297"/>
                      </a:cxn>
                      <a:cxn ang="0">
                        <a:pos x="2198" y="1377"/>
                      </a:cxn>
                      <a:cxn ang="0">
                        <a:pos x="2127" y="1498"/>
                      </a:cxn>
                      <a:cxn ang="0">
                        <a:pos x="2012" y="1512"/>
                      </a:cxn>
                      <a:cxn ang="0">
                        <a:pos x="1954" y="1473"/>
                      </a:cxn>
                      <a:cxn ang="0">
                        <a:pos x="1865" y="1381"/>
                      </a:cxn>
                      <a:cxn ang="0">
                        <a:pos x="1756" y="1262"/>
                      </a:cxn>
                      <a:cxn ang="0">
                        <a:pos x="1679" y="1177"/>
                      </a:cxn>
                      <a:cxn ang="0">
                        <a:pos x="1638" y="1179"/>
                      </a:cxn>
                      <a:cxn ang="0">
                        <a:pos x="1970" y="1558"/>
                      </a:cxn>
                      <a:cxn ang="0">
                        <a:pos x="1978" y="1640"/>
                      </a:cxn>
                      <a:cxn ang="0">
                        <a:pos x="1893" y="1739"/>
                      </a:cxn>
                      <a:cxn ang="0">
                        <a:pos x="1775" y="1730"/>
                      </a:cxn>
                      <a:cxn ang="0">
                        <a:pos x="1460" y="1407"/>
                      </a:cxn>
                      <a:cxn ang="0">
                        <a:pos x="1431" y="1423"/>
                      </a:cxn>
                      <a:cxn ang="0">
                        <a:pos x="1749" y="1786"/>
                      </a:cxn>
                      <a:cxn ang="0">
                        <a:pos x="1745" y="1903"/>
                      </a:cxn>
                      <a:cxn ang="0">
                        <a:pos x="1696" y="1951"/>
                      </a:cxn>
                      <a:cxn ang="0">
                        <a:pos x="1602" y="1969"/>
                      </a:cxn>
                      <a:cxn ang="0">
                        <a:pos x="1241" y="1641"/>
                      </a:cxn>
                      <a:cxn ang="0">
                        <a:pos x="1211" y="1648"/>
                      </a:cxn>
                      <a:cxn ang="0">
                        <a:pos x="1500" y="1979"/>
                      </a:cxn>
                      <a:cxn ang="0">
                        <a:pos x="1503" y="2060"/>
                      </a:cxn>
                      <a:cxn ang="0">
                        <a:pos x="1410" y="2145"/>
                      </a:cxn>
                      <a:cxn ang="0">
                        <a:pos x="1341" y="2137"/>
                      </a:cxn>
                      <a:cxn ang="0">
                        <a:pos x="1320" y="2050"/>
                      </a:cxn>
                      <a:cxn ang="0">
                        <a:pos x="1344" y="1922"/>
                      </a:cxn>
                      <a:cxn ang="0">
                        <a:pos x="1252" y="1825"/>
                      </a:cxn>
                      <a:cxn ang="0">
                        <a:pos x="1154" y="1795"/>
                      </a:cxn>
                      <a:cxn ang="0">
                        <a:pos x="1097" y="1653"/>
                      </a:cxn>
                      <a:cxn ang="0">
                        <a:pos x="953" y="1612"/>
                      </a:cxn>
                      <a:cxn ang="0">
                        <a:pos x="931" y="1504"/>
                      </a:cxn>
                      <a:cxn ang="0">
                        <a:pos x="820" y="1382"/>
                      </a:cxn>
                      <a:cxn ang="0">
                        <a:pos x="676" y="1389"/>
                      </a:cxn>
                      <a:cxn ang="0">
                        <a:pos x="645" y="1243"/>
                      </a:cxn>
                      <a:cxn ang="0">
                        <a:pos x="508" y="1176"/>
                      </a:cxn>
                      <a:cxn ang="0">
                        <a:pos x="392" y="1226"/>
                      </a:cxn>
                      <a:cxn ang="0">
                        <a:pos x="104" y="1133"/>
                      </a:cxn>
                      <a:cxn ang="0">
                        <a:pos x="2" y="1082"/>
                      </a:cxn>
                      <a:cxn ang="0">
                        <a:pos x="29" y="976"/>
                      </a:cxn>
                      <a:cxn ang="0">
                        <a:pos x="82" y="745"/>
                      </a:cxn>
                      <a:cxn ang="0">
                        <a:pos x="178" y="309"/>
                      </a:cxn>
                      <a:cxn ang="0">
                        <a:pos x="228" y="67"/>
                      </a:cxn>
                    </a:cxnLst>
                    <a:rect l="0" t="0" r="r" b="b"/>
                    <a:pathLst>
                      <a:path w="2198" h="2149">
                        <a:moveTo>
                          <a:pt x="1038" y="0"/>
                        </a:moveTo>
                        <a:lnTo>
                          <a:pt x="345" y="448"/>
                        </a:lnTo>
                        <a:lnTo>
                          <a:pt x="346" y="451"/>
                        </a:lnTo>
                        <a:lnTo>
                          <a:pt x="351" y="459"/>
                        </a:lnTo>
                        <a:lnTo>
                          <a:pt x="359" y="473"/>
                        </a:lnTo>
                        <a:lnTo>
                          <a:pt x="370" y="489"/>
                        </a:lnTo>
                        <a:lnTo>
                          <a:pt x="385" y="509"/>
                        </a:lnTo>
                        <a:lnTo>
                          <a:pt x="402" y="530"/>
                        </a:lnTo>
                        <a:lnTo>
                          <a:pt x="423" y="553"/>
                        </a:lnTo>
                        <a:lnTo>
                          <a:pt x="448" y="575"/>
                        </a:lnTo>
                        <a:lnTo>
                          <a:pt x="476" y="597"/>
                        </a:lnTo>
                        <a:lnTo>
                          <a:pt x="507" y="617"/>
                        </a:lnTo>
                        <a:lnTo>
                          <a:pt x="541" y="636"/>
                        </a:lnTo>
                        <a:lnTo>
                          <a:pt x="591" y="654"/>
                        </a:lnTo>
                        <a:lnTo>
                          <a:pt x="640" y="667"/>
                        </a:lnTo>
                        <a:lnTo>
                          <a:pt x="689" y="672"/>
                        </a:lnTo>
                        <a:lnTo>
                          <a:pt x="736" y="671"/>
                        </a:lnTo>
                        <a:lnTo>
                          <a:pt x="784" y="666"/>
                        </a:lnTo>
                        <a:lnTo>
                          <a:pt x="828" y="654"/>
                        </a:lnTo>
                        <a:lnTo>
                          <a:pt x="872" y="641"/>
                        </a:lnTo>
                        <a:lnTo>
                          <a:pt x="913" y="623"/>
                        </a:lnTo>
                        <a:lnTo>
                          <a:pt x="939" y="612"/>
                        </a:lnTo>
                        <a:lnTo>
                          <a:pt x="966" y="599"/>
                        </a:lnTo>
                        <a:lnTo>
                          <a:pt x="996" y="586"/>
                        </a:lnTo>
                        <a:lnTo>
                          <a:pt x="1027" y="572"/>
                        </a:lnTo>
                        <a:lnTo>
                          <a:pt x="1087" y="545"/>
                        </a:lnTo>
                        <a:lnTo>
                          <a:pt x="1115" y="533"/>
                        </a:lnTo>
                        <a:lnTo>
                          <a:pt x="1140" y="522"/>
                        </a:lnTo>
                        <a:lnTo>
                          <a:pt x="1164" y="510"/>
                        </a:lnTo>
                        <a:lnTo>
                          <a:pt x="1182" y="503"/>
                        </a:lnTo>
                        <a:lnTo>
                          <a:pt x="1197" y="495"/>
                        </a:lnTo>
                        <a:lnTo>
                          <a:pt x="1206" y="492"/>
                        </a:lnTo>
                        <a:lnTo>
                          <a:pt x="1210" y="490"/>
                        </a:lnTo>
                        <a:lnTo>
                          <a:pt x="1212" y="493"/>
                        </a:lnTo>
                        <a:lnTo>
                          <a:pt x="1220" y="499"/>
                        </a:lnTo>
                        <a:lnTo>
                          <a:pt x="1231" y="510"/>
                        </a:lnTo>
                        <a:lnTo>
                          <a:pt x="1247" y="525"/>
                        </a:lnTo>
                        <a:lnTo>
                          <a:pt x="1268" y="543"/>
                        </a:lnTo>
                        <a:lnTo>
                          <a:pt x="1293" y="563"/>
                        </a:lnTo>
                        <a:lnTo>
                          <a:pt x="1323" y="585"/>
                        </a:lnTo>
                        <a:lnTo>
                          <a:pt x="1355" y="608"/>
                        </a:lnTo>
                        <a:lnTo>
                          <a:pt x="1392" y="635"/>
                        </a:lnTo>
                        <a:lnTo>
                          <a:pt x="1433" y="659"/>
                        </a:lnTo>
                        <a:lnTo>
                          <a:pt x="1478" y="686"/>
                        </a:lnTo>
                        <a:lnTo>
                          <a:pt x="1525" y="712"/>
                        </a:lnTo>
                        <a:lnTo>
                          <a:pt x="1577" y="736"/>
                        </a:lnTo>
                        <a:lnTo>
                          <a:pt x="1632" y="760"/>
                        </a:lnTo>
                        <a:lnTo>
                          <a:pt x="1689" y="782"/>
                        </a:lnTo>
                        <a:lnTo>
                          <a:pt x="2181" y="1294"/>
                        </a:lnTo>
                        <a:lnTo>
                          <a:pt x="2182" y="1297"/>
                        </a:lnTo>
                        <a:lnTo>
                          <a:pt x="2186" y="1305"/>
                        </a:lnTo>
                        <a:lnTo>
                          <a:pt x="2191" y="1318"/>
                        </a:lnTo>
                        <a:lnTo>
                          <a:pt x="2194" y="1335"/>
                        </a:lnTo>
                        <a:lnTo>
                          <a:pt x="2198" y="1355"/>
                        </a:lnTo>
                        <a:lnTo>
                          <a:pt x="2198" y="1377"/>
                        </a:lnTo>
                        <a:lnTo>
                          <a:pt x="2196" y="1401"/>
                        </a:lnTo>
                        <a:lnTo>
                          <a:pt x="2188" y="1426"/>
                        </a:lnTo>
                        <a:lnTo>
                          <a:pt x="2173" y="1452"/>
                        </a:lnTo>
                        <a:lnTo>
                          <a:pt x="2152" y="1478"/>
                        </a:lnTo>
                        <a:lnTo>
                          <a:pt x="2127" y="1498"/>
                        </a:lnTo>
                        <a:lnTo>
                          <a:pt x="2103" y="1512"/>
                        </a:lnTo>
                        <a:lnTo>
                          <a:pt x="2078" y="1518"/>
                        </a:lnTo>
                        <a:lnTo>
                          <a:pt x="2054" y="1520"/>
                        </a:lnTo>
                        <a:lnTo>
                          <a:pt x="2032" y="1517"/>
                        </a:lnTo>
                        <a:lnTo>
                          <a:pt x="2012" y="1512"/>
                        </a:lnTo>
                        <a:lnTo>
                          <a:pt x="1993" y="1504"/>
                        </a:lnTo>
                        <a:lnTo>
                          <a:pt x="1980" y="1495"/>
                        </a:lnTo>
                        <a:lnTo>
                          <a:pt x="1968" y="1488"/>
                        </a:lnTo>
                        <a:lnTo>
                          <a:pt x="1962" y="1483"/>
                        </a:lnTo>
                        <a:lnTo>
                          <a:pt x="1954" y="1473"/>
                        </a:lnTo>
                        <a:lnTo>
                          <a:pt x="1940" y="1459"/>
                        </a:lnTo>
                        <a:lnTo>
                          <a:pt x="1925" y="1443"/>
                        </a:lnTo>
                        <a:lnTo>
                          <a:pt x="1906" y="1425"/>
                        </a:lnTo>
                        <a:lnTo>
                          <a:pt x="1886" y="1404"/>
                        </a:lnTo>
                        <a:lnTo>
                          <a:pt x="1865" y="1381"/>
                        </a:lnTo>
                        <a:lnTo>
                          <a:pt x="1844" y="1356"/>
                        </a:lnTo>
                        <a:lnTo>
                          <a:pt x="1822" y="1333"/>
                        </a:lnTo>
                        <a:lnTo>
                          <a:pt x="1798" y="1308"/>
                        </a:lnTo>
                        <a:lnTo>
                          <a:pt x="1777" y="1284"/>
                        </a:lnTo>
                        <a:lnTo>
                          <a:pt x="1756" y="1262"/>
                        </a:lnTo>
                        <a:lnTo>
                          <a:pt x="1736" y="1240"/>
                        </a:lnTo>
                        <a:lnTo>
                          <a:pt x="1718" y="1220"/>
                        </a:lnTo>
                        <a:lnTo>
                          <a:pt x="1701" y="1204"/>
                        </a:lnTo>
                        <a:lnTo>
                          <a:pt x="1689" y="1189"/>
                        </a:lnTo>
                        <a:lnTo>
                          <a:pt x="1679" y="1177"/>
                        </a:lnTo>
                        <a:lnTo>
                          <a:pt x="1670" y="1169"/>
                        </a:lnTo>
                        <a:lnTo>
                          <a:pt x="1658" y="1169"/>
                        </a:lnTo>
                        <a:lnTo>
                          <a:pt x="1650" y="1170"/>
                        </a:lnTo>
                        <a:lnTo>
                          <a:pt x="1643" y="1172"/>
                        </a:lnTo>
                        <a:lnTo>
                          <a:pt x="1638" y="1179"/>
                        </a:lnTo>
                        <a:lnTo>
                          <a:pt x="1636" y="1186"/>
                        </a:lnTo>
                        <a:lnTo>
                          <a:pt x="1637" y="1199"/>
                        </a:lnTo>
                        <a:lnTo>
                          <a:pt x="1966" y="1548"/>
                        </a:lnTo>
                        <a:lnTo>
                          <a:pt x="1967" y="1550"/>
                        </a:lnTo>
                        <a:lnTo>
                          <a:pt x="1970" y="1558"/>
                        </a:lnTo>
                        <a:lnTo>
                          <a:pt x="1975" y="1569"/>
                        </a:lnTo>
                        <a:lnTo>
                          <a:pt x="1978" y="1582"/>
                        </a:lnTo>
                        <a:lnTo>
                          <a:pt x="1981" y="1600"/>
                        </a:lnTo>
                        <a:lnTo>
                          <a:pt x="1981" y="1620"/>
                        </a:lnTo>
                        <a:lnTo>
                          <a:pt x="1978" y="1640"/>
                        </a:lnTo>
                        <a:lnTo>
                          <a:pt x="1972" y="1662"/>
                        </a:lnTo>
                        <a:lnTo>
                          <a:pt x="1960" y="1684"/>
                        </a:lnTo>
                        <a:lnTo>
                          <a:pt x="1942" y="1705"/>
                        </a:lnTo>
                        <a:lnTo>
                          <a:pt x="1918" y="1725"/>
                        </a:lnTo>
                        <a:lnTo>
                          <a:pt x="1893" y="1739"/>
                        </a:lnTo>
                        <a:lnTo>
                          <a:pt x="1867" y="1745"/>
                        </a:lnTo>
                        <a:lnTo>
                          <a:pt x="1842" y="1748"/>
                        </a:lnTo>
                        <a:lnTo>
                          <a:pt x="1817" y="1745"/>
                        </a:lnTo>
                        <a:lnTo>
                          <a:pt x="1795" y="1739"/>
                        </a:lnTo>
                        <a:lnTo>
                          <a:pt x="1775" y="1730"/>
                        </a:lnTo>
                        <a:lnTo>
                          <a:pt x="1757" y="1719"/>
                        </a:lnTo>
                        <a:lnTo>
                          <a:pt x="1744" y="1707"/>
                        </a:lnTo>
                        <a:lnTo>
                          <a:pt x="1467" y="1409"/>
                        </a:lnTo>
                        <a:lnTo>
                          <a:pt x="1465" y="1409"/>
                        </a:lnTo>
                        <a:lnTo>
                          <a:pt x="1460" y="1407"/>
                        </a:lnTo>
                        <a:lnTo>
                          <a:pt x="1448" y="1405"/>
                        </a:lnTo>
                        <a:lnTo>
                          <a:pt x="1441" y="1406"/>
                        </a:lnTo>
                        <a:lnTo>
                          <a:pt x="1436" y="1409"/>
                        </a:lnTo>
                        <a:lnTo>
                          <a:pt x="1432" y="1415"/>
                        </a:lnTo>
                        <a:lnTo>
                          <a:pt x="1431" y="1423"/>
                        </a:lnTo>
                        <a:lnTo>
                          <a:pt x="1433" y="1436"/>
                        </a:lnTo>
                        <a:lnTo>
                          <a:pt x="1735" y="1753"/>
                        </a:lnTo>
                        <a:lnTo>
                          <a:pt x="1740" y="1763"/>
                        </a:lnTo>
                        <a:lnTo>
                          <a:pt x="1744" y="1773"/>
                        </a:lnTo>
                        <a:lnTo>
                          <a:pt x="1749" y="1786"/>
                        </a:lnTo>
                        <a:lnTo>
                          <a:pt x="1754" y="1804"/>
                        </a:lnTo>
                        <a:lnTo>
                          <a:pt x="1759" y="1841"/>
                        </a:lnTo>
                        <a:lnTo>
                          <a:pt x="1757" y="1862"/>
                        </a:lnTo>
                        <a:lnTo>
                          <a:pt x="1754" y="1883"/>
                        </a:lnTo>
                        <a:lnTo>
                          <a:pt x="1745" y="1903"/>
                        </a:lnTo>
                        <a:lnTo>
                          <a:pt x="1732" y="1922"/>
                        </a:lnTo>
                        <a:lnTo>
                          <a:pt x="1714" y="1939"/>
                        </a:lnTo>
                        <a:lnTo>
                          <a:pt x="1711" y="1940"/>
                        </a:lnTo>
                        <a:lnTo>
                          <a:pt x="1706" y="1945"/>
                        </a:lnTo>
                        <a:lnTo>
                          <a:pt x="1696" y="1951"/>
                        </a:lnTo>
                        <a:lnTo>
                          <a:pt x="1683" y="1958"/>
                        </a:lnTo>
                        <a:lnTo>
                          <a:pt x="1667" y="1964"/>
                        </a:lnTo>
                        <a:lnTo>
                          <a:pt x="1648" y="1968"/>
                        </a:lnTo>
                        <a:lnTo>
                          <a:pt x="1627" y="1970"/>
                        </a:lnTo>
                        <a:lnTo>
                          <a:pt x="1602" y="1969"/>
                        </a:lnTo>
                        <a:lnTo>
                          <a:pt x="1576" y="1963"/>
                        </a:lnTo>
                        <a:lnTo>
                          <a:pt x="1549" y="1950"/>
                        </a:lnTo>
                        <a:lnTo>
                          <a:pt x="1519" y="1932"/>
                        </a:lnTo>
                        <a:lnTo>
                          <a:pt x="1242" y="1641"/>
                        </a:lnTo>
                        <a:lnTo>
                          <a:pt x="1241" y="1641"/>
                        </a:lnTo>
                        <a:lnTo>
                          <a:pt x="1236" y="1640"/>
                        </a:lnTo>
                        <a:lnTo>
                          <a:pt x="1229" y="1640"/>
                        </a:lnTo>
                        <a:lnTo>
                          <a:pt x="1222" y="1641"/>
                        </a:lnTo>
                        <a:lnTo>
                          <a:pt x="1216" y="1643"/>
                        </a:lnTo>
                        <a:lnTo>
                          <a:pt x="1211" y="1648"/>
                        </a:lnTo>
                        <a:lnTo>
                          <a:pt x="1207" y="1656"/>
                        </a:lnTo>
                        <a:lnTo>
                          <a:pt x="1207" y="1667"/>
                        </a:lnTo>
                        <a:lnTo>
                          <a:pt x="1495" y="1970"/>
                        </a:lnTo>
                        <a:lnTo>
                          <a:pt x="1496" y="1973"/>
                        </a:lnTo>
                        <a:lnTo>
                          <a:pt x="1500" y="1979"/>
                        </a:lnTo>
                        <a:lnTo>
                          <a:pt x="1504" y="1990"/>
                        </a:lnTo>
                        <a:lnTo>
                          <a:pt x="1508" y="2004"/>
                        </a:lnTo>
                        <a:lnTo>
                          <a:pt x="1509" y="2020"/>
                        </a:lnTo>
                        <a:lnTo>
                          <a:pt x="1508" y="2038"/>
                        </a:lnTo>
                        <a:lnTo>
                          <a:pt x="1503" y="2060"/>
                        </a:lnTo>
                        <a:lnTo>
                          <a:pt x="1492" y="2081"/>
                        </a:lnTo>
                        <a:lnTo>
                          <a:pt x="1475" y="2102"/>
                        </a:lnTo>
                        <a:lnTo>
                          <a:pt x="1451" y="2124"/>
                        </a:lnTo>
                        <a:lnTo>
                          <a:pt x="1429" y="2138"/>
                        </a:lnTo>
                        <a:lnTo>
                          <a:pt x="1410" y="2145"/>
                        </a:lnTo>
                        <a:lnTo>
                          <a:pt x="1391" y="2149"/>
                        </a:lnTo>
                        <a:lnTo>
                          <a:pt x="1375" y="2148"/>
                        </a:lnTo>
                        <a:lnTo>
                          <a:pt x="1361" y="2145"/>
                        </a:lnTo>
                        <a:lnTo>
                          <a:pt x="1350" y="2141"/>
                        </a:lnTo>
                        <a:lnTo>
                          <a:pt x="1341" y="2137"/>
                        </a:lnTo>
                        <a:lnTo>
                          <a:pt x="1335" y="2133"/>
                        </a:lnTo>
                        <a:lnTo>
                          <a:pt x="1334" y="2132"/>
                        </a:lnTo>
                        <a:lnTo>
                          <a:pt x="1334" y="2130"/>
                        </a:lnTo>
                        <a:lnTo>
                          <a:pt x="1288" y="2089"/>
                        </a:lnTo>
                        <a:lnTo>
                          <a:pt x="1320" y="2050"/>
                        </a:lnTo>
                        <a:lnTo>
                          <a:pt x="1335" y="2027"/>
                        </a:lnTo>
                        <a:lnTo>
                          <a:pt x="1346" y="2002"/>
                        </a:lnTo>
                        <a:lnTo>
                          <a:pt x="1350" y="1975"/>
                        </a:lnTo>
                        <a:lnTo>
                          <a:pt x="1350" y="1949"/>
                        </a:lnTo>
                        <a:lnTo>
                          <a:pt x="1344" y="1922"/>
                        </a:lnTo>
                        <a:lnTo>
                          <a:pt x="1334" y="1896"/>
                        </a:lnTo>
                        <a:lnTo>
                          <a:pt x="1318" y="1872"/>
                        </a:lnTo>
                        <a:lnTo>
                          <a:pt x="1297" y="1851"/>
                        </a:lnTo>
                        <a:lnTo>
                          <a:pt x="1275" y="1836"/>
                        </a:lnTo>
                        <a:lnTo>
                          <a:pt x="1252" y="1825"/>
                        </a:lnTo>
                        <a:lnTo>
                          <a:pt x="1226" y="1817"/>
                        </a:lnTo>
                        <a:lnTo>
                          <a:pt x="1200" y="1815"/>
                        </a:lnTo>
                        <a:lnTo>
                          <a:pt x="1174" y="1817"/>
                        </a:lnTo>
                        <a:lnTo>
                          <a:pt x="1149" y="1825"/>
                        </a:lnTo>
                        <a:lnTo>
                          <a:pt x="1154" y="1795"/>
                        </a:lnTo>
                        <a:lnTo>
                          <a:pt x="1154" y="1764"/>
                        </a:lnTo>
                        <a:lnTo>
                          <a:pt x="1148" y="1734"/>
                        </a:lnTo>
                        <a:lnTo>
                          <a:pt x="1136" y="1704"/>
                        </a:lnTo>
                        <a:lnTo>
                          <a:pt x="1119" y="1677"/>
                        </a:lnTo>
                        <a:lnTo>
                          <a:pt x="1097" y="1653"/>
                        </a:lnTo>
                        <a:lnTo>
                          <a:pt x="1071" y="1635"/>
                        </a:lnTo>
                        <a:lnTo>
                          <a:pt x="1043" y="1621"/>
                        </a:lnTo>
                        <a:lnTo>
                          <a:pt x="1013" y="1612"/>
                        </a:lnTo>
                        <a:lnTo>
                          <a:pt x="982" y="1610"/>
                        </a:lnTo>
                        <a:lnTo>
                          <a:pt x="953" y="1612"/>
                        </a:lnTo>
                        <a:lnTo>
                          <a:pt x="925" y="1620"/>
                        </a:lnTo>
                        <a:lnTo>
                          <a:pt x="934" y="1594"/>
                        </a:lnTo>
                        <a:lnTo>
                          <a:pt x="938" y="1568"/>
                        </a:lnTo>
                        <a:lnTo>
                          <a:pt x="938" y="1539"/>
                        </a:lnTo>
                        <a:lnTo>
                          <a:pt x="931" y="1504"/>
                        </a:lnTo>
                        <a:lnTo>
                          <a:pt x="919" y="1472"/>
                        </a:lnTo>
                        <a:lnTo>
                          <a:pt x="900" y="1442"/>
                        </a:lnTo>
                        <a:lnTo>
                          <a:pt x="877" y="1416"/>
                        </a:lnTo>
                        <a:lnTo>
                          <a:pt x="849" y="1396"/>
                        </a:lnTo>
                        <a:lnTo>
                          <a:pt x="820" y="1382"/>
                        </a:lnTo>
                        <a:lnTo>
                          <a:pt x="789" y="1373"/>
                        </a:lnTo>
                        <a:lnTo>
                          <a:pt x="755" y="1370"/>
                        </a:lnTo>
                        <a:lnTo>
                          <a:pt x="728" y="1373"/>
                        </a:lnTo>
                        <a:lnTo>
                          <a:pt x="702" y="1379"/>
                        </a:lnTo>
                        <a:lnTo>
                          <a:pt x="676" y="1389"/>
                        </a:lnTo>
                        <a:lnTo>
                          <a:pt x="681" y="1361"/>
                        </a:lnTo>
                        <a:lnTo>
                          <a:pt x="681" y="1333"/>
                        </a:lnTo>
                        <a:lnTo>
                          <a:pt x="674" y="1300"/>
                        </a:lnTo>
                        <a:lnTo>
                          <a:pt x="662" y="1271"/>
                        </a:lnTo>
                        <a:lnTo>
                          <a:pt x="645" y="1243"/>
                        </a:lnTo>
                        <a:lnTo>
                          <a:pt x="622" y="1220"/>
                        </a:lnTo>
                        <a:lnTo>
                          <a:pt x="596" y="1201"/>
                        </a:lnTo>
                        <a:lnTo>
                          <a:pt x="569" y="1187"/>
                        </a:lnTo>
                        <a:lnTo>
                          <a:pt x="539" y="1179"/>
                        </a:lnTo>
                        <a:lnTo>
                          <a:pt x="508" y="1176"/>
                        </a:lnTo>
                        <a:lnTo>
                          <a:pt x="482" y="1179"/>
                        </a:lnTo>
                        <a:lnTo>
                          <a:pt x="456" y="1185"/>
                        </a:lnTo>
                        <a:lnTo>
                          <a:pt x="432" y="1195"/>
                        </a:lnTo>
                        <a:lnTo>
                          <a:pt x="411" y="1209"/>
                        </a:lnTo>
                        <a:lnTo>
                          <a:pt x="392" y="1226"/>
                        </a:lnTo>
                        <a:lnTo>
                          <a:pt x="370" y="1252"/>
                        </a:lnTo>
                        <a:lnTo>
                          <a:pt x="369" y="1252"/>
                        </a:lnTo>
                        <a:lnTo>
                          <a:pt x="158" y="1155"/>
                        </a:lnTo>
                        <a:lnTo>
                          <a:pt x="130" y="1144"/>
                        </a:lnTo>
                        <a:lnTo>
                          <a:pt x="104" y="1133"/>
                        </a:lnTo>
                        <a:lnTo>
                          <a:pt x="79" y="1122"/>
                        </a:lnTo>
                        <a:lnTo>
                          <a:pt x="57" y="1112"/>
                        </a:lnTo>
                        <a:lnTo>
                          <a:pt x="37" y="1102"/>
                        </a:lnTo>
                        <a:lnTo>
                          <a:pt x="21" y="1094"/>
                        </a:lnTo>
                        <a:lnTo>
                          <a:pt x="2" y="1082"/>
                        </a:lnTo>
                        <a:lnTo>
                          <a:pt x="0" y="1078"/>
                        </a:lnTo>
                        <a:lnTo>
                          <a:pt x="5" y="1062"/>
                        </a:lnTo>
                        <a:lnTo>
                          <a:pt x="12" y="1038"/>
                        </a:lnTo>
                        <a:lnTo>
                          <a:pt x="20" y="1010"/>
                        </a:lnTo>
                        <a:lnTo>
                          <a:pt x="29" y="976"/>
                        </a:lnTo>
                        <a:lnTo>
                          <a:pt x="38" y="936"/>
                        </a:lnTo>
                        <a:lnTo>
                          <a:pt x="48" y="893"/>
                        </a:lnTo>
                        <a:lnTo>
                          <a:pt x="60" y="847"/>
                        </a:lnTo>
                        <a:lnTo>
                          <a:pt x="71" y="797"/>
                        </a:lnTo>
                        <a:lnTo>
                          <a:pt x="82" y="745"/>
                        </a:lnTo>
                        <a:lnTo>
                          <a:pt x="107" y="636"/>
                        </a:lnTo>
                        <a:lnTo>
                          <a:pt x="119" y="579"/>
                        </a:lnTo>
                        <a:lnTo>
                          <a:pt x="144" y="467"/>
                        </a:lnTo>
                        <a:lnTo>
                          <a:pt x="166" y="360"/>
                        </a:lnTo>
                        <a:lnTo>
                          <a:pt x="178" y="309"/>
                        </a:lnTo>
                        <a:lnTo>
                          <a:pt x="188" y="262"/>
                        </a:lnTo>
                        <a:lnTo>
                          <a:pt x="197" y="217"/>
                        </a:lnTo>
                        <a:lnTo>
                          <a:pt x="206" y="177"/>
                        </a:lnTo>
                        <a:lnTo>
                          <a:pt x="214" y="141"/>
                        </a:lnTo>
                        <a:lnTo>
                          <a:pt x="228" y="67"/>
                        </a:lnTo>
                        <a:lnTo>
                          <a:pt x="231" y="56"/>
                        </a:lnTo>
                        <a:lnTo>
                          <a:pt x="232" y="52"/>
                        </a:lnTo>
                        <a:lnTo>
                          <a:pt x="1038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 6">
                    <a:extLst>
                      <a:ext uri="{FF2B5EF4-FFF2-40B4-BE49-F238E27FC236}">
                        <a16:creationId xmlns:a16="http://schemas.microsoft.com/office/drawing/2014/main" xmlns="" id="{866022BA-532E-4A5D-83F2-99DD9ECF3C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79612" y="2133600"/>
                    <a:ext cx="746080" cy="1133167"/>
                  </a:xfrm>
                  <a:custGeom>
                    <a:avLst/>
                    <a:gdLst/>
                    <a:ahLst/>
                    <a:cxnLst>
                      <a:cxn ang="0">
                        <a:pos x="275" y="0"/>
                      </a:cxn>
                      <a:cxn ang="0">
                        <a:pos x="850" y="133"/>
                      </a:cxn>
                      <a:cxn ang="0">
                        <a:pos x="852" y="133"/>
                      </a:cxn>
                      <a:cxn ang="0">
                        <a:pos x="857" y="134"/>
                      </a:cxn>
                      <a:cxn ang="0">
                        <a:pos x="864" y="135"/>
                      </a:cxn>
                      <a:cxn ang="0">
                        <a:pos x="884" y="140"/>
                      </a:cxn>
                      <a:cxn ang="0">
                        <a:pos x="896" y="145"/>
                      </a:cxn>
                      <a:cxn ang="0">
                        <a:pos x="908" y="153"/>
                      </a:cxn>
                      <a:cxn ang="0">
                        <a:pos x="920" y="161"/>
                      </a:cxn>
                      <a:cxn ang="0">
                        <a:pos x="931" y="173"/>
                      </a:cxn>
                      <a:cxn ang="0">
                        <a:pos x="941" y="186"/>
                      </a:cxn>
                      <a:cxn ang="0">
                        <a:pos x="949" y="204"/>
                      </a:cxn>
                      <a:cxn ang="0">
                        <a:pos x="954" y="222"/>
                      </a:cxn>
                      <a:cxn ang="0">
                        <a:pos x="956" y="246"/>
                      </a:cxn>
                      <a:cxn ang="0">
                        <a:pos x="955" y="272"/>
                      </a:cxn>
                      <a:cxn ang="0">
                        <a:pos x="950" y="303"/>
                      </a:cxn>
                      <a:cxn ang="0">
                        <a:pos x="945" y="325"/>
                      </a:cxn>
                      <a:cxn ang="0">
                        <a:pos x="939" y="353"/>
                      </a:cxn>
                      <a:cxn ang="0">
                        <a:pos x="931" y="386"/>
                      </a:cxn>
                      <a:cxn ang="0">
                        <a:pos x="923" y="424"/>
                      </a:cxn>
                      <a:cxn ang="0">
                        <a:pos x="913" y="467"/>
                      </a:cxn>
                      <a:cxn ang="0">
                        <a:pos x="901" y="513"/>
                      </a:cxn>
                      <a:cxn ang="0">
                        <a:pos x="890" y="562"/>
                      </a:cxn>
                      <a:cxn ang="0">
                        <a:pos x="879" y="614"/>
                      </a:cxn>
                      <a:cxn ang="0">
                        <a:pos x="867" y="667"/>
                      </a:cxn>
                      <a:cxn ang="0">
                        <a:pos x="842" y="779"/>
                      </a:cxn>
                      <a:cxn ang="0">
                        <a:pos x="829" y="836"/>
                      </a:cxn>
                      <a:cxn ang="0">
                        <a:pos x="816" y="892"/>
                      </a:cxn>
                      <a:cxn ang="0">
                        <a:pos x="803" y="948"/>
                      </a:cxn>
                      <a:cxn ang="0">
                        <a:pos x="791" y="1003"/>
                      </a:cxn>
                      <a:cxn ang="0">
                        <a:pos x="780" y="1055"/>
                      </a:cxn>
                      <a:cxn ang="0">
                        <a:pos x="769" y="1106"/>
                      </a:cxn>
                      <a:cxn ang="0">
                        <a:pos x="757" y="1153"/>
                      </a:cxn>
                      <a:cxn ang="0">
                        <a:pos x="747" y="1196"/>
                      </a:cxn>
                      <a:cxn ang="0">
                        <a:pos x="739" y="1236"/>
                      </a:cxn>
                      <a:cxn ang="0">
                        <a:pos x="731" y="1272"/>
                      </a:cxn>
                      <a:cxn ang="0">
                        <a:pos x="724" y="1302"/>
                      </a:cxn>
                      <a:cxn ang="0">
                        <a:pos x="719" y="1326"/>
                      </a:cxn>
                      <a:cxn ang="0">
                        <a:pos x="715" y="1344"/>
                      </a:cxn>
                      <a:cxn ang="0">
                        <a:pos x="713" y="1355"/>
                      </a:cxn>
                      <a:cxn ang="0">
                        <a:pos x="711" y="1359"/>
                      </a:cxn>
                      <a:cxn ang="0">
                        <a:pos x="710" y="1362"/>
                      </a:cxn>
                      <a:cxn ang="0">
                        <a:pos x="708" y="1368"/>
                      </a:cxn>
                      <a:cxn ang="0">
                        <a:pos x="704" y="1376"/>
                      </a:cxn>
                      <a:cxn ang="0">
                        <a:pos x="698" y="1388"/>
                      </a:cxn>
                      <a:cxn ang="0">
                        <a:pos x="689" y="1400"/>
                      </a:cxn>
                      <a:cxn ang="0">
                        <a:pos x="679" y="1412"/>
                      </a:cxn>
                      <a:cxn ang="0">
                        <a:pos x="667" y="1425"/>
                      </a:cxn>
                      <a:cxn ang="0">
                        <a:pos x="652" y="1436"/>
                      </a:cxn>
                      <a:cxn ang="0">
                        <a:pos x="634" y="1445"/>
                      </a:cxn>
                      <a:cxn ang="0">
                        <a:pos x="615" y="1451"/>
                      </a:cxn>
                      <a:cxn ang="0">
                        <a:pos x="592" y="1452"/>
                      </a:cxn>
                      <a:cxn ang="0">
                        <a:pos x="567" y="1450"/>
                      </a:cxn>
                      <a:cxn ang="0">
                        <a:pos x="0" y="1317"/>
                      </a:cxn>
                      <a:cxn ang="0">
                        <a:pos x="275" y="0"/>
                      </a:cxn>
                    </a:cxnLst>
                    <a:rect l="0" t="0" r="r" b="b"/>
                    <a:pathLst>
                      <a:path w="956" h="1452">
                        <a:moveTo>
                          <a:pt x="275" y="0"/>
                        </a:moveTo>
                        <a:lnTo>
                          <a:pt x="850" y="133"/>
                        </a:lnTo>
                        <a:lnTo>
                          <a:pt x="852" y="133"/>
                        </a:lnTo>
                        <a:lnTo>
                          <a:pt x="857" y="134"/>
                        </a:lnTo>
                        <a:lnTo>
                          <a:pt x="864" y="135"/>
                        </a:lnTo>
                        <a:lnTo>
                          <a:pt x="884" y="140"/>
                        </a:lnTo>
                        <a:lnTo>
                          <a:pt x="896" y="145"/>
                        </a:lnTo>
                        <a:lnTo>
                          <a:pt x="908" y="153"/>
                        </a:lnTo>
                        <a:lnTo>
                          <a:pt x="920" y="161"/>
                        </a:lnTo>
                        <a:lnTo>
                          <a:pt x="931" y="173"/>
                        </a:lnTo>
                        <a:lnTo>
                          <a:pt x="941" y="186"/>
                        </a:lnTo>
                        <a:lnTo>
                          <a:pt x="949" y="204"/>
                        </a:lnTo>
                        <a:lnTo>
                          <a:pt x="954" y="222"/>
                        </a:lnTo>
                        <a:lnTo>
                          <a:pt x="956" y="246"/>
                        </a:lnTo>
                        <a:lnTo>
                          <a:pt x="955" y="272"/>
                        </a:lnTo>
                        <a:lnTo>
                          <a:pt x="950" y="303"/>
                        </a:lnTo>
                        <a:lnTo>
                          <a:pt x="945" y="325"/>
                        </a:lnTo>
                        <a:lnTo>
                          <a:pt x="939" y="353"/>
                        </a:lnTo>
                        <a:lnTo>
                          <a:pt x="931" y="386"/>
                        </a:lnTo>
                        <a:lnTo>
                          <a:pt x="923" y="424"/>
                        </a:lnTo>
                        <a:lnTo>
                          <a:pt x="913" y="467"/>
                        </a:lnTo>
                        <a:lnTo>
                          <a:pt x="901" y="513"/>
                        </a:lnTo>
                        <a:lnTo>
                          <a:pt x="890" y="562"/>
                        </a:lnTo>
                        <a:lnTo>
                          <a:pt x="879" y="614"/>
                        </a:lnTo>
                        <a:lnTo>
                          <a:pt x="867" y="667"/>
                        </a:lnTo>
                        <a:lnTo>
                          <a:pt x="842" y="779"/>
                        </a:lnTo>
                        <a:lnTo>
                          <a:pt x="829" y="836"/>
                        </a:lnTo>
                        <a:lnTo>
                          <a:pt x="816" y="892"/>
                        </a:lnTo>
                        <a:lnTo>
                          <a:pt x="803" y="948"/>
                        </a:lnTo>
                        <a:lnTo>
                          <a:pt x="791" y="1003"/>
                        </a:lnTo>
                        <a:lnTo>
                          <a:pt x="780" y="1055"/>
                        </a:lnTo>
                        <a:lnTo>
                          <a:pt x="769" y="1106"/>
                        </a:lnTo>
                        <a:lnTo>
                          <a:pt x="757" y="1153"/>
                        </a:lnTo>
                        <a:lnTo>
                          <a:pt x="747" y="1196"/>
                        </a:lnTo>
                        <a:lnTo>
                          <a:pt x="739" y="1236"/>
                        </a:lnTo>
                        <a:lnTo>
                          <a:pt x="731" y="1272"/>
                        </a:lnTo>
                        <a:lnTo>
                          <a:pt x="724" y="1302"/>
                        </a:lnTo>
                        <a:lnTo>
                          <a:pt x="719" y="1326"/>
                        </a:lnTo>
                        <a:lnTo>
                          <a:pt x="715" y="1344"/>
                        </a:lnTo>
                        <a:lnTo>
                          <a:pt x="713" y="1355"/>
                        </a:lnTo>
                        <a:lnTo>
                          <a:pt x="711" y="1359"/>
                        </a:lnTo>
                        <a:lnTo>
                          <a:pt x="710" y="1362"/>
                        </a:lnTo>
                        <a:lnTo>
                          <a:pt x="708" y="1368"/>
                        </a:lnTo>
                        <a:lnTo>
                          <a:pt x="704" y="1376"/>
                        </a:lnTo>
                        <a:lnTo>
                          <a:pt x="698" y="1388"/>
                        </a:lnTo>
                        <a:lnTo>
                          <a:pt x="689" y="1400"/>
                        </a:lnTo>
                        <a:lnTo>
                          <a:pt x="679" y="1412"/>
                        </a:lnTo>
                        <a:lnTo>
                          <a:pt x="667" y="1425"/>
                        </a:lnTo>
                        <a:lnTo>
                          <a:pt x="652" y="1436"/>
                        </a:lnTo>
                        <a:lnTo>
                          <a:pt x="634" y="1445"/>
                        </a:lnTo>
                        <a:lnTo>
                          <a:pt x="615" y="1451"/>
                        </a:lnTo>
                        <a:lnTo>
                          <a:pt x="592" y="1452"/>
                        </a:lnTo>
                        <a:lnTo>
                          <a:pt x="567" y="1450"/>
                        </a:lnTo>
                        <a:lnTo>
                          <a:pt x="0" y="1317"/>
                        </a:lnTo>
                        <a:lnTo>
                          <a:pt x="275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" name="Group 86">
                  <a:extLst>
                    <a:ext uri="{FF2B5EF4-FFF2-40B4-BE49-F238E27FC236}">
                      <a16:creationId xmlns:a16="http://schemas.microsoft.com/office/drawing/2014/main" xmlns="" id="{3A77807D-28F8-476F-ABF6-8342A10119FE}"/>
                    </a:ext>
                  </a:extLst>
                </p:cNvPr>
                <p:cNvGrpSpPr/>
                <p:nvPr/>
              </p:nvGrpSpPr>
              <p:grpSpPr>
                <a:xfrm>
                  <a:off x="2838852" y="2154672"/>
                  <a:ext cx="2335010" cy="1883928"/>
                  <a:chOff x="2838852" y="2154672"/>
                  <a:chExt cx="2335010" cy="1883928"/>
                </a:xfrm>
                <a:grpFill/>
              </p:grpSpPr>
              <p:sp>
                <p:nvSpPr>
                  <p:cNvPr id="193" name="Freeform 7">
                    <a:extLst>
                      <a:ext uri="{FF2B5EF4-FFF2-40B4-BE49-F238E27FC236}">
                        <a16:creationId xmlns:a16="http://schemas.microsoft.com/office/drawing/2014/main" xmlns="" id="{B2D3D71B-5E49-43BA-9AB7-2D6D3F88E4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8401" y="2334168"/>
                    <a:ext cx="1541325" cy="987229"/>
                  </a:xfrm>
                  <a:custGeom>
                    <a:avLst/>
                    <a:gdLst/>
                    <a:ahLst/>
                    <a:cxnLst>
                      <a:cxn ang="0">
                        <a:pos x="743" y="0"/>
                      </a:cxn>
                      <a:cxn ang="0">
                        <a:pos x="1766" y="88"/>
                      </a:cxn>
                      <a:cxn ang="0">
                        <a:pos x="1975" y="1090"/>
                      </a:cxn>
                      <a:cxn ang="0">
                        <a:pos x="1764" y="1265"/>
                      </a:cxn>
                      <a:cxn ang="0">
                        <a:pos x="1280" y="743"/>
                      </a:cxn>
                      <a:cxn ang="0">
                        <a:pos x="1276" y="742"/>
                      </a:cxn>
                      <a:cxn ang="0">
                        <a:pos x="1266" y="738"/>
                      </a:cxn>
                      <a:cxn ang="0">
                        <a:pos x="1250" y="733"/>
                      </a:cxn>
                      <a:cxn ang="0">
                        <a:pos x="1228" y="724"/>
                      </a:cxn>
                      <a:cxn ang="0">
                        <a:pos x="1200" y="714"/>
                      </a:cxn>
                      <a:cxn ang="0">
                        <a:pos x="1169" y="702"/>
                      </a:cxn>
                      <a:cxn ang="0">
                        <a:pos x="1136" y="686"/>
                      </a:cxn>
                      <a:cxn ang="0">
                        <a:pos x="1097" y="669"/>
                      </a:cxn>
                      <a:cxn ang="0">
                        <a:pos x="1058" y="647"/>
                      </a:cxn>
                      <a:cxn ang="0">
                        <a:pos x="1017" y="625"/>
                      </a:cxn>
                      <a:cxn ang="0">
                        <a:pos x="974" y="599"/>
                      </a:cxn>
                      <a:cxn ang="0">
                        <a:pos x="931" y="569"/>
                      </a:cxn>
                      <a:cxn ang="0">
                        <a:pos x="889" y="538"/>
                      </a:cxn>
                      <a:cxn ang="0">
                        <a:pos x="848" y="503"/>
                      </a:cxn>
                      <a:cxn ang="0">
                        <a:pos x="807" y="466"/>
                      </a:cxn>
                      <a:cxn ang="0">
                        <a:pos x="770" y="425"/>
                      </a:cxn>
                      <a:cxn ang="0">
                        <a:pos x="757" y="431"/>
                      </a:cxn>
                      <a:cxn ang="0">
                        <a:pos x="743" y="437"/>
                      </a:cxn>
                      <a:cxn ang="0">
                        <a:pos x="725" y="446"/>
                      </a:cxn>
                      <a:cxn ang="0">
                        <a:pos x="702" y="456"/>
                      </a:cxn>
                      <a:cxn ang="0">
                        <a:pos x="678" y="468"/>
                      </a:cxn>
                      <a:cxn ang="0">
                        <a:pos x="649" y="481"/>
                      </a:cxn>
                      <a:cxn ang="0">
                        <a:pos x="619" y="495"/>
                      </a:cxn>
                      <a:cxn ang="0">
                        <a:pos x="589" y="509"/>
                      </a:cxn>
                      <a:cxn ang="0">
                        <a:pos x="557" y="524"/>
                      </a:cxn>
                      <a:cxn ang="0">
                        <a:pos x="526" y="539"/>
                      </a:cxn>
                      <a:cxn ang="0">
                        <a:pos x="495" y="553"/>
                      </a:cxn>
                      <a:cxn ang="0">
                        <a:pos x="466" y="567"/>
                      </a:cxn>
                      <a:cxn ang="0">
                        <a:pos x="439" y="579"/>
                      </a:cxn>
                      <a:cxn ang="0">
                        <a:pos x="416" y="590"/>
                      </a:cxn>
                      <a:cxn ang="0">
                        <a:pos x="394" y="600"/>
                      </a:cxn>
                      <a:cxn ang="0">
                        <a:pos x="377" y="608"/>
                      </a:cxn>
                      <a:cxn ang="0">
                        <a:pos x="350" y="618"/>
                      </a:cxn>
                      <a:cxn ang="0">
                        <a:pos x="320" y="624"/>
                      </a:cxn>
                      <a:cxn ang="0">
                        <a:pos x="288" y="628"/>
                      </a:cxn>
                      <a:cxn ang="0">
                        <a:pos x="253" y="628"/>
                      </a:cxn>
                      <a:cxn ang="0">
                        <a:pos x="218" y="624"/>
                      </a:cxn>
                      <a:cxn ang="0">
                        <a:pos x="182" y="616"/>
                      </a:cxn>
                      <a:cxn ang="0">
                        <a:pos x="147" y="606"/>
                      </a:cxn>
                      <a:cxn ang="0">
                        <a:pos x="113" y="591"/>
                      </a:cxn>
                      <a:cxn ang="0">
                        <a:pos x="80" y="574"/>
                      </a:cxn>
                      <a:cxn ang="0">
                        <a:pos x="50" y="553"/>
                      </a:cxn>
                      <a:cxn ang="0">
                        <a:pos x="23" y="527"/>
                      </a:cxn>
                      <a:cxn ang="0">
                        <a:pos x="0" y="497"/>
                      </a:cxn>
                      <a:cxn ang="0">
                        <a:pos x="743" y="0"/>
                      </a:cxn>
                    </a:cxnLst>
                    <a:rect l="0" t="0" r="r" b="b"/>
                    <a:pathLst>
                      <a:path w="1975" h="1265">
                        <a:moveTo>
                          <a:pt x="743" y="0"/>
                        </a:moveTo>
                        <a:lnTo>
                          <a:pt x="1766" y="88"/>
                        </a:lnTo>
                        <a:lnTo>
                          <a:pt x="1975" y="1090"/>
                        </a:lnTo>
                        <a:lnTo>
                          <a:pt x="1764" y="1265"/>
                        </a:lnTo>
                        <a:lnTo>
                          <a:pt x="1280" y="743"/>
                        </a:lnTo>
                        <a:lnTo>
                          <a:pt x="1276" y="742"/>
                        </a:lnTo>
                        <a:lnTo>
                          <a:pt x="1266" y="738"/>
                        </a:lnTo>
                        <a:lnTo>
                          <a:pt x="1250" y="733"/>
                        </a:lnTo>
                        <a:lnTo>
                          <a:pt x="1228" y="724"/>
                        </a:lnTo>
                        <a:lnTo>
                          <a:pt x="1200" y="714"/>
                        </a:lnTo>
                        <a:lnTo>
                          <a:pt x="1169" y="702"/>
                        </a:lnTo>
                        <a:lnTo>
                          <a:pt x="1136" y="686"/>
                        </a:lnTo>
                        <a:lnTo>
                          <a:pt x="1097" y="669"/>
                        </a:lnTo>
                        <a:lnTo>
                          <a:pt x="1058" y="647"/>
                        </a:lnTo>
                        <a:lnTo>
                          <a:pt x="1017" y="625"/>
                        </a:lnTo>
                        <a:lnTo>
                          <a:pt x="974" y="599"/>
                        </a:lnTo>
                        <a:lnTo>
                          <a:pt x="931" y="569"/>
                        </a:lnTo>
                        <a:lnTo>
                          <a:pt x="889" y="538"/>
                        </a:lnTo>
                        <a:lnTo>
                          <a:pt x="848" y="503"/>
                        </a:lnTo>
                        <a:lnTo>
                          <a:pt x="807" y="466"/>
                        </a:lnTo>
                        <a:lnTo>
                          <a:pt x="770" y="425"/>
                        </a:lnTo>
                        <a:lnTo>
                          <a:pt x="757" y="431"/>
                        </a:lnTo>
                        <a:lnTo>
                          <a:pt x="743" y="437"/>
                        </a:lnTo>
                        <a:lnTo>
                          <a:pt x="725" y="446"/>
                        </a:lnTo>
                        <a:lnTo>
                          <a:pt x="702" y="456"/>
                        </a:lnTo>
                        <a:lnTo>
                          <a:pt x="678" y="468"/>
                        </a:lnTo>
                        <a:lnTo>
                          <a:pt x="649" y="481"/>
                        </a:lnTo>
                        <a:lnTo>
                          <a:pt x="619" y="495"/>
                        </a:lnTo>
                        <a:lnTo>
                          <a:pt x="589" y="509"/>
                        </a:lnTo>
                        <a:lnTo>
                          <a:pt x="557" y="524"/>
                        </a:lnTo>
                        <a:lnTo>
                          <a:pt x="526" y="539"/>
                        </a:lnTo>
                        <a:lnTo>
                          <a:pt x="495" y="553"/>
                        </a:lnTo>
                        <a:lnTo>
                          <a:pt x="466" y="567"/>
                        </a:lnTo>
                        <a:lnTo>
                          <a:pt x="439" y="579"/>
                        </a:lnTo>
                        <a:lnTo>
                          <a:pt x="416" y="590"/>
                        </a:lnTo>
                        <a:lnTo>
                          <a:pt x="394" y="600"/>
                        </a:lnTo>
                        <a:lnTo>
                          <a:pt x="377" y="608"/>
                        </a:lnTo>
                        <a:lnTo>
                          <a:pt x="350" y="618"/>
                        </a:lnTo>
                        <a:lnTo>
                          <a:pt x="320" y="624"/>
                        </a:lnTo>
                        <a:lnTo>
                          <a:pt x="288" y="628"/>
                        </a:lnTo>
                        <a:lnTo>
                          <a:pt x="253" y="628"/>
                        </a:lnTo>
                        <a:lnTo>
                          <a:pt x="218" y="624"/>
                        </a:lnTo>
                        <a:lnTo>
                          <a:pt x="182" y="616"/>
                        </a:lnTo>
                        <a:lnTo>
                          <a:pt x="147" y="606"/>
                        </a:lnTo>
                        <a:lnTo>
                          <a:pt x="113" y="591"/>
                        </a:lnTo>
                        <a:lnTo>
                          <a:pt x="80" y="574"/>
                        </a:lnTo>
                        <a:lnTo>
                          <a:pt x="50" y="553"/>
                        </a:lnTo>
                        <a:lnTo>
                          <a:pt x="23" y="527"/>
                        </a:lnTo>
                        <a:lnTo>
                          <a:pt x="0" y="497"/>
                        </a:lnTo>
                        <a:lnTo>
                          <a:pt x="74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8">
                    <a:extLst>
                      <a:ext uri="{FF2B5EF4-FFF2-40B4-BE49-F238E27FC236}">
                        <a16:creationId xmlns:a16="http://schemas.microsoft.com/office/drawing/2014/main" xmlns="" id="{4A6A377C-59A0-4CE4-9621-15FA5D92E3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0759" y="2154672"/>
                    <a:ext cx="753103" cy="1091024"/>
                  </a:xfrm>
                  <a:custGeom>
                    <a:avLst/>
                    <a:gdLst/>
                    <a:ahLst/>
                    <a:cxnLst>
                      <a:cxn ang="0">
                        <a:pos x="965" y="1294"/>
                      </a:cxn>
                      <a:cxn ang="0">
                        <a:pos x="950" y="1297"/>
                      </a:cxn>
                      <a:cxn ang="0">
                        <a:pos x="910" y="1307"/>
                      </a:cxn>
                      <a:cxn ang="0">
                        <a:pos x="847" y="1322"/>
                      </a:cxn>
                      <a:cxn ang="0">
                        <a:pos x="764" y="1341"/>
                      </a:cxn>
                      <a:cxn ang="0">
                        <a:pos x="665" y="1361"/>
                      </a:cxn>
                      <a:cxn ang="0">
                        <a:pos x="554" y="1381"/>
                      </a:cxn>
                      <a:cxn ang="0">
                        <a:pos x="449" y="1395"/>
                      </a:cxn>
                      <a:cxn ang="0">
                        <a:pos x="373" y="1397"/>
                      </a:cxn>
                      <a:cxn ang="0">
                        <a:pos x="316" y="1387"/>
                      </a:cxn>
                      <a:cxn ang="0">
                        <a:pos x="275" y="1369"/>
                      </a:cxn>
                      <a:cxn ang="0">
                        <a:pos x="249" y="1348"/>
                      </a:cxn>
                      <a:cxn ang="0">
                        <a:pos x="232" y="1327"/>
                      </a:cxn>
                      <a:cxn ang="0">
                        <a:pos x="222" y="1304"/>
                      </a:cxn>
                      <a:cxn ang="0">
                        <a:pos x="221" y="1297"/>
                      </a:cxn>
                      <a:cxn ang="0">
                        <a:pos x="219" y="1282"/>
                      </a:cxn>
                      <a:cxn ang="0">
                        <a:pos x="210" y="1241"/>
                      </a:cxn>
                      <a:cxn ang="0">
                        <a:pos x="196" y="1178"/>
                      </a:cxn>
                      <a:cxn ang="0">
                        <a:pos x="179" y="1097"/>
                      </a:cxn>
                      <a:cxn ang="0">
                        <a:pos x="159" y="1003"/>
                      </a:cxn>
                      <a:cxn ang="0">
                        <a:pos x="138" y="900"/>
                      </a:cxn>
                      <a:cxn ang="0">
                        <a:pos x="116" y="792"/>
                      </a:cxn>
                      <a:cxn ang="0">
                        <a:pos x="92" y="682"/>
                      </a:cxn>
                      <a:cxn ang="0">
                        <a:pos x="70" y="578"/>
                      </a:cxn>
                      <a:cxn ang="0">
                        <a:pos x="50" y="481"/>
                      </a:cxn>
                      <a:cxn ang="0">
                        <a:pos x="31" y="397"/>
                      </a:cxn>
                      <a:cxn ang="0">
                        <a:pos x="18" y="330"/>
                      </a:cxn>
                      <a:cxn ang="0">
                        <a:pos x="8" y="284"/>
                      </a:cxn>
                      <a:cxn ang="0">
                        <a:pos x="0" y="245"/>
                      </a:cxn>
                      <a:cxn ang="0">
                        <a:pos x="6" y="205"/>
                      </a:cxn>
                      <a:cxn ang="0">
                        <a:pos x="26" y="173"/>
                      </a:cxn>
                      <a:cxn ang="0">
                        <a:pos x="73" y="141"/>
                      </a:cxn>
                      <a:cxn ang="0">
                        <a:pos x="108" y="127"/>
                      </a:cxn>
                      <a:cxn ang="0">
                        <a:pos x="138" y="118"/>
                      </a:cxn>
                      <a:cxn ang="0">
                        <a:pos x="179" y="108"/>
                      </a:cxn>
                      <a:cxn ang="0">
                        <a:pos x="237" y="96"/>
                      </a:cxn>
                      <a:cxn ang="0">
                        <a:pos x="347" y="71"/>
                      </a:cxn>
                      <a:cxn ang="0">
                        <a:pos x="466" y="46"/>
                      </a:cxn>
                      <a:cxn ang="0">
                        <a:pos x="539" y="30"/>
                      </a:cxn>
                      <a:cxn ang="0">
                        <a:pos x="604" y="16"/>
                      </a:cxn>
                      <a:cxn ang="0">
                        <a:pos x="652" y="7"/>
                      </a:cxn>
                      <a:cxn ang="0">
                        <a:pos x="678" y="2"/>
                      </a:cxn>
                    </a:cxnLst>
                    <a:rect l="0" t="0" r="r" b="b"/>
                    <a:pathLst>
                      <a:path w="965" h="1398">
                        <a:moveTo>
                          <a:pt x="682" y="0"/>
                        </a:moveTo>
                        <a:lnTo>
                          <a:pt x="965" y="1294"/>
                        </a:lnTo>
                        <a:lnTo>
                          <a:pt x="961" y="1295"/>
                        </a:lnTo>
                        <a:lnTo>
                          <a:pt x="950" y="1297"/>
                        </a:lnTo>
                        <a:lnTo>
                          <a:pt x="934" y="1302"/>
                        </a:lnTo>
                        <a:lnTo>
                          <a:pt x="910" y="1307"/>
                        </a:lnTo>
                        <a:lnTo>
                          <a:pt x="881" y="1315"/>
                        </a:lnTo>
                        <a:lnTo>
                          <a:pt x="847" y="1322"/>
                        </a:lnTo>
                        <a:lnTo>
                          <a:pt x="807" y="1332"/>
                        </a:lnTo>
                        <a:lnTo>
                          <a:pt x="764" y="1341"/>
                        </a:lnTo>
                        <a:lnTo>
                          <a:pt x="716" y="1351"/>
                        </a:lnTo>
                        <a:lnTo>
                          <a:pt x="665" y="1361"/>
                        </a:lnTo>
                        <a:lnTo>
                          <a:pt x="611" y="1371"/>
                        </a:lnTo>
                        <a:lnTo>
                          <a:pt x="554" y="1381"/>
                        </a:lnTo>
                        <a:lnTo>
                          <a:pt x="494" y="1390"/>
                        </a:lnTo>
                        <a:lnTo>
                          <a:pt x="449" y="1395"/>
                        </a:lnTo>
                        <a:lnTo>
                          <a:pt x="408" y="1398"/>
                        </a:lnTo>
                        <a:lnTo>
                          <a:pt x="373" y="1397"/>
                        </a:lnTo>
                        <a:lnTo>
                          <a:pt x="342" y="1393"/>
                        </a:lnTo>
                        <a:lnTo>
                          <a:pt x="316" y="1387"/>
                        </a:lnTo>
                        <a:lnTo>
                          <a:pt x="293" y="1378"/>
                        </a:lnTo>
                        <a:lnTo>
                          <a:pt x="275" y="1369"/>
                        </a:lnTo>
                        <a:lnTo>
                          <a:pt x="260" y="1359"/>
                        </a:lnTo>
                        <a:lnTo>
                          <a:pt x="249" y="1348"/>
                        </a:lnTo>
                        <a:lnTo>
                          <a:pt x="239" y="1337"/>
                        </a:lnTo>
                        <a:lnTo>
                          <a:pt x="232" y="1327"/>
                        </a:lnTo>
                        <a:lnTo>
                          <a:pt x="224" y="1310"/>
                        </a:lnTo>
                        <a:lnTo>
                          <a:pt x="222" y="1304"/>
                        </a:lnTo>
                        <a:lnTo>
                          <a:pt x="221" y="1299"/>
                        </a:lnTo>
                        <a:lnTo>
                          <a:pt x="221" y="1297"/>
                        </a:lnTo>
                        <a:lnTo>
                          <a:pt x="220" y="1294"/>
                        </a:lnTo>
                        <a:lnTo>
                          <a:pt x="219" y="1282"/>
                        </a:lnTo>
                        <a:lnTo>
                          <a:pt x="215" y="1265"/>
                        </a:lnTo>
                        <a:lnTo>
                          <a:pt x="210" y="1241"/>
                        </a:lnTo>
                        <a:lnTo>
                          <a:pt x="204" y="1213"/>
                        </a:lnTo>
                        <a:lnTo>
                          <a:pt x="196" y="1178"/>
                        </a:lnTo>
                        <a:lnTo>
                          <a:pt x="188" y="1140"/>
                        </a:lnTo>
                        <a:lnTo>
                          <a:pt x="179" y="1097"/>
                        </a:lnTo>
                        <a:lnTo>
                          <a:pt x="170" y="1051"/>
                        </a:lnTo>
                        <a:lnTo>
                          <a:pt x="159" y="1003"/>
                        </a:lnTo>
                        <a:lnTo>
                          <a:pt x="149" y="952"/>
                        </a:lnTo>
                        <a:lnTo>
                          <a:pt x="138" y="900"/>
                        </a:lnTo>
                        <a:lnTo>
                          <a:pt x="127" y="846"/>
                        </a:lnTo>
                        <a:lnTo>
                          <a:pt x="116" y="792"/>
                        </a:lnTo>
                        <a:lnTo>
                          <a:pt x="103" y="737"/>
                        </a:lnTo>
                        <a:lnTo>
                          <a:pt x="92" y="682"/>
                        </a:lnTo>
                        <a:lnTo>
                          <a:pt x="81" y="629"/>
                        </a:lnTo>
                        <a:lnTo>
                          <a:pt x="70" y="578"/>
                        </a:lnTo>
                        <a:lnTo>
                          <a:pt x="60" y="528"/>
                        </a:lnTo>
                        <a:lnTo>
                          <a:pt x="50" y="481"/>
                        </a:lnTo>
                        <a:lnTo>
                          <a:pt x="40" y="438"/>
                        </a:lnTo>
                        <a:lnTo>
                          <a:pt x="31" y="397"/>
                        </a:lnTo>
                        <a:lnTo>
                          <a:pt x="24" y="361"/>
                        </a:lnTo>
                        <a:lnTo>
                          <a:pt x="18" y="330"/>
                        </a:lnTo>
                        <a:lnTo>
                          <a:pt x="11" y="303"/>
                        </a:lnTo>
                        <a:lnTo>
                          <a:pt x="8" y="284"/>
                        </a:lnTo>
                        <a:lnTo>
                          <a:pt x="4" y="270"/>
                        </a:lnTo>
                        <a:lnTo>
                          <a:pt x="0" y="245"/>
                        </a:lnTo>
                        <a:lnTo>
                          <a:pt x="1" y="224"/>
                        </a:lnTo>
                        <a:lnTo>
                          <a:pt x="6" y="205"/>
                        </a:lnTo>
                        <a:lnTo>
                          <a:pt x="15" y="188"/>
                        </a:lnTo>
                        <a:lnTo>
                          <a:pt x="26" y="173"/>
                        </a:lnTo>
                        <a:lnTo>
                          <a:pt x="41" y="161"/>
                        </a:lnTo>
                        <a:lnTo>
                          <a:pt x="73" y="141"/>
                        </a:lnTo>
                        <a:lnTo>
                          <a:pt x="91" y="133"/>
                        </a:lnTo>
                        <a:lnTo>
                          <a:pt x="108" y="127"/>
                        </a:lnTo>
                        <a:lnTo>
                          <a:pt x="126" y="122"/>
                        </a:lnTo>
                        <a:lnTo>
                          <a:pt x="138" y="118"/>
                        </a:lnTo>
                        <a:lnTo>
                          <a:pt x="155" y="115"/>
                        </a:lnTo>
                        <a:lnTo>
                          <a:pt x="179" y="108"/>
                        </a:lnTo>
                        <a:lnTo>
                          <a:pt x="206" y="102"/>
                        </a:lnTo>
                        <a:lnTo>
                          <a:pt x="237" y="96"/>
                        </a:lnTo>
                        <a:lnTo>
                          <a:pt x="272" y="89"/>
                        </a:lnTo>
                        <a:lnTo>
                          <a:pt x="347" y="71"/>
                        </a:lnTo>
                        <a:lnTo>
                          <a:pt x="386" y="64"/>
                        </a:lnTo>
                        <a:lnTo>
                          <a:pt x="466" y="46"/>
                        </a:lnTo>
                        <a:lnTo>
                          <a:pt x="503" y="38"/>
                        </a:lnTo>
                        <a:lnTo>
                          <a:pt x="539" y="30"/>
                        </a:lnTo>
                        <a:lnTo>
                          <a:pt x="573" y="24"/>
                        </a:lnTo>
                        <a:lnTo>
                          <a:pt x="604" y="16"/>
                        </a:lnTo>
                        <a:lnTo>
                          <a:pt x="630" y="11"/>
                        </a:lnTo>
                        <a:lnTo>
                          <a:pt x="652" y="7"/>
                        </a:lnTo>
                        <a:lnTo>
                          <a:pt x="668" y="3"/>
                        </a:lnTo>
                        <a:lnTo>
                          <a:pt x="678" y="2"/>
                        </a:lnTo>
                        <a:lnTo>
                          <a:pt x="68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10">
                    <a:extLst>
                      <a:ext uri="{FF2B5EF4-FFF2-40B4-BE49-F238E27FC236}">
                        <a16:creationId xmlns:a16="http://schemas.microsoft.com/office/drawing/2014/main" xmlns="" id="{25093876-E21B-4C46-A746-435E9580A0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01959" y="3461871"/>
                    <a:ext cx="303582" cy="316850"/>
                  </a:xfrm>
                  <a:custGeom>
                    <a:avLst/>
                    <a:gdLst/>
                    <a:ahLst/>
                    <a:cxnLst>
                      <a:cxn ang="0">
                        <a:pos x="257" y="0"/>
                      </a:cxn>
                      <a:cxn ang="0">
                        <a:pos x="281" y="2"/>
                      </a:cxn>
                      <a:cxn ang="0">
                        <a:pos x="304" y="9"/>
                      </a:cxn>
                      <a:cxn ang="0">
                        <a:pos x="325" y="20"/>
                      </a:cxn>
                      <a:cxn ang="0">
                        <a:pos x="345" y="33"/>
                      </a:cxn>
                      <a:cxn ang="0">
                        <a:pos x="363" y="52"/>
                      </a:cxn>
                      <a:cxn ang="0">
                        <a:pos x="376" y="73"/>
                      </a:cxn>
                      <a:cxn ang="0">
                        <a:pos x="385" y="97"/>
                      </a:cxn>
                      <a:cxn ang="0">
                        <a:pos x="389" y="122"/>
                      </a:cxn>
                      <a:cxn ang="0">
                        <a:pos x="387" y="148"/>
                      </a:cxn>
                      <a:cxn ang="0">
                        <a:pos x="383" y="171"/>
                      </a:cxn>
                      <a:cxn ang="0">
                        <a:pos x="373" y="194"/>
                      </a:cxn>
                      <a:cxn ang="0">
                        <a:pos x="358" y="214"/>
                      </a:cxn>
                      <a:cxn ang="0">
                        <a:pos x="328" y="247"/>
                      </a:cxn>
                      <a:cxn ang="0">
                        <a:pos x="225" y="364"/>
                      </a:cxn>
                      <a:cxn ang="0">
                        <a:pos x="205" y="381"/>
                      </a:cxn>
                      <a:cxn ang="0">
                        <a:pos x="183" y="395"/>
                      </a:cxn>
                      <a:cxn ang="0">
                        <a:pos x="158" y="404"/>
                      </a:cxn>
                      <a:cxn ang="0">
                        <a:pos x="132" y="406"/>
                      </a:cxn>
                      <a:cxn ang="0">
                        <a:pos x="108" y="404"/>
                      </a:cxn>
                      <a:cxn ang="0">
                        <a:pos x="84" y="397"/>
                      </a:cxn>
                      <a:cxn ang="0">
                        <a:pos x="63" y="386"/>
                      </a:cxn>
                      <a:cxn ang="0">
                        <a:pos x="43" y="373"/>
                      </a:cxn>
                      <a:cxn ang="0">
                        <a:pos x="26" y="354"/>
                      </a:cxn>
                      <a:cxn ang="0">
                        <a:pos x="12" y="332"/>
                      </a:cxn>
                      <a:cxn ang="0">
                        <a:pos x="4" y="308"/>
                      </a:cxn>
                      <a:cxn ang="0">
                        <a:pos x="0" y="283"/>
                      </a:cxn>
                      <a:cxn ang="0">
                        <a:pos x="1" y="258"/>
                      </a:cxn>
                      <a:cxn ang="0">
                        <a:pos x="6" y="235"/>
                      </a:cxn>
                      <a:cxn ang="0">
                        <a:pos x="16" y="212"/>
                      </a:cxn>
                      <a:cxn ang="0">
                        <a:pos x="31" y="193"/>
                      </a:cxn>
                      <a:cxn ang="0">
                        <a:pos x="137" y="73"/>
                      </a:cxn>
                      <a:cxn ang="0">
                        <a:pos x="164" y="41"/>
                      </a:cxn>
                      <a:cxn ang="0">
                        <a:pos x="184" y="24"/>
                      </a:cxn>
                      <a:cxn ang="0">
                        <a:pos x="206" y="11"/>
                      </a:cxn>
                      <a:cxn ang="0">
                        <a:pos x="231" y="2"/>
                      </a:cxn>
                      <a:cxn ang="0">
                        <a:pos x="257" y="0"/>
                      </a:cxn>
                    </a:cxnLst>
                    <a:rect l="0" t="0" r="r" b="b"/>
                    <a:pathLst>
                      <a:path w="389" h="406">
                        <a:moveTo>
                          <a:pt x="257" y="0"/>
                        </a:moveTo>
                        <a:lnTo>
                          <a:pt x="281" y="2"/>
                        </a:lnTo>
                        <a:lnTo>
                          <a:pt x="304" y="9"/>
                        </a:lnTo>
                        <a:lnTo>
                          <a:pt x="325" y="20"/>
                        </a:lnTo>
                        <a:lnTo>
                          <a:pt x="345" y="33"/>
                        </a:lnTo>
                        <a:lnTo>
                          <a:pt x="363" y="52"/>
                        </a:lnTo>
                        <a:lnTo>
                          <a:pt x="376" y="73"/>
                        </a:lnTo>
                        <a:lnTo>
                          <a:pt x="385" y="97"/>
                        </a:lnTo>
                        <a:lnTo>
                          <a:pt x="389" y="122"/>
                        </a:lnTo>
                        <a:lnTo>
                          <a:pt x="387" y="148"/>
                        </a:lnTo>
                        <a:lnTo>
                          <a:pt x="383" y="171"/>
                        </a:lnTo>
                        <a:lnTo>
                          <a:pt x="373" y="194"/>
                        </a:lnTo>
                        <a:lnTo>
                          <a:pt x="358" y="214"/>
                        </a:lnTo>
                        <a:lnTo>
                          <a:pt x="328" y="247"/>
                        </a:lnTo>
                        <a:lnTo>
                          <a:pt x="225" y="364"/>
                        </a:lnTo>
                        <a:lnTo>
                          <a:pt x="205" y="381"/>
                        </a:lnTo>
                        <a:lnTo>
                          <a:pt x="183" y="395"/>
                        </a:lnTo>
                        <a:lnTo>
                          <a:pt x="158" y="404"/>
                        </a:lnTo>
                        <a:lnTo>
                          <a:pt x="132" y="406"/>
                        </a:lnTo>
                        <a:lnTo>
                          <a:pt x="108" y="404"/>
                        </a:lnTo>
                        <a:lnTo>
                          <a:pt x="84" y="397"/>
                        </a:lnTo>
                        <a:lnTo>
                          <a:pt x="63" y="386"/>
                        </a:lnTo>
                        <a:lnTo>
                          <a:pt x="43" y="373"/>
                        </a:lnTo>
                        <a:lnTo>
                          <a:pt x="26" y="354"/>
                        </a:lnTo>
                        <a:lnTo>
                          <a:pt x="12" y="332"/>
                        </a:lnTo>
                        <a:lnTo>
                          <a:pt x="4" y="308"/>
                        </a:lnTo>
                        <a:lnTo>
                          <a:pt x="0" y="283"/>
                        </a:lnTo>
                        <a:lnTo>
                          <a:pt x="1" y="258"/>
                        </a:lnTo>
                        <a:lnTo>
                          <a:pt x="6" y="235"/>
                        </a:lnTo>
                        <a:lnTo>
                          <a:pt x="16" y="212"/>
                        </a:lnTo>
                        <a:lnTo>
                          <a:pt x="31" y="193"/>
                        </a:lnTo>
                        <a:lnTo>
                          <a:pt x="137" y="73"/>
                        </a:lnTo>
                        <a:lnTo>
                          <a:pt x="164" y="41"/>
                        </a:lnTo>
                        <a:lnTo>
                          <a:pt x="184" y="24"/>
                        </a:lnTo>
                        <a:lnTo>
                          <a:pt x="206" y="11"/>
                        </a:lnTo>
                        <a:lnTo>
                          <a:pt x="231" y="2"/>
                        </a:lnTo>
                        <a:lnTo>
                          <a:pt x="257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11">
                    <a:extLst>
                      <a:ext uri="{FF2B5EF4-FFF2-40B4-BE49-F238E27FC236}">
                        <a16:creationId xmlns:a16="http://schemas.microsoft.com/office/drawing/2014/main" xmlns="" id="{4D6F8A4F-4063-4D80-8F5C-B8AC9EFE3E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38852" y="3309690"/>
                    <a:ext cx="266122" cy="277049"/>
                  </a:xfrm>
                  <a:custGeom>
                    <a:avLst/>
                    <a:gdLst/>
                    <a:ahLst/>
                    <a:cxnLst>
                      <a:cxn ang="0">
                        <a:pos x="219" y="0"/>
                      </a:cxn>
                      <a:cxn ang="0">
                        <a:pos x="249" y="4"/>
                      </a:cxn>
                      <a:cxn ang="0">
                        <a:pos x="275" y="15"/>
                      </a:cxn>
                      <a:cxn ang="0">
                        <a:pos x="300" y="32"/>
                      </a:cxn>
                      <a:cxn ang="0">
                        <a:pos x="316" y="50"/>
                      </a:cxn>
                      <a:cxn ang="0">
                        <a:pos x="328" y="68"/>
                      </a:cxn>
                      <a:cxn ang="0">
                        <a:pos x="337" y="89"/>
                      </a:cxn>
                      <a:cxn ang="0">
                        <a:pos x="341" y="112"/>
                      </a:cxn>
                      <a:cxn ang="0">
                        <a:pos x="341" y="133"/>
                      </a:cxn>
                      <a:cxn ang="0">
                        <a:pos x="336" y="154"/>
                      </a:cxn>
                      <a:cxn ang="0">
                        <a:pos x="328" y="173"/>
                      </a:cxn>
                      <a:cxn ang="0">
                        <a:pos x="316" y="190"/>
                      </a:cxn>
                      <a:cxn ang="0">
                        <a:pos x="291" y="219"/>
                      </a:cxn>
                      <a:cxn ang="0">
                        <a:pos x="199" y="322"/>
                      </a:cxn>
                      <a:cxn ang="0">
                        <a:pos x="183" y="335"/>
                      </a:cxn>
                      <a:cxn ang="0">
                        <a:pos x="166" y="347"/>
                      </a:cxn>
                      <a:cxn ang="0">
                        <a:pos x="144" y="353"/>
                      </a:cxn>
                      <a:cxn ang="0">
                        <a:pos x="122" y="355"/>
                      </a:cxn>
                      <a:cxn ang="0">
                        <a:pos x="101" y="353"/>
                      </a:cxn>
                      <a:cxn ang="0">
                        <a:pos x="80" y="347"/>
                      </a:cxn>
                      <a:cxn ang="0">
                        <a:pos x="60" y="337"/>
                      </a:cxn>
                      <a:cxn ang="0">
                        <a:pos x="41" y="323"/>
                      </a:cxn>
                      <a:cxn ang="0">
                        <a:pos x="25" y="306"/>
                      </a:cxn>
                      <a:cxn ang="0">
                        <a:pos x="13" y="287"/>
                      </a:cxn>
                      <a:cxn ang="0">
                        <a:pos x="4" y="267"/>
                      </a:cxn>
                      <a:cxn ang="0">
                        <a:pos x="0" y="245"/>
                      </a:cxn>
                      <a:cxn ang="0">
                        <a:pos x="0" y="222"/>
                      </a:cxn>
                      <a:cxn ang="0">
                        <a:pos x="5" y="202"/>
                      </a:cxn>
                      <a:cxn ang="0">
                        <a:pos x="13" y="184"/>
                      </a:cxn>
                      <a:cxn ang="0">
                        <a:pos x="25" y="166"/>
                      </a:cxn>
                      <a:cxn ang="0">
                        <a:pos x="118" y="61"/>
                      </a:cxn>
                      <a:cxn ang="0">
                        <a:pos x="142" y="35"/>
                      </a:cxn>
                      <a:cxn ang="0">
                        <a:pos x="157" y="20"/>
                      </a:cxn>
                      <a:cxn ang="0">
                        <a:pos x="175" y="9"/>
                      </a:cxn>
                      <a:cxn ang="0">
                        <a:pos x="197" y="2"/>
                      </a:cxn>
                      <a:cxn ang="0">
                        <a:pos x="219" y="0"/>
                      </a:cxn>
                    </a:cxnLst>
                    <a:rect l="0" t="0" r="r" b="b"/>
                    <a:pathLst>
                      <a:path w="341" h="355">
                        <a:moveTo>
                          <a:pt x="219" y="0"/>
                        </a:moveTo>
                        <a:lnTo>
                          <a:pt x="249" y="4"/>
                        </a:lnTo>
                        <a:lnTo>
                          <a:pt x="275" y="15"/>
                        </a:lnTo>
                        <a:lnTo>
                          <a:pt x="300" y="32"/>
                        </a:lnTo>
                        <a:lnTo>
                          <a:pt x="316" y="50"/>
                        </a:lnTo>
                        <a:lnTo>
                          <a:pt x="328" y="68"/>
                        </a:lnTo>
                        <a:lnTo>
                          <a:pt x="337" y="89"/>
                        </a:lnTo>
                        <a:lnTo>
                          <a:pt x="341" y="112"/>
                        </a:lnTo>
                        <a:lnTo>
                          <a:pt x="341" y="133"/>
                        </a:lnTo>
                        <a:lnTo>
                          <a:pt x="336" y="154"/>
                        </a:lnTo>
                        <a:lnTo>
                          <a:pt x="328" y="173"/>
                        </a:lnTo>
                        <a:lnTo>
                          <a:pt x="316" y="190"/>
                        </a:lnTo>
                        <a:lnTo>
                          <a:pt x="291" y="219"/>
                        </a:lnTo>
                        <a:lnTo>
                          <a:pt x="199" y="322"/>
                        </a:lnTo>
                        <a:lnTo>
                          <a:pt x="183" y="335"/>
                        </a:lnTo>
                        <a:lnTo>
                          <a:pt x="166" y="347"/>
                        </a:lnTo>
                        <a:lnTo>
                          <a:pt x="144" y="353"/>
                        </a:lnTo>
                        <a:lnTo>
                          <a:pt x="122" y="355"/>
                        </a:lnTo>
                        <a:lnTo>
                          <a:pt x="101" y="353"/>
                        </a:lnTo>
                        <a:lnTo>
                          <a:pt x="80" y="347"/>
                        </a:lnTo>
                        <a:lnTo>
                          <a:pt x="60" y="337"/>
                        </a:lnTo>
                        <a:lnTo>
                          <a:pt x="41" y="323"/>
                        </a:lnTo>
                        <a:lnTo>
                          <a:pt x="25" y="306"/>
                        </a:lnTo>
                        <a:lnTo>
                          <a:pt x="13" y="287"/>
                        </a:lnTo>
                        <a:lnTo>
                          <a:pt x="4" y="267"/>
                        </a:lnTo>
                        <a:lnTo>
                          <a:pt x="0" y="245"/>
                        </a:lnTo>
                        <a:lnTo>
                          <a:pt x="0" y="222"/>
                        </a:lnTo>
                        <a:lnTo>
                          <a:pt x="5" y="202"/>
                        </a:lnTo>
                        <a:lnTo>
                          <a:pt x="13" y="184"/>
                        </a:lnTo>
                        <a:lnTo>
                          <a:pt x="25" y="166"/>
                        </a:lnTo>
                        <a:lnTo>
                          <a:pt x="118" y="61"/>
                        </a:lnTo>
                        <a:lnTo>
                          <a:pt x="142" y="35"/>
                        </a:lnTo>
                        <a:lnTo>
                          <a:pt x="157" y="20"/>
                        </a:lnTo>
                        <a:lnTo>
                          <a:pt x="175" y="9"/>
                        </a:lnTo>
                        <a:lnTo>
                          <a:pt x="197" y="2"/>
                        </a:lnTo>
                        <a:lnTo>
                          <a:pt x="219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 12">
                    <a:extLst>
                      <a:ext uri="{FF2B5EF4-FFF2-40B4-BE49-F238E27FC236}">
                        <a16:creationId xmlns:a16="http://schemas.microsoft.com/office/drawing/2014/main" xmlns="" id="{A93273B7-E805-4A7B-93DA-DF513C4052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10898" y="3809157"/>
                    <a:ext cx="216176" cy="229443"/>
                  </a:xfrm>
                  <a:custGeom>
                    <a:avLst/>
                    <a:gdLst/>
                    <a:ahLst/>
                    <a:cxnLst>
                      <a:cxn ang="0">
                        <a:pos x="178" y="0"/>
                      </a:cxn>
                      <a:cxn ang="0">
                        <a:pos x="201" y="2"/>
                      </a:cxn>
                      <a:cxn ang="0">
                        <a:pos x="222" y="11"/>
                      </a:cxn>
                      <a:cxn ang="0">
                        <a:pos x="242" y="25"/>
                      </a:cxn>
                      <a:cxn ang="0">
                        <a:pos x="260" y="43"/>
                      </a:cxn>
                      <a:cxn ang="0">
                        <a:pos x="271" y="64"/>
                      </a:cxn>
                      <a:cxn ang="0">
                        <a:pos x="277" y="87"/>
                      </a:cxn>
                      <a:cxn ang="0">
                        <a:pos x="277" y="110"/>
                      </a:cxn>
                      <a:cxn ang="0">
                        <a:pos x="272" y="131"/>
                      </a:cxn>
                      <a:cxn ang="0">
                        <a:pos x="260" y="151"/>
                      </a:cxn>
                      <a:cxn ang="0">
                        <a:pos x="227" y="189"/>
                      </a:cxn>
                      <a:cxn ang="0">
                        <a:pos x="164" y="264"/>
                      </a:cxn>
                      <a:cxn ang="0">
                        <a:pos x="150" y="277"/>
                      </a:cxn>
                      <a:cxn ang="0">
                        <a:pos x="135" y="287"/>
                      </a:cxn>
                      <a:cxn ang="0">
                        <a:pos x="118" y="292"/>
                      </a:cxn>
                      <a:cxn ang="0">
                        <a:pos x="99" y="294"/>
                      </a:cxn>
                      <a:cxn ang="0">
                        <a:pos x="76" y="292"/>
                      </a:cxn>
                      <a:cxn ang="0">
                        <a:pos x="55" y="283"/>
                      </a:cxn>
                      <a:cxn ang="0">
                        <a:pos x="35" y="269"/>
                      </a:cxn>
                      <a:cxn ang="0">
                        <a:pos x="19" y="251"/>
                      </a:cxn>
                      <a:cxn ang="0">
                        <a:pos x="6" y="230"/>
                      </a:cxn>
                      <a:cxn ang="0">
                        <a:pos x="0" y="206"/>
                      </a:cxn>
                      <a:cxn ang="0">
                        <a:pos x="0" y="182"/>
                      </a:cxn>
                      <a:cxn ang="0">
                        <a:pos x="6" y="161"/>
                      </a:cxn>
                      <a:cxn ang="0">
                        <a:pos x="19" y="143"/>
                      </a:cxn>
                      <a:cxn ang="0">
                        <a:pos x="87" y="61"/>
                      </a:cxn>
                      <a:cxn ang="0">
                        <a:pos x="114" y="28"/>
                      </a:cxn>
                      <a:cxn ang="0">
                        <a:pos x="127" y="17"/>
                      </a:cxn>
                      <a:cxn ang="0">
                        <a:pos x="142" y="7"/>
                      </a:cxn>
                      <a:cxn ang="0">
                        <a:pos x="159" y="2"/>
                      </a:cxn>
                      <a:cxn ang="0">
                        <a:pos x="178" y="0"/>
                      </a:cxn>
                    </a:cxnLst>
                    <a:rect l="0" t="0" r="r" b="b"/>
                    <a:pathLst>
                      <a:path w="277" h="294">
                        <a:moveTo>
                          <a:pt x="178" y="0"/>
                        </a:moveTo>
                        <a:lnTo>
                          <a:pt x="201" y="2"/>
                        </a:lnTo>
                        <a:lnTo>
                          <a:pt x="222" y="11"/>
                        </a:lnTo>
                        <a:lnTo>
                          <a:pt x="242" y="25"/>
                        </a:lnTo>
                        <a:lnTo>
                          <a:pt x="260" y="43"/>
                        </a:lnTo>
                        <a:lnTo>
                          <a:pt x="271" y="64"/>
                        </a:lnTo>
                        <a:lnTo>
                          <a:pt x="277" y="87"/>
                        </a:lnTo>
                        <a:lnTo>
                          <a:pt x="277" y="110"/>
                        </a:lnTo>
                        <a:lnTo>
                          <a:pt x="272" y="131"/>
                        </a:lnTo>
                        <a:lnTo>
                          <a:pt x="260" y="151"/>
                        </a:lnTo>
                        <a:lnTo>
                          <a:pt x="227" y="189"/>
                        </a:lnTo>
                        <a:lnTo>
                          <a:pt x="164" y="264"/>
                        </a:lnTo>
                        <a:lnTo>
                          <a:pt x="150" y="277"/>
                        </a:lnTo>
                        <a:lnTo>
                          <a:pt x="135" y="287"/>
                        </a:lnTo>
                        <a:lnTo>
                          <a:pt x="118" y="292"/>
                        </a:lnTo>
                        <a:lnTo>
                          <a:pt x="99" y="294"/>
                        </a:lnTo>
                        <a:lnTo>
                          <a:pt x="76" y="292"/>
                        </a:lnTo>
                        <a:lnTo>
                          <a:pt x="55" y="283"/>
                        </a:lnTo>
                        <a:lnTo>
                          <a:pt x="35" y="269"/>
                        </a:lnTo>
                        <a:lnTo>
                          <a:pt x="19" y="251"/>
                        </a:lnTo>
                        <a:lnTo>
                          <a:pt x="6" y="230"/>
                        </a:lnTo>
                        <a:lnTo>
                          <a:pt x="0" y="206"/>
                        </a:lnTo>
                        <a:lnTo>
                          <a:pt x="0" y="182"/>
                        </a:lnTo>
                        <a:lnTo>
                          <a:pt x="6" y="161"/>
                        </a:lnTo>
                        <a:lnTo>
                          <a:pt x="19" y="143"/>
                        </a:lnTo>
                        <a:lnTo>
                          <a:pt x="87" y="61"/>
                        </a:lnTo>
                        <a:lnTo>
                          <a:pt x="114" y="28"/>
                        </a:lnTo>
                        <a:lnTo>
                          <a:pt x="127" y="17"/>
                        </a:lnTo>
                        <a:lnTo>
                          <a:pt x="142" y="7"/>
                        </a:lnTo>
                        <a:lnTo>
                          <a:pt x="159" y="2"/>
                        </a:lnTo>
                        <a:lnTo>
                          <a:pt x="178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 13">
                    <a:extLst>
                      <a:ext uri="{FF2B5EF4-FFF2-40B4-BE49-F238E27FC236}">
                        <a16:creationId xmlns:a16="http://schemas.microsoft.com/office/drawing/2014/main" xmlns="" id="{16C8621E-9DAF-4D10-A96F-843A062478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8624" y="3649171"/>
                    <a:ext cx="276268" cy="286414"/>
                  </a:xfrm>
                  <a:custGeom>
                    <a:avLst/>
                    <a:gdLst/>
                    <a:ahLst/>
                    <a:cxnLst>
                      <a:cxn ang="0">
                        <a:pos x="232" y="0"/>
                      </a:cxn>
                      <a:cxn ang="0">
                        <a:pos x="255" y="2"/>
                      </a:cxn>
                      <a:cxn ang="0">
                        <a:pos x="276" y="7"/>
                      </a:cxn>
                      <a:cxn ang="0">
                        <a:pos x="296" y="17"/>
                      </a:cxn>
                      <a:cxn ang="0">
                        <a:pos x="313" y="30"/>
                      </a:cxn>
                      <a:cxn ang="0">
                        <a:pos x="332" y="49"/>
                      </a:cxn>
                      <a:cxn ang="0">
                        <a:pos x="344" y="73"/>
                      </a:cxn>
                      <a:cxn ang="0">
                        <a:pos x="352" y="98"/>
                      </a:cxn>
                      <a:cxn ang="0">
                        <a:pos x="354" y="123"/>
                      </a:cxn>
                      <a:cxn ang="0">
                        <a:pos x="350" y="148"/>
                      </a:cxn>
                      <a:cxn ang="0">
                        <a:pos x="342" y="172"/>
                      </a:cxn>
                      <a:cxn ang="0">
                        <a:pos x="327" y="194"/>
                      </a:cxn>
                      <a:cxn ang="0">
                        <a:pos x="306" y="216"/>
                      </a:cxn>
                      <a:cxn ang="0">
                        <a:pos x="204" y="331"/>
                      </a:cxn>
                      <a:cxn ang="0">
                        <a:pos x="186" y="348"/>
                      </a:cxn>
                      <a:cxn ang="0">
                        <a:pos x="167" y="359"/>
                      </a:cxn>
                      <a:cxn ang="0">
                        <a:pos x="144" y="365"/>
                      </a:cxn>
                      <a:cxn ang="0">
                        <a:pos x="121" y="367"/>
                      </a:cxn>
                      <a:cxn ang="0">
                        <a:pos x="92" y="364"/>
                      </a:cxn>
                      <a:cxn ang="0">
                        <a:pos x="65" y="354"/>
                      </a:cxn>
                      <a:cxn ang="0">
                        <a:pos x="40" y="336"/>
                      </a:cxn>
                      <a:cxn ang="0">
                        <a:pos x="24" y="319"/>
                      </a:cxn>
                      <a:cxn ang="0">
                        <a:pos x="13" y="300"/>
                      </a:cxn>
                      <a:cxn ang="0">
                        <a:pos x="4" y="278"/>
                      </a:cxn>
                      <a:cxn ang="0">
                        <a:pos x="0" y="256"/>
                      </a:cxn>
                      <a:cxn ang="0">
                        <a:pos x="0" y="233"/>
                      </a:cxn>
                      <a:cxn ang="0">
                        <a:pos x="5" y="212"/>
                      </a:cxn>
                      <a:cxn ang="0">
                        <a:pos x="15" y="192"/>
                      </a:cxn>
                      <a:cxn ang="0">
                        <a:pos x="27" y="174"/>
                      </a:cxn>
                      <a:cxn ang="0">
                        <a:pos x="131" y="57"/>
                      </a:cxn>
                      <a:cxn ang="0">
                        <a:pos x="149" y="36"/>
                      </a:cxn>
                      <a:cxn ang="0">
                        <a:pos x="167" y="20"/>
                      </a:cxn>
                      <a:cxn ang="0">
                        <a:pos x="186" y="8"/>
                      </a:cxn>
                      <a:cxn ang="0">
                        <a:pos x="209" y="2"/>
                      </a:cxn>
                      <a:cxn ang="0">
                        <a:pos x="232" y="0"/>
                      </a:cxn>
                    </a:cxnLst>
                    <a:rect l="0" t="0" r="r" b="b"/>
                    <a:pathLst>
                      <a:path w="354" h="367">
                        <a:moveTo>
                          <a:pt x="232" y="0"/>
                        </a:moveTo>
                        <a:lnTo>
                          <a:pt x="255" y="2"/>
                        </a:lnTo>
                        <a:lnTo>
                          <a:pt x="276" y="7"/>
                        </a:lnTo>
                        <a:lnTo>
                          <a:pt x="296" y="17"/>
                        </a:lnTo>
                        <a:lnTo>
                          <a:pt x="313" y="30"/>
                        </a:lnTo>
                        <a:lnTo>
                          <a:pt x="332" y="49"/>
                        </a:lnTo>
                        <a:lnTo>
                          <a:pt x="344" y="73"/>
                        </a:lnTo>
                        <a:lnTo>
                          <a:pt x="352" y="98"/>
                        </a:lnTo>
                        <a:lnTo>
                          <a:pt x="354" y="123"/>
                        </a:lnTo>
                        <a:lnTo>
                          <a:pt x="350" y="148"/>
                        </a:lnTo>
                        <a:lnTo>
                          <a:pt x="342" y="172"/>
                        </a:lnTo>
                        <a:lnTo>
                          <a:pt x="327" y="194"/>
                        </a:lnTo>
                        <a:lnTo>
                          <a:pt x="306" y="216"/>
                        </a:lnTo>
                        <a:lnTo>
                          <a:pt x="204" y="331"/>
                        </a:lnTo>
                        <a:lnTo>
                          <a:pt x="186" y="348"/>
                        </a:lnTo>
                        <a:lnTo>
                          <a:pt x="167" y="359"/>
                        </a:lnTo>
                        <a:lnTo>
                          <a:pt x="144" y="365"/>
                        </a:lnTo>
                        <a:lnTo>
                          <a:pt x="121" y="367"/>
                        </a:lnTo>
                        <a:lnTo>
                          <a:pt x="92" y="364"/>
                        </a:lnTo>
                        <a:lnTo>
                          <a:pt x="65" y="354"/>
                        </a:lnTo>
                        <a:lnTo>
                          <a:pt x="40" y="336"/>
                        </a:lnTo>
                        <a:lnTo>
                          <a:pt x="24" y="319"/>
                        </a:lnTo>
                        <a:lnTo>
                          <a:pt x="13" y="300"/>
                        </a:lnTo>
                        <a:lnTo>
                          <a:pt x="4" y="278"/>
                        </a:lnTo>
                        <a:lnTo>
                          <a:pt x="0" y="256"/>
                        </a:lnTo>
                        <a:lnTo>
                          <a:pt x="0" y="233"/>
                        </a:lnTo>
                        <a:lnTo>
                          <a:pt x="5" y="212"/>
                        </a:lnTo>
                        <a:lnTo>
                          <a:pt x="15" y="192"/>
                        </a:lnTo>
                        <a:lnTo>
                          <a:pt x="27" y="174"/>
                        </a:lnTo>
                        <a:lnTo>
                          <a:pt x="131" y="57"/>
                        </a:lnTo>
                        <a:lnTo>
                          <a:pt x="149" y="36"/>
                        </a:lnTo>
                        <a:lnTo>
                          <a:pt x="167" y="20"/>
                        </a:lnTo>
                        <a:lnTo>
                          <a:pt x="186" y="8"/>
                        </a:lnTo>
                        <a:lnTo>
                          <a:pt x="209" y="2"/>
                        </a:lnTo>
                        <a:lnTo>
                          <a:pt x="23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88" name="TextBox 133">
              <a:extLst>
                <a:ext uri="{FF2B5EF4-FFF2-40B4-BE49-F238E27FC236}">
                  <a16:creationId xmlns:a16="http://schemas.microsoft.com/office/drawing/2014/main" xmlns="" id="{FB5AE095-05B3-496D-86D4-559E85222F7C}"/>
                </a:ext>
              </a:extLst>
            </p:cNvPr>
            <p:cNvSpPr txBox="1"/>
            <p:nvPr/>
          </p:nvSpPr>
          <p:spPr>
            <a:xfrm>
              <a:off x="836612" y="45720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6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 African information highway approach</Template>
  <TotalTime>0</TotalTime>
  <Words>1544</Words>
  <Application>Microsoft Office PowerPoint</Application>
  <PresentationFormat>On-screen Show (4:3)</PresentationFormat>
  <Paragraphs>279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Open Sans</vt:lpstr>
      <vt:lpstr>Roboto</vt:lpstr>
      <vt:lpstr>Wingdings</vt:lpstr>
      <vt:lpstr>Thème Office</vt:lpstr>
      <vt:lpstr>PowerPoint Presentation</vt:lpstr>
      <vt:lpstr>Context </vt:lpstr>
      <vt:lpstr>SDMX roadmap  2019-2022 </vt:lpstr>
      <vt:lpstr>PowerPoint Presentation</vt:lpstr>
      <vt:lpstr>PowerPoint Presentation</vt:lpstr>
      <vt:lpstr>2</vt:lpstr>
      <vt:lpstr>PowerPoint Presentation</vt:lpstr>
      <vt:lpstr>PowerPoint Presentation</vt:lpstr>
      <vt:lpstr>PowerPoint Presentation</vt:lpstr>
      <vt:lpstr>PowerPoint Presentation</vt:lpstr>
      <vt:lpstr>Why SDMX ?</vt:lpstr>
      <vt:lpstr>Progress made on SDMX </vt:lpstr>
      <vt:lpstr>Next steps with SDMX ?</vt:lpstr>
      <vt:lpstr>Challenges ?</vt:lpstr>
      <vt:lpstr>Why SDMX ?</vt:lpstr>
      <vt:lpstr>Progress made on SDMX </vt:lpstr>
      <vt:lpstr>Next steps with SDMX ?</vt:lpstr>
      <vt:lpstr>Challenges ?</vt:lpstr>
      <vt:lpstr>PowerPoint Presentation</vt:lpstr>
      <vt:lpstr>PowerPoint Presentation</vt:lpstr>
      <vt:lpstr>PowerPoint Presentation</vt:lpstr>
      <vt:lpstr>PowerPoint Presentation</vt:lpstr>
    </vt:vector>
  </TitlesOfParts>
  <Company>everis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Morente</dc:creator>
  <cp:lastModifiedBy>Fernando Morente</cp:lastModifiedBy>
  <cp:revision>1</cp:revision>
  <dcterms:created xsi:type="dcterms:W3CDTF">2019-09-25T13:09:17Z</dcterms:created>
  <dcterms:modified xsi:type="dcterms:W3CDTF">2019-09-25T13:09:59Z</dcterms:modified>
</cp:coreProperties>
</file>