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0" r:id="rId2"/>
    <p:sldMasterId id="2147483672" r:id="rId3"/>
  </p:sldMasterIdLst>
  <p:notesMasterIdLst>
    <p:notesMasterId r:id="rId22"/>
  </p:notesMasterIdLst>
  <p:handoutMasterIdLst>
    <p:handoutMasterId r:id="rId23"/>
  </p:handoutMasterIdLst>
  <p:sldIdLst>
    <p:sldId id="338" r:id="rId4"/>
    <p:sldId id="367" r:id="rId5"/>
    <p:sldId id="343" r:id="rId6"/>
    <p:sldId id="341" r:id="rId7"/>
    <p:sldId id="372" r:id="rId8"/>
    <p:sldId id="349" r:id="rId9"/>
    <p:sldId id="352" r:id="rId10"/>
    <p:sldId id="358" r:id="rId11"/>
    <p:sldId id="347" r:id="rId12"/>
    <p:sldId id="346" r:id="rId13"/>
    <p:sldId id="353" r:id="rId14"/>
    <p:sldId id="354" r:id="rId15"/>
    <p:sldId id="369" r:id="rId16"/>
    <p:sldId id="345" r:id="rId17"/>
    <p:sldId id="342" r:id="rId18"/>
    <p:sldId id="370" r:id="rId19"/>
    <p:sldId id="373" r:id="rId20"/>
    <p:sldId id="339" r:id="rId2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9B6"/>
    <a:srgbClr val="019D99"/>
    <a:srgbClr val="F4ABC8"/>
    <a:srgbClr val="6F6E6E"/>
    <a:srgbClr val="6F6D6E"/>
    <a:srgbClr val="F0B102"/>
    <a:srgbClr val="F07867"/>
    <a:srgbClr val="8DC7ED"/>
    <a:srgbClr val="5F5D5E"/>
    <a:srgbClr val="D6D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5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1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E7F40-43EE-41FD-B834-A07D5DD12A3C}" type="datetimeFigureOut">
              <a:rPr lang="es-AR" smtClean="0"/>
              <a:t>21/8/2019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746B4-C112-4B94-9BAA-DFAAF2177A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5910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B2666-1839-4D35-B638-C8E9AF165199}" type="datetimeFigureOut">
              <a:rPr lang="es-AR" smtClean="0"/>
              <a:pPr/>
              <a:t>21/8/2019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58763-39A9-410F-9AC7-1CC1501BB85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2128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333501"/>
            <a:ext cx="10982325" cy="45148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ítulo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Título de la diapositiva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0712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sitiva con 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Título de la diapositiva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1332000"/>
            <a:ext cx="5400675" cy="45144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3800" y="1332000"/>
            <a:ext cx="5400000" cy="45144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2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Diapositiva con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200" y="358775"/>
            <a:ext cx="10983600" cy="720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s-ES" dirty="0"/>
              <a:t>Título de la diapositiva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800" y="1332000"/>
            <a:ext cx="54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612" y="2228850"/>
            <a:ext cx="5400000" cy="34671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53800" y="1332000"/>
            <a:ext cx="5400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53800" y="2228850"/>
            <a:ext cx="5400000" cy="3467100"/>
          </a:xfrm>
        </p:spPr>
        <p:txBody>
          <a:bodyPr/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2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sitiva con contenid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6298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positiva con contenid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8673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47824"/>
            <a:ext cx="9144000" cy="1547813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115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39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/>
              <a:t>Título de la diapositiva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54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a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20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C9F8-49DC-42E0-8C49-1EC9F2EA0113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2E276-B917-4A20-9B7D-30A8F8139D7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5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/>
              <a:t>Título de la presentación</a:t>
            </a:r>
            <a:endParaRPr lang="es-AR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210051" y="4143376"/>
            <a:ext cx="7620000" cy="438149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rgbClr val="F4ABC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AR" sz="2400" b="1" dirty="0">
                <a:latin typeface="Arial" panose="020B0604020202020204" pitchFamily="34" charset="0"/>
                <a:cs typeface="Arial" panose="020B0604020202020204" pitchFamily="34" charset="0"/>
              </a:rPr>
              <a:t>Subtítulo de la presentación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58712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muchas 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734175" y="4289426"/>
            <a:ext cx="4476750" cy="46355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Muchas gracias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1180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982325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Título de la diapositiva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333500"/>
            <a:ext cx="10982325" cy="4438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29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9" r:id="rId4"/>
    <p:sldLayoutId id="2147483668" r:id="rId5"/>
    <p:sldLayoutId id="2147483661" r:id="rId6"/>
    <p:sldLayoutId id="2147483666" r:id="rId7"/>
    <p:sldLayoutId id="2147483667" r:id="rId8"/>
    <p:sldLayoutId id="214748367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BB9B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0B10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B10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B10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B10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0B10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210051" y="2155825"/>
            <a:ext cx="762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Título de la presentación</a:t>
            </a:r>
            <a:endParaRPr lang="es-AR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idx="1"/>
          </p:nvPr>
        </p:nvSpPr>
        <p:spPr>
          <a:xfrm>
            <a:off x="4210051" y="4143375"/>
            <a:ext cx="7620001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es-AR" dirty="0"/>
              <a:t>Subtítulo de la presentación</a:t>
            </a:r>
          </a:p>
        </p:txBody>
      </p:sp>
    </p:spTree>
    <p:extLst>
      <p:ext uri="{BB962C8B-B14F-4D97-AF65-F5344CB8AC3E}">
        <p14:creationId xmlns:p14="http://schemas.microsoft.com/office/powerpoint/2010/main" val="402223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 baseline="0">
          <a:solidFill>
            <a:srgbClr val="F4ABC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4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 baseline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10051" y="436207"/>
            <a:ext cx="7620000" cy="1325563"/>
          </a:xfrm>
        </p:spPr>
        <p:txBody>
          <a:bodyPr/>
          <a:lstStyle/>
          <a:p>
            <a:r>
              <a:rPr lang="en-US" sz="4000" dirty="0">
                <a:latin typeface="Calibri (Cuerpo)"/>
              </a:rPr>
              <a:t>“Argentina´s first steps in SDMX”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210051" y="1659484"/>
            <a:ext cx="7620000" cy="438149"/>
          </a:xfrm>
        </p:spPr>
        <p:txBody>
          <a:bodyPr>
            <a:normAutofit/>
          </a:bodyPr>
          <a:lstStyle/>
          <a:p>
            <a:r>
              <a:rPr lang="es-AR" dirty="0" err="1">
                <a:latin typeface="Calibri (Cuerpo)"/>
              </a:rPr>
              <a:t>The</a:t>
            </a:r>
            <a:r>
              <a:rPr lang="es-AR" dirty="0">
                <a:latin typeface="Calibri (Cuerpo)"/>
              </a:rPr>
              <a:t> </a:t>
            </a:r>
            <a:r>
              <a:rPr lang="es-AR" dirty="0" err="1">
                <a:latin typeface="Calibri (Cuerpo)"/>
              </a:rPr>
              <a:t>INDEC’s</a:t>
            </a:r>
            <a:r>
              <a:rPr lang="es-AR" dirty="0">
                <a:latin typeface="Calibri (Cuerpo)"/>
              </a:rPr>
              <a:t> </a:t>
            </a:r>
            <a:r>
              <a:rPr lang="es-AR" dirty="0" err="1">
                <a:latin typeface="Calibri (Cuerpo)"/>
              </a:rPr>
              <a:t>experience</a:t>
            </a:r>
            <a:r>
              <a:rPr lang="es-AR" dirty="0">
                <a:latin typeface="Calibri (Cuerpo)"/>
              </a:rPr>
              <a:t>.</a:t>
            </a:r>
          </a:p>
          <a:p>
            <a:endParaRPr lang="es-AR" dirty="0">
              <a:latin typeface="Calibri (Cuerpo)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492105" y="2870409"/>
            <a:ext cx="7055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(Cuerpo)"/>
              </a:rPr>
              <a:t>Prieto, Gastón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(Cuerpo)"/>
              </a:rPr>
              <a:t>gprieto@indec.gob.ar</a:t>
            </a:r>
          </a:p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(Cuerpo)"/>
              </a:rPr>
              <a:t>Almirón Denis, E. Ignacio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(Cuerpo)"/>
              </a:rPr>
              <a:t>ealmiron@indec.gob.ar</a:t>
            </a:r>
          </a:p>
          <a:p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  <a:latin typeface="Calibri (Cuerpo)"/>
            </a:endParaRPr>
          </a:p>
          <a:p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(Cuerpo)"/>
              </a:rPr>
              <a:t>Dirección Nacional de Cuentas Internacionales (DNCI)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121117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209675" y="2002857"/>
            <a:ext cx="10982325" cy="720000"/>
          </a:xfrm>
        </p:spPr>
        <p:txBody>
          <a:bodyPr/>
          <a:lstStyle/>
          <a:p>
            <a:r>
              <a:rPr lang="es-AR" dirty="0" err="1">
                <a:latin typeface="Calibri (Cuerpo)"/>
              </a:rPr>
              <a:t>Pilot</a:t>
            </a:r>
            <a:r>
              <a:rPr lang="es-AR" dirty="0">
                <a:latin typeface="Calibri (Cuerpo)"/>
              </a:rPr>
              <a:t> </a:t>
            </a:r>
            <a:r>
              <a:rPr lang="es-AR" dirty="0" err="1">
                <a:latin typeface="Calibri (Cuerpo)"/>
              </a:rPr>
              <a:t>Phase</a:t>
            </a:r>
            <a:r>
              <a:rPr lang="es-AR" dirty="0">
                <a:latin typeface="Calibri (Cuerpo)"/>
              </a:rPr>
              <a:t>:  </a:t>
            </a:r>
            <a:r>
              <a:rPr lang="es-AR" dirty="0" err="1">
                <a:latin typeface="Calibri (Cuerpo)"/>
              </a:rPr>
              <a:t>External</a:t>
            </a:r>
            <a:r>
              <a:rPr lang="es-AR" dirty="0">
                <a:latin typeface="Calibri (Cuerpo)"/>
              </a:rPr>
              <a:t> Sector </a:t>
            </a:r>
            <a:r>
              <a:rPr lang="es-AR" dirty="0" err="1">
                <a:latin typeface="Calibri (Cuerpo)"/>
              </a:rPr>
              <a:t>Statistics</a:t>
            </a:r>
            <a:endParaRPr lang="es-AR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241233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71475" y="365124"/>
            <a:ext cx="11365600" cy="1026947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 (Cuerpo)"/>
              </a:rPr>
              <a:t>Map </a:t>
            </a:r>
            <a:r>
              <a:rPr lang="en-US" sz="2800" dirty="0">
                <a:latin typeface="Calibri (Cuerpo)"/>
              </a:rPr>
              <a:t>for our pilot phase:</a:t>
            </a:r>
            <a:br>
              <a:rPr lang="en-US" sz="2800" dirty="0">
                <a:latin typeface="Calibri (Cuerpo)"/>
              </a:rPr>
            </a:br>
            <a:r>
              <a:rPr lang="en-US" sz="3600" dirty="0">
                <a:latin typeface="Calibri (Cuerpo)"/>
              </a:rPr>
              <a:t>Generic Statistical Business Process Model </a:t>
            </a:r>
            <a:r>
              <a:rPr lang="es-AR" sz="2800" dirty="0">
                <a:latin typeface="Calibri (Cuerpo)"/>
              </a:rPr>
              <a:t>(GSBPM)</a:t>
            </a:r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294" y="1439212"/>
            <a:ext cx="7700002" cy="4524860"/>
          </a:xfrm>
          <a:prstGeom prst="rect">
            <a:avLst/>
          </a:prstGeom>
        </p:spPr>
      </p:pic>
      <p:sp>
        <p:nvSpPr>
          <p:cNvPr id="45" name="Marcador de contenido 1"/>
          <p:cNvSpPr>
            <a:spLocks noGrp="1"/>
          </p:cNvSpPr>
          <p:nvPr>
            <p:ph idx="1"/>
          </p:nvPr>
        </p:nvSpPr>
        <p:spPr>
          <a:xfrm>
            <a:off x="8658367" y="4067033"/>
            <a:ext cx="2905836" cy="168578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dirty="0" err="1">
                <a:latin typeface="Calibri (Cuerpo)"/>
              </a:rPr>
              <a:t>We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finished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the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pilot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phase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for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the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external</a:t>
            </a:r>
            <a:r>
              <a:rPr lang="es-ES" dirty="0">
                <a:latin typeface="Calibri (Cuerpo)"/>
              </a:rPr>
              <a:t> </a:t>
            </a:r>
            <a:r>
              <a:rPr lang="es-ES" dirty="0" err="1">
                <a:latin typeface="Calibri (Cuerpo)"/>
              </a:rPr>
              <a:t>stats</a:t>
            </a:r>
            <a:r>
              <a:rPr lang="es-ES" dirty="0">
                <a:latin typeface="Calibri (Cuerpo)"/>
              </a:rPr>
              <a:t>.</a:t>
            </a:r>
            <a:endParaRPr lang="es-AR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3360771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>
                <a:latin typeface="Calibri (Cuerpo)"/>
              </a:rPr>
              <a:t>SDMX </a:t>
            </a:r>
            <a:r>
              <a:rPr lang="es-AR" dirty="0" err="1">
                <a:latin typeface="Calibri (Cuerpo)"/>
              </a:rPr>
              <a:t>Model</a:t>
            </a:r>
            <a:r>
              <a:rPr lang="es-AR" dirty="0">
                <a:latin typeface="Calibri (Cuerpo)"/>
              </a:rPr>
              <a:t> </a:t>
            </a:r>
            <a:r>
              <a:rPr lang="es-AR" dirty="0" err="1">
                <a:latin typeface="Calibri (Cuerpo)"/>
              </a:rPr>
              <a:t>Implementation</a:t>
            </a:r>
            <a:r>
              <a:rPr lang="es-AR" dirty="0">
                <a:latin typeface="Calibri (Cuerpo)"/>
              </a:rPr>
              <a:t>– </a:t>
            </a:r>
            <a:r>
              <a:rPr lang="es-AR" dirty="0" err="1">
                <a:latin typeface="Calibri (Cuerpo)"/>
              </a:rPr>
              <a:t>External</a:t>
            </a:r>
            <a:r>
              <a:rPr lang="es-AR" dirty="0">
                <a:latin typeface="Calibri (Cuerpo)"/>
              </a:rPr>
              <a:t> Sector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24141" y="1299639"/>
            <a:ext cx="11940479" cy="4490423"/>
            <a:chOff x="124141" y="1299639"/>
            <a:chExt cx="11940479" cy="449042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141" y="3021353"/>
              <a:ext cx="1273468" cy="1169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ight Arrow 33"/>
            <p:cNvSpPr/>
            <p:nvPr/>
          </p:nvSpPr>
          <p:spPr bwMode="auto">
            <a:xfrm>
              <a:off x="1397609" y="3209717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sp>
          <p:nvSpPr>
            <p:cNvPr id="8" name="Flowchart: Alternate Process 9"/>
            <p:cNvSpPr/>
            <p:nvPr/>
          </p:nvSpPr>
          <p:spPr bwMode="auto">
            <a:xfrm>
              <a:off x="5887303" y="3226054"/>
              <a:ext cx="1440160" cy="977145"/>
            </a:xfrm>
            <a:prstGeom prst="flowChartAlternateProcess">
              <a:avLst/>
            </a:prstGeom>
            <a:solidFill>
              <a:srgbClr val="EEA8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Conversion</a:t>
              </a:r>
            </a:p>
          </p:txBody>
        </p:sp>
        <p:sp>
          <p:nvSpPr>
            <p:cNvPr id="9" name="Flowchart: Alternate Process 34"/>
            <p:cNvSpPr/>
            <p:nvPr/>
          </p:nvSpPr>
          <p:spPr bwMode="auto">
            <a:xfrm>
              <a:off x="2117690" y="3137230"/>
              <a:ext cx="1440160" cy="964507"/>
            </a:xfrm>
            <a:prstGeom prst="flowChartAlternateProcess">
              <a:avLst/>
            </a:prstGeom>
            <a:solidFill>
              <a:srgbClr val="EEA8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Codification </a:t>
              </a:r>
              <a:r>
                <a:rPr lang="en-GB" sz="1200" dirty="0" smtClean="0">
                  <a:solidFill>
                    <a:schemeClr val="bg1"/>
                  </a:solidFill>
                  <a:latin typeface="Verdana" pitchFamily="34" charset="0"/>
                </a:rPr>
                <a:t>and </a:t>
              </a: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model</a:t>
              </a:r>
            </a:p>
          </p:txBody>
        </p:sp>
        <p:sp>
          <p:nvSpPr>
            <p:cNvPr id="10" name="Right Arrow 37"/>
            <p:cNvSpPr/>
            <p:nvPr/>
          </p:nvSpPr>
          <p:spPr bwMode="auto">
            <a:xfrm>
              <a:off x="5185601" y="3207654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782" y="2945914"/>
              <a:ext cx="954687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ight Arrow 36"/>
            <p:cNvSpPr/>
            <p:nvPr/>
          </p:nvSpPr>
          <p:spPr bwMode="auto">
            <a:xfrm>
              <a:off x="3669701" y="3226055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3109" y="1299639"/>
              <a:ext cx="621360" cy="763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lowchart: Process 40"/>
            <p:cNvSpPr/>
            <p:nvPr/>
          </p:nvSpPr>
          <p:spPr bwMode="auto">
            <a:xfrm>
              <a:off x="4194709" y="4047147"/>
              <a:ext cx="1317833" cy="286829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input</a:t>
              </a:r>
            </a:p>
          </p:txBody>
        </p:sp>
        <p:sp>
          <p:nvSpPr>
            <p:cNvPr id="15" name="Flowchart: Process 41"/>
            <p:cNvSpPr/>
            <p:nvPr/>
          </p:nvSpPr>
          <p:spPr bwMode="auto">
            <a:xfrm>
              <a:off x="4628331" y="2098672"/>
              <a:ext cx="1978270" cy="419388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DSD</a:t>
              </a:r>
            </a:p>
          </p:txBody>
        </p:sp>
        <p:sp>
          <p:nvSpPr>
            <p:cNvPr id="16" name="Right Arrow 42"/>
            <p:cNvSpPr/>
            <p:nvPr/>
          </p:nvSpPr>
          <p:spPr bwMode="auto">
            <a:xfrm rot="3114514">
              <a:off x="6328003" y="2643938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sp>
          <p:nvSpPr>
            <p:cNvPr id="17" name="Right Arrow 43"/>
            <p:cNvSpPr/>
            <p:nvPr/>
          </p:nvSpPr>
          <p:spPr bwMode="auto">
            <a:xfrm>
              <a:off x="7463145" y="3253310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1323" y="3021353"/>
              <a:ext cx="621360" cy="763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lowchart: Process 45"/>
            <p:cNvSpPr/>
            <p:nvPr/>
          </p:nvSpPr>
          <p:spPr bwMode="auto">
            <a:xfrm>
              <a:off x="7790087" y="3947796"/>
              <a:ext cx="1029801" cy="286829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SDMX File</a:t>
              </a:r>
            </a:p>
          </p:txBody>
        </p:sp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618210FF-D780-4A8A-98A6-E56D7333E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4438" y="4609421"/>
              <a:ext cx="621360" cy="763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Flowchart: Process 47">
              <a:extLst>
                <a:ext uri="{FF2B5EF4-FFF2-40B4-BE49-F238E27FC236}">
                  <a16:creationId xmlns:a16="http://schemas.microsoft.com/office/drawing/2014/main" id="{6132B4D7-15CA-4CFD-8FE9-7A67DE2E2C3E}"/>
                </a:ext>
              </a:extLst>
            </p:cNvPr>
            <p:cNvSpPr/>
            <p:nvPr/>
          </p:nvSpPr>
          <p:spPr bwMode="auto">
            <a:xfrm>
              <a:off x="5465497" y="5502028"/>
              <a:ext cx="1370676" cy="288034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bg1"/>
                  </a:solidFill>
                  <a:latin typeface="Verdana" pitchFamily="34" charset="0"/>
                </a:rPr>
                <a:t>Adjustments</a:t>
              </a:r>
            </a:p>
          </p:txBody>
        </p:sp>
        <p:sp>
          <p:nvSpPr>
            <p:cNvPr id="22" name="Right Arrow 42">
              <a:extLst>
                <a:ext uri="{FF2B5EF4-FFF2-40B4-BE49-F238E27FC236}">
                  <a16:creationId xmlns:a16="http://schemas.microsoft.com/office/drawing/2014/main" id="{0B2F5DC0-0EED-4D5B-86E6-80FA58E0C421}"/>
                </a:ext>
              </a:extLst>
            </p:cNvPr>
            <p:cNvSpPr/>
            <p:nvPr/>
          </p:nvSpPr>
          <p:spPr bwMode="auto">
            <a:xfrm rot="18309078">
              <a:off x="6368260" y="4255723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sp>
          <p:nvSpPr>
            <p:cNvPr id="23" name="Rectángulo redondeado 22"/>
            <p:cNvSpPr/>
            <p:nvPr/>
          </p:nvSpPr>
          <p:spPr>
            <a:xfrm>
              <a:off x="4194709" y="4427098"/>
              <a:ext cx="1488484" cy="619896"/>
            </a:xfrm>
            <a:prstGeom prst="roundRect">
              <a:avLst/>
            </a:prstGeom>
            <a:solidFill>
              <a:srgbClr val="F4AB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3 </a:t>
              </a:r>
              <a:r>
                <a:rPr lang="es-ES" dirty="0" err="1"/>
                <a:t>dataflows</a:t>
              </a:r>
              <a:endParaRPr lang="en-US" dirty="0"/>
            </a:p>
          </p:txBody>
        </p:sp>
        <p:sp>
          <p:nvSpPr>
            <p:cNvPr id="24" name="Rectángulo redondeado 23"/>
            <p:cNvSpPr/>
            <p:nvPr/>
          </p:nvSpPr>
          <p:spPr>
            <a:xfrm>
              <a:off x="7707212" y="4397681"/>
              <a:ext cx="1614209" cy="717724"/>
            </a:xfrm>
            <a:prstGeom prst="roundRect">
              <a:avLst/>
            </a:prstGeom>
            <a:solidFill>
              <a:srgbClr val="F4AB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3 </a:t>
              </a:r>
              <a:r>
                <a:rPr lang="es-ES" dirty="0" err="1"/>
                <a:t>dataflows</a:t>
              </a:r>
              <a:r>
                <a:rPr lang="es-ES" dirty="0"/>
                <a:t> in  ML </a:t>
              </a:r>
              <a:r>
                <a:rPr lang="es-ES" dirty="0" err="1"/>
                <a:t>Format</a:t>
              </a:r>
              <a:endParaRPr lang="en-US" dirty="0"/>
            </a:p>
          </p:txBody>
        </p:sp>
        <p:sp>
          <p:nvSpPr>
            <p:cNvPr id="25" name="Right Arrow 42">
              <a:extLst>
                <a:ext uri="{FF2B5EF4-FFF2-40B4-BE49-F238E27FC236}">
                  <a16:creationId xmlns:a16="http://schemas.microsoft.com/office/drawing/2014/main" id="{0B2F5DC0-0EED-4D5B-86E6-80FA58E0C421}"/>
                </a:ext>
              </a:extLst>
            </p:cNvPr>
            <p:cNvSpPr/>
            <p:nvPr/>
          </p:nvSpPr>
          <p:spPr bwMode="auto">
            <a:xfrm rot="18309078">
              <a:off x="8902673" y="2626601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sp>
          <p:nvSpPr>
            <p:cNvPr id="26" name="Right Arrow 42">
              <a:extLst>
                <a:ext uri="{FF2B5EF4-FFF2-40B4-BE49-F238E27FC236}">
                  <a16:creationId xmlns:a16="http://schemas.microsoft.com/office/drawing/2014/main" id="{0B2F5DC0-0EED-4D5B-86E6-80FA58E0C421}"/>
                </a:ext>
              </a:extLst>
            </p:cNvPr>
            <p:cNvSpPr/>
            <p:nvPr/>
          </p:nvSpPr>
          <p:spPr bwMode="auto">
            <a:xfrm rot="2590022">
              <a:off x="8994479" y="3561135"/>
              <a:ext cx="653882" cy="484632"/>
            </a:xfrm>
            <a:prstGeom prst="rightArrow">
              <a:avLst/>
            </a:prstGeom>
            <a:solidFill>
              <a:srgbClr val="3E6FD2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175" fontAlgn="base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rgbClr val="0F5494"/>
                </a:solidFill>
                <a:latin typeface="Verdana" pitchFamily="34" charset="0"/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9725653" y="2098672"/>
              <a:ext cx="23389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err="1"/>
                <a:t>Send</a:t>
              </a:r>
              <a:r>
                <a:rPr lang="es-ES" dirty="0"/>
                <a:t>/</a:t>
              </a:r>
              <a:r>
                <a:rPr lang="es-ES" dirty="0" err="1"/>
                <a:t>Upload</a:t>
              </a:r>
              <a:r>
                <a:rPr lang="es-ES" dirty="0"/>
                <a:t> </a:t>
              </a:r>
              <a:r>
                <a:rPr lang="es-ES" dirty="0" err="1"/>
                <a:t>estandarized</a:t>
              </a:r>
              <a:r>
                <a:rPr lang="es-ES" dirty="0"/>
                <a:t> data</a:t>
              </a:r>
            </a:p>
            <a:p>
              <a:r>
                <a:rPr lang="es-ES" dirty="0"/>
                <a:t>(“</a:t>
              </a:r>
              <a:r>
                <a:rPr lang="es-ES" dirty="0" err="1"/>
                <a:t>push</a:t>
              </a:r>
              <a:r>
                <a:rPr lang="es-ES" dirty="0"/>
                <a:t> </a:t>
              </a:r>
              <a:r>
                <a:rPr lang="es-ES" dirty="0" err="1"/>
                <a:t>model</a:t>
              </a:r>
              <a:r>
                <a:rPr lang="es-ES" dirty="0"/>
                <a:t>”)</a:t>
              </a:r>
              <a:endParaRPr lang="en-US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9663748" y="3700605"/>
              <a:ext cx="23389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err="1"/>
                <a:t>Generate</a:t>
              </a:r>
              <a:r>
                <a:rPr lang="es-ES" dirty="0"/>
                <a:t>  </a:t>
              </a:r>
              <a:r>
                <a:rPr lang="es-ES" dirty="0" err="1"/>
                <a:t>self</a:t>
              </a:r>
              <a:r>
                <a:rPr lang="es-ES" dirty="0"/>
                <a:t> </a:t>
              </a:r>
              <a:r>
                <a:rPr lang="es-ES" dirty="0" err="1"/>
                <a:t>queries</a:t>
              </a:r>
              <a:r>
                <a:rPr lang="es-ES" dirty="0"/>
                <a:t> (“</a:t>
              </a:r>
              <a:r>
                <a:rPr lang="es-ES" dirty="0" err="1"/>
                <a:t>pull</a:t>
              </a:r>
              <a:r>
                <a:rPr lang="es-ES" dirty="0"/>
                <a:t> </a:t>
              </a:r>
              <a:r>
                <a:rPr lang="es-ES" dirty="0" err="1"/>
                <a:t>model</a:t>
              </a:r>
              <a:r>
                <a:rPr lang="es-ES" dirty="0"/>
                <a:t>”)</a:t>
              </a:r>
              <a:endParaRPr lang="en-US" dirty="0"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4194709" y="5115405"/>
            <a:ext cx="114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BOP</a:t>
            </a:r>
          </a:p>
          <a:p>
            <a:pPr marL="285750" indent="-285750">
              <a:buFontTx/>
              <a:buChar char="-"/>
            </a:pPr>
            <a:r>
              <a:rPr lang="es-ES" dirty="0"/>
              <a:t>IIP</a:t>
            </a:r>
          </a:p>
          <a:p>
            <a:pPr marL="285750" indent="-285750">
              <a:buFontTx/>
              <a:buChar char="-"/>
            </a:pPr>
            <a:r>
              <a:rPr lang="es-ES" dirty="0"/>
              <a:t>EXD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8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>
                <a:latin typeface="Calibri (Cuerpo)"/>
              </a:rPr>
              <a:t>SDMX </a:t>
            </a:r>
            <a:r>
              <a:rPr lang="es-AR" dirty="0" err="1">
                <a:latin typeface="Calibri (Cuerpo)"/>
              </a:rPr>
              <a:t>Model</a:t>
            </a:r>
            <a:r>
              <a:rPr lang="es-AR" dirty="0">
                <a:latin typeface="Calibri (Cuerpo)"/>
              </a:rPr>
              <a:t> </a:t>
            </a:r>
            <a:r>
              <a:rPr lang="es-AR" dirty="0" err="1">
                <a:latin typeface="Calibri (Cuerpo)"/>
              </a:rPr>
              <a:t>Implementation</a:t>
            </a:r>
            <a:r>
              <a:rPr lang="es-AR" dirty="0">
                <a:latin typeface="Calibri (Cuerpo)"/>
              </a:rPr>
              <a:t>– </a:t>
            </a:r>
            <a:r>
              <a:rPr lang="es-AR" dirty="0" err="1">
                <a:latin typeface="Calibri (Cuerpo)"/>
              </a:rPr>
              <a:t>External</a:t>
            </a:r>
            <a:r>
              <a:rPr lang="es-AR" dirty="0">
                <a:latin typeface="Calibri (Cuerpo)"/>
              </a:rPr>
              <a:t> Sector</a:t>
            </a:r>
          </a:p>
        </p:txBody>
      </p:sp>
      <p:sp>
        <p:nvSpPr>
          <p:cNvPr id="29" name="Marcador de contenido 1"/>
          <p:cNvSpPr>
            <a:spLocks noGrp="1"/>
          </p:cNvSpPr>
          <p:nvPr>
            <p:ph idx="1"/>
          </p:nvPr>
        </p:nvSpPr>
        <p:spPr>
          <a:xfrm>
            <a:off x="371475" y="1392071"/>
            <a:ext cx="12020692" cy="386231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  <a:defRPr/>
            </a:pPr>
            <a:r>
              <a:rPr lang="es-ES" sz="3600" dirty="0" err="1" smtClean="0">
                <a:solidFill>
                  <a:srgbClr val="3BB9B6"/>
                </a:solidFill>
                <a:latin typeface="Calibri (Cuerpo)"/>
              </a:rPr>
              <a:t>Selected</a:t>
            </a:r>
            <a:r>
              <a:rPr lang="es-ES" sz="3600" dirty="0" smtClean="0">
                <a:solidFill>
                  <a:srgbClr val="3BB9B6"/>
                </a:solidFill>
                <a:latin typeface="Calibri (Cuerpo)"/>
              </a:rPr>
              <a:t> Tools</a:t>
            </a:r>
            <a:endParaRPr lang="en-US" sz="2400" dirty="0" smtClean="0">
              <a:solidFill>
                <a:srgbClr val="3BB9B6"/>
              </a:solidFill>
              <a:latin typeface="Calibri (Cuerpo)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latin typeface="Calibri (Cuerpo)"/>
              </a:rPr>
              <a:t>I. Modelling the data:  Excel/SAS</a:t>
            </a:r>
            <a:endParaRPr lang="en-US" sz="2400" dirty="0">
              <a:latin typeface="Calibri (Cuerpo)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dirty="0" smtClean="0">
                <a:latin typeface="Calibri (Cuerpo)"/>
              </a:rPr>
              <a:t>II. Conversion: Java SDMX Converter (SDMX.org)         Catching up opportunities</a:t>
            </a:r>
            <a:endParaRPr lang="en-US" sz="2400" dirty="0">
              <a:latin typeface="Calibri (Cuerpo)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s-ES" sz="2400" dirty="0" smtClean="0"/>
              <a:t>III. </a:t>
            </a:r>
            <a:r>
              <a:rPr lang="es-ES" sz="2400" dirty="0" err="1" smtClean="0"/>
              <a:t>Queries</a:t>
            </a:r>
            <a:r>
              <a:rPr lang="es-ES" sz="2400" dirty="0" smtClean="0"/>
              <a:t> and </a:t>
            </a:r>
            <a:r>
              <a:rPr lang="es-ES" sz="2400" dirty="0" err="1" smtClean="0"/>
              <a:t>visualizations</a:t>
            </a:r>
            <a:r>
              <a:rPr lang="es-ES" sz="2400" dirty="0" smtClean="0"/>
              <a:t>: MS </a:t>
            </a:r>
            <a:r>
              <a:rPr lang="es-ES" sz="2400" dirty="0" err="1" smtClean="0"/>
              <a:t>Power</a:t>
            </a:r>
            <a:r>
              <a:rPr lang="es-ES" sz="2400" dirty="0" smtClean="0"/>
              <a:t> Bi</a:t>
            </a:r>
            <a:endParaRPr lang="es-ES" sz="2400" dirty="0"/>
          </a:p>
          <a:p>
            <a:endParaRPr lang="es-AR" sz="2000" dirty="0"/>
          </a:p>
        </p:txBody>
      </p:sp>
      <p:sp>
        <p:nvSpPr>
          <p:cNvPr id="4" name="Flecha derecha 3"/>
          <p:cNvSpPr/>
          <p:nvPr/>
        </p:nvSpPr>
        <p:spPr>
          <a:xfrm>
            <a:off x="7683689" y="3295931"/>
            <a:ext cx="300251" cy="177421"/>
          </a:xfrm>
          <a:prstGeom prst="rightArrow">
            <a:avLst/>
          </a:prstGeom>
          <a:solidFill>
            <a:srgbClr val="3BB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5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8821003" y="1451833"/>
            <a:ext cx="2579426" cy="631948"/>
          </a:xfrm>
          <a:prstGeom prst="roundRect">
            <a:avLst/>
          </a:prstGeom>
          <a:solidFill>
            <a:srgbClr val="F4A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1610" b="7696"/>
          <a:stretch/>
        </p:blipFill>
        <p:spPr>
          <a:xfrm>
            <a:off x="371476" y="1237251"/>
            <a:ext cx="7066554" cy="3727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Conector recto de flecha 6"/>
          <p:cNvCxnSpPr/>
          <p:nvPr/>
        </p:nvCxnSpPr>
        <p:spPr>
          <a:xfrm>
            <a:off x="7438030" y="4408227"/>
            <a:ext cx="580953" cy="5517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5450006" y="5036024"/>
            <a:ext cx="6741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BB9B6"/>
              </a:buClr>
              <a:buFont typeface="Arial" panose="020B0604020202020204" pitchFamily="34" charset="0"/>
              <a:buChar char="•"/>
            </a:pPr>
            <a:r>
              <a:rPr lang="es-ES" sz="2000" dirty="0" err="1"/>
              <a:t>We</a:t>
            </a:r>
            <a:r>
              <a:rPr lang="es-ES" sz="2000" dirty="0"/>
              <a:t> </a:t>
            </a:r>
            <a:r>
              <a:rPr lang="es-ES" sz="2000" dirty="0" err="1"/>
              <a:t>start</a:t>
            </a:r>
            <a:r>
              <a:rPr lang="es-ES" sz="2000" dirty="0"/>
              <a:t> </a:t>
            </a:r>
            <a:r>
              <a:rPr lang="es-ES" sz="2000" dirty="0" err="1"/>
              <a:t>from</a:t>
            </a:r>
            <a:r>
              <a:rPr lang="es-ES" sz="2000" dirty="0"/>
              <a:t> a </a:t>
            </a:r>
            <a:r>
              <a:rPr lang="es-ES" sz="2000" dirty="0" err="1"/>
              <a:t>normalized</a:t>
            </a:r>
            <a:r>
              <a:rPr lang="es-ES" sz="2000" dirty="0"/>
              <a:t> </a:t>
            </a:r>
            <a:r>
              <a:rPr lang="es-ES" sz="2000" dirty="0" err="1"/>
              <a:t>components</a:t>
            </a:r>
            <a:r>
              <a:rPr lang="es-ES" sz="2000" dirty="0"/>
              <a:t> </a:t>
            </a:r>
            <a:r>
              <a:rPr lang="es-ES" sz="2000" dirty="0" err="1"/>
              <a:t>table</a:t>
            </a:r>
            <a:r>
              <a:rPr lang="es-ES" sz="2000" dirty="0"/>
              <a:t>: </a:t>
            </a:r>
            <a:r>
              <a:rPr lang="es-ES" sz="2000" dirty="0" err="1"/>
              <a:t>category</a:t>
            </a:r>
            <a:r>
              <a:rPr lang="es-ES" sz="2000" dirty="0"/>
              <a:t>/</a:t>
            </a:r>
            <a:r>
              <a:rPr lang="es-ES" sz="2000" dirty="0" err="1"/>
              <a:t>Period</a:t>
            </a:r>
            <a:r>
              <a:rPr lang="es-ES" sz="2000" dirty="0"/>
              <a:t>  </a:t>
            </a:r>
            <a:r>
              <a:rPr lang="es-ES" sz="2000" dirty="0" err="1"/>
              <a:t>format</a:t>
            </a:r>
            <a:r>
              <a:rPr lang="es-ES" sz="2000" dirty="0"/>
              <a:t>      </a:t>
            </a:r>
            <a:r>
              <a:rPr lang="es-ES" sz="2000" dirty="0" err="1"/>
              <a:t>xls</a:t>
            </a:r>
            <a:r>
              <a:rPr lang="es-ES" sz="2000" dirty="0"/>
              <a:t>  file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9157647" y="1451833"/>
            <a:ext cx="1906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Original </a:t>
            </a:r>
            <a:r>
              <a:rPr lang="es-ES" dirty="0" err="1"/>
              <a:t>working</a:t>
            </a:r>
            <a:r>
              <a:rPr lang="es-ES" dirty="0"/>
              <a:t> file</a:t>
            </a:r>
            <a:endParaRPr lang="en-US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523875" y="333802"/>
            <a:ext cx="10982325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BB9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AR" dirty="0"/>
              <a:t>I. </a:t>
            </a:r>
            <a:r>
              <a:rPr lang="es-AR" dirty="0" err="1"/>
              <a:t>Codification</a:t>
            </a:r>
            <a:r>
              <a:rPr lang="es-AR" dirty="0"/>
              <a:t> and </a:t>
            </a:r>
            <a:r>
              <a:rPr lang="es-AR" dirty="0" err="1"/>
              <a:t>model</a:t>
            </a:r>
            <a:r>
              <a:rPr lang="es-AR" dirty="0"/>
              <a:t> of </a:t>
            </a:r>
            <a:r>
              <a:rPr lang="es-AR" dirty="0" err="1"/>
              <a:t>the</a:t>
            </a:r>
            <a:r>
              <a:rPr lang="es-AR" dirty="0"/>
              <a:t> data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67712" t="49776"/>
          <a:stretch/>
        </p:blipFill>
        <p:spPr>
          <a:xfrm>
            <a:off x="8475258" y="2481812"/>
            <a:ext cx="2298511" cy="238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1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/>
              <a:t>Codification</a:t>
            </a:r>
            <a:r>
              <a:rPr lang="es-AR" dirty="0"/>
              <a:t> and </a:t>
            </a:r>
            <a:r>
              <a:rPr lang="es-AR" dirty="0" err="1" smtClean="0"/>
              <a:t>modelling</a:t>
            </a:r>
            <a:r>
              <a:rPr lang="es-AR" dirty="0" smtClean="0"/>
              <a:t> </a:t>
            </a:r>
            <a:r>
              <a:rPr lang="es-AR" dirty="0"/>
              <a:t>of </a:t>
            </a:r>
            <a:r>
              <a:rPr lang="es-AR" dirty="0" err="1"/>
              <a:t>the</a:t>
            </a:r>
            <a:r>
              <a:rPr lang="es-AR" dirty="0"/>
              <a:t> data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7383"/>
          <a:stretch/>
        </p:blipFill>
        <p:spPr>
          <a:xfrm>
            <a:off x="371476" y="1085125"/>
            <a:ext cx="7089420" cy="3691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6096000" y="49655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3BB9B6"/>
              </a:buClr>
              <a:buFont typeface="Arial" panose="020B0604020202020204" pitchFamily="34" charset="0"/>
              <a:buChar char="•"/>
            </a:pPr>
            <a:r>
              <a:rPr lang="en-US" dirty="0"/>
              <a:t>Ordered information for the SDMX model</a:t>
            </a:r>
            <a:endParaRPr lang="es-ES" dirty="0"/>
          </a:p>
          <a:p>
            <a:pPr marL="285750" indent="-285750">
              <a:buClr>
                <a:srgbClr val="3BB9B6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Ej</a:t>
            </a:r>
            <a:r>
              <a:rPr lang="es-ES" dirty="0"/>
              <a:t>: SDMX </a:t>
            </a:r>
            <a:r>
              <a:rPr lang="es-ES" dirty="0" err="1"/>
              <a:t>Code</a:t>
            </a:r>
            <a:r>
              <a:rPr lang="es-ES" dirty="0"/>
              <a:t> - Q.N.AR.W1.S1.S1.T.B.CA._Z._Z._Z.USD._T._X.N</a:t>
            </a:r>
          </a:p>
          <a:p>
            <a:pPr marL="285750" indent="-285750">
              <a:buClr>
                <a:srgbClr val="3BB9B6"/>
              </a:buClr>
              <a:buFont typeface="Arial" panose="020B0604020202020204" pitchFamily="34" charset="0"/>
              <a:buChar char="•"/>
            </a:pPr>
            <a:r>
              <a:rPr lang="en-US" dirty="0"/>
              <a:t>16 dimensions that describe each observation + attributes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371475" y="2088107"/>
            <a:ext cx="6152155" cy="25794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ángulo redondeado 7"/>
          <p:cNvSpPr/>
          <p:nvPr/>
        </p:nvSpPr>
        <p:spPr>
          <a:xfrm>
            <a:off x="6619164" y="2142698"/>
            <a:ext cx="668740" cy="25794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3330054" y="4722125"/>
            <a:ext cx="0" cy="2434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7460896" y="3152633"/>
            <a:ext cx="370764" cy="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8004652" y="2967967"/>
            <a:ext cx="166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Observations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2615038" y="4999666"/>
            <a:ext cx="166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1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8288" y="1392238"/>
            <a:ext cx="5908698" cy="4456112"/>
          </a:xfrm>
          <a:prstGeom prst="rect">
            <a:avLst/>
          </a:prstGeom>
        </p:spPr>
      </p:pic>
      <p:sp>
        <p:nvSpPr>
          <p:cNvPr id="7" name="Título 2"/>
          <p:cNvSpPr txBox="1">
            <a:spLocks/>
          </p:cNvSpPr>
          <p:nvPr/>
        </p:nvSpPr>
        <p:spPr>
          <a:xfrm>
            <a:off x="371474" y="381048"/>
            <a:ext cx="10982325" cy="1011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BB9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AR" dirty="0"/>
              <a:t>II. </a:t>
            </a:r>
            <a:r>
              <a:rPr lang="es-AR" dirty="0" err="1"/>
              <a:t>Conversion</a:t>
            </a:r>
            <a:endParaRPr lang="es-AR" dirty="0"/>
          </a:p>
          <a:p>
            <a:endParaRPr lang="es-AR" dirty="0"/>
          </a:p>
          <a:p>
            <a:r>
              <a:rPr lang="es-AR" dirty="0"/>
              <a:t>a) SDMX </a:t>
            </a:r>
            <a:r>
              <a:rPr lang="es-AR" dirty="0" err="1"/>
              <a:t>converter</a:t>
            </a:r>
            <a:r>
              <a:rPr lang="es-AR" dirty="0"/>
              <a:t> – INPUT DATASET</a:t>
            </a:r>
          </a:p>
        </p:txBody>
      </p:sp>
    </p:spTree>
    <p:extLst>
      <p:ext uri="{BB962C8B-B14F-4D97-AF65-F5344CB8AC3E}">
        <p14:creationId xmlns:p14="http://schemas.microsoft.com/office/powerpoint/2010/main" val="59630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64819" y="181302"/>
            <a:ext cx="10982325" cy="720000"/>
          </a:xfrm>
        </p:spPr>
        <p:txBody>
          <a:bodyPr>
            <a:normAutofit/>
          </a:bodyPr>
          <a:lstStyle/>
          <a:p>
            <a:r>
              <a:rPr lang="es-AR" dirty="0">
                <a:latin typeface="Calibri (Cuerpo)"/>
              </a:rPr>
              <a:t>Output: SDMX Media Library File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l="314" t="1" r="37" b="6811"/>
          <a:stretch/>
        </p:blipFill>
        <p:spPr>
          <a:xfrm>
            <a:off x="204716" y="1085126"/>
            <a:ext cx="6892120" cy="3623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l="314" t="75588" r="37" b="14149"/>
          <a:stretch/>
        </p:blipFill>
        <p:spPr>
          <a:xfrm>
            <a:off x="371475" y="4831308"/>
            <a:ext cx="10431140" cy="603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6" name="Conector recto de flecha 25"/>
          <p:cNvCxnSpPr/>
          <p:nvPr/>
        </p:nvCxnSpPr>
        <p:spPr>
          <a:xfrm flipV="1">
            <a:off x="8529851" y="4462818"/>
            <a:ext cx="272955" cy="368490"/>
          </a:xfrm>
          <a:prstGeom prst="straightConnector1">
            <a:avLst/>
          </a:prstGeom>
          <a:ln>
            <a:solidFill>
              <a:srgbClr val="F078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5862637" y="5373503"/>
            <a:ext cx="660993" cy="430289"/>
          </a:xfrm>
          <a:prstGeom prst="straightConnector1">
            <a:avLst/>
          </a:prstGeom>
          <a:ln>
            <a:solidFill>
              <a:srgbClr val="F078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8038532" y="4049471"/>
            <a:ext cx="369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dimensions</a:t>
            </a:r>
            <a:endParaRPr lang="en-US" dirty="0"/>
          </a:p>
        </p:txBody>
      </p:sp>
      <p:sp>
        <p:nvSpPr>
          <p:cNvPr id="31" name="CuadroTexto 30"/>
          <p:cNvSpPr txBox="1"/>
          <p:nvPr/>
        </p:nvSpPr>
        <p:spPr>
          <a:xfrm>
            <a:off x="6681148" y="5619126"/>
            <a:ext cx="369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Period</a:t>
            </a:r>
            <a:r>
              <a:rPr lang="es-ES" dirty="0"/>
              <a:t> + </a:t>
            </a:r>
            <a:r>
              <a:rPr lang="es-ES" dirty="0" err="1"/>
              <a:t>observation</a:t>
            </a:r>
            <a:r>
              <a:rPr lang="es-ES" dirty="0"/>
              <a:t> + </a:t>
            </a:r>
            <a:r>
              <a:rPr lang="es-ES" dirty="0" err="1" smtClean="0"/>
              <a:t>attributes</a:t>
            </a:r>
            <a:endParaRPr lang="en-US" dirty="0"/>
          </a:p>
        </p:txBody>
      </p:sp>
      <p:sp>
        <p:nvSpPr>
          <p:cNvPr id="32" name="CuadroTexto 31"/>
          <p:cNvSpPr txBox="1"/>
          <p:nvPr/>
        </p:nvSpPr>
        <p:spPr>
          <a:xfrm>
            <a:off x="7849738" y="1807048"/>
            <a:ext cx="36974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Calibri (Cuerpo)"/>
              </a:rPr>
              <a:t>Exchange </a:t>
            </a:r>
            <a:r>
              <a:rPr lang="es-ES" sz="2000" b="1" dirty="0" err="1">
                <a:latin typeface="Calibri (Cuerpo)"/>
              </a:rPr>
              <a:t>format</a:t>
            </a:r>
            <a:r>
              <a:rPr lang="es-ES" sz="2000" b="1" dirty="0">
                <a:latin typeface="Calibri (Cuerpo)"/>
              </a:rPr>
              <a:t>:</a:t>
            </a:r>
          </a:p>
          <a:p>
            <a:endParaRPr lang="es-ES" sz="2000" dirty="0">
              <a:latin typeface="Calibri (Cuerpo)"/>
            </a:endParaRPr>
          </a:p>
          <a:p>
            <a:r>
              <a:rPr lang="es-ES" sz="2000" dirty="0">
                <a:latin typeface="Calibri (Cuerpo)"/>
              </a:rPr>
              <a:t>SDMX-ML</a:t>
            </a:r>
          </a:p>
          <a:p>
            <a:endParaRPr lang="es-ES" sz="2000" dirty="0">
              <a:latin typeface="Calibri (Cuerpo)"/>
            </a:endParaRPr>
          </a:p>
          <a:p>
            <a:r>
              <a:rPr lang="es-ES" sz="2000" dirty="0" err="1">
                <a:latin typeface="Calibri (Cuerpo)"/>
              </a:rPr>
              <a:t>Metadata</a:t>
            </a:r>
            <a:r>
              <a:rPr lang="es-ES" sz="2000" dirty="0">
                <a:latin typeface="Calibri (Cuerpo)"/>
              </a:rPr>
              <a:t> + data </a:t>
            </a:r>
            <a:r>
              <a:rPr lang="es-ES" sz="2000" dirty="0" err="1">
                <a:latin typeface="Calibri (Cuerpo)"/>
              </a:rPr>
              <a:t>together</a:t>
            </a:r>
            <a:endParaRPr lang="en-US" sz="2000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3432355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>
                <a:latin typeface="Calibri (Cuerpo)"/>
              </a:rPr>
              <a:t>XML </a:t>
            </a:r>
            <a:r>
              <a:rPr lang="es-AR" dirty="0" err="1">
                <a:latin typeface="Calibri (Cuerpo)"/>
              </a:rPr>
              <a:t>Format</a:t>
            </a:r>
            <a:r>
              <a:rPr lang="es-AR" dirty="0">
                <a:latin typeface="Calibri (Cuerpo)"/>
              </a:rPr>
              <a:t> vs Excel - Pros</a:t>
            </a:r>
            <a:endParaRPr lang="en-US" dirty="0">
              <a:latin typeface="Calibri (Cuerpo)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71475" y="1441182"/>
            <a:ext cx="5400675" cy="4514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 (Cuerpo)"/>
              </a:rPr>
              <a:t>XML improves the amount of data that may be available.</a:t>
            </a:r>
          </a:p>
          <a:p>
            <a:r>
              <a:rPr lang="en-US" sz="2400" dirty="0">
                <a:latin typeface="Calibri (Cuerpo)"/>
              </a:rPr>
              <a:t>Any XML is usually richer in metadata than HTML or PDF.</a:t>
            </a:r>
          </a:p>
          <a:p>
            <a:r>
              <a:rPr lang="en-US" sz="2400" dirty="0">
                <a:latin typeface="Calibri (Cuerpo)"/>
              </a:rPr>
              <a:t>SDMX offers an XML format that allows data to be accompanied by corresponding metadata.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 (Cuerpo)"/>
              </a:rPr>
              <a:t>The data is surrounded by tags that facilitate the understanding of the data and metadata.</a:t>
            </a:r>
          </a:p>
          <a:p>
            <a:r>
              <a:rPr lang="en-US" sz="2400" dirty="0">
                <a:latin typeface="Calibri (Cuerpo)"/>
              </a:rPr>
              <a:t>The concepts used to describe and identify the data are shown explicitly (DSDs).</a:t>
            </a:r>
          </a:p>
          <a:p>
            <a:r>
              <a:rPr lang="en-US" sz="2400" dirty="0">
                <a:latin typeface="Calibri (Cuerpo)"/>
              </a:rPr>
              <a:t>The code lists used to identify the data and surround them with their corresponding metadata are provided to the user.</a:t>
            </a:r>
            <a:endParaRPr lang="en-US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60486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/>
          <p:cNvSpPr/>
          <p:nvPr/>
        </p:nvSpPr>
        <p:spPr>
          <a:xfrm>
            <a:off x="542607" y="1690300"/>
            <a:ext cx="2750947" cy="646331"/>
          </a:xfrm>
          <a:prstGeom prst="roundRect">
            <a:avLst/>
          </a:prstGeom>
          <a:solidFill>
            <a:srgbClr val="F4A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ángulo redondeado 9"/>
          <p:cNvSpPr/>
          <p:nvPr/>
        </p:nvSpPr>
        <p:spPr>
          <a:xfrm>
            <a:off x="5663821" y="1085125"/>
            <a:ext cx="2750947" cy="646331"/>
          </a:xfrm>
          <a:prstGeom prst="roundRect">
            <a:avLst/>
          </a:prstGeom>
          <a:solidFill>
            <a:srgbClr val="F4A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>
                <a:latin typeface="Calibri (Cuerpo)"/>
              </a:rPr>
              <a:t>Utilities</a:t>
            </a:r>
            <a:r>
              <a:rPr lang="es-AR" dirty="0" smtClean="0">
                <a:latin typeface="Calibri (Cuerpo)"/>
              </a:rPr>
              <a:t> of </a:t>
            </a:r>
            <a:r>
              <a:rPr lang="es-AR" dirty="0" err="1" smtClean="0">
                <a:latin typeface="Calibri (Cuerpo)"/>
              </a:rPr>
              <a:t>the</a:t>
            </a:r>
            <a:r>
              <a:rPr lang="es-AR" dirty="0" smtClean="0">
                <a:latin typeface="Calibri (Cuerpo)"/>
              </a:rPr>
              <a:t> XML file</a:t>
            </a:r>
            <a:endParaRPr lang="en-US" dirty="0">
              <a:latin typeface="Calibri (Cuerpo)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64275" y="1828800"/>
            <a:ext cx="255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Output in XML </a:t>
            </a:r>
            <a:r>
              <a:rPr lang="es-ES" dirty="0" err="1"/>
              <a:t>format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5862637" y="1085125"/>
            <a:ext cx="2552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Upload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XML file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web</a:t>
            </a:r>
            <a:endParaRPr lang="en-US" dirty="0"/>
          </a:p>
        </p:txBody>
      </p:sp>
      <p:sp>
        <p:nvSpPr>
          <p:cNvPr id="9" name="CuadroTexto 8"/>
          <p:cNvSpPr txBox="1"/>
          <p:nvPr/>
        </p:nvSpPr>
        <p:spPr>
          <a:xfrm>
            <a:off x="6084305" y="1731456"/>
            <a:ext cx="255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(</a:t>
            </a:r>
            <a:r>
              <a:rPr lang="es-ES" dirty="0" err="1"/>
              <a:t>push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)</a:t>
            </a:r>
            <a:endParaRPr lang="en-US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5663821" y="3352928"/>
            <a:ext cx="2750947" cy="646331"/>
          </a:xfrm>
          <a:prstGeom prst="roundRect">
            <a:avLst/>
          </a:prstGeom>
          <a:solidFill>
            <a:srgbClr val="F4A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/>
          <p:cNvSpPr txBox="1"/>
          <p:nvPr/>
        </p:nvSpPr>
        <p:spPr>
          <a:xfrm>
            <a:off x="5862637" y="3352928"/>
            <a:ext cx="2773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XML as input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self</a:t>
            </a:r>
            <a:r>
              <a:rPr lang="es-ES" dirty="0"/>
              <a:t> – </a:t>
            </a:r>
            <a:r>
              <a:rPr lang="es-ES" dirty="0" err="1"/>
              <a:t>managed</a:t>
            </a:r>
            <a:r>
              <a:rPr lang="es-ES" dirty="0"/>
              <a:t> </a:t>
            </a:r>
            <a:r>
              <a:rPr lang="es-ES" dirty="0" err="1"/>
              <a:t>reports</a:t>
            </a:r>
            <a:r>
              <a:rPr lang="es-ES" dirty="0"/>
              <a:t> / </a:t>
            </a:r>
            <a:r>
              <a:rPr lang="es-ES" dirty="0" err="1"/>
              <a:t>queries</a:t>
            </a:r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084305" y="3999259"/>
            <a:ext cx="255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(</a:t>
            </a:r>
            <a:r>
              <a:rPr lang="es-ES" dirty="0" err="1"/>
              <a:t>pull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)</a:t>
            </a:r>
            <a:endParaRPr lang="en-US" dirty="0"/>
          </a:p>
        </p:txBody>
      </p:sp>
      <p:sp>
        <p:nvSpPr>
          <p:cNvPr id="15" name="Flecha derecha 14"/>
          <p:cNvSpPr/>
          <p:nvPr/>
        </p:nvSpPr>
        <p:spPr>
          <a:xfrm rot="21039553">
            <a:off x="3924270" y="1527951"/>
            <a:ext cx="1501254" cy="327546"/>
          </a:xfrm>
          <a:prstGeom prst="rightArrow">
            <a:avLst/>
          </a:prstGeom>
          <a:solidFill>
            <a:srgbClr val="3BB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echa derecha 15"/>
          <p:cNvSpPr/>
          <p:nvPr/>
        </p:nvSpPr>
        <p:spPr>
          <a:xfrm rot="1757529">
            <a:off x="3891791" y="2923211"/>
            <a:ext cx="1501254" cy="327546"/>
          </a:xfrm>
          <a:prstGeom prst="rightArrow">
            <a:avLst/>
          </a:prstGeom>
          <a:solidFill>
            <a:srgbClr val="3BB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 derecha 16"/>
          <p:cNvSpPr/>
          <p:nvPr/>
        </p:nvSpPr>
        <p:spPr>
          <a:xfrm rot="4095419">
            <a:off x="2726827" y="3615413"/>
            <a:ext cx="1501254" cy="327546"/>
          </a:xfrm>
          <a:prstGeom prst="rightArrow">
            <a:avLst/>
          </a:prstGeom>
          <a:solidFill>
            <a:srgbClr val="3BB9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adroTexto 17"/>
          <p:cNvSpPr txBox="1"/>
          <p:nvPr/>
        </p:nvSpPr>
        <p:spPr>
          <a:xfrm>
            <a:off x="4166087" y="4537079"/>
            <a:ext cx="505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 smtClean="0"/>
              <a:t>Other</a:t>
            </a:r>
            <a:r>
              <a:rPr lang="es-ES" u="sng" dirty="0" smtClean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Quick </a:t>
            </a:r>
            <a:r>
              <a:rPr lang="es-ES" dirty="0" err="1" smtClean="0"/>
              <a:t>structural</a:t>
            </a:r>
            <a:r>
              <a:rPr lang="es-ES" dirty="0" smtClean="0"/>
              <a:t> </a:t>
            </a:r>
            <a:r>
              <a:rPr lang="es-ES" dirty="0" err="1" smtClean="0"/>
              <a:t>validation</a:t>
            </a:r>
            <a:r>
              <a:rPr lang="es-ES" dirty="0" smtClean="0"/>
              <a:t> of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Seasonal</a:t>
            </a:r>
            <a:r>
              <a:rPr lang="es-ES" dirty="0" smtClean="0"/>
              <a:t> </a:t>
            </a:r>
            <a:r>
              <a:rPr lang="es-ES" dirty="0" err="1" smtClean="0"/>
              <a:t>Adjustment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Forecasting</a:t>
            </a:r>
            <a:r>
              <a:rPr lang="es-ES" dirty="0" smtClean="0"/>
              <a:t> </a:t>
            </a:r>
            <a:r>
              <a:rPr lang="es-ES" dirty="0" err="1" smtClean="0"/>
              <a:t>using</a:t>
            </a:r>
            <a:r>
              <a:rPr lang="es-ES" dirty="0" smtClean="0"/>
              <a:t> a </a:t>
            </a:r>
            <a:r>
              <a:rPr lang="es-ES" dirty="0" err="1" smtClean="0"/>
              <a:t>big</a:t>
            </a:r>
            <a:r>
              <a:rPr lang="es-ES" dirty="0" smtClean="0"/>
              <a:t> </a:t>
            </a:r>
            <a:r>
              <a:rPr lang="es-ES" dirty="0" err="1" smtClean="0"/>
              <a:t>amount</a:t>
            </a:r>
            <a:r>
              <a:rPr lang="es-ES" dirty="0" smtClean="0"/>
              <a:t> of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67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>
                <a:latin typeface="Calibri (Cuerpo)"/>
              </a:rPr>
              <a:t>Uploading</a:t>
            </a:r>
            <a:r>
              <a:rPr lang="es-ES" dirty="0" smtClean="0">
                <a:latin typeface="Calibri (Cuerpo)"/>
              </a:rPr>
              <a:t> </a:t>
            </a:r>
            <a:r>
              <a:rPr lang="es-ES" dirty="0" err="1" smtClean="0">
                <a:latin typeface="Calibri (Cuerpo)"/>
              </a:rPr>
              <a:t>the</a:t>
            </a:r>
            <a:r>
              <a:rPr lang="es-ES" dirty="0" smtClean="0">
                <a:latin typeface="Calibri (Cuerpo)"/>
              </a:rPr>
              <a:t> </a:t>
            </a:r>
            <a:r>
              <a:rPr lang="es-ES" dirty="0" err="1" smtClean="0">
                <a:latin typeface="Calibri (Cuerpo)"/>
              </a:rPr>
              <a:t>xml</a:t>
            </a:r>
            <a:r>
              <a:rPr lang="es-ES" dirty="0" smtClean="0">
                <a:latin typeface="Calibri (Cuerpo)"/>
              </a:rPr>
              <a:t> output. </a:t>
            </a:r>
            <a:r>
              <a:rPr lang="es-ES" dirty="0" err="1" smtClean="0">
                <a:latin typeface="Calibri (Cuerpo)"/>
              </a:rPr>
              <a:t>Example</a:t>
            </a:r>
            <a:r>
              <a:rPr lang="es-ES" dirty="0">
                <a:latin typeface="Calibri (Cuerpo)"/>
              </a:rPr>
              <a:t/>
            </a:r>
            <a:br>
              <a:rPr lang="es-ES" dirty="0">
                <a:latin typeface="Calibri (Cuerpo)"/>
              </a:rPr>
            </a:br>
            <a:r>
              <a:rPr lang="es-ES" sz="2000" dirty="0" err="1" smtClean="0">
                <a:latin typeface="Calibri (Cuerpo)"/>
              </a:rPr>
              <a:t>Push</a:t>
            </a:r>
            <a:r>
              <a:rPr lang="es-ES" sz="2000" dirty="0" smtClean="0">
                <a:latin typeface="Calibri (Cuerpo)"/>
              </a:rPr>
              <a:t> </a:t>
            </a:r>
            <a:r>
              <a:rPr lang="es-ES" sz="2000" dirty="0" err="1" smtClean="0">
                <a:latin typeface="Calibri (Cuerpo)"/>
              </a:rPr>
              <a:t>model</a:t>
            </a:r>
            <a:endParaRPr lang="en-US" dirty="0">
              <a:latin typeface="Calibri (Cuerpo)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71475" y="5698956"/>
            <a:ext cx="92213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Portugal: https://</a:t>
            </a:r>
            <a:r>
              <a:rPr lang="es-ES" sz="1200" dirty="0" smtClean="0"/>
              <a:t>www.bportugal.pt/genericohtml/economic-and-financial-data-portugal</a:t>
            </a:r>
            <a:endParaRPr lang="es-ES" sz="12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4430" r="980" b="7137"/>
          <a:stretch/>
        </p:blipFill>
        <p:spPr>
          <a:xfrm>
            <a:off x="204716" y="1226747"/>
            <a:ext cx="8184466" cy="410952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4430" r="1714" b="6390"/>
          <a:stretch/>
        </p:blipFill>
        <p:spPr>
          <a:xfrm>
            <a:off x="6355576" y="3214047"/>
            <a:ext cx="5631976" cy="312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lipse 7"/>
          <p:cNvSpPr/>
          <p:nvPr/>
        </p:nvSpPr>
        <p:spPr>
          <a:xfrm>
            <a:off x="5117910" y="2947916"/>
            <a:ext cx="941696" cy="532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onector recto de flecha 10"/>
          <p:cNvCxnSpPr>
            <a:stCxn id="8" idx="6"/>
          </p:cNvCxnSpPr>
          <p:nvPr/>
        </p:nvCxnSpPr>
        <p:spPr>
          <a:xfrm>
            <a:off x="6059606" y="3214048"/>
            <a:ext cx="764812" cy="2661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440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464024" y="553598"/>
            <a:ext cx="95534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err="1">
                <a:solidFill>
                  <a:srgbClr val="019D99"/>
                </a:solidFill>
              </a:rPr>
              <a:t>Visualisation</a:t>
            </a:r>
            <a:r>
              <a:rPr lang="es-ES" sz="4400" dirty="0">
                <a:solidFill>
                  <a:srgbClr val="019D99"/>
                </a:solidFill>
              </a:rPr>
              <a:t> </a:t>
            </a:r>
            <a:r>
              <a:rPr lang="es-ES" sz="4400" dirty="0" err="1">
                <a:solidFill>
                  <a:srgbClr val="019D99"/>
                </a:solidFill>
              </a:rPr>
              <a:t>of</a:t>
            </a:r>
            <a:r>
              <a:rPr lang="es-ES" sz="4400" dirty="0">
                <a:solidFill>
                  <a:srgbClr val="019D99"/>
                </a:solidFill>
              </a:rPr>
              <a:t> </a:t>
            </a:r>
            <a:r>
              <a:rPr lang="es-ES" sz="4400" dirty="0" err="1">
                <a:solidFill>
                  <a:srgbClr val="019D99"/>
                </a:solidFill>
              </a:rPr>
              <a:t>the</a:t>
            </a:r>
            <a:r>
              <a:rPr lang="es-ES" sz="4400" dirty="0">
                <a:solidFill>
                  <a:srgbClr val="019D99"/>
                </a:solidFill>
              </a:rPr>
              <a:t> data</a:t>
            </a:r>
          </a:p>
        </p:txBody>
      </p:sp>
      <p:sp>
        <p:nvSpPr>
          <p:cNvPr id="15" name="Marcador de contenido 2"/>
          <p:cNvSpPr txBox="1">
            <a:spLocks/>
          </p:cNvSpPr>
          <p:nvPr/>
        </p:nvSpPr>
        <p:spPr>
          <a:xfrm>
            <a:off x="464024" y="1687532"/>
            <a:ext cx="10508776" cy="4117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800" dirty="0" err="1">
                <a:latin typeface="Calibri (Cuerpo)"/>
              </a:rPr>
              <a:t>Current</a:t>
            </a:r>
            <a:r>
              <a:rPr lang="es-AR" sz="2800" dirty="0">
                <a:latin typeface="Calibri (Cuerpo)"/>
              </a:rPr>
              <a:t> </a:t>
            </a:r>
            <a:r>
              <a:rPr lang="es-AR" sz="2800" dirty="0" err="1" smtClean="0">
                <a:latin typeface="Calibri (Cuerpo)"/>
              </a:rPr>
              <a:t>graphs</a:t>
            </a:r>
            <a:r>
              <a:rPr lang="es-AR" sz="2800" dirty="0" smtClean="0">
                <a:latin typeface="Calibri (Cuerpo)"/>
              </a:rPr>
              <a:t> </a:t>
            </a:r>
            <a:r>
              <a:rPr lang="es-AR" sz="2800" dirty="0">
                <a:latin typeface="Calibri (Cuerpo)"/>
              </a:rPr>
              <a:t>are </a:t>
            </a:r>
            <a:r>
              <a:rPr lang="es-AR" sz="2800" dirty="0" err="1">
                <a:latin typeface="Calibri (Cuerpo)"/>
              </a:rPr>
              <a:t>not</a:t>
            </a:r>
            <a:r>
              <a:rPr lang="es-AR" sz="2800" dirty="0">
                <a:latin typeface="Calibri (Cuerpo)"/>
              </a:rPr>
              <a:t> </a:t>
            </a:r>
            <a:r>
              <a:rPr lang="en-US" altLang="en-US" sz="2800" dirty="0">
                <a:solidFill>
                  <a:srgbClr val="222222"/>
                </a:solidFill>
                <a:latin typeface="Calibri (Cuerpo)"/>
              </a:rPr>
              <a:t>standardized.</a:t>
            </a:r>
            <a:endParaRPr lang="en-US" sz="2800" dirty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 (Cuerpo)"/>
              </a:rPr>
              <a:t>Most of the </a:t>
            </a:r>
            <a:r>
              <a:rPr lang="en-US" sz="2800" dirty="0" smtClean="0">
                <a:latin typeface="Calibri (Cuerpo)"/>
              </a:rPr>
              <a:t>graphs </a:t>
            </a:r>
            <a:r>
              <a:rPr lang="en-US" sz="2800" dirty="0">
                <a:latin typeface="Calibri (Cuerpo)"/>
              </a:rPr>
              <a:t>are embedded in the technical reports, in pdf format.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Calibri (Cuerpo)"/>
              </a:rPr>
              <a:t>The adoption of the new standard is an opportunity to homogenize the visualizations.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222222"/>
                </a:solidFill>
                <a:latin typeface="Calibri (Cuerpo)"/>
              </a:rPr>
              <a:t>In this first phase (trial), we are using different software and testing </a:t>
            </a:r>
            <a:r>
              <a:rPr lang="en-US" altLang="en-US" sz="2800" dirty="0" smtClean="0">
                <a:solidFill>
                  <a:srgbClr val="222222"/>
                </a:solidFill>
                <a:latin typeface="Calibri (Cuerpo)"/>
              </a:rPr>
              <a:t>their </a:t>
            </a:r>
            <a:r>
              <a:rPr lang="en-US" altLang="en-US" sz="2800" dirty="0">
                <a:solidFill>
                  <a:srgbClr val="222222"/>
                </a:solidFill>
                <a:latin typeface="Calibri (Cuerpo)"/>
              </a:rPr>
              <a:t>performance: Tableau &amp; MS </a:t>
            </a:r>
            <a:r>
              <a:rPr lang="en-US" altLang="en-US" sz="2800" dirty="0" err="1">
                <a:solidFill>
                  <a:srgbClr val="222222"/>
                </a:solidFill>
                <a:latin typeface="Calibri (Cuerpo)"/>
              </a:rPr>
              <a:t>PowerBi</a:t>
            </a:r>
            <a:r>
              <a:rPr lang="en-US" altLang="en-US" sz="2800" dirty="0">
                <a:solidFill>
                  <a:srgbClr val="222222"/>
                </a:solidFill>
                <a:latin typeface="Calibri (Cuerpo)"/>
              </a:rPr>
              <a:t>.</a:t>
            </a:r>
            <a:endParaRPr lang="en-US" altLang="en-US" sz="2800" dirty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940CE7-57A2-43A7-B942-C7F7794AB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7044"/>
            <a:ext cx="22442" cy="12311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56182D-2CE3-4E85-91F8-A81C1FE02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2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63857" y="5329322"/>
            <a:ext cx="3953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https://app.powerbi.com/view?r=eyJrIjoiMzg0YWQ0MTMtMzY0OC00NTQ2LTg0NTQtZmI0ZjVlOWE4ZmQxIiwidCI6IjE1OTk0YThhLTkxNGUtNGY4YS04Mzg1LTg3NjExNTY3MjRlOCIsImMiOjR9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46914" y="369439"/>
            <a:ext cx="8188657" cy="110799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000" dirty="0">
                <a:solidFill>
                  <a:srgbClr val="3BB9B6"/>
                </a:solidFill>
                <a:latin typeface="Calibri (Cuerpo)"/>
                <a:ea typeface="+mj-ea"/>
                <a:cs typeface="Arial" panose="020B0604020202020204" pitchFamily="34" charset="0"/>
              </a:rPr>
              <a:t>Pilot phase “pull model”: </a:t>
            </a:r>
          </a:p>
          <a:p>
            <a:pPr marL="0" marR="0" lvl="0" indent="0" defTabSz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000" dirty="0">
                <a:solidFill>
                  <a:srgbClr val="3BB9B6"/>
                </a:solidFill>
                <a:latin typeface="Calibri (Cuerpo)"/>
                <a:ea typeface="+mj-ea"/>
                <a:cs typeface="Arial" panose="020B0604020202020204" pitchFamily="34" charset="0"/>
              </a:rPr>
              <a:t>Generation of self-managed reports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4197" t="19170" r="29616" b="13293"/>
          <a:stretch/>
        </p:blipFill>
        <p:spPr>
          <a:xfrm>
            <a:off x="5789507" y="1642899"/>
            <a:ext cx="5724221" cy="3283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4055" t="18423" r="27519" b="13131"/>
          <a:stretch/>
        </p:blipFill>
        <p:spPr>
          <a:xfrm>
            <a:off x="0" y="1477435"/>
            <a:ext cx="5551076" cy="3121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173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71475" y="1392071"/>
            <a:ext cx="10982325" cy="44562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s-ES" dirty="0" smtClean="0">
                <a:latin typeface="Calibri (Cuerpo)"/>
              </a:rPr>
              <a:t>No country and </a:t>
            </a:r>
            <a:r>
              <a:rPr lang="es-ES" dirty="0" err="1" smtClean="0">
                <a:latin typeface="Calibri (Cuerpo)"/>
              </a:rPr>
              <a:t>few</a:t>
            </a:r>
            <a:r>
              <a:rPr lang="es-ES" dirty="0" smtClean="0">
                <a:latin typeface="Calibri (Cuerpo)"/>
              </a:rPr>
              <a:t> regional records in </a:t>
            </a:r>
            <a:r>
              <a:rPr lang="es-ES" dirty="0" err="1" smtClean="0">
                <a:latin typeface="Calibri (Cuerpo)"/>
              </a:rPr>
              <a:t>this</a:t>
            </a:r>
            <a:r>
              <a:rPr lang="es-ES" dirty="0" smtClean="0">
                <a:latin typeface="Calibri (Cuerpo)"/>
              </a:rPr>
              <a:t> </a:t>
            </a:r>
            <a:r>
              <a:rPr lang="es-ES" dirty="0" err="1" smtClean="0">
                <a:latin typeface="Calibri (Cuerpo)"/>
              </a:rPr>
              <a:t>matter</a:t>
            </a:r>
            <a:endParaRPr lang="en-US" dirty="0" smtClean="0">
              <a:latin typeface="Calibri (Cuerpo)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dirty="0" smtClean="0">
                <a:latin typeface="Calibri (Cuerpo)"/>
              </a:rPr>
              <a:t>Coordinate an inter-area working group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>
                <a:latin typeface="Calibri (Cuerpo)"/>
              </a:rPr>
              <a:t>Old </a:t>
            </a:r>
            <a:r>
              <a:rPr lang="en-US" dirty="0">
                <a:latin typeface="Calibri (Cuerpo)"/>
              </a:rPr>
              <a:t>habits. Antique ways of managing </a:t>
            </a:r>
            <a:r>
              <a:rPr lang="en-US" dirty="0" smtClean="0">
                <a:latin typeface="Calibri (Cuerpo)"/>
              </a:rPr>
              <a:t>data</a:t>
            </a:r>
          </a:p>
          <a:p>
            <a:pPr algn="just">
              <a:lnSpc>
                <a:spcPct val="150000"/>
              </a:lnSpc>
              <a:defRPr/>
            </a:pPr>
            <a:r>
              <a:rPr lang="es-ES" dirty="0" err="1" smtClean="0">
                <a:latin typeface="Calibri (Cuerpo)"/>
              </a:rPr>
              <a:t>Catching</a:t>
            </a:r>
            <a:r>
              <a:rPr lang="es-ES" dirty="0" smtClean="0">
                <a:latin typeface="Calibri (Cuerpo)"/>
              </a:rPr>
              <a:t> up </a:t>
            </a:r>
            <a:r>
              <a:rPr lang="es-ES" dirty="0" err="1" smtClean="0">
                <a:latin typeface="Calibri (Cuerpo)"/>
              </a:rPr>
              <a:t>with</a:t>
            </a:r>
            <a:r>
              <a:rPr lang="es-ES" dirty="0" smtClean="0">
                <a:latin typeface="Calibri (Cuerpo)"/>
              </a:rPr>
              <a:t> SDMX </a:t>
            </a:r>
            <a:r>
              <a:rPr lang="es-ES" dirty="0" smtClean="0">
                <a:latin typeface="Calibri (Cuerpo)"/>
              </a:rPr>
              <a:t>Tools</a:t>
            </a:r>
            <a:endParaRPr lang="en-US" dirty="0">
              <a:latin typeface="Calibri (Cuerpo)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endParaRPr lang="en-US" dirty="0">
              <a:latin typeface="Calibri (Cuerpo)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endParaRPr lang="es-ES" dirty="0">
              <a:latin typeface="Calibri (Cuerpo)"/>
            </a:endParaRPr>
          </a:p>
          <a:p>
            <a:pPr algn="just">
              <a:lnSpc>
                <a:spcPct val="150000"/>
              </a:lnSpc>
              <a:defRPr/>
            </a:pPr>
            <a:endParaRPr lang="es-ES" dirty="0"/>
          </a:p>
          <a:p>
            <a:endParaRPr lang="es-A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>
                <a:latin typeface="Calibri (Cuerpo)"/>
              </a:rPr>
              <a:t>What</a:t>
            </a:r>
            <a:r>
              <a:rPr lang="es-AR" dirty="0" smtClean="0">
                <a:latin typeface="Calibri (Cuerpo)"/>
              </a:rPr>
              <a:t> </a:t>
            </a:r>
            <a:r>
              <a:rPr lang="es-AR" dirty="0" err="1" smtClean="0">
                <a:latin typeface="Calibri (Cuerpo)"/>
              </a:rPr>
              <a:t>we</a:t>
            </a:r>
            <a:r>
              <a:rPr lang="es-AR" dirty="0" smtClean="0">
                <a:latin typeface="Calibri (Cuerpo)"/>
              </a:rPr>
              <a:t> </a:t>
            </a:r>
            <a:r>
              <a:rPr lang="es-AR" dirty="0" err="1" smtClean="0">
                <a:latin typeface="Calibri (Cuerpo)"/>
              </a:rPr>
              <a:t>had</a:t>
            </a:r>
            <a:r>
              <a:rPr lang="es-AR" dirty="0" smtClean="0">
                <a:latin typeface="Calibri (Cuerpo)"/>
              </a:rPr>
              <a:t>  to </a:t>
            </a:r>
            <a:r>
              <a:rPr lang="es-AR" dirty="0" err="1" smtClean="0">
                <a:latin typeface="Calibri (Cuerpo)"/>
              </a:rPr>
              <a:t>overcome</a:t>
            </a:r>
            <a:r>
              <a:rPr lang="es-AR" dirty="0" smtClean="0">
                <a:latin typeface="Calibri (Cuerpo)"/>
              </a:rPr>
              <a:t> </a:t>
            </a:r>
            <a:r>
              <a:rPr lang="es-AR" dirty="0" err="1" smtClean="0">
                <a:latin typeface="Calibri (Cuerpo)"/>
              </a:rPr>
              <a:t>with</a:t>
            </a:r>
            <a:r>
              <a:rPr lang="es-AR" dirty="0" smtClean="0">
                <a:latin typeface="Calibri (Cuerpo)"/>
              </a:rPr>
              <a:t>?:</a:t>
            </a:r>
            <a:endParaRPr lang="es-AR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51575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341194" y="782198"/>
            <a:ext cx="9553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err="1" smtClean="0">
                <a:solidFill>
                  <a:srgbClr val="019D99"/>
                </a:solidFill>
              </a:rPr>
              <a:t>Where</a:t>
            </a:r>
            <a:r>
              <a:rPr lang="es-ES" sz="3600" dirty="0" smtClean="0">
                <a:solidFill>
                  <a:srgbClr val="019D99"/>
                </a:solidFill>
              </a:rPr>
              <a:t> are </a:t>
            </a:r>
            <a:r>
              <a:rPr lang="es-ES" sz="3600" dirty="0" err="1" smtClean="0">
                <a:solidFill>
                  <a:srgbClr val="019D99"/>
                </a:solidFill>
              </a:rPr>
              <a:t>we</a:t>
            </a:r>
            <a:r>
              <a:rPr lang="es-ES" sz="3600" dirty="0" smtClean="0">
                <a:solidFill>
                  <a:srgbClr val="019D99"/>
                </a:solidFill>
              </a:rPr>
              <a:t>?</a:t>
            </a:r>
            <a:endParaRPr lang="es-ES" sz="3600" dirty="0">
              <a:solidFill>
                <a:srgbClr val="019D99"/>
              </a:solidFill>
            </a:endParaRPr>
          </a:p>
        </p:txBody>
      </p:sp>
      <p:sp>
        <p:nvSpPr>
          <p:cNvPr id="15" name="Marcador de contenido 2"/>
          <p:cNvSpPr txBox="1">
            <a:spLocks/>
          </p:cNvSpPr>
          <p:nvPr/>
        </p:nvSpPr>
        <p:spPr>
          <a:xfrm>
            <a:off x="371475" y="1687532"/>
            <a:ext cx="11447486" cy="41264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Building</a:t>
            </a:r>
            <a:r>
              <a:rPr lang="es-ES" sz="2800" dirty="0" smtClean="0">
                <a:latin typeface="Calibri (Cuerpo)"/>
              </a:rPr>
              <a:t> a </a:t>
            </a:r>
            <a:r>
              <a:rPr lang="es-ES" sz="2800" dirty="0" err="1" smtClean="0">
                <a:latin typeface="Calibri (Cuerpo)"/>
              </a:rPr>
              <a:t>Working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Group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with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analyst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from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other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areas</a:t>
            </a:r>
            <a:r>
              <a:rPr lang="es-ES" sz="2800" dirty="0" smtClean="0">
                <a:latin typeface="Calibri (Cuerpo)"/>
              </a:rPr>
              <a:t> to i</a:t>
            </a:r>
            <a:r>
              <a:rPr lang="en-US" sz="2800" dirty="0" err="1" smtClean="0">
                <a:latin typeface="Calibri (Cuerpo)"/>
              </a:rPr>
              <a:t>mplement</a:t>
            </a:r>
            <a:r>
              <a:rPr lang="en-US" sz="2800" dirty="0" smtClean="0">
                <a:latin typeface="Calibri (Cuerpo)"/>
              </a:rPr>
              <a:t> </a:t>
            </a:r>
            <a:r>
              <a:rPr lang="en-US" sz="2800" dirty="0">
                <a:latin typeface="Calibri (Cuerpo)"/>
              </a:rPr>
              <a:t>the SDMX Model to other indicators (priority= Indicators included in SDDS</a:t>
            </a:r>
            <a:r>
              <a:rPr lang="en-US" sz="2800" dirty="0" smtClean="0">
                <a:latin typeface="Calibri (Cuerpo)"/>
              </a:rPr>
              <a:t>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Writing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guidelines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for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other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areas</a:t>
            </a:r>
            <a:r>
              <a:rPr lang="es-ES" sz="2800" dirty="0" smtClean="0">
                <a:latin typeface="Calibri (Cuerpo)"/>
              </a:rPr>
              <a:t> to  </a:t>
            </a:r>
            <a:r>
              <a:rPr lang="es-ES" sz="2800" dirty="0" err="1" smtClean="0">
                <a:latin typeface="Calibri (Cuerpo)"/>
              </a:rPr>
              <a:t>convert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data to </a:t>
            </a:r>
            <a:r>
              <a:rPr lang="es-ES" sz="2800" dirty="0" err="1" smtClean="0">
                <a:latin typeface="Calibri (Cuerpo)"/>
              </a:rPr>
              <a:t>xml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format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under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SDMX </a:t>
            </a:r>
            <a:r>
              <a:rPr lang="es-ES" sz="2800" dirty="0" err="1" smtClean="0">
                <a:latin typeface="Calibri (Cuerpo)"/>
              </a:rPr>
              <a:t>model</a:t>
            </a:r>
            <a:endParaRPr lang="es-ES" sz="2800" dirty="0" smtClean="0">
              <a:latin typeface="Calibri (Cuerpo)"/>
            </a:endParaRPr>
          </a:p>
          <a:p>
            <a:pPr algn="l"/>
            <a:r>
              <a:rPr lang="es-ES" sz="2800" dirty="0" smtClean="0">
                <a:latin typeface="Calibri (Cuerpo)"/>
              </a:rPr>
              <a:t> </a:t>
            </a:r>
            <a:endParaRPr lang="es-E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We</a:t>
            </a:r>
            <a:r>
              <a:rPr lang="es-ES" sz="2800" dirty="0" smtClean="0">
                <a:latin typeface="Calibri (Cuerpo)"/>
              </a:rPr>
              <a:t> are </a:t>
            </a:r>
            <a:r>
              <a:rPr lang="es-ES" sz="2800" dirty="0" err="1" smtClean="0">
                <a:latin typeface="Calibri (Cuerpo)"/>
              </a:rPr>
              <a:t>about</a:t>
            </a:r>
            <a:r>
              <a:rPr lang="es-ES" sz="2800" dirty="0" smtClean="0">
                <a:latin typeface="Calibri (Cuerpo)"/>
              </a:rPr>
              <a:t> to </a:t>
            </a:r>
            <a:r>
              <a:rPr lang="es-ES" sz="2800" dirty="0" err="1" smtClean="0">
                <a:latin typeface="Calibri (Cuerpo)"/>
              </a:rPr>
              <a:t>publish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External</a:t>
            </a:r>
            <a:r>
              <a:rPr lang="es-ES" sz="2800" dirty="0" smtClean="0">
                <a:latin typeface="Calibri (Cuerpo)"/>
              </a:rPr>
              <a:t> Sector </a:t>
            </a:r>
            <a:r>
              <a:rPr lang="es-ES" sz="2800" dirty="0" err="1" smtClean="0">
                <a:latin typeface="Calibri (Cuerpo)"/>
              </a:rPr>
              <a:t>indicators</a:t>
            </a:r>
            <a:r>
              <a:rPr lang="es-ES" sz="2800" dirty="0" smtClean="0">
                <a:latin typeface="Calibri (Cuerpo)"/>
              </a:rPr>
              <a:t> in </a:t>
            </a:r>
            <a:r>
              <a:rPr lang="es-ES" sz="2800" dirty="0" err="1" smtClean="0">
                <a:latin typeface="Calibri (Cuerpo)"/>
              </a:rPr>
              <a:t>xml</a:t>
            </a:r>
            <a:r>
              <a:rPr lang="es-ES" sz="2800" dirty="0" smtClean="0">
                <a:latin typeface="Calibri (Cuerpo)"/>
              </a:rPr>
              <a:t>  </a:t>
            </a:r>
            <a:r>
              <a:rPr lang="es-ES" sz="2800" dirty="0" err="1" smtClean="0">
                <a:latin typeface="Calibri (Cuerpo)"/>
              </a:rPr>
              <a:t>format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under</a:t>
            </a:r>
            <a:r>
              <a:rPr lang="es-ES" sz="2800" dirty="0" smtClean="0">
                <a:latin typeface="Calibri (Cuerpo)"/>
              </a:rPr>
              <a:t>  SDMX </a:t>
            </a:r>
            <a:r>
              <a:rPr lang="es-ES" sz="2800" dirty="0" err="1" smtClean="0">
                <a:latin typeface="Calibri (Cuerpo)"/>
              </a:rPr>
              <a:t>model</a:t>
            </a:r>
            <a:r>
              <a:rPr lang="es-ES" sz="2800" dirty="0" smtClean="0">
                <a:latin typeface="Calibri (Cuerpo)"/>
              </a:rPr>
              <a:t> (</a:t>
            </a:r>
            <a:r>
              <a:rPr lang="es-ES" sz="2800" dirty="0" err="1" smtClean="0">
                <a:latin typeface="Calibri (Cuerpo)"/>
              </a:rPr>
              <a:t>last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week</a:t>
            </a:r>
            <a:r>
              <a:rPr lang="es-ES" sz="2800" dirty="0" smtClean="0">
                <a:latin typeface="Calibri (Cuerpo)"/>
              </a:rPr>
              <a:t> of </a:t>
            </a:r>
            <a:r>
              <a:rPr lang="es-ES" sz="2800" dirty="0" err="1" smtClean="0">
                <a:latin typeface="Calibri (Cuerpo)"/>
              </a:rPr>
              <a:t>September</a:t>
            </a:r>
            <a:r>
              <a:rPr lang="es-ES" sz="2800" dirty="0" smtClean="0">
                <a:latin typeface="Calibri (Cuerpo)"/>
              </a:rPr>
              <a:t>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Developing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visuals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from</a:t>
            </a:r>
            <a:r>
              <a:rPr lang="es-ES" sz="2800" dirty="0" smtClean="0">
                <a:latin typeface="Calibri (Cuerpo)"/>
              </a:rPr>
              <a:t> SDMX inputs</a:t>
            </a:r>
            <a:endParaRPr lang="en-U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2835602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341194" y="782198"/>
            <a:ext cx="9553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err="1" smtClean="0">
                <a:solidFill>
                  <a:srgbClr val="019D99"/>
                </a:solidFill>
              </a:rPr>
              <a:t>Next</a:t>
            </a:r>
            <a:r>
              <a:rPr lang="es-ES" sz="3600" dirty="0" smtClean="0">
                <a:solidFill>
                  <a:srgbClr val="019D99"/>
                </a:solidFill>
              </a:rPr>
              <a:t> </a:t>
            </a:r>
            <a:r>
              <a:rPr lang="es-ES" sz="3600" dirty="0" err="1" smtClean="0">
                <a:solidFill>
                  <a:srgbClr val="019D99"/>
                </a:solidFill>
              </a:rPr>
              <a:t>steps</a:t>
            </a:r>
            <a:r>
              <a:rPr lang="es-ES" sz="3600" dirty="0" smtClean="0">
                <a:solidFill>
                  <a:srgbClr val="019D99"/>
                </a:solidFill>
              </a:rPr>
              <a:t>:</a:t>
            </a:r>
            <a:endParaRPr lang="es-ES" sz="3600" dirty="0">
              <a:solidFill>
                <a:srgbClr val="019D99"/>
              </a:solidFill>
            </a:endParaRPr>
          </a:p>
        </p:txBody>
      </p:sp>
      <p:sp>
        <p:nvSpPr>
          <p:cNvPr id="15" name="Marcador de contenido 2"/>
          <p:cNvSpPr txBox="1">
            <a:spLocks/>
          </p:cNvSpPr>
          <p:nvPr/>
        </p:nvSpPr>
        <p:spPr>
          <a:xfrm>
            <a:off x="371475" y="1687532"/>
            <a:ext cx="11447486" cy="41264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B10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Spill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over</a:t>
            </a:r>
            <a:r>
              <a:rPr lang="es-ES" sz="2800" dirty="0" smtClean="0">
                <a:latin typeface="Calibri (Cuerpo)"/>
              </a:rPr>
              <a:t> to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rest</a:t>
            </a:r>
            <a:r>
              <a:rPr lang="es-ES" sz="2800" dirty="0" smtClean="0">
                <a:latin typeface="Calibri (Cuerpo)"/>
              </a:rPr>
              <a:t> of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institute</a:t>
            </a:r>
            <a:r>
              <a:rPr lang="es-ES" sz="2800" dirty="0" smtClean="0">
                <a:latin typeface="Calibri (Cuerpo)"/>
              </a:rPr>
              <a:t> an</a:t>
            </a:r>
            <a:r>
              <a:rPr lang="es-ES" sz="2800" dirty="0" smtClean="0">
                <a:latin typeface="Calibri (Cuerpo)"/>
              </a:rPr>
              <a:t>d </a:t>
            </a:r>
            <a:r>
              <a:rPr lang="es-ES" sz="2800" dirty="0" err="1" smtClean="0">
                <a:latin typeface="Calibri (Cuerpo)"/>
              </a:rPr>
              <a:t>other</a:t>
            </a:r>
            <a:r>
              <a:rPr lang="es-ES" sz="2800" dirty="0" smtClean="0">
                <a:latin typeface="Calibri (Cuerpo)"/>
              </a:rPr>
              <a:t> data </a:t>
            </a:r>
            <a:r>
              <a:rPr lang="es-ES" sz="2800" dirty="0" err="1" smtClean="0">
                <a:latin typeface="Calibri (Cuerpo)"/>
              </a:rPr>
              <a:t>producers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like</a:t>
            </a:r>
            <a:r>
              <a:rPr lang="es-ES" sz="2800" dirty="0" smtClean="0">
                <a:latin typeface="Calibri (Cuerpo)"/>
              </a:rPr>
              <a:t> Central Bank and </a:t>
            </a:r>
            <a:r>
              <a:rPr lang="es-ES" sz="2800" dirty="0" err="1" smtClean="0">
                <a:latin typeface="Calibri (Cuerpo)"/>
              </a:rPr>
              <a:t>Ministry</a:t>
            </a:r>
            <a:r>
              <a:rPr lang="es-ES" sz="2800" dirty="0" smtClean="0">
                <a:latin typeface="Calibri (Cuerpo)"/>
              </a:rPr>
              <a:t> of </a:t>
            </a:r>
            <a:r>
              <a:rPr lang="es-ES" sz="2800" dirty="0" err="1" smtClean="0">
                <a:latin typeface="Calibri (Cuerpo)"/>
              </a:rPr>
              <a:t>Economy</a:t>
            </a:r>
            <a:r>
              <a:rPr lang="es-ES" sz="2800" dirty="0" smtClean="0">
                <a:latin typeface="Calibri (Cuerpo)"/>
              </a:rPr>
              <a:t> and </a:t>
            </a:r>
            <a:r>
              <a:rPr lang="es-ES" sz="2800" dirty="0" err="1" smtClean="0">
                <a:latin typeface="Calibri (Cuerpo)"/>
              </a:rPr>
              <a:t>preach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about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importance</a:t>
            </a:r>
            <a:r>
              <a:rPr lang="es-ES" sz="2800" dirty="0" smtClean="0">
                <a:latin typeface="Calibri (Cuerpo)"/>
              </a:rPr>
              <a:t> of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standard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Convert</a:t>
            </a:r>
            <a:r>
              <a:rPr lang="es-ES" sz="2800" dirty="0" smtClean="0">
                <a:latin typeface="Calibri (Cuerpo)"/>
              </a:rPr>
              <a:t> and </a:t>
            </a:r>
            <a:r>
              <a:rPr lang="es-ES" sz="2800" dirty="0" err="1" smtClean="0">
                <a:latin typeface="Calibri (Cuerpo)"/>
              </a:rPr>
              <a:t>upload</a:t>
            </a:r>
            <a:r>
              <a:rPr lang="es-ES" sz="2800" dirty="0" smtClean="0">
                <a:latin typeface="Calibri (Cuerpo)"/>
              </a:rPr>
              <a:t> more </a:t>
            </a:r>
            <a:r>
              <a:rPr lang="es-ES" sz="2800" dirty="0" err="1" smtClean="0">
                <a:latin typeface="Calibri (Cuerpo)"/>
              </a:rPr>
              <a:t>indicators</a:t>
            </a:r>
            <a:r>
              <a:rPr lang="es-ES" sz="2800" dirty="0" smtClean="0">
                <a:latin typeface="Calibri (Cuerpo)"/>
              </a:rPr>
              <a:t>  in </a:t>
            </a:r>
            <a:r>
              <a:rPr lang="es-ES" sz="2800" dirty="0" err="1" smtClean="0">
                <a:latin typeface="Calibri (Cuerpo)"/>
              </a:rPr>
              <a:t>xml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format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under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the</a:t>
            </a:r>
            <a:r>
              <a:rPr lang="es-ES" sz="2800" dirty="0" smtClean="0">
                <a:latin typeface="Calibri (Cuerpo)"/>
              </a:rPr>
              <a:t> SDMX standard</a:t>
            </a:r>
            <a:endParaRPr lang="es-ES" sz="2800" dirty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Calibri (Cuerpo)"/>
              </a:rPr>
              <a:t>Continue</a:t>
            </a:r>
            <a:r>
              <a:rPr lang="es-ES" sz="2800" dirty="0" smtClean="0">
                <a:latin typeface="Calibri (Cuerpo)"/>
              </a:rPr>
              <a:t>, </a:t>
            </a:r>
            <a:r>
              <a:rPr lang="es-ES" sz="2800" dirty="0" err="1" smtClean="0">
                <a:latin typeface="Calibri (Cuerpo)"/>
              </a:rPr>
              <a:t>developing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testing</a:t>
            </a:r>
            <a:r>
              <a:rPr lang="es-ES" sz="2800" dirty="0" smtClean="0">
                <a:latin typeface="Calibri (Cuerpo)"/>
              </a:rPr>
              <a:t> and </a:t>
            </a:r>
            <a:r>
              <a:rPr lang="es-ES" sz="2800" dirty="0" err="1" smtClean="0">
                <a:latin typeface="Calibri (Cuerpo)"/>
              </a:rPr>
              <a:t>publish</a:t>
            </a:r>
            <a:r>
              <a:rPr lang="es-ES" sz="2800" dirty="0" smtClean="0">
                <a:latin typeface="Calibri (Cuerpo)"/>
              </a:rPr>
              <a:t> </a:t>
            </a:r>
            <a:r>
              <a:rPr lang="es-ES" sz="2800" dirty="0" err="1" smtClean="0">
                <a:latin typeface="Calibri (Cuerpo)"/>
              </a:rPr>
              <a:t>visuals</a:t>
            </a:r>
            <a:r>
              <a:rPr lang="es-ES" sz="2800" dirty="0" smtClean="0">
                <a:latin typeface="Calibri (Cuerpo)"/>
              </a:rPr>
              <a:t> and online </a:t>
            </a:r>
            <a:r>
              <a:rPr lang="es-ES" sz="2800" dirty="0" err="1" smtClean="0">
                <a:latin typeface="Calibri (Cuerpo)"/>
              </a:rPr>
              <a:t>queries</a:t>
            </a:r>
            <a:endParaRPr lang="en-US" sz="2800" dirty="0" smtClean="0">
              <a:latin typeface="Calibri (Cuerpo)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Calibri (Cuerpo)"/>
            </a:endParaRPr>
          </a:p>
          <a:p>
            <a:pPr algn="l"/>
            <a:r>
              <a:rPr lang="es-ES" sz="2800" dirty="0" smtClean="0">
                <a:latin typeface="Calibri (Cuerpo)"/>
              </a:rPr>
              <a:t> </a:t>
            </a:r>
            <a:endParaRPr lang="en-US" sz="2800" dirty="0">
              <a:latin typeface="Calibri (Cuerpo)"/>
            </a:endParaRPr>
          </a:p>
        </p:txBody>
      </p:sp>
    </p:spTree>
    <p:extLst>
      <p:ext uri="{BB962C8B-B14F-4D97-AF65-F5344CB8AC3E}">
        <p14:creationId xmlns:p14="http://schemas.microsoft.com/office/powerpoint/2010/main" val="1817765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</a:t>
            </a:r>
            <a:r>
              <a:rPr lang="en-US" dirty="0" smtClean="0"/>
              <a:t>!</a:t>
            </a:r>
            <a:br>
              <a:rPr lang="en-US" dirty="0" smtClean="0"/>
            </a:br>
            <a:r>
              <a:rPr lang="en-US" dirty="0"/>
              <a:t>¡</a:t>
            </a:r>
            <a:r>
              <a:rPr lang="en-US" dirty="0" smtClean="0"/>
              <a:t>Gracias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ateción</a:t>
            </a:r>
            <a:r>
              <a:rPr lang="en-US" dirty="0" smtClean="0"/>
              <a:t>!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33674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INDEC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rtad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ier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3670</TotalTime>
  <Words>620</Words>
  <Application>Microsoft Office PowerPoint</Application>
  <PresentationFormat>Panorámica</PresentationFormat>
  <Paragraphs>99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(Cuerpo)</vt:lpstr>
      <vt:lpstr>Verdana</vt:lpstr>
      <vt:lpstr>Tema INDEC</vt:lpstr>
      <vt:lpstr>Portada</vt:lpstr>
      <vt:lpstr>Cierre</vt:lpstr>
      <vt:lpstr>“Argentina´s first steps in SDMX”</vt:lpstr>
      <vt:lpstr>Pilot Phase:  External Sector Statistics</vt:lpstr>
      <vt:lpstr>Map for our pilot phase: Generic Statistical Business Process Model (GSBPM)</vt:lpstr>
      <vt:lpstr>SDMX Model Implementation– External Sector</vt:lpstr>
      <vt:lpstr>SDMX Model Implementation– External Sector</vt:lpstr>
      <vt:lpstr>Presentación de PowerPoint</vt:lpstr>
      <vt:lpstr>Codification and modelling of the data</vt:lpstr>
      <vt:lpstr>Presentación de PowerPoint</vt:lpstr>
      <vt:lpstr>Output: SDMX Media Library File</vt:lpstr>
      <vt:lpstr>XML Format vs Excel - Pros</vt:lpstr>
      <vt:lpstr>Utilities of the XML file</vt:lpstr>
      <vt:lpstr>Uploading the xml output. Example Push model</vt:lpstr>
      <vt:lpstr>Presentación de PowerPoint</vt:lpstr>
      <vt:lpstr>Presentación de PowerPoint</vt:lpstr>
      <vt:lpstr>What we had  to overcome with?:</vt:lpstr>
      <vt:lpstr>Presentación de PowerPoint</vt:lpstr>
      <vt:lpstr>Presentación de PowerPoint</vt:lpstr>
      <vt:lpstr>Thank you for your attention! ¡Gracias por su ateción! </vt:lpstr>
    </vt:vector>
  </TitlesOfParts>
  <Company>Instituto Nacional de Estadística y Censos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INDEC institucional</dc:title>
  <dc:creator>Dirección Nacional de Difusión y Comunicación</dc:creator>
  <cp:lastModifiedBy>Almiron Denis Eduardo Ignacio</cp:lastModifiedBy>
  <cp:revision>49</cp:revision>
  <cp:lastPrinted>2018-03-05T12:31:06Z</cp:lastPrinted>
  <dcterms:created xsi:type="dcterms:W3CDTF">2017-05-01T23:00:27Z</dcterms:created>
  <dcterms:modified xsi:type="dcterms:W3CDTF">2019-08-21T18:49:49Z</dcterms:modified>
</cp:coreProperties>
</file>