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333" r:id="rId3"/>
    <p:sldId id="271" r:id="rId4"/>
    <p:sldId id="334" r:id="rId5"/>
    <p:sldId id="336" r:id="rId6"/>
    <p:sldId id="339" r:id="rId7"/>
    <p:sldId id="331" r:id="rId8"/>
    <p:sldId id="344" r:id="rId9"/>
    <p:sldId id="332" r:id="rId10"/>
    <p:sldId id="305" r:id="rId11"/>
    <p:sldId id="345" r:id="rId12"/>
    <p:sldId id="340" r:id="rId13"/>
    <p:sldId id="341" r:id="rId14"/>
    <p:sldId id="346" r:id="rId15"/>
    <p:sldId id="342" r:id="rId16"/>
    <p:sldId id="312" r:id="rId17"/>
    <p:sldId id="343"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024" autoAdjust="0"/>
  </p:normalViewPr>
  <p:slideViewPr>
    <p:cSldViewPr>
      <p:cViewPr varScale="1">
        <p:scale>
          <a:sx n="65" d="100"/>
          <a:sy n="65" d="100"/>
        </p:scale>
        <p:origin x="1536" y="78"/>
      </p:cViewPr>
      <p:guideLst>
        <p:guide orient="horz" pos="2160"/>
        <p:guide pos="2880"/>
      </p:guideLst>
    </p:cSldViewPr>
  </p:slideViewPr>
  <p:notesTextViewPr>
    <p:cViewPr>
      <p:scale>
        <a:sx n="100" d="100"/>
        <a:sy n="100" d="100"/>
      </p:scale>
      <p:origin x="0" y="0"/>
    </p:cViewPr>
  </p:notesTextViewPr>
  <p:sorterViewPr>
    <p:cViewPr>
      <p:scale>
        <a:sx n="51" d="100"/>
        <a:sy n="51"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983207-BBDD-4CD6-9806-2319AC22B497}" type="doc">
      <dgm:prSet loTypeId="urn:microsoft.com/office/officeart/2005/8/layout/chevron1" loCatId="process" qsTypeId="urn:microsoft.com/office/officeart/2005/8/quickstyle/simple1" qsCatId="simple" csTypeId="urn:microsoft.com/office/officeart/2005/8/colors/accent1_2" csCatId="accent1" phldr="1"/>
      <dgm:spPr/>
    </dgm:pt>
    <dgm:pt modelId="{C4EC54FB-C152-43B5-9A93-E51122F0B740}">
      <dgm:prSet phldrT="[Texte]"/>
      <dgm:spPr/>
      <dgm:t>
        <a:bodyPr/>
        <a:lstStyle/>
        <a:p>
          <a:r>
            <a:rPr lang="en-US" b="1" dirty="0"/>
            <a:t>Building capacities in INS</a:t>
          </a:r>
        </a:p>
      </dgm:t>
    </dgm:pt>
    <dgm:pt modelId="{A23C4D4E-9182-40FB-A96A-19CA6D02178F}" type="parTrans" cxnId="{BD737CA2-71DC-40C4-A936-D7C4887045DE}">
      <dgm:prSet/>
      <dgm:spPr/>
      <dgm:t>
        <a:bodyPr/>
        <a:lstStyle/>
        <a:p>
          <a:endParaRPr lang="en-US" b="1"/>
        </a:p>
      </dgm:t>
    </dgm:pt>
    <dgm:pt modelId="{9EC9A1DE-1B2F-4376-86FC-A18C725F10BA}" type="sibTrans" cxnId="{BD737CA2-71DC-40C4-A936-D7C4887045DE}">
      <dgm:prSet/>
      <dgm:spPr/>
      <dgm:t>
        <a:bodyPr/>
        <a:lstStyle/>
        <a:p>
          <a:endParaRPr lang="en-US" b="1"/>
        </a:p>
      </dgm:t>
    </dgm:pt>
    <dgm:pt modelId="{7923DA73-1FFB-43C7-A7D6-FC174DEAE896}">
      <dgm:prSet phldrT="[Texte]"/>
      <dgm:spPr/>
      <dgm:t>
        <a:bodyPr/>
        <a:lstStyle/>
        <a:p>
          <a:r>
            <a:rPr lang="en-US" b="1" dirty="0"/>
            <a:t>Tools implementation</a:t>
          </a:r>
        </a:p>
      </dgm:t>
    </dgm:pt>
    <dgm:pt modelId="{F0746A05-1277-4195-A811-B546BDFC59AF}" type="parTrans" cxnId="{2CB4896B-8129-4D63-9F26-940590829281}">
      <dgm:prSet/>
      <dgm:spPr/>
      <dgm:t>
        <a:bodyPr/>
        <a:lstStyle/>
        <a:p>
          <a:endParaRPr lang="en-US" b="1"/>
        </a:p>
      </dgm:t>
    </dgm:pt>
    <dgm:pt modelId="{AA478FF3-A926-4B8D-9D8D-95227020289F}" type="sibTrans" cxnId="{2CB4896B-8129-4D63-9F26-940590829281}">
      <dgm:prSet/>
      <dgm:spPr/>
      <dgm:t>
        <a:bodyPr/>
        <a:lstStyle/>
        <a:p>
          <a:endParaRPr lang="en-US" b="1"/>
        </a:p>
      </dgm:t>
    </dgm:pt>
    <dgm:pt modelId="{5E77997D-3D9A-4F2D-A1FC-04CADE6E33D0}">
      <dgm:prSet phldrT="[Texte]"/>
      <dgm:spPr/>
      <dgm:t>
        <a:bodyPr/>
        <a:lstStyle/>
        <a:p>
          <a:r>
            <a:rPr lang="en-US" b="1" dirty="0"/>
            <a:t>Test of the new approach</a:t>
          </a:r>
        </a:p>
      </dgm:t>
    </dgm:pt>
    <dgm:pt modelId="{9081762B-DD7C-4401-9233-54A2B894A78C}" type="parTrans" cxnId="{88295A9E-D95F-4F1F-A0D3-678230909CDA}">
      <dgm:prSet/>
      <dgm:spPr/>
      <dgm:t>
        <a:bodyPr/>
        <a:lstStyle/>
        <a:p>
          <a:endParaRPr lang="en-US" b="1"/>
        </a:p>
      </dgm:t>
    </dgm:pt>
    <dgm:pt modelId="{CAC250AF-D70B-4495-824F-9B0AF06631E7}" type="sibTrans" cxnId="{88295A9E-D95F-4F1F-A0D3-678230909CDA}">
      <dgm:prSet/>
      <dgm:spPr/>
      <dgm:t>
        <a:bodyPr/>
        <a:lstStyle/>
        <a:p>
          <a:endParaRPr lang="en-US" b="1"/>
        </a:p>
      </dgm:t>
    </dgm:pt>
    <dgm:pt modelId="{B0131B96-8AF3-4618-AA9F-C5BABFF0FB08}" type="pres">
      <dgm:prSet presAssocID="{9B983207-BBDD-4CD6-9806-2319AC22B497}" presName="Name0" presStyleCnt="0">
        <dgm:presLayoutVars>
          <dgm:dir/>
          <dgm:animLvl val="lvl"/>
          <dgm:resizeHandles val="exact"/>
        </dgm:presLayoutVars>
      </dgm:prSet>
      <dgm:spPr/>
    </dgm:pt>
    <dgm:pt modelId="{D3258359-1C92-4EF8-AA56-994E6ACC55A5}" type="pres">
      <dgm:prSet presAssocID="{C4EC54FB-C152-43B5-9A93-E51122F0B740}" presName="parTxOnly" presStyleLbl="node1" presStyleIdx="0" presStyleCnt="3">
        <dgm:presLayoutVars>
          <dgm:chMax val="0"/>
          <dgm:chPref val="0"/>
          <dgm:bulletEnabled val="1"/>
        </dgm:presLayoutVars>
      </dgm:prSet>
      <dgm:spPr/>
    </dgm:pt>
    <dgm:pt modelId="{0BFA83C3-5BAF-4C1F-99DE-58DF58A8A48D}" type="pres">
      <dgm:prSet presAssocID="{9EC9A1DE-1B2F-4376-86FC-A18C725F10BA}" presName="parTxOnlySpace" presStyleCnt="0"/>
      <dgm:spPr/>
    </dgm:pt>
    <dgm:pt modelId="{4CC72680-2AAA-434D-A9EB-B287890F7280}" type="pres">
      <dgm:prSet presAssocID="{7923DA73-1FFB-43C7-A7D6-FC174DEAE896}" presName="parTxOnly" presStyleLbl="node1" presStyleIdx="1" presStyleCnt="3">
        <dgm:presLayoutVars>
          <dgm:chMax val="0"/>
          <dgm:chPref val="0"/>
          <dgm:bulletEnabled val="1"/>
        </dgm:presLayoutVars>
      </dgm:prSet>
      <dgm:spPr/>
    </dgm:pt>
    <dgm:pt modelId="{7ADCE61B-4F6D-4CF2-A377-D67BB6929E7C}" type="pres">
      <dgm:prSet presAssocID="{AA478FF3-A926-4B8D-9D8D-95227020289F}" presName="parTxOnlySpace" presStyleCnt="0"/>
      <dgm:spPr/>
    </dgm:pt>
    <dgm:pt modelId="{686BAB8A-3B68-468E-AF8C-206A46007838}" type="pres">
      <dgm:prSet presAssocID="{5E77997D-3D9A-4F2D-A1FC-04CADE6E33D0}" presName="parTxOnly" presStyleLbl="node1" presStyleIdx="2" presStyleCnt="3">
        <dgm:presLayoutVars>
          <dgm:chMax val="0"/>
          <dgm:chPref val="0"/>
          <dgm:bulletEnabled val="1"/>
        </dgm:presLayoutVars>
      </dgm:prSet>
      <dgm:spPr/>
    </dgm:pt>
  </dgm:ptLst>
  <dgm:cxnLst>
    <dgm:cxn modelId="{2CB4896B-8129-4D63-9F26-940590829281}" srcId="{9B983207-BBDD-4CD6-9806-2319AC22B497}" destId="{7923DA73-1FFB-43C7-A7D6-FC174DEAE896}" srcOrd="1" destOrd="0" parTransId="{F0746A05-1277-4195-A811-B546BDFC59AF}" sibTransId="{AA478FF3-A926-4B8D-9D8D-95227020289F}"/>
    <dgm:cxn modelId="{8A411852-38E5-47FF-A005-CC5EAF46631D}" type="presOf" srcId="{5E77997D-3D9A-4F2D-A1FC-04CADE6E33D0}" destId="{686BAB8A-3B68-468E-AF8C-206A46007838}" srcOrd="0" destOrd="0" presId="urn:microsoft.com/office/officeart/2005/8/layout/chevron1"/>
    <dgm:cxn modelId="{BA734D72-8AF5-41F2-9A96-1E4E7D156AE5}" type="presOf" srcId="{7923DA73-1FFB-43C7-A7D6-FC174DEAE896}" destId="{4CC72680-2AAA-434D-A9EB-B287890F7280}" srcOrd="0" destOrd="0" presId="urn:microsoft.com/office/officeart/2005/8/layout/chevron1"/>
    <dgm:cxn modelId="{B832048E-CE35-45B0-8D8A-5BE569970987}" type="presOf" srcId="{9B983207-BBDD-4CD6-9806-2319AC22B497}" destId="{B0131B96-8AF3-4618-AA9F-C5BABFF0FB08}" srcOrd="0" destOrd="0" presId="urn:microsoft.com/office/officeart/2005/8/layout/chevron1"/>
    <dgm:cxn modelId="{88295A9E-D95F-4F1F-A0D3-678230909CDA}" srcId="{9B983207-BBDD-4CD6-9806-2319AC22B497}" destId="{5E77997D-3D9A-4F2D-A1FC-04CADE6E33D0}" srcOrd="2" destOrd="0" parTransId="{9081762B-DD7C-4401-9233-54A2B894A78C}" sibTransId="{CAC250AF-D70B-4495-824F-9B0AF06631E7}"/>
    <dgm:cxn modelId="{BD737CA2-71DC-40C4-A936-D7C4887045DE}" srcId="{9B983207-BBDD-4CD6-9806-2319AC22B497}" destId="{C4EC54FB-C152-43B5-9A93-E51122F0B740}" srcOrd="0" destOrd="0" parTransId="{A23C4D4E-9182-40FB-A96A-19CA6D02178F}" sibTransId="{9EC9A1DE-1B2F-4376-86FC-A18C725F10BA}"/>
    <dgm:cxn modelId="{C1F86DCF-FFB2-499C-BE5C-576014334D48}" type="presOf" srcId="{C4EC54FB-C152-43B5-9A93-E51122F0B740}" destId="{D3258359-1C92-4EF8-AA56-994E6ACC55A5}" srcOrd="0" destOrd="0" presId="urn:microsoft.com/office/officeart/2005/8/layout/chevron1"/>
    <dgm:cxn modelId="{F6189AC4-4036-4E71-B9B3-A4775197AD78}" type="presParOf" srcId="{B0131B96-8AF3-4618-AA9F-C5BABFF0FB08}" destId="{D3258359-1C92-4EF8-AA56-994E6ACC55A5}" srcOrd="0" destOrd="0" presId="urn:microsoft.com/office/officeart/2005/8/layout/chevron1"/>
    <dgm:cxn modelId="{27D20F7E-C7A4-4370-87B2-6E7A5DC1812B}" type="presParOf" srcId="{B0131B96-8AF3-4618-AA9F-C5BABFF0FB08}" destId="{0BFA83C3-5BAF-4C1F-99DE-58DF58A8A48D}" srcOrd="1" destOrd="0" presId="urn:microsoft.com/office/officeart/2005/8/layout/chevron1"/>
    <dgm:cxn modelId="{8DDC7C4D-9D38-4DE3-9102-32A628E5C7BE}" type="presParOf" srcId="{B0131B96-8AF3-4618-AA9F-C5BABFF0FB08}" destId="{4CC72680-2AAA-434D-A9EB-B287890F7280}" srcOrd="2" destOrd="0" presId="urn:microsoft.com/office/officeart/2005/8/layout/chevron1"/>
    <dgm:cxn modelId="{9EDD77CF-0ACA-475E-A973-ECFFAE77D8C3}" type="presParOf" srcId="{B0131B96-8AF3-4618-AA9F-C5BABFF0FB08}" destId="{7ADCE61B-4F6D-4CF2-A377-D67BB6929E7C}" srcOrd="3" destOrd="0" presId="urn:microsoft.com/office/officeart/2005/8/layout/chevron1"/>
    <dgm:cxn modelId="{5AC8E717-F0EC-4356-BED1-F857291261F2}" type="presParOf" srcId="{B0131B96-8AF3-4618-AA9F-C5BABFF0FB08}" destId="{686BAB8A-3B68-468E-AF8C-206A46007838}"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983207-BBDD-4CD6-9806-2319AC22B497}" type="doc">
      <dgm:prSet loTypeId="urn:microsoft.com/office/officeart/2005/8/layout/chevron1" loCatId="process" qsTypeId="urn:microsoft.com/office/officeart/2005/8/quickstyle/simple1" qsCatId="simple" csTypeId="urn:microsoft.com/office/officeart/2005/8/colors/accent5_2" csCatId="accent5" phldr="1"/>
      <dgm:spPr/>
    </dgm:pt>
    <dgm:pt modelId="{C4EC54FB-C152-43B5-9A93-E51122F0B740}">
      <dgm:prSet phldrT="[Texte]"/>
      <dgm:spPr/>
      <dgm:t>
        <a:bodyPr/>
        <a:lstStyle/>
        <a:p>
          <a:r>
            <a:rPr lang="en-US" b="1" dirty="0"/>
            <a:t>Data Modelisation</a:t>
          </a:r>
        </a:p>
      </dgm:t>
    </dgm:pt>
    <dgm:pt modelId="{A23C4D4E-9182-40FB-A96A-19CA6D02178F}" type="parTrans" cxnId="{BD737CA2-71DC-40C4-A936-D7C4887045DE}">
      <dgm:prSet/>
      <dgm:spPr/>
      <dgm:t>
        <a:bodyPr/>
        <a:lstStyle/>
        <a:p>
          <a:endParaRPr lang="en-US" b="1"/>
        </a:p>
      </dgm:t>
    </dgm:pt>
    <dgm:pt modelId="{9EC9A1DE-1B2F-4376-86FC-A18C725F10BA}" type="sibTrans" cxnId="{BD737CA2-71DC-40C4-A936-D7C4887045DE}">
      <dgm:prSet/>
      <dgm:spPr/>
      <dgm:t>
        <a:bodyPr/>
        <a:lstStyle/>
        <a:p>
          <a:endParaRPr lang="en-US" b="1"/>
        </a:p>
      </dgm:t>
    </dgm:pt>
    <dgm:pt modelId="{7923DA73-1FFB-43C7-A7D6-FC174DEAE896}">
      <dgm:prSet phldrT="[Texte]"/>
      <dgm:spPr/>
      <dgm:t>
        <a:bodyPr/>
        <a:lstStyle/>
        <a:p>
          <a:pPr rtl="0"/>
          <a:r>
            <a:rPr lang="en-US" b="1" dirty="0"/>
            <a:t>validation </a:t>
          </a:r>
        </a:p>
      </dgm:t>
    </dgm:pt>
    <dgm:pt modelId="{F0746A05-1277-4195-A811-B546BDFC59AF}" type="parTrans" cxnId="{2CB4896B-8129-4D63-9F26-940590829281}">
      <dgm:prSet/>
      <dgm:spPr/>
      <dgm:t>
        <a:bodyPr/>
        <a:lstStyle/>
        <a:p>
          <a:endParaRPr lang="en-US" b="1"/>
        </a:p>
      </dgm:t>
    </dgm:pt>
    <dgm:pt modelId="{AA478FF3-A926-4B8D-9D8D-95227020289F}" type="sibTrans" cxnId="{2CB4896B-8129-4D63-9F26-940590829281}">
      <dgm:prSet/>
      <dgm:spPr/>
      <dgm:t>
        <a:bodyPr/>
        <a:lstStyle/>
        <a:p>
          <a:endParaRPr lang="en-US" b="1"/>
        </a:p>
      </dgm:t>
    </dgm:pt>
    <dgm:pt modelId="{5E77997D-3D9A-4F2D-A1FC-04CADE6E33D0}">
      <dgm:prSet phldrT="[Texte]"/>
      <dgm:spPr/>
      <dgm:t>
        <a:bodyPr/>
        <a:lstStyle/>
        <a:p>
          <a:r>
            <a:rPr lang="en-US" b="1" dirty="0"/>
            <a:t>Production of 1</a:t>
          </a:r>
          <a:r>
            <a:rPr lang="en-US" b="1" baseline="30000" dirty="0"/>
            <a:t>st</a:t>
          </a:r>
          <a:r>
            <a:rPr lang="en-US" b="1" dirty="0"/>
            <a:t> SDMX outputs</a:t>
          </a:r>
        </a:p>
      </dgm:t>
    </dgm:pt>
    <dgm:pt modelId="{9081762B-DD7C-4401-9233-54A2B894A78C}" type="parTrans" cxnId="{88295A9E-D95F-4F1F-A0D3-678230909CDA}">
      <dgm:prSet/>
      <dgm:spPr/>
      <dgm:t>
        <a:bodyPr/>
        <a:lstStyle/>
        <a:p>
          <a:endParaRPr lang="en-US" b="1"/>
        </a:p>
      </dgm:t>
    </dgm:pt>
    <dgm:pt modelId="{CAC250AF-D70B-4495-824F-9B0AF06631E7}" type="sibTrans" cxnId="{88295A9E-D95F-4F1F-A0D3-678230909CDA}">
      <dgm:prSet/>
      <dgm:spPr/>
      <dgm:t>
        <a:bodyPr/>
        <a:lstStyle/>
        <a:p>
          <a:endParaRPr lang="en-US" b="1"/>
        </a:p>
      </dgm:t>
    </dgm:pt>
    <dgm:pt modelId="{B0131B96-8AF3-4618-AA9F-C5BABFF0FB08}" type="pres">
      <dgm:prSet presAssocID="{9B983207-BBDD-4CD6-9806-2319AC22B497}" presName="Name0" presStyleCnt="0">
        <dgm:presLayoutVars>
          <dgm:dir/>
          <dgm:animLvl val="lvl"/>
          <dgm:resizeHandles val="exact"/>
        </dgm:presLayoutVars>
      </dgm:prSet>
      <dgm:spPr/>
    </dgm:pt>
    <dgm:pt modelId="{D3258359-1C92-4EF8-AA56-994E6ACC55A5}" type="pres">
      <dgm:prSet presAssocID="{C4EC54FB-C152-43B5-9A93-E51122F0B740}" presName="parTxOnly" presStyleLbl="node1" presStyleIdx="0" presStyleCnt="3">
        <dgm:presLayoutVars>
          <dgm:chMax val="0"/>
          <dgm:chPref val="0"/>
          <dgm:bulletEnabled val="1"/>
        </dgm:presLayoutVars>
      </dgm:prSet>
      <dgm:spPr/>
    </dgm:pt>
    <dgm:pt modelId="{0BFA83C3-5BAF-4C1F-99DE-58DF58A8A48D}" type="pres">
      <dgm:prSet presAssocID="{9EC9A1DE-1B2F-4376-86FC-A18C725F10BA}" presName="parTxOnlySpace" presStyleCnt="0"/>
      <dgm:spPr/>
    </dgm:pt>
    <dgm:pt modelId="{4CC72680-2AAA-434D-A9EB-B287890F7280}" type="pres">
      <dgm:prSet presAssocID="{7923DA73-1FFB-43C7-A7D6-FC174DEAE896}" presName="parTxOnly" presStyleLbl="node1" presStyleIdx="1" presStyleCnt="3">
        <dgm:presLayoutVars>
          <dgm:chMax val="0"/>
          <dgm:chPref val="0"/>
          <dgm:bulletEnabled val="1"/>
        </dgm:presLayoutVars>
      </dgm:prSet>
      <dgm:spPr/>
    </dgm:pt>
    <dgm:pt modelId="{7ADCE61B-4F6D-4CF2-A377-D67BB6929E7C}" type="pres">
      <dgm:prSet presAssocID="{AA478FF3-A926-4B8D-9D8D-95227020289F}" presName="parTxOnlySpace" presStyleCnt="0"/>
      <dgm:spPr/>
    </dgm:pt>
    <dgm:pt modelId="{686BAB8A-3B68-468E-AF8C-206A46007838}" type="pres">
      <dgm:prSet presAssocID="{5E77997D-3D9A-4F2D-A1FC-04CADE6E33D0}" presName="parTxOnly" presStyleLbl="node1" presStyleIdx="2" presStyleCnt="3">
        <dgm:presLayoutVars>
          <dgm:chMax val="0"/>
          <dgm:chPref val="0"/>
          <dgm:bulletEnabled val="1"/>
        </dgm:presLayoutVars>
      </dgm:prSet>
      <dgm:spPr/>
    </dgm:pt>
  </dgm:ptLst>
  <dgm:cxnLst>
    <dgm:cxn modelId="{C44BBA5D-AE0C-4921-B13A-89A92B967C95}" type="presOf" srcId="{9B983207-BBDD-4CD6-9806-2319AC22B497}" destId="{B0131B96-8AF3-4618-AA9F-C5BABFF0FB08}" srcOrd="0" destOrd="0" presId="urn:microsoft.com/office/officeart/2005/8/layout/chevron1"/>
    <dgm:cxn modelId="{2CB4896B-8129-4D63-9F26-940590829281}" srcId="{9B983207-BBDD-4CD6-9806-2319AC22B497}" destId="{7923DA73-1FFB-43C7-A7D6-FC174DEAE896}" srcOrd="1" destOrd="0" parTransId="{F0746A05-1277-4195-A811-B546BDFC59AF}" sibTransId="{AA478FF3-A926-4B8D-9D8D-95227020289F}"/>
    <dgm:cxn modelId="{89674C6F-5931-4CC8-9E1E-3F7D2BA83FC3}" type="presOf" srcId="{7923DA73-1FFB-43C7-A7D6-FC174DEAE896}" destId="{4CC72680-2AAA-434D-A9EB-B287890F7280}" srcOrd="0" destOrd="0" presId="urn:microsoft.com/office/officeart/2005/8/layout/chevron1"/>
    <dgm:cxn modelId="{31CFF29D-F9D8-436E-8B59-37389BD13EB2}" type="presOf" srcId="{C4EC54FB-C152-43B5-9A93-E51122F0B740}" destId="{D3258359-1C92-4EF8-AA56-994E6ACC55A5}" srcOrd="0" destOrd="0" presId="urn:microsoft.com/office/officeart/2005/8/layout/chevron1"/>
    <dgm:cxn modelId="{88295A9E-D95F-4F1F-A0D3-678230909CDA}" srcId="{9B983207-BBDD-4CD6-9806-2319AC22B497}" destId="{5E77997D-3D9A-4F2D-A1FC-04CADE6E33D0}" srcOrd="2" destOrd="0" parTransId="{9081762B-DD7C-4401-9233-54A2B894A78C}" sibTransId="{CAC250AF-D70B-4495-824F-9B0AF06631E7}"/>
    <dgm:cxn modelId="{BD737CA2-71DC-40C4-A936-D7C4887045DE}" srcId="{9B983207-BBDD-4CD6-9806-2319AC22B497}" destId="{C4EC54FB-C152-43B5-9A93-E51122F0B740}" srcOrd="0" destOrd="0" parTransId="{A23C4D4E-9182-40FB-A96A-19CA6D02178F}" sibTransId="{9EC9A1DE-1B2F-4376-86FC-A18C725F10BA}"/>
    <dgm:cxn modelId="{95E9ACA6-8374-476E-92E5-59AB0CA9D062}" type="presOf" srcId="{5E77997D-3D9A-4F2D-A1FC-04CADE6E33D0}" destId="{686BAB8A-3B68-468E-AF8C-206A46007838}" srcOrd="0" destOrd="0" presId="urn:microsoft.com/office/officeart/2005/8/layout/chevron1"/>
    <dgm:cxn modelId="{420443FB-0362-43DA-9D9A-A2966A152B33}" type="presParOf" srcId="{B0131B96-8AF3-4618-AA9F-C5BABFF0FB08}" destId="{D3258359-1C92-4EF8-AA56-994E6ACC55A5}" srcOrd="0" destOrd="0" presId="urn:microsoft.com/office/officeart/2005/8/layout/chevron1"/>
    <dgm:cxn modelId="{F226A108-4EFF-4C5B-91E6-71F046F455A5}" type="presParOf" srcId="{B0131B96-8AF3-4618-AA9F-C5BABFF0FB08}" destId="{0BFA83C3-5BAF-4C1F-99DE-58DF58A8A48D}" srcOrd="1" destOrd="0" presId="urn:microsoft.com/office/officeart/2005/8/layout/chevron1"/>
    <dgm:cxn modelId="{ACB6DF8C-BCBF-4F7D-85E0-ED351ADE2FCA}" type="presParOf" srcId="{B0131B96-8AF3-4618-AA9F-C5BABFF0FB08}" destId="{4CC72680-2AAA-434D-A9EB-B287890F7280}" srcOrd="2" destOrd="0" presId="urn:microsoft.com/office/officeart/2005/8/layout/chevron1"/>
    <dgm:cxn modelId="{62C56629-A8D4-4518-83A0-756CDEFF78B6}" type="presParOf" srcId="{B0131B96-8AF3-4618-AA9F-C5BABFF0FB08}" destId="{7ADCE61B-4F6D-4CF2-A377-D67BB6929E7C}" srcOrd="3" destOrd="0" presId="urn:microsoft.com/office/officeart/2005/8/layout/chevron1"/>
    <dgm:cxn modelId="{36DE0711-4422-4591-924A-E61F79CC6741}" type="presParOf" srcId="{B0131B96-8AF3-4618-AA9F-C5BABFF0FB08}" destId="{686BAB8A-3B68-468E-AF8C-206A46007838}" srcOrd="4"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983207-BBDD-4CD6-9806-2319AC22B497}" type="doc">
      <dgm:prSet loTypeId="urn:microsoft.com/office/officeart/2005/8/layout/chevron1" loCatId="process" qsTypeId="urn:microsoft.com/office/officeart/2005/8/quickstyle/simple1" qsCatId="simple" csTypeId="urn:microsoft.com/office/officeart/2005/8/colors/accent6_2" csCatId="accent6" phldr="1"/>
      <dgm:spPr/>
    </dgm:pt>
    <dgm:pt modelId="{C4EC54FB-C152-43B5-9A93-E51122F0B740}">
      <dgm:prSet phldrT="[Texte]"/>
      <dgm:spPr/>
      <dgm:t>
        <a:bodyPr/>
        <a:lstStyle/>
        <a:p>
          <a:r>
            <a:rPr lang="en-US" b="1" dirty="0"/>
            <a:t>Share of SDMX skills</a:t>
          </a:r>
        </a:p>
      </dgm:t>
    </dgm:pt>
    <dgm:pt modelId="{A23C4D4E-9182-40FB-A96A-19CA6D02178F}" type="parTrans" cxnId="{BD737CA2-71DC-40C4-A936-D7C4887045DE}">
      <dgm:prSet/>
      <dgm:spPr/>
      <dgm:t>
        <a:bodyPr/>
        <a:lstStyle/>
        <a:p>
          <a:endParaRPr lang="en-US" b="1"/>
        </a:p>
      </dgm:t>
    </dgm:pt>
    <dgm:pt modelId="{9EC9A1DE-1B2F-4376-86FC-A18C725F10BA}" type="sibTrans" cxnId="{BD737CA2-71DC-40C4-A936-D7C4887045DE}">
      <dgm:prSet/>
      <dgm:spPr/>
      <dgm:t>
        <a:bodyPr/>
        <a:lstStyle/>
        <a:p>
          <a:endParaRPr lang="en-US" b="1"/>
        </a:p>
      </dgm:t>
    </dgm:pt>
    <dgm:pt modelId="{7923DA73-1FFB-43C7-A7D6-FC174DEAE896}">
      <dgm:prSet phldrT="[Texte]"/>
      <dgm:spPr/>
      <dgm:t>
        <a:bodyPr/>
        <a:lstStyle/>
        <a:p>
          <a:r>
            <a:rPr lang="en-US" b="1" dirty="0"/>
            <a:t>Creation of Pilot Data Hub </a:t>
          </a:r>
        </a:p>
      </dgm:t>
    </dgm:pt>
    <dgm:pt modelId="{F0746A05-1277-4195-A811-B546BDFC59AF}" type="parTrans" cxnId="{2CB4896B-8129-4D63-9F26-940590829281}">
      <dgm:prSet/>
      <dgm:spPr/>
      <dgm:t>
        <a:bodyPr/>
        <a:lstStyle/>
        <a:p>
          <a:endParaRPr lang="en-US" b="1"/>
        </a:p>
      </dgm:t>
    </dgm:pt>
    <dgm:pt modelId="{AA478FF3-A926-4B8D-9D8D-95227020289F}" type="sibTrans" cxnId="{2CB4896B-8129-4D63-9F26-940590829281}">
      <dgm:prSet/>
      <dgm:spPr/>
      <dgm:t>
        <a:bodyPr/>
        <a:lstStyle/>
        <a:p>
          <a:endParaRPr lang="en-US" b="1"/>
        </a:p>
      </dgm:t>
    </dgm:pt>
    <dgm:pt modelId="{5E77997D-3D9A-4F2D-A1FC-04CADE6E33D0}">
      <dgm:prSet phldrT="[Texte]"/>
      <dgm:spPr/>
      <dgm:t>
        <a:bodyPr/>
        <a:lstStyle/>
        <a:p>
          <a:r>
            <a:rPr lang="en-US" b="1" dirty="0"/>
            <a:t>Communication about our experience</a:t>
          </a:r>
        </a:p>
      </dgm:t>
    </dgm:pt>
    <dgm:pt modelId="{9081762B-DD7C-4401-9233-54A2B894A78C}" type="parTrans" cxnId="{88295A9E-D95F-4F1F-A0D3-678230909CDA}">
      <dgm:prSet/>
      <dgm:spPr/>
      <dgm:t>
        <a:bodyPr/>
        <a:lstStyle/>
        <a:p>
          <a:endParaRPr lang="en-US" b="1"/>
        </a:p>
      </dgm:t>
    </dgm:pt>
    <dgm:pt modelId="{CAC250AF-D70B-4495-824F-9B0AF06631E7}" type="sibTrans" cxnId="{88295A9E-D95F-4F1F-A0D3-678230909CDA}">
      <dgm:prSet/>
      <dgm:spPr/>
      <dgm:t>
        <a:bodyPr/>
        <a:lstStyle/>
        <a:p>
          <a:endParaRPr lang="en-US" b="1"/>
        </a:p>
      </dgm:t>
    </dgm:pt>
    <dgm:pt modelId="{B0131B96-8AF3-4618-AA9F-C5BABFF0FB08}" type="pres">
      <dgm:prSet presAssocID="{9B983207-BBDD-4CD6-9806-2319AC22B497}" presName="Name0" presStyleCnt="0">
        <dgm:presLayoutVars>
          <dgm:dir/>
          <dgm:animLvl val="lvl"/>
          <dgm:resizeHandles val="exact"/>
        </dgm:presLayoutVars>
      </dgm:prSet>
      <dgm:spPr/>
    </dgm:pt>
    <dgm:pt modelId="{D3258359-1C92-4EF8-AA56-994E6ACC55A5}" type="pres">
      <dgm:prSet presAssocID="{C4EC54FB-C152-43B5-9A93-E51122F0B740}" presName="parTxOnly" presStyleLbl="node1" presStyleIdx="0" presStyleCnt="3">
        <dgm:presLayoutVars>
          <dgm:chMax val="0"/>
          <dgm:chPref val="0"/>
          <dgm:bulletEnabled val="1"/>
        </dgm:presLayoutVars>
      </dgm:prSet>
      <dgm:spPr/>
    </dgm:pt>
    <dgm:pt modelId="{0BFA83C3-5BAF-4C1F-99DE-58DF58A8A48D}" type="pres">
      <dgm:prSet presAssocID="{9EC9A1DE-1B2F-4376-86FC-A18C725F10BA}" presName="parTxOnlySpace" presStyleCnt="0"/>
      <dgm:spPr/>
    </dgm:pt>
    <dgm:pt modelId="{4CC72680-2AAA-434D-A9EB-B287890F7280}" type="pres">
      <dgm:prSet presAssocID="{7923DA73-1FFB-43C7-A7D6-FC174DEAE896}" presName="parTxOnly" presStyleLbl="node1" presStyleIdx="1" presStyleCnt="3">
        <dgm:presLayoutVars>
          <dgm:chMax val="0"/>
          <dgm:chPref val="0"/>
          <dgm:bulletEnabled val="1"/>
        </dgm:presLayoutVars>
      </dgm:prSet>
      <dgm:spPr/>
    </dgm:pt>
    <dgm:pt modelId="{7ADCE61B-4F6D-4CF2-A377-D67BB6929E7C}" type="pres">
      <dgm:prSet presAssocID="{AA478FF3-A926-4B8D-9D8D-95227020289F}" presName="parTxOnlySpace" presStyleCnt="0"/>
      <dgm:spPr/>
    </dgm:pt>
    <dgm:pt modelId="{686BAB8A-3B68-468E-AF8C-206A46007838}" type="pres">
      <dgm:prSet presAssocID="{5E77997D-3D9A-4F2D-A1FC-04CADE6E33D0}" presName="parTxOnly" presStyleLbl="node1" presStyleIdx="2" presStyleCnt="3" custLinFactNeighborX="24322">
        <dgm:presLayoutVars>
          <dgm:chMax val="0"/>
          <dgm:chPref val="0"/>
          <dgm:bulletEnabled val="1"/>
        </dgm:presLayoutVars>
      </dgm:prSet>
      <dgm:spPr/>
    </dgm:pt>
  </dgm:ptLst>
  <dgm:cxnLst>
    <dgm:cxn modelId="{2CB4896B-8129-4D63-9F26-940590829281}" srcId="{9B983207-BBDD-4CD6-9806-2319AC22B497}" destId="{7923DA73-1FFB-43C7-A7D6-FC174DEAE896}" srcOrd="1" destOrd="0" parTransId="{F0746A05-1277-4195-A811-B546BDFC59AF}" sibTransId="{AA478FF3-A926-4B8D-9D8D-95227020289F}"/>
    <dgm:cxn modelId="{5554918D-9471-4060-BC9D-10915B0A36C6}" type="presOf" srcId="{5E77997D-3D9A-4F2D-A1FC-04CADE6E33D0}" destId="{686BAB8A-3B68-468E-AF8C-206A46007838}" srcOrd="0" destOrd="0" presId="urn:microsoft.com/office/officeart/2005/8/layout/chevron1"/>
    <dgm:cxn modelId="{E1EB5E90-5FD1-4606-8691-5DDEB9A53213}" type="presOf" srcId="{7923DA73-1FFB-43C7-A7D6-FC174DEAE896}" destId="{4CC72680-2AAA-434D-A9EB-B287890F7280}" srcOrd="0" destOrd="0" presId="urn:microsoft.com/office/officeart/2005/8/layout/chevron1"/>
    <dgm:cxn modelId="{C865CB90-3CD2-41FD-A9D3-E1AECDB7D868}" type="presOf" srcId="{C4EC54FB-C152-43B5-9A93-E51122F0B740}" destId="{D3258359-1C92-4EF8-AA56-994E6ACC55A5}" srcOrd="0" destOrd="0" presId="urn:microsoft.com/office/officeart/2005/8/layout/chevron1"/>
    <dgm:cxn modelId="{88295A9E-D95F-4F1F-A0D3-678230909CDA}" srcId="{9B983207-BBDD-4CD6-9806-2319AC22B497}" destId="{5E77997D-3D9A-4F2D-A1FC-04CADE6E33D0}" srcOrd="2" destOrd="0" parTransId="{9081762B-DD7C-4401-9233-54A2B894A78C}" sibTransId="{CAC250AF-D70B-4495-824F-9B0AF06631E7}"/>
    <dgm:cxn modelId="{BD737CA2-71DC-40C4-A936-D7C4887045DE}" srcId="{9B983207-BBDD-4CD6-9806-2319AC22B497}" destId="{C4EC54FB-C152-43B5-9A93-E51122F0B740}" srcOrd="0" destOrd="0" parTransId="{A23C4D4E-9182-40FB-A96A-19CA6D02178F}" sibTransId="{9EC9A1DE-1B2F-4376-86FC-A18C725F10BA}"/>
    <dgm:cxn modelId="{4D7C46FD-972A-4B91-B35F-B32E5C0401E8}" type="presOf" srcId="{9B983207-BBDD-4CD6-9806-2319AC22B497}" destId="{B0131B96-8AF3-4618-AA9F-C5BABFF0FB08}" srcOrd="0" destOrd="0" presId="urn:microsoft.com/office/officeart/2005/8/layout/chevron1"/>
    <dgm:cxn modelId="{BAE7AB2D-8505-4BA0-B5BB-13CD28268F11}" type="presParOf" srcId="{B0131B96-8AF3-4618-AA9F-C5BABFF0FB08}" destId="{D3258359-1C92-4EF8-AA56-994E6ACC55A5}" srcOrd="0" destOrd="0" presId="urn:microsoft.com/office/officeart/2005/8/layout/chevron1"/>
    <dgm:cxn modelId="{6CFCE58A-BB54-4EE4-9DF9-249901A2CC44}" type="presParOf" srcId="{B0131B96-8AF3-4618-AA9F-C5BABFF0FB08}" destId="{0BFA83C3-5BAF-4C1F-99DE-58DF58A8A48D}" srcOrd="1" destOrd="0" presId="urn:microsoft.com/office/officeart/2005/8/layout/chevron1"/>
    <dgm:cxn modelId="{8A3ECBB4-B4A2-4816-A3F0-1362924B5D1B}" type="presParOf" srcId="{B0131B96-8AF3-4618-AA9F-C5BABFF0FB08}" destId="{4CC72680-2AAA-434D-A9EB-B287890F7280}" srcOrd="2" destOrd="0" presId="urn:microsoft.com/office/officeart/2005/8/layout/chevron1"/>
    <dgm:cxn modelId="{655AE4FC-E23B-4C6A-8C60-FAF90005766F}" type="presParOf" srcId="{B0131B96-8AF3-4618-AA9F-C5BABFF0FB08}" destId="{7ADCE61B-4F6D-4CF2-A377-D67BB6929E7C}" srcOrd="3" destOrd="0" presId="urn:microsoft.com/office/officeart/2005/8/layout/chevron1"/>
    <dgm:cxn modelId="{5074A35A-76B9-4361-A6B1-CB40C4FE3C32}" type="presParOf" srcId="{B0131B96-8AF3-4618-AA9F-C5BABFF0FB08}" destId="{686BAB8A-3B68-468E-AF8C-206A46007838}" srcOrd="4" destOrd="0" presId="urn:microsoft.com/office/officeart/2005/8/layout/chevron1"/>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58359-1C92-4EF8-AA56-994E6ACC55A5}">
      <dsp:nvSpPr>
        <dsp:cNvPr id="0" name=""/>
        <dsp:cNvSpPr/>
      </dsp:nvSpPr>
      <dsp:spPr>
        <a:xfrm>
          <a:off x="2151" y="519793"/>
          <a:ext cx="2621611" cy="10486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t>Building capacities in INS</a:t>
          </a:r>
        </a:p>
      </dsp:txBody>
      <dsp:txXfrm>
        <a:off x="526473" y="519793"/>
        <a:ext cx="1572967" cy="1048644"/>
      </dsp:txXfrm>
    </dsp:sp>
    <dsp:sp modelId="{4CC72680-2AAA-434D-A9EB-B287890F7280}">
      <dsp:nvSpPr>
        <dsp:cNvPr id="0" name=""/>
        <dsp:cNvSpPr/>
      </dsp:nvSpPr>
      <dsp:spPr>
        <a:xfrm>
          <a:off x="2361602" y="519793"/>
          <a:ext cx="2621611" cy="10486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t>Tools implementation</a:t>
          </a:r>
        </a:p>
      </dsp:txBody>
      <dsp:txXfrm>
        <a:off x="2885924" y="519793"/>
        <a:ext cx="1572967" cy="1048644"/>
      </dsp:txXfrm>
    </dsp:sp>
    <dsp:sp modelId="{686BAB8A-3B68-468E-AF8C-206A46007838}">
      <dsp:nvSpPr>
        <dsp:cNvPr id="0" name=""/>
        <dsp:cNvSpPr/>
      </dsp:nvSpPr>
      <dsp:spPr>
        <a:xfrm>
          <a:off x="4721052" y="519793"/>
          <a:ext cx="2621611" cy="1048644"/>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t>Test of the new approach</a:t>
          </a:r>
        </a:p>
      </dsp:txBody>
      <dsp:txXfrm>
        <a:off x="5245374" y="519793"/>
        <a:ext cx="1572967" cy="10486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58359-1C92-4EF8-AA56-994E6ACC55A5}">
      <dsp:nvSpPr>
        <dsp:cNvPr id="0" name=""/>
        <dsp:cNvSpPr/>
      </dsp:nvSpPr>
      <dsp:spPr>
        <a:xfrm>
          <a:off x="2130" y="308910"/>
          <a:ext cx="2595909" cy="103836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dirty="0"/>
            <a:t>Data Modelisation</a:t>
          </a:r>
        </a:p>
      </dsp:txBody>
      <dsp:txXfrm>
        <a:off x="521312" y="308910"/>
        <a:ext cx="1557546" cy="1038363"/>
      </dsp:txXfrm>
    </dsp:sp>
    <dsp:sp modelId="{4CC72680-2AAA-434D-A9EB-B287890F7280}">
      <dsp:nvSpPr>
        <dsp:cNvPr id="0" name=""/>
        <dsp:cNvSpPr/>
      </dsp:nvSpPr>
      <dsp:spPr>
        <a:xfrm>
          <a:off x="2338449" y="308910"/>
          <a:ext cx="2595909" cy="103836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rtl="0">
            <a:lnSpc>
              <a:spcPct val="90000"/>
            </a:lnSpc>
            <a:spcBef>
              <a:spcPct val="0"/>
            </a:spcBef>
            <a:spcAft>
              <a:spcPct val="35000"/>
            </a:spcAft>
            <a:buNone/>
          </a:pPr>
          <a:r>
            <a:rPr lang="en-US" sz="2000" b="1" kern="1200" dirty="0"/>
            <a:t>validation </a:t>
          </a:r>
        </a:p>
      </dsp:txBody>
      <dsp:txXfrm>
        <a:off x="2857631" y="308910"/>
        <a:ext cx="1557546" cy="1038363"/>
      </dsp:txXfrm>
    </dsp:sp>
    <dsp:sp modelId="{686BAB8A-3B68-468E-AF8C-206A46007838}">
      <dsp:nvSpPr>
        <dsp:cNvPr id="0" name=""/>
        <dsp:cNvSpPr/>
      </dsp:nvSpPr>
      <dsp:spPr>
        <a:xfrm>
          <a:off x="4674767" y="308910"/>
          <a:ext cx="2595909" cy="1038363"/>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dirty="0"/>
            <a:t>Production of 1</a:t>
          </a:r>
          <a:r>
            <a:rPr lang="en-US" sz="2000" b="1" kern="1200" baseline="30000" dirty="0"/>
            <a:t>st</a:t>
          </a:r>
          <a:r>
            <a:rPr lang="en-US" sz="2000" b="1" kern="1200" dirty="0"/>
            <a:t> SDMX outputs</a:t>
          </a:r>
        </a:p>
      </dsp:txBody>
      <dsp:txXfrm>
        <a:off x="5193949" y="308910"/>
        <a:ext cx="1557546" cy="10383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58359-1C92-4EF8-AA56-994E6ACC55A5}">
      <dsp:nvSpPr>
        <dsp:cNvPr id="0" name=""/>
        <dsp:cNvSpPr/>
      </dsp:nvSpPr>
      <dsp:spPr>
        <a:xfrm>
          <a:off x="2116" y="312361"/>
          <a:ext cx="2578653" cy="1031461"/>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t>Share of SDMX skills</a:t>
          </a:r>
        </a:p>
      </dsp:txBody>
      <dsp:txXfrm>
        <a:off x="517847" y="312361"/>
        <a:ext cx="1547192" cy="1031461"/>
      </dsp:txXfrm>
    </dsp:sp>
    <dsp:sp modelId="{4CC72680-2AAA-434D-A9EB-B287890F7280}">
      <dsp:nvSpPr>
        <dsp:cNvPr id="0" name=""/>
        <dsp:cNvSpPr/>
      </dsp:nvSpPr>
      <dsp:spPr>
        <a:xfrm>
          <a:off x="2322905" y="312361"/>
          <a:ext cx="2578653" cy="1031461"/>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t>Creation of Pilot Data Hub </a:t>
          </a:r>
        </a:p>
      </dsp:txBody>
      <dsp:txXfrm>
        <a:off x="2838636" y="312361"/>
        <a:ext cx="1547192" cy="1031461"/>
      </dsp:txXfrm>
    </dsp:sp>
    <dsp:sp modelId="{686BAB8A-3B68-468E-AF8C-206A46007838}">
      <dsp:nvSpPr>
        <dsp:cNvPr id="0" name=""/>
        <dsp:cNvSpPr/>
      </dsp:nvSpPr>
      <dsp:spPr>
        <a:xfrm>
          <a:off x="4645810" y="312361"/>
          <a:ext cx="2578653" cy="1031461"/>
        </a:xfrm>
        <a:prstGeom prst="chevron">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b="1" kern="1200" dirty="0"/>
            <a:t>Communication about our experience</a:t>
          </a:r>
        </a:p>
      </dsp:txBody>
      <dsp:txXfrm>
        <a:off x="5161541" y="312361"/>
        <a:ext cx="1547192" cy="103146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04A695-84CE-4C44-98E8-2CB78B8AFA8B}" type="datetimeFigureOut">
              <a:rPr lang="fr-FR" smtClean="0"/>
              <a:pPr/>
              <a:t>16/08/2019</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C33F2F-24CA-4C73-9572-2DEA214649BD}" type="slidenum">
              <a:rPr lang="fr-FR" smtClean="0"/>
              <a:pPr/>
              <a:t>‹N°›</a:t>
            </a:fld>
            <a:endParaRPr lang="fr-FR" dirty="0"/>
          </a:p>
        </p:txBody>
      </p:sp>
    </p:spTree>
    <p:extLst>
      <p:ext uri="{BB962C8B-B14F-4D97-AF65-F5344CB8AC3E}">
        <p14:creationId xmlns:p14="http://schemas.microsoft.com/office/powerpoint/2010/main" val="2117978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dirty="0"/>
              <a:t>this project aims to modernize our statistical system </a:t>
            </a:r>
          </a:p>
        </p:txBody>
      </p:sp>
      <p:sp>
        <p:nvSpPr>
          <p:cNvPr id="4" name="Espace réservé du numéro de diapositive 3"/>
          <p:cNvSpPr>
            <a:spLocks noGrp="1"/>
          </p:cNvSpPr>
          <p:nvPr>
            <p:ph type="sldNum" sz="quarter" idx="10"/>
          </p:nvPr>
        </p:nvSpPr>
        <p:spPr/>
        <p:txBody>
          <a:bodyPr/>
          <a:lstStyle/>
          <a:p>
            <a:fld id="{B0C33F2F-24CA-4C73-9572-2DEA214649BD}" type="slidenum">
              <a:rPr lang="fr-FR" smtClean="0"/>
              <a:pPr/>
              <a:t>1</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dirty="0"/>
              <a:t>Alléger la collecte des données au niveau INS</a:t>
            </a:r>
          </a:p>
          <a:p>
            <a:pPr marL="171450" indent="-171450">
              <a:buFontTx/>
              <a:buChar char="-"/>
            </a:pPr>
            <a:r>
              <a:rPr lang="fr-FR" dirty="0"/>
              <a:t>Un hub national des données</a:t>
            </a:r>
          </a:p>
          <a:p>
            <a:pPr marL="171450" indent="-171450">
              <a:buFontTx/>
              <a:buChar char="-"/>
            </a:pPr>
            <a:r>
              <a:rPr lang="fr-FR" dirty="0"/>
              <a:t>Impliquer les producteurs de données nationales dans le processus de diffusion des données SDMX</a:t>
            </a:r>
            <a:endParaRPr lang="LID4096" dirty="0"/>
          </a:p>
        </p:txBody>
      </p:sp>
      <p:sp>
        <p:nvSpPr>
          <p:cNvPr id="4" name="Espace réservé du numéro de diapositive 3"/>
          <p:cNvSpPr>
            <a:spLocks noGrp="1"/>
          </p:cNvSpPr>
          <p:nvPr>
            <p:ph type="sldNum" sz="quarter" idx="5"/>
          </p:nvPr>
        </p:nvSpPr>
        <p:spPr/>
        <p:txBody>
          <a:bodyPr/>
          <a:lstStyle/>
          <a:p>
            <a:fld id="{B0C33F2F-24CA-4C73-9572-2DEA214649BD}" type="slidenum">
              <a:rPr lang="fr-FR" smtClean="0"/>
              <a:pPr/>
              <a:t>6</a:t>
            </a:fld>
            <a:endParaRPr lang="fr-FR" dirty="0"/>
          </a:p>
        </p:txBody>
      </p:sp>
    </p:spTree>
    <p:extLst>
      <p:ext uri="{BB962C8B-B14F-4D97-AF65-F5344CB8AC3E}">
        <p14:creationId xmlns:p14="http://schemas.microsoft.com/office/powerpoint/2010/main" val="2805332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se basant sur les principes du GSBPM, une nouvelle architecture du système d’information statistique de l’INS a été conçu. Dans cette architecture, l’ensemble des micro données collectées et traitées au sein de l’INS en plus des données provenant des sources internes sont toutes enregistrées dans une base de données après avoir été modélisée sous format SDMX. Ces données doivent nécessairement alimentées la base de données de la diffusion qui alimente à son tour les différents interfaces web et mobiles de l’INS. En se basant sur cette architecture, un cas pilote sur les données du commerce extérieur a été implémenté. </a:t>
            </a:r>
            <a:endParaRPr lang="LID4096" dirty="0"/>
          </a:p>
        </p:txBody>
      </p:sp>
      <p:sp>
        <p:nvSpPr>
          <p:cNvPr id="4" name="Espace réservé du numéro de diapositive 3"/>
          <p:cNvSpPr>
            <a:spLocks noGrp="1"/>
          </p:cNvSpPr>
          <p:nvPr>
            <p:ph type="sldNum" sz="quarter" idx="5"/>
          </p:nvPr>
        </p:nvSpPr>
        <p:spPr/>
        <p:txBody>
          <a:bodyPr/>
          <a:lstStyle/>
          <a:p>
            <a:fld id="{B0C33F2F-24CA-4C73-9572-2DEA214649BD}" type="slidenum">
              <a:rPr lang="fr-FR" smtClean="0"/>
              <a:pPr/>
              <a:t>7</a:t>
            </a:fld>
            <a:endParaRPr lang="fr-FR" dirty="0"/>
          </a:p>
        </p:txBody>
      </p:sp>
    </p:spTree>
    <p:extLst>
      <p:ext uri="{BB962C8B-B14F-4D97-AF65-F5344CB8AC3E}">
        <p14:creationId xmlns:p14="http://schemas.microsoft.com/office/powerpoint/2010/main" val="3800884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Pas seulement, une base de données SDMX a été également mise en place pour centraliser les travaux de l’INS, en se basant sur le Builder &amp; Loader, un outil développé de l’ISTAT, qui permet de se connecter à son rôle au registre de l’INS et lire les DSD préparé à partir des </a:t>
            </a:r>
            <a:r>
              <a:rPr lang="fr-FR" dirty="0" err="1"/>
              <a:t>fichers</a:t>
            </a:r>
            <a:r>
              <a:rPr lang="fr-FR" dirty="0"/>
              <a:t> Excel. </a:t>
            </a:r>
            <a:endParaRPr lang="LID4096" dirty="0"/>
          </a:p>
        </p:txBody>
      </p:sp>
      <p:sp>
        <p:nvSpPr>
          <p:cNvPr id="4" name="Espace réservé du numéro de diapositive 3"/>
          <p:cNvSpPr>
            <a:spLocks noGrp="1"/>
          </p:cNvSpPr>
          <p:nvPr>
            <p:ph type="sldNum" sz="quarter" idx="5"/>
          </p:nvPr>
        </p:nvSpPr>
        <p:spPr/>
        <p:txBody>
          <a:bodyPr/>
          <a:lstStyle/>
          <a:p>
            <a:fld id="{B0C33F2F-24CA-4C73-9572-2DEA214649BD}" type="slidenum">
              <a:rPr lang="fr-FR" smtClean="0"/>
              <a:pPr/>
              <a:t>8</a:t>
            </a:fld>
            <a:endParaRPr lang="fr-FR" dirty="0"/>
          </a:p>
        </p:txBody>
      </p:sp>
    </p:spTree>
    <p:extLst>
      <p:ext uri="{BB962C8B-B14F-4D97-AF65-F5344CB8AC3E}">
        <p14:creationId xmlns:p14="http://schemas.microsoft.com/office/powerpoint/2010/main" val="2054553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dirty="0"/>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11E51682-AE00-48FD-8498-342E22081724}" type="datetimeFigureOut">
              <a:rPr lang="fr-FR" smtClean="0"/>
              <a:pPr/>
              <a:t>16/08/2019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626C8A3-D13B-4646-AFE8-0ECDB433ABCA}" type="slidenum">
              <a:rPr lang="fr-FR" smtClean="0"/>
              <a:pPr/>
              <a:t>‹N°›</a:t>
            </a:fld>
            <a:endParaRPr lang="fr-F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1E51682-AE00-48FD-8498-342E22081724}" type="datetimeFigureOut">
              <a:rPr lang="fr-FR" smtClean="0"/>
              <a:pPr/>
              <a:t>16/08/2019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626C8A3-D13B-4646-AFE8-0ECDB433ABCA}" type="slidenum">
              <a:rPr lang="fr-FR" smtClean="0"/>
              <a:pPr/>
              <a:t>‹N°›</a:t>
            </a:fld>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1E51682-AE00-48FD-8498-342E22081724}" type="datetimeFigureOut">
              <a:rPr lang="fr-FR" smtClean="0"/>
              <a:pPr/>
              <a:t>16/08/2019</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7626C8A3-D13B-4646-AFE8-0ECDB433ABCA}"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t="-5000" b="-5000"/>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E51682-AE00-48FD-8498-342E22081724}" type="datetimeFigureOut">
              <a:rPr lang="fr-FR" smtClean="0"/>
              <a:pPr/>
              <a:t>16/08/2019</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6C8A3-D13B-4646-AFE8-0ECDB433ABCA}"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image" Target="../media/image20.jp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pn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jpe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jp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0.png"/><Relationship Id="rId7" Type="http://schemas.openxmlformats.org/officeDocument/2006/relationships/image" Target="../media/image42.jpe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715272" y="684000"/>
            <a:ext cx="1883240" cy="261610"/>
          </a:xfrm>
          <a:prstGeom prst="rect">
            <a:avLst/>
          </a:prstGeom>
          <a:noFill/>
        </p:spPr>
        <p:txBody>
          <a:bodyPr wrap="square" rtlCol="0">
            <a:spAutoFit/>
          </a:bodyPr>
          <a:lstStyle/>
          <a:p>
            <a:r>
              <a:rPr lang="en-US" sz="1100" b="1" dirty="0">
                <a:solidFill>
                  <a:schemeClr val="bg1"/>
                </a:solidFill>
                <a:latin typeface="Century Gothic" pitchFamily="34" charset="0"/>
              </a:rPr>
              <a:t>May 2017</a:t>
            </a:r>
          </a:p>
        </p:txBody>
      </p:sp>
      <p:sp>
        <p:nvSpPr>
          <p:cNvPr id="5" name="ZoneTexte 4"/>
          <p:cNvSpPr txBox="1"/>
          <p:nvPr/>
        </p:nvSpPr>
        <p:spPr>
          <a:xfrm>
            <a:off x="323528" y="2204864"/>
            <a:ext cx="7200800" cy="2042097"/>
          </a:xfrm>
          <a:prstGeom prst="rect">
            <a:avLst/>
          </a:prstGeom>
          <a:noFill/>
        </p:spPr>
        <p:txBody>
          <a:bodyPr wrap="square" rtlCol="0">
            <a:spAutoFit/>
          </a:bodyPr>
          <a:lstStyle/>
          <a:p>
            <a:endParaRPr lang="en-US" sz="2270" b="1" kern="1300" spc="180" dirty="0">
              <a:solidFill>
                <a:srgbClr val="01488A"/>
              </a:solidFill>
              <a:latin typeface="Century Gothic" pitchFamily="34" charset="0"/>
            </a:endParaRPr>
          </a:p>
          <a:p>
            <a:r>
              <a:rPr lang="fr-FR" sz="4000" b="1" kern="1300" spc="180" dirty="0">
                <a:solidFill>
                  <a:srgbClr val="01488A"/>
                </a:solidFill>
                <a:latin typeface="Century Gothic" pitchFamily="34" charset="0"/>
              </a:rPr>
              <a:t>INS </a:t>
            </a:r>
            <a:r>
              <a:rPr lang="fr-FR" sz="4000" b="1" kern="1300" spc="180" dirty="0" err="1">
                <a:solidFill>
                  <a:srgbClr val="01488A"/>
                </a:solidFill>
                <a:latin typeface="Century Gothic" pitchFamily="34" charset="0"/>
              </a:rPr>
              <a:t>Tunisia</a:t>
            </a:r>
            <a:r>
              <a:rPr lang="fr-FR" sz="4000" b="1" kern="1300" spc="180" dirty="0">
                <a:solidFill>
                  <a:srgbClr val="01488A"/>
                </a:solidFill>
                <a:latin typeface="Century Gothic" pitchFamily="34" charset="0"/>
              </a:rPr>
              <a:t>,</a:t>
            </a:r>
          </a:p>
          <a:p>
            <a:r>
              <a:rPr lang="en-US" sz="3200" b="1" kern="1300" spc="180" dirty="0">
                <a:solidFill>
                  <a:srgbClr val="01488A"/>
                </a:solidFill>
                <a:latin typeface="Century Gothic" pitchFamily="34" charset="0"/>
              </a:rPr>
              <a:t>Towards a fully SDMX compliant </a:t>
            </a:r>
          </a:p>
          <a:p>
            <a:r>
              <a:rPr lang="en-US" sz="3200" b="1" kern="1300" spc="180" dirty="0">
                <a:solidFill>
                  <a:srgbClr val="01488A"/>
                </a:solidFill>
                <a:latin typeface="Century Gothic" pitchFamily="34" charset="0"/>
              </a:rPr>
              <a:t>Information system </a:t>
            </a:r>
            <a:endParaRPr lang="en-US" sz="3200" b="1" dirty="0">
              <a:solidFill>
                <a:srgbClr val="336600"/>
              </a:solidFill>
              <a:effectLst>
                <a:outerShdw blurRad="38100" dist="38100" dir="2700000" algn="tl">
                  <a:srgbClr val="000000">
                    <a:alpha val="43137"/>
                  </a:srgbClr>
                </a:outerShdw>
              </a:effectLst>
              <a:latin typeface="Century Gothic" pitchFamily="34" charset="0"/>
            </a:endParaRPr>
          </a:p>
        </p:txBody>
      </p:sp>
      <p:sp>
        <p:nvSpPr>
          <p:cNvPr id="6" name="ZoneTexte 5"/>
          <p:cNvSpPr txBox="1"/>
          <p:nvPr/>
        </p:nvSpPr>
        <p:spPr>
          <a:xfrm>
            <a:off x="251520" y="5661248"/>
            <a:ext cx="5143536" cy="1015663"/>
          </a:xfrm>
          <a:prstGeom prst="rect">
            <a:avLst/>
          </a:prstGeom>
          <a:noFill/>
        </p:spPr>
        <p:txBody>
          <a:bodyPr wrap="square" rtlCol="0">
            <a:spAutoFit/>
          </a:bodyPr>
          <a:lstStyle/>
          <a:p>
            <a:r>
              <a:rPr lang="en-US" sz="1200" b="1" dirty="0">
                <a:solidFill>
                  <a:schemeClr val="tx2"/>
                </a:solidFill>
                <a:latin typeface="Century Gothic" pitchFamily="34" charset="0"/>
              </a:rPr>
              <a:t>Ms. Fadhila Najeh</a:t>
            </a:r>
          </a:p>
          <a:p>
            <a:r>
              <a:rPr lang="en-US" sz="1200" b="1" dirty="0">
                <a:solidFill>
                  <a:schemeClr val="tx2"/>
                </a:solidFill>
                <a:latin typeface="Century Gothic" pitchFamily="34" charset="0"/>
              </a:rPr>
              <a:t>Dissemination direction – National Institute of Statistics</a:t>
            </a:r>
          </a:p>
          <a:p>
            <a:endParaRPr lang="en-US" sz="1200" dirty="0">
              <a:solidFill>
                <a:schemeClr val="tx2"/>
              </a:solidFill>
              <a:latin typeface="Century Gothic" pitchFamily="34" charset="0"/>
            </a:endParaRPr>
          </a:p>
          <a:p>
            <a:r>
              <a:rPr lang="en-US" sz="1200" dirty="0">
                <a:solidFill>
                  <a:schemeClr val="tx2"/>
                </a:solidFill>
                <a:latin typeface="Century Gothic" pitchFamily="34" charset="0"/>
              </a:rPr>
              <a:t>Fadhila.nejah@ins.tn</a:t>
            </a:r>
          </a:p>
          <a:p>
            <a:r>
              <a:rPr lang="en-US" sz="1200" dirty="0">
                <a:solidFill>
                  <a:schemeClr val="tx2"/>
                </a:solidFill>
                <a:latin typeface="Century Gothic" pitchFamily="34" charset="0"/>
              </a:rPr>
              <a:t>Fadhila.najah@gmail.com</a:t>
            </a:r>
          </a:p>
        </p:txBody>
      </p:sp>
      <p:pic>
        <p:nvPicPr>
          <p:cNvPr id="5122" name="Picture 2"/>
          <p:cNvPicPr>
            <a:picLocks noChangeAspect="1" noChangeArrowheads="1"/>
          </p:cNvPicPr>
          <p:nvPr/>
        </p:nvPicPr>
        <p:blipFill>
          <a:blip r:embed="rId3" cstate="print"/>
          <a:srcRect/>
          <a:stretch>
            <a:fillRect/>
          </a:stretch>
        </p:blipFill>
        <p:spPr bwMode="auto">
          <a:xfrm>
            <a:off x="251520" y="0"/>
            <a:ext cx="2238375" cy="1524000"/>
          </a:xfrm>
          <a:prstGeom prst="rect">
            <a:avLst/>
          </a:prstGeom>
          <a:noFill/>
          <a:ln w="9525">
            <a:noFill/>
            <a:miter lim="800000"/>
            <a:headEnd/>
            <a:tailEnd/>
          </a:ln>
        </p:spPr>
      </p:pic>
      <p:sp>
        <p:nvSpPr>
          <p:cNvPr id="7" name="ZoneTexte 6"/>
          <p:cNvSpPr txBox="1"/>
          <p:nvPr/>
        </p:nvSpPr>
        <p:spPr>
          <a:xfrm>
            <a:off x="7715272" y="814805"/>
            <a:ext cx="1883240" cy="276999"/>
          </a:xfrm>
          <a:prstGeom prst="rect">
            <a:avLst/>
          </a:prstGeom>
          <a:noFill/>
        </p:spPr>
        <p:txBody>
          <a:bodyPr wrap="square" rtlCol="0">
            <a:spAutoFit/>
          </a:bodyPr>
          <a:lstStyle/>
          <a:p>
            <a:r>
              <a:rPr lang="fr-FR" sz="1200" b="1" dirty="0" err="1">
                <a:solidFill>
                  <a:srgbClr val="002060"/>
                </a:solidFill>
                <a:latin typeface="Century Gothic" pitchFamily="34" charset="0"/>
              </a:rPr>
              <a:t>September</a:t>
            </a:r>
            <a:r>
              <a:rPr lang="fr-FR" sz="1200" b="1" dirty="0">
                <a:solidFill>
                  <a:srgbClr val="002060"/>
                </a:solidFill>
                <a:latin typeface="Century Gothic" pitchFamily="34" charset="0"/>
              </a:rPr>
              <a:t>,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7D8489-4350-40DA-820F-6321977C0566}"/>
              </a:ext>
            </a:extLst>
          </p:cNvPr>
          <p:cNvSpPr>
            <a:spLocks noGrp="1"/>
          </p:cNvSpPr>
          <p:nvPr>
            <p:ph type="title"/>
          </p:nvPr>
        </p:nvSpPr>
        <p:spPr/>
        <p:txBody>
          <a:bodyPr>
            <a:normAutofit/>
          </a:bodyPr>
          <a:lstStyle/>
          <a:p>
            <a:r>
              <a:rPr lang="fr-FR" sz="5400" b="1" dirty="0">
                <a:solidFill>
                  <a:srgbClr val="92D050"/>
                </a:solidFill>
              </a:rPr>
              <a:t>Trip stations</a:t>
            </a:r>
            <a:endParaRPr lang="LID4096" sz="5400" b="1" dirty="0">
              <a:solidFill>
                <a:srgbClr val="92D050"/>
              </a:solidFill>
            </a:endParaRPr>
          </a:p>
        </p:txBody>
      </p:sp>
      <p:grpSp>
        <p:nvGrpSpPr>
          <p:cNvPr id="7" name="Groupe 6">
            <a:extLst>
              <a:ext uri="{FF2B5EF4-FFF2-40B4-BE49-F238E27FC236}">
                <a16:creationId xmlns:a16="http://schemas.microsoft.com/office/drawing/2014/main" id="{3CB07FE5-16DE-47AD-AB44-02961A88BDED}"/>
              </a:ext>
            </a:extLst>
          </p:cNvPr>
          <p:cNvGrpSpPr/>
          <p:nvPr/>
        </p:nvGrpSpPr>
        <p:grpSpPr>
          <a:xfrm>
            <a:off x="4431448" y="2017640"/>
            <a:ext cx="288032" cy="866532"/>
            <a:chOff x="4431448" y="1914396"/>
            <a:chExt cx="288032" cy="866532"/>
          </a:xfrm>
        </p:grpSpPr>
        <p:cxnSp>
          <p:nvCxnSpPr>
            <p:cNvPr id="5" name="Connecteur droit 4">
              <a:extLst>
                <a:ext uri="{FF2B5EF4-FFF2-40B4-BE49-F238E27FC236}">
                  <a16:creationId xmlns:a16="http://schemas.microsoft.com/office/drawing/2014/main" id="{780AB7AF-45C7-4268-869E-F0B96801425F}"/>
                </a:ext>
              </a:extLst>
            </p:cNvPr>
            <p:cNvCxnSpPr>
              <a:cxnSpLocks/>
              <a:stCxn id="18" idx="2"/>
            </p:cNvCxnSpPr>
            <p:nvPr/>
          </p:nvCxnSpPr>
          <p:spPr>
            <a:xfrm>
              <a:off x="4572000" y="1914396"/>
              <a:ext cx="0" cy="578500"/>
            </a:xfrm>
            <a:prstGeom prst="line">
              <a:avLst/>
            </a:prstGeom>
          </p:spPr>
          <p:style>
            <a:lnRef idx="1">
              <a:schemeClr val="accent1"/>
            </a:lnRef>
            <a:fillRef idx="0">
              <a:schemeClr val="accent1"/>
            </a:fillRef>
            <a:effectRef idx="0">
              <a:schemeClr val="accent1"/>
            </a:effectRef>
            <a:fontRef idx="minor">
              <a:schemeClr val="tx1"/>
            </a:fontRef>
          </p:style>
        </p:cxnSp>
        <p:sp>
          <p:nvSpPr>
            <p:cNvPr id="6" name="Ellipse 5">
              <a:extLst>
                <a:ext uri="{FF2B5EF4-FFF2-40B4-BE49-F238E27FC236}">
                  <a16:creationId xmlns:a16="http://schemas.microsoft.com/office/drawing/2014/main" id="{38CCED3D-A34E-46A4-8361-33A28C525CB3}"/>
                </a:ext>
              </a:extLst>
            </p:cNvPr>
            <p:cNvSpPr/>
            <p:nvPr/>
          </p:nvSpPr>
          <p:spPr>
            <a:xfrm>
              <a:off x="4431448" y="2492896"/>
              <a:ext cx="288032"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8" name="Groupe 7">
            <a:extLst>
              <a:ext uri="{FF2B5EF4-FFF2-40B4-BE49-F238E27FC236}">
                <a16:creationId xmlns:a16="http://schemas.microsoft.com/office/drawing/2014/main" id="{713AD8FC-1439-410A-9560-39EAECA8B557}"/>
              </a:ext>
            </a:extLst>
          </p:cNvPr>
          <p:cNvGrpSpPr/>
          <p:nvPr/>
        </p:nvGrpSpPr>
        <p:grpSpPr>
          <a:xfrm>
            <a:off x="4416696" y="2879396"/>
            <a:ext cx="288032" cy="936104"/>
            <a:chOff x="4431448" y="1844824"/>
            <a:chExt cx="288032" cy="936104"/>
          </a:xfrm>
        </p:grpSpPr>
        <p:cxnSp>
          <p:nvCxnSpPr>
            <p:cNvPr id="9" name="Connecteur droit 8">
              <a:extLst>
                <a:ext uri="{FF2B5EF4-FFF2-40B4-BE49-F238E27FC236}">
                  <a16:creationId xmlns:a16="http://schemas.microsoft.com/office/drawing/2014/main" id="{692F7C27-62FA-4C1C-A06E-3DE171BFE001}"/>
                </a:ext>
              </a:extLst>
            </p:cNvPr>
            <p:cNvCxnSpPr/>
            <p:nvPr/>
          </p:nvCxnSpPr>
          <p:spPr>
            <a:xfrm>
              <a:off x="4572000" y="1844824"/>
              <a:ext cx="0" cy="648072"/>
            </a:xfrm>
            <a:prstGeom prst="line">
              <a:avLst/>
            </a:prstGeom>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54D50E51-D039-4C86-8898-EC3C1E86CF0F}"/>
                </a:ext>
              </a:extLst>
            </p:cNvPr>
            <p:cNvSpPr/>
            <p:nvPr/>
          </p:nvSpPr>
          <p:spPr>
            <a:xfrm>
              <a:off x="4431448" y="2492896"/>
              <a:ext cx="288032"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1" name="Groupe 10">
            <a:extLst>
              <a:ext uri="{FF2B5EF4-FFF2-40B4-BE49-F238E27FC236}">
                <a16:creationId xmlns:a16="http://schemas.microsoft.com/office/drawing/2014/main" id="{AEA1FF52-770B-4954-B479-7591C9AA6E62}"/>
              </a:ext>
            </a:extLst>
          </p:cNvPr>
          <p:cNvGrpSpPr/>
          <p:nvPr/>
        </p:nvGrpSpPr>
        <p:grpSpPr>
          <a:xfrm>
            <a:off x="4413232" y="3799451"/>
            <a:ext cx="288032" cy="936104"/>
            <a:chOff x="4431448" y="1844824"/>
            <a:chExt cx="288032" cy="936104"/>
          </a:xfrm>
        </p:grpSpPr>
        <p:cxnSp>
          <p:nvCxnSpPr>
            <p:cNvPr id="12" name="Connecteur droit 11">
              <a:extLst>
                <a:ext uri="{FF2B5EF4-FFF2-40B4-BE49-F238E27FC236}">
                  <a16:creationId xmlns:a16="http://schemas.microsoft.com/office/drawing/2014/main" id="{C3F573AB-A4B3-4E66-966F-CAFA488DF2D4}"/>
                </a:ext>
              </a:extLst>
            </p:cNvPr>
            <p:cNvCxnSpPr/>
            <p:nvPr/>
          </p:nvCxnSpPr>
          <p:spPr>
            <a:xfrm>
              <a:off x="4572000" y="1844824"/>
              <a:ext cx="0" cy="648072"/>
            </a:xfrm>
            <a:prstGeom prst="line">
              <a:avLst/>
            </a:prstGeom>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EBAA3533-6E73-4946-9DE2-2DFD925EB8A5}"/>
                </a:ext>
              </a:extLst>
            </p:cNvPr>
            <p:cNvSpPr/>
            <p:nvPr/>
          </p:nvSpPr>
          <p:spPr>
            <a:xfrm>
              <a:off x="4431448" y="2492896"/>
              <a:ext cx="288032"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grpSp>
        <p:nvGrpSpPr>
          <p:cNvPr id="14" name="Groupe 13">
            <a:extLst>
              <a:ext uri="{FF2B5EF4-FFF2-40B4-BE49-F238E27FC236}">
                <a16:creationId xmlns:a16="http://schemas.microsoft.com/office/drawing/2014/main" id="{8DB6A08A-C36B-4A39-853B-BC2A23BF269A}"/>
              </a:ext>
            </a:extLst>
          </p:cNvPr>
          <p:cNvGrpSpPr/>
          <p:nvPr/>
        </p:nvGrpSpPr>
        <p:grpSpPr>
          <a:xfrm>
            <a:off x="4416696" y="4749002"/>
            <a:ext cx="288032" cy="936104"/>
            <a:chOff x="4431448" y="1844824"/>
            <a:chExt cx="288032" cy="936104"/>
          </a:xfrm>
        </p:grpSpPr>
        <p:cxnSp>
          <p:nvCxnSpPr>
            <p:cNvPr id="15" name="Connecteur droit 14">
              <a:extLst>
                <a:ext uri="{FF2B5EF4-FFF2-40B4-BE49-F238E27FC236}">
                  <a16:creationId xmlns:a16="http://schemas.microsoft.com/office/drawing/2014/main" id="{2E456224-2D2D-4C14-A748-99DE86255573}"/>
                </a:ext>
              </a:extLst>
            </p:cNvPr>
            <p:cNvCxnSpPr/>
            <p:nvPr/>
          </p:nvCxnSpPr>
          <p:spPr>
            <a:xfrm>
              <a:off x="4572000" y="1844824"/>
              <a:ext cx="0" cy="648072"/>
            </a:xfrm>
            <a:prstGeom prst="line">
              <a:avLst/>
            </a:prstGeom>
          </p:spPr>
          <p:style>
            <a:lnRef idx="1">
              <a:schemeClr val="accent1"/>
            </a:lnRef>
            <a:fillRef idx="0">
              <a:schemeClr val="accent1"/>
            </a:fillRef>
            <a:effectRef idx="0">
              <a:schemeClr val="accent1"/>
            </a:effectRef>
            <a:fontRef idx="minor">
              <a:schemeClr val="tx1"/>
            </a:fontRef>
          </p:style>
        </p:cxnSp>
        <p:sp>
          <p:nvSpPr>
            <p:cNvPr id="16" name="Ellipse 15">
              <a:extLst>
                <a:ext uri="{FF2B5EF4-FFF2-40B4-BE49-F238E27FC236}">
                  <a16:creationId xmlns:a16="http://schemas.microsoft.com/office/drawing/2014/main" id="{79F7283D-DAED-4ED0-A4B3-480E1FA584AC}"/>
                </a:ext>
              </a:extLst>
            </p:cNvPr>
            <p:cNvSpPr/>
            <p:nvPr/>
          </p:nvSpPr>
          <p:spPr>
            <a:xfrm>
              <a:off x="4431448" y="2492896"/>
              <a:ext cx="288032"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sp>
        <p:nvSpPr>
          <p:cNvPr id="18" name="ZoneTexte 17">
            <a:extLst>
              <a:ext uri="{FF2B5EF4-FFF2-40B4-BE49-F238E27FC236}">
                <a16:creationId xmlns:a16="http://schemas.microsoft.com/office/drawing/2014/main" id="{08A6A25D-6CAA-408D-A1FB-E3658C7A701F}"/>
              </a:ext>
            </a:extLst>
          </p:cNvPr>
          <p:cNvSpPr txBox="1"/>
          <p:nvPr/>
        </p:nvSpPr>
        <p:spPr>
          <a:xfrm>
            <a:off x="2915825" y="1371309"/>
            <a:ext cx="3312350" cy="646331"/>
          </a:xfrm>
          <a:prstGeom prst="rect">
            <a:avLst/>
          </a:prstGeom>
          <a:noFill/>
        </p:spPr>
        <p:txBody>
          <a:bodyPr wrap="square" rtlCol="0">
            <a:spAutoFit/>
          </a:bodyPr>
          <a:lstStyle/>
          <a:p>
            <a:pPr algn="ctr"/>
            <a:r>
              <a:rPr lang="en-US" b="1" dirty="0">
                <a:solidFill>
                  <a:schemeClr val="accent1">
                    <a:lumMod val="75000"/>
                  </a:schemeClr>
                </a:solidFill>
              </a:rPr>
              <a:t>Modernization of the Tunisian statistical system</a:t>
            </a:r>
            <a:endParaRPr lang="LID4096" b="1" dirty="0">
              <a:solidFill>
                <a:schemeClr val="accent1">
                  <a:lumMod val="75000"/>
                </a:schemeClr>
              </a:solidFill>
            </a:endParaRPr>
          </a:p>
        </p:txBody>
      </p:sp>
      <p:sp>
        <p:nvSpPr>
          <p:cNvPr id="20" name="ZoneTexte 19">
            <a:extLst>
              <a:ext uri="{FF2B5EF4-FFF2-40B4-BE49-F238E27FC236}">
                <a16:creationId xmlns:a16="http://schemas.microsoft.com/office/drawing/2014/main" id="{D3B97926-7D3D-4B5A-87B9-5288EA382ADD}"/>
              </a:ext>
            </a:extLst>
          </p:cNvPr>
          <p:cNvSpPr txBox="1"/>
          <p:nvPr/>
        </p:nvSpPr>
        <p:spPr>
          <a:xfrm>
            <a:off x="791123" y="2322362"/>
            <a:ext cx="3672406" cy="646331"/>
          </a:xfrm>
          <a:prstGeom prst="rect">
            <a:avLst/>
          </a:prstGeom>
          <a:noFill/>
        </p:spPr>
        <p:txBody>
          <a:bodyPr wrap="square" rtlCol="0">
            <a:spAutoFit/>
          </a:bodyPr>
          <a:lstStyle/>
          <a:p>
            <a:pPr algn="ctr"/>
            <a:r>
              <a:rPr lang="fr-FR" b="1" dirty="0">
                <a:solidFill>
                  <a:srgbClr val="92D050"/>
                </a:solidFill>
              </a:rPr>
              <a:t>2016</a:t>
            </a:r>
          </a:p>
          <a:p>
            <a:pPr algn="ctr"/>
            <a:r>
              <a:rPr lang="fr-FR" b="1" dirty="0">
                <a:solidFill>
                  <a:schemeClr val="accent1">
                    <a:lumMod val="75000"/>
                  </a:schemeClr>
                </a:solidFill>
              </a:rPr>
              <a:t>Twinning project with ISTAT + INSEE</a:t>
            </a:r>
            <a:endParaRPr lang="LID4096" b="1" dirty="0">
              <a:solidFill>
                <a:schemeClr val="accent1">
                  <a:lumMod val="75000"/>
                </a:schemeClr>
              </a:solidFill>
            </a:endParaRPr>
          </a:p>
        </p:txBody>
      </p:sp>
      <p:sp>
        <p:nvSpPr>
          <p:cNvPr id="23" name="ZoneTexte 22">
            <a:extLst>
              <a:ext uri="{FF2B5EF4-FFF2-40B4-BE49-F238E27FC236}">
                <a16:creationId xmlns:a16="http://schemas.microsoft.com/office/drawing/2014/main" id="{CE15617D-6A4B-421A-AD97-8870689DEFFE}"/>
              </a:ext>
            </a:extLst>
          </p:cNvPr>
          <p:cNvSpPr txBox="1"/>
          <p:nvPr/>
        </p:nvSpPr>
        <p:spPr>
          <a:xfrm>
            <a:off x="4828428" y="4804382"/>
            <a:ext cx="4081964" cy="923330"/>
          </a:xfrm>
          <a:prstGeom prst="rect">
            <a:avLst/>
          </a:prstGeom>
          <a:noFill/>
        </p:spPr>
        <p:txBody>
          <a:bodyPr wrap="square" rtlCol="0">
            <a:spAutoFit/>
          </a:bodyPr>
          <a:lstStyle/>
          <a:p>
            <a:pPr algn="ctr"/>
            <a:r>
              <a:rPr lang="fr-FR" b="1" dirty="0">
                <a:solidFill>
                  <a:srgbClr val="92D050"/>
                </a:solidFill>
              </a:rPr>
              <a:t>Depuis 2017 </a:t>
            </a:r>
          </a:p>
          <a:p>
            <a:pPr algn="ctr"/>
            <a:r>
              <a:rPr lang="en-US" b="1" dirty="0">
                <a:solidFill>
                  <a:schemeClr val="accent1">
                    <a:lumMod val="75000"/>
                  </a:schemeClr>
                </a:solidFill>
              </a:rPr>
              <a:t>Migration of INS data to the new platform in SDMX format</a:t>
            </a:r>
            <a:endParaRPr lang="LID4096" b="1" dirty="0">
              <a:solidFill>
                <a:schemeClr val="accent1">
                  <a:lumMod val="75000"/>
                </a:schemeClr>
              </a:solidFill>
            </a:endParaRPr>
          </a:p>
        </p:txBody>
      </p:sp>
      <p:sp>
        <p:nvSpPr>
          <p:cNvPr id="24" name="ZoneTexte 23">
            <a:extLst>
              <a:ext uri="{FF2B5EF4-FFF2-40B4-BE49-F238E27FC236}">
                <a16:creationId xmlns:a16="http://schemas.microsoft.com/office/drawing/2014/main" id="{0A5A83A7-1F47-45BC-84DC-5F11E490282D}"/>
              </a:ext>
            </a:extLst>
          </p:cNvPr>
          <p:cNvSpPr txBox="1"/>
          <p:nvPr/>
        </p:nvSpPr>
        <p:spPr>
          <a:xfrm>
            <a:off x="556898" y="4065718"/>
            <a:ext cx="3672406" cy="1200329"/>
          </a:xfrm>
          <a:prstGeom prst="rect">
            <a:avLst/>
          </a:prstGeom>
          <a:noFill/>
        </p:spPr>
        <p:txBody>
          <a:bodyPr wrap="square" rtlCol="0">
            <a:spAutoFit/>
          </a:bodyPr>
          <a:lstStyle/>
          <a:p>
            <a:pPr algn="ctr"/>
            <a:r>
              <a:rPr lang="fr-FR" b="1" dirty="0">
                <a:solidFill>
                  <a:srgbClr val="92D050"/>
                </a:solidFill>
              </a:rPr>
              <a:t>2017</a:t>
            </a:r>
          </a:p>
          <a:p>
            <a:pPr algn="ctr"/>
            <a:r>
              <a:rPr lang="en-US" b="1" dirty="0">
                <a:solidFill>
                  <a:schemeClr val="accent1">
                    <a:lumMod val="75000"/>
                  </a:schemeClr>
                </a:solidFill>
              </a:rPr>
              <a:t>Adoption of a new data dissemination platform (SDMX native)</a:t>
            </a:r>
            <a:endParaRPr lang="LID4096" b="1" dirty="0">
              <a:solidFill>
                <a:schemeClr val="accent1">
                  <a:lumMod val="75000"/>
                </a:schemeClr>
              </a:solidFill>
            </a:endParaRPr>
          </a:p>
        </p:txBody>
      </p:sp>
      <p:sp>
        <p:nvSpPr>
          <p:cNvPr id="25" name="ZoneTexte 24">
            <a:extLst>
              <a:ext uri="{FF2B5EF4-FFF2-40B4-BE49-F238E27FC236}">
                <a16:creationId xmlns:a16="http://schemas.microsoft.com/office/drawing/2014/main" id="{95ED7A94-05C7-4DAD-B358-48DDF8E7D335}"/>
              </a:ext>
            </a:extLst>
          </p:cNvPr>
          <p:cNvSpPr txBox="1"/>
          <p:nvPr/>
        </p:nvSpPr>
        <p:spPr>
          <a:xfrm>
            <a:off x="4813216" y="3218205"/>
            <a:ext cx="3672406" cy="646331"/>
          </a:xfrm>
          <a:prstGeom prst="rect">
            <a:avLst/>
          </a:prstGeom>
          <a:noFill/>
        </p:spPr>
        <p:txBody>
          <a:bodyPr wrap="square" rtlCol="0">
            <a:spAutoFit/>
          </a:bodyPr>
          <a:lstStyle/>
          <a:p>
            <a:pPr algn="ctr"/>
            <a:r>
              <a:rPr lang="fr-FR" b="1" dirty="0">
                <a:solidFill>
                  <a:srgbClr val="92D050"/>
                </a:solidFill>
              </a:rPr>
              <a:t>2016-2018</a:t>
            </a:r>
          </a:p>
          <a:p>
            <a:pPr algn="ctr"/>
            <a:r>
              <a:rPr lang="fr-FR" b="1" dirty="0">
                <a:solidFill>
                  <a:schemeClr val="accent1">
                    <a:lumMod val="75000"/>
                  </a:schemeClr>
                </a:solidFill>
              </a:rPr>
              <a:t>Building capacities in SDMX</a:t>
            </a:r>
            <a:endParaRPr lang="LID4096" b="1" dirty="0">
              <a:solidFill>
                <a:schemeClr val="accent1">
                  <a:lumMod val="75000"/>
                </a:schemeClr>
              </a:solidFill>
            </a:endParaRPr>
          </a:p>
        </p:txBody>
      </p:sp>
      <p:grpSp>
        <p:nvGrpSpPr>
          <p:cNvPr id="27" name="Groupe 26">
            <a:extLst>
              <a:ext uri="{FF2B5EF4-FFF2-40B4-BE49-F238E27FC236}">
                <a16:creationId xmlns:a16="http://schemas.microsoft.com/office/drawing/2014/main" id="{B411D18C-B6B0-46EE-B629-A8506AB01CBA}"/>
              </a:ext>
            </a:extLst>
          </p:cNvPr>
          <p:cNvGrpSpPr/>
          <p:nvPr/>
        </p:nvGrpSpPr>
        <p:grpSpPr>
          <a:xfrm>
            <a:off x="4409768" y="5696670"/>
            <a:ext cx="288032" cy="936104"/>
            <a:chOff x="4431448" y="1844824"/>
            <a:chExt cx="288032" cy="936104"/>
          </a:xfrm>
        </p:grpSpPr>
        <p:cxnSp>
          <p:nvCxnSpPr>
            <p:cNvPr id="28" name="Connecteur droit 27">
              <a:extLst>
                <a:ext uri="{FF2B5EF4-FFF2-40B4-BE49-F238E27FC236}">
                  <a16:creationId xmlns:a16="http://schemas.microsoft.com/office/drawing/2014/main" id="{1F9B0F7A-3324-4DFC-91FA-34954866A292}"/>
                </a:ext>
              </a:extLst>
            </p:cNvPr>
            <p:cNvCxnSpPr/>
            <p:nvPr/>
          </p:nvCxnSpPr>
          <p:spPr>
            <a:xfrm>
              <a:off x="4572000" y="1844824"/>
              <a:ext cx="0" cy="648072"/>
            </a:xfrm>
            <a:prstGeom prst="line">
              <a:avLst/>
            </a:prstGeom>
          </p:spPr>
          <p:style>
            <a:lnRef idx="1">
              <a:schemeClr val="accent1"/>
            </a:lnRef>
            <a:fillRef idx="0">
              <a:schemeClr val="accent1"/>
            </a:fillRef>
            <a:effectRef idx="0">
              <a:schemeClr val="accent1"/>
            </a:effectRef>
            <a:fontRef idx="minor">
              <a:schemeClr val="tx1"/>
            </a:fontRef>
          </p:style>
        </p:cxnSp>
        <p:sp>
          <p:nvSpPr>
            <p:cNvPr id="29" name="Ellipse 28">
              <a:extLst>
                <a:ext uri="{FF2B5EF4-FFF2-40B4-BE49-F238E27FC236}">
                  <a16:creationId xmlns:a16="http://schemas.microsoft.com/office/drawing/2014/main" id="{60C0B07D-A406-4318-9487-537F09978985}"/>
                </a:ext>
              </a:extLst>
            </p:cNvPr>
            <p:cNvSpPr/>
            <p:nvPr/>
          </p:nvSpPr>
          <p:spPr>
            <a:xfrm>
              <a:off x="4431448" y="2492896"/>
              <a:ext cx="288032" cy="28803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grpSp>
      <p:sp>
        <p:nvSpPr>
          <p:cNvPr id="30" name="ZoneTexte 29">
            <a:extLst>
              <a:ext uri="{FF2B5EF4-FFF2-40B4-BE49-F238E27FC236}">
                <a16:creationId xmlns:a16="http://schemas.microsoft.com/office/drawing/2014/main" id="{B1DA809D-BDF1-455C-B656-5C24B2D750D2}"/>
              </a:ext>
            </a:extLst>
          </p:cNvPr>
          <p:cNvSpPr txBox="1"/>
          <p:nvPr/>
        </p:nvSpPr>
        <p:spPr>
          <a:xfrm>
            <a:off x="304415" y="5883077"/>
            <a:ext cx="4081964" cy="646331"/>
          </a:xfrm>
          <a:prstGeom prst="rect">
            <a:avLst/>
          </a:prstGeom>
          <a:noFill/>
        </p:spPr>
        <p:txBody>
          <a:bodyPr wrap="square" rtlCol="0">
            <a:spAutoFit/>
          </a:bodyPr>
          <a:lstStyle/>
          <a:p>
            <a:pPr algn="ctr"/>
            <a:r>
              <a:rPr lang="fr-FR" b="1" dirty="0">
                <a:solidFill>
                  <a:srgbClr val="92D050"/>
                </a:solidFill>
              </a:rPr>
              <a:t>2019+</a:t>
            </a:r>
          </a:p>
          <a:p>
            <a:pPr algn="ctr"/>
            <a:r>
              <a:rPr lang="fr-FR" b="1" dirty="0">
                <a:solidFill>
                  <a:schemeClr val="accent1">
                    <a:lumMod val="75000"/>
                  </a:schemeClr>
                </a:solidFill>
              </a:rPr>
              <a:t>Dissemination &amp; reporting in SDMX</a:t>
            </a:r>
            <a:endParaRPr lang="LID4096" b="1" dirty="0">
              <a:solidFill>
                <a:schemeClr val="accent1">
                  <a:lumMod val="75000"/>
                </a:schemeClr>
              </a:solidFill>
            </a:endParaRPr>
          </a:p>
        </p:txBody>
      </p:sp>
    </p:spTree>
    <p:extLst>
      <p:ext uri="{BB962C8B-B14F-4D97-AF65-F5344CB8AC3E}">
        <p14:creationId xmlns:p14="http://schemas.microsoft.com/office/powerpoint/2010/main" val="3087935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457200" y="-27384"/>
            <a:ext cx="8229600" cy="1143000"/>
          </a:xfrm>
        </p:spPr>
        <p:txBody>
          <a:bodyPr>
            <a:normAutofit/>
          </a:bodyPr>
          <a:lstStyle/>
          <a:p>
            <a:r>
              <a:rPr lang="en-US" sz="4800" b="1" dirty="0">
                <a:solidFill>
                  <a:srgbClr val="92D050"/>
                </a:solidFill>
              </a:rPr>
              <a:t>SDMX Action plan </a:t>
            </a:r>
          </a:p>
        </p:txBody>
      </p:sp>
      <p:grpSp>
        <p:nvGrpSpPr>
          <p:cNvPr id="11" name="Groupe 10"/>
          <p:cNvGrpSpPr/>
          <p:nvPr/>
        </p:nvGrpSpPr>
        <p:grpSpPr>
          <a:xfrm>
            <a:off x="275148" y="983142"/>
            <a:ext cx="8537724" cy="2088232"/>
            <a:chOff x="282748" y="1052736"/>
            <a:chExt cx="8537724" cy="2088232"/>
          </a:xfrm>
        </p:grpSpPr>
        <p:graphicFrame>
          <p:nvGraphicFramePr>
            <p:cNvPr id="5" name="Diagramme 4"/>
            <p:cNvGraphicFramePr/>
            <p:nvPr>
              <p:extLst>
                <p:ext uri="{D42A27DB-BD31-4B8C-83A1-F6EECF244321}">
                  <p14:modId xmlns:p14="http://schemas.microsoft.com/office/powerpoint/2010/main" val="2437394373"/>
                </p:ext>
              </p:extLst>
            </p:nvPr>
          </p:nvGraphicFramePr>
          <p:xfrm>
            <a:off x="1475656" y="1052736"/>
            <a:ext cx="7344816" cy="208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ZoneTexte 7"/>
            <p:cNvSpPr txBox="1"/>
            <p:nvPr/>
          </p:nvSpPr>
          <p:spPr>
            <a:xfrm>
              <a:off x="282748" y="1764105"/>
              <a:ext cx="1552413" cy="584775"/>
            </a:xfrm>
            <a:prstGeom prst="rect">
              <a:avLst/>
            </a:prstGeom>
            <a:noFill/>
          </p:spPr>
          <p:txBody>
            <a:bodyPr wrap="none" rtlCol="0">
              <a:spAutoFit/>
            </a:bodyPr>
            <a:lstStyle/>
            <a:p>
              <a:r>
                <a:rPr lang="en-US" sz="3200" b="1" dirty="0">
                  <a:solidFill>
                    <a:schemeClr val="accent1">
                      <a:lumMod val="75000"/>
                    </a:schemeClr>
                  </a:solidFill>
                </a:rPr>
                <a:t>STAGE 1</a:t>
              </a:r>
            </a:p>
          </p:txBody>
        </p:sp>
      </p:grpSp>
      <p:grpSp>
        <p:nvGrpSpPr>
          <p:cNvPr id="12" name="Groupe 11"/>
          <p:cNvGrpSpPr/>
          <p:nvPr/>
        </p:nvGrpSpPr>
        <p:grpSpPr>
          <a:xfrm>
            <a:off x="293228" y="2919763"/>
            <a:ext cx="8568952" cy="1656184"/>
            <a:chOff x="179512" y="2780928"/>
            <a:chExt cx="8568952" cy="1656184"/>
          </a:xfrm>
        </p:grpSpPr>
        <p:graphicFrame>
          <p:nvGraphicFramePr>
            <p:cNvPr id="6" name="Diagramme 5"/>
            <p:cNvGraphicFramePr/>
            <p:nvPr>
              <p:extLst>
                <p:ext uri="{D42A27DB-BD31-4B8C-83A1-F6EECF244321}">
                  <p14:modId xmlns:p14="http://schemas.microsoft.com/office/powerpoint/2010/main" val="3118795511"/>
                </p:ext>
              </p:extLst>
            </p:nvPr>
          </p:nvGraphicFramePr>
          <p:xfrm>
            <a:off x="1475656" y="2780928"/>
            <a:ext cx="7272808" cy="16561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ZoneTexte 8"/>
            <p:cNvSpPr txBox="1"/>
            <p:nvPr/>
          </p:nvSpPr>
          <p:spPr>
            <a:xfrm>
              <a:off x="179512" y="3284984"/>
              <a:ext cx="1552413" cy="584775"/>
            </a:xfrm>
            <a:prstGeom prst="rect">
              <a:avLst/>
            </a:prstGeom>
            <a:noFill/>
          </p:spPr>
          <p:txBody>
            <a:bodyPr wrap="none" rtlCol="0">
              <a:spAutoFit/>
            </a:bodyPr>
            <a:lstStyle/>
            <a:p>
              <a:r>
                <a:rPr lang="en-US" sz="3200" b="1" dirty="0">
                  <a:solidFill>
                    <a:schemeClr val="accent5">
                      <a:lumMod val="75000"/>
                    </a:schemeClr>
                  </a:solidFill>
                </a:rPr>
                <a:t>STAGE 2</a:t>
              </a:r>
            </a:p>
          </p:txBody>
        </p:sp>
      </p:grpSp>
      <p:grpSp>
        <p:nvGrpSpPr>
          <p:cNvPr id="13" name="Groupe 12"/>
          <p:cNvGrpSpPr/>
          <p:nvPr/>
        </p:nvGrpSpPr>
        <p:grpSpPr>
          <a:xfrm>
            <a:off x="293228" y="4581128"/>
            <a:ext cx="8496944" cy="1656184"/>
            <a:chOff x="179512" y="4581128"/>
            <a:chExt cx="8496944" cy="1656184"/>
          </a:xfrm>
        </p:grpSpPr>
        <p:graphicFrame>
          <p:nvGraphicFramePr>
            <p:cNvPr id="7" name="Diagramme 6"/>
            <p:cNvGraphicFramePr/>
            <p:nvPr>
              <p:extLst>
                <p:ext uri="{D42A27DB-BD31-4B8C-83A1-F6EECF244321}">
                  <p14:modId xmlns:p14="http://schemas.microsoft.com/office/powerpoint/2010/main" val="776625350"/>
                </p:ext>
              </p:extLst>
            </p:nvPr>
          </p:nvGraphicFramePr>
          <p:xfrm>
            <a:off x="1451992" y="4581128"/>
            <a:ext cx="7224464" cy="165618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0" name="ZoneTexte 9"/>
            <p:cNvSpPr txBox="1"/>
            <p:nvPr/>
          </p:nvSpPr>
          <p:spPr>
            <a:xfrm>
              <a:off x="179512" y="5076473"/>
              <a:ext cx="1552413" cy="584775"/>
            </a:xfrm>
            <a:prstGeom prst="rect">
              <a:avLst/>
            </a:prstGeom>
            <a:noFill/>
          </p:spPr>
          <p:txBody>
            <a:bodyPr wrap="none" rtlCol="0">
              <a:spAutoFit/>
            </a:bodyPr>
            <a:lstStyle/>
            <a:p>
              <a:r>
                <a:rPr lang="en-US" sz="3200" b="1" dirty="0">
                  <a:solidFill>
                    <a:schemeClr val="accent6">
                      <a:lumMod val="75000"/>
                    </a:schemeClr>
                  </a:solidFill>
                </a:rPr>
                <a:t>STAGE 3</a:t>
              </a:r>
            </a:p>
          </p:txBody>
        </p:sp>
      </p:grpSp>
      <p:sp>
        <p:nvSpPr>
          <p:cNvPr id="2" name="Ellipse 1">
            <a:extLst>
              <a:ext uri="{FF2B5EF4-FFF2-40B4-BE49-F238E27FC236}">
                <a16:creationId xmlns:a16="http://schemas.microsoft.com/office/drawing/2014/main" id="{33B11A84-2D57-429F-B0E2-DEF4EAD1F216}"/>
              </a:ext>
            </a:extLst>
          </p:cNvPr>
          <p:cNvSpPr/>
          <p:nvPr/>
        </p:nvSpPr>
        <p:spPr>
          <a:xfrm>
            <a:off x="1882699" y="4869160"/>
            <a:ext cx="7272808" cy="1080120"/>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strVal val="#ppt_w*0.70"/>
                                          </p:val>
                                        </p:tav>
                                        <p:tav tm="100000">
                                          <p:val>
                                            <p:strVal val="#ppt_w"/>
                                          </p:val>
                                        </p:tav>
                                      </p:tavLst>
                                    </p:anim>
                                    <p:anim calcmode="lin" valueType="num">
                                      <p:cBhvr>
                                        <p:cTn id="23" dur="1000" fill="hold"/>
                                        <p:tgtEl>
                                          <p:spTgt spid="2"/>
                                        </p:tgtEl>
                                        <p:attrNameLst>
                                          <p:attrName>ppt_h</p:attrName>
                                        </p:attrNameLst>
                                      </p:cBhvr>
                                      <p:tavLst>
                                        <p:tav tm="0">
                                          <p:val>
                                            <p:strVal val="#ppt_h"/>
                                          </p:val>
                                        </p:tav>
                                        <p:tav tm="100000">
                                          <p:val>
                                            <p:strVal val="#ppt_h"/>
                                          </p:val>
                                        </p:tav>
                                      </p:tavLst>
                                    </p:anim>
                                    <p:animEffect transition="in" filter="fade">
                                      <p:cBhvr>
                                        <p:cTn id="2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27F2FB-6715-4479-82D7-0C57920095DD}"/>
              </a:ext>
            </a:extLst>
          </p:cNvPr>
          <p:cNvSpPr>
            <a:spLocks noGrp="1"/>
          </p:cNvSpPr>
          <p:nvPr>
            <p:ph type="title"/>
          </p:nvPr>
        </p:nvSpPr>
        <p:spPr/>
        <p:txBody>
          <a:bodyPr>
            <a:normAutofit/>
          </a:bodyPr>
          <a:lstStyle/>
          <a:p>
            <a:pPr algn="l"/>
            <a:r>
              <a:rPr lang="fr-FR" sz="4000" b="1" dirty="0">
                <a:solidFill>
                  <a:schemeClr val="accent1">
                    <a:lumMod val="75000"/>
                  </a:schemeClr>
                </a:solidFill>
              </a:rPr>
              <a:t>1</a:t>
            </a:r>
            <a:r>
              <a:rPr lang="fr-FR" sz="4000" b="1" baseline="30000" dirty="0">
                <a:solidFill>
                  <a:schemeClr val="accent1">
                    <a:lumMod val="75000"/>
                  </a:schemeClr>
                </a:solidFill>
              </a:rPr>
              <a:t>st</a:t>
            </a:r>
            <a:r>
              <a:rPr lang="fr-FR" sz="4000" b="1" dirty="0">
                <a:solidFill>
                  <a:schemeClr val="accent1">
                    <a:lumMod val="75000"/>
                  </a:schemeClr>
                </a:solidFill>
              </a:rPr>
              <a:t> step : </a:t>
            </a:r>
            <a:r>
              <a:rPr lang="en-US" b="1" dirty="0">
                <a:solidFill>
                  <a:srgbClr val="92D050"/>
                </a:solidFill>
              </a:rPr>
              <a:t>Capacity building</a:t>
            </a:r>
          </a:p>
        </p:txBody>
      </p:sp>
      <p:sp>
        <p:nvSpPr>
          <p:cNvPr id="3" name="Espace réservé du contenu 2">
            <a:extLst>
              <a:ext uri="{FF2B5EF4-FFF2-40B4-BE49-F238E27FC236}">
                <a16:creationId xmlns:a16="http://schemas.microsoft.com/office/drawing/2014/main" id="{E7463F8A-929C-423F-ADFF-7EA28984FAEA}"/>
              </a:ext>
            </a:extLst>
          </p:cNvPr>
          <p:cNvSpPr>
            <a:spLocks noGrp="1"/>
          </p:cNvSpPr>
          <p:nvPr>
            <p:ph idx="1"/>
          </p:nvPr>
        </p:nvSpPr>
        <p:spPr/>
        <p:txBody>
          <a:bodyPr/>
          <a:lstStyle/>
          <a:p>
            <a:pPr marL="0" indent="0">
              <a:buNone/>
            </a:pPr>
            <a:r>
              <a:rPr lang="fr-FR" b="1" i="1" dirty="0">
                <a:solidFill>
                  <a:schemeClr val="bg2">
                    <a:lumMod val="50000"/>
                  </a:schemeClr>
                </a:solidFill>
              </a:rPr>
              <a:t>At INS level</a:t>
            </a:r>
          </a:p>
          <a:p>
            <a:r>
              <a:rPr lang="fr-FR" dirty="0">
                <a:solidFill>
                  <a:schemeClr val="tx2">
                    <a:lumMod val="75000"/>
                  </a:schemeClr>
                </a:solidFill>
              </a:rPr>
              <a:t>SDMX modeling principles</a:t>
            </a:r>
          </a:p>
          <a:p>
            <a:pPr lvl="1"/>
            <a:r>
              <a:rPr lang="en-US" dirty="0">
                <a:solidFill>
                  <a:schemeClr val="tx2">
                    <a:lumMod val="75000"/>
                  </a:schemeClr>
                </a:solidFill>
              </a:rPr>
              <a:t>Practical work on public data of the INS</a:t>
            </a:r>
            <a:endParaRPr lang="fr-FR" dirty="0"/>
          </a:p>
          <a:p>
            <a:pPr marL="457200" lvl="1" indent="0">
              <a:buNone/>
            </a:pPr>
            <a:endParaRPr lang="LID4096" dirty="0"/>
          </a:p>
        </p:txBody>
      </p:sp>
      <p:pic>
        <p:nvPicPr>
          <p:cNvPr id="14" name="Image 13" descr="Une image contenant plancher&#10;&#10;Description générée automatiquement">
            <a:extLst>
              <a:ext uri="{FF2B5EF4-FFF2-40B4-BE49-F238E27FC236}">
                <a16:creationId xmlns:a16="http://schemas.microsoft.com/office/drawing/2014/main" id="{56982CC5-C920-4625-8ADC-B39827F3CA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4668" y="3828921"/>
            <a:ext cx="3583556" cy="2732984"/>
          </a:xfrm>
          <a:prstGeom prst="rect">
            <a:avLst/>
          </a:prstGeom>
        </p:spPr>
      </p:pic>
      <p:sp>
        <p:nvSpPr>
          <p:cNvPr id="15" name="ZoneTexte 14">
            <a:extLst>
              <a:ext uri="{FF2B5EF4-FFF2-40B4-BE49-F238E27FC236}">
                <a16:creationId xmlns:a16="http://schemas.microsoft.com/office/drawing/2014/main" id="{70D01BF7-B52D-43C0-90D8-EA7601AE49F0}"/>
              </a:ext>
            </a:extLst>
          </p:cNvPr>
          <p:cNvSpPr txBox="1"/>
          <p:nvPr/>
        </p:nvSpPr>
        <p:spPr>
          <a:xfrm>
            <a:off x="1427947" y="3660211"/>
            <a:ext cx="2160240" cy="1477328"/>
          </a:xfrm>
          <a:prstGeom prst="rect">
            <a:avLst/>
          </a:prstGeom>
          <a:noFill/>
        </p:spPr>
        <p:txBody>
          <a:bodyPr wrap="square" rtlCol="0">
            <a:spAutoFit/>
          </a:bodyPr>
          <a:lstStyle/>
          <a:p>
            <a:r>
              <a:rPr lang="fr-FR" b="1" dirty="0">
                <a:solidFill>
                  <a:schemeClr val="accent1">
                    <a:lumMod val="75000"/>
                  </a:schemeClr>
                </a:solidFill>
              </a:rPr>
              <a:t>INS Team:</a:t>
            </a:r>
          </a:p>
          <a:p>
            <a:pPr marL="285750" indent="-285750">
              <a:buFontTx/>
              <a:buChar char="-"/>
            </a:pPr>
            <a:r>
              <a:rPr lang="fr-FR" b="1" dirty="0">
                <a:solidFill>
                  <a:schemeClr val="accent1">
                    <a:lumMod val="75000"/>
                  </a:schemeClr>
                </a:solidFill>
              </a:rPr>
              <a:t>IT people</a:t>
            </a:r>
          </a:p>
          <a:p>
            <a:pPr marL="285750" indent="-285750">
              <a:buFontTx/>
              <a:buChar char="-"/>
            </a:pPr>
            <a:r>
              <a:rPr lang="fr-FR" b="1" dirty="0">
                <a:solidFill>
                  <a:schemeClr val="accent1">
                    <a:lumMod val="75000"/>
                  </a:schemeClr>
                </a:solidFill>
              </a:rPr>
              <a:t>Statisticians</a:t>
            </a:r>
          </a:p>
          <a:p>
            <a:pPr marL="285750" indent="-285750">
              <a:buFontTx/>
              <a:buChar char="-"/>
            </a:pPr>
            <a:r>
              <a:rPr lang="fr-FR" b="1" dirty="0">
                <a:solidFill>
                  <a:schemeClr val="accent1">
                    <a:lumMod val="75000"/>
                  </a:schemeClr>
                </a:solidFill>
              </a:rPr>
              <a:t>Meta-Data </a:t>
            </a:r>
          </a:p>
          <a:p>
            <a:r>
              <a:rPr lang="fr-FR" b="1" dirty="0">
                <a:solidFill>
                  <a:schemeClr val="accent1">
                    <a:lumMod val="75000"/>
                  </a:schemeClr>
                </a:solidFill>
              </a:rPr>
              <a:t>team</a:t>
            </a:r>
            <a:endParaRPr lang="LID4096" b="1" dirty="0">
              <a:solidFill>
                <a:schemeClr val="accent1">
                  <a:lumMod val="75000"/>
                </a:schemeClr>
              </a:solidFill>
            </a:endParaRPr>
          </a:p>
        </p:txBody>
      </p:sp>
      <p:sp>
        <p:nvSpPr>
          <p:cNvPr id="16" name="ZoneTexte 15">
            <a:extLst>
              <a:ext uri="{FF2B5EF4-FFF2-40B4-BE49-F238E27FC236}">
                <a16:creationId xmlns:a16="http://schemas.microsoft.com/office/drawing/2014/main" id="{5FD217BF-F63D-4577-BC02-FD5ACD29B244}"/>
              </a:ext>
            </a:extLst>
          </p:cNvPr>
          <p:cNvSpPr txBox="1"/>
          <p:nvPr/>
        </p:nvSpPr>
        <p:spPr>
          <a:xfrm>
            <a:off x="5868144" y="3644255"/>
            <a:ext cx="2160240" cy="369332"/>
          </a:xfrm>
          <a:prstGeom prst="rect">
            <a:avLst/>
          </a:prstGeom>
          <a:noFill/>
        </p:spPr>
        <p:txBody>
          <a:bodyPr wrap="square" rtlCol="0">
            <a:spAutoFit/>
          </a:bodyPr>
          <a:lstStyle/>
          <a:p>
            <a:r>
              <a:rPr lang="fr-FR" b="1" dirty="0">
                <a:solidFill>
                  <a:srgbClr val="C00000"/>
                </a:solidFill>
              </a:rPr>
              <a:t>ISTAT Team</a:t>
            </a:r>
          </a:p>
        </p:txBody>
      </p:sp>
    </p:spTree>
    <p:extLst>
      <p:ext uri="{BB962C8B-B14F-4D97-AF65-F5344CB8AC3E}">
        <p14:creationId xmlns:p14="http://schemas.microsoft.com/office/powerpoint/2010/main" val="365744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7463F8A-929C-423F-ADFF-7EA28984FAEA}"/>
              </a:ext>
            </a:extLst>
          </p:cNvPr>
          <p:cNvSpPr>
            <a:spLocks noGrp="1"/>
          </p:cNvSpPr>
          <p:nvPr>
            <p:ph idx="1"/>
          </p:nvPr>
        </p:nvSpPr>
        <p:spPr>
          <a:xfrm>
            <a:off x="457200" y="1600200"/>
            <a:ext cx="8229600" cy="4525963"/>
          </a:xfrm>
        </p:spPr>
        <p:txBody>
          <a:bodyPr/>
          <a:lstStyle/>
          <a:p>
            <a:pPr marL="0" indent="0">
              <a:buNone/>
            </a:pPr>
            <a:r>
              <a:rPr lang="fr-FR" b="1" i="1" dirty="0">
                <a:solidFill>
                  <a:schemeClr val="bg2">
                    <a:lumMod val="50000"/>
                  </a:schemeClr>
                </a:solidFill>
              </a:rPr>
              <a:t>At INS level</a:t>
            </a:r>
          </a:p>
          <a:p>
            <a:pPr lvl="1"/>
            <a:r>
              <a:rPr lang="en-US" dirty="0">
                <a:solidFill>
                  <a:schemeClr val="tx2">
                    <a:lumMod val="75000"/>
                  </a:schemeClr>
                </a:solidFill>
              </a:rPr>
              <a:t>Using and deploying of SDMX tools</a:t>
            </a:r>
            <a:endParaRPr lang="fr-FR" dirty="0">
              <a:solidFill>
                <a:schemeClr val="tx2">
                  <a:lumMod val="75000"/>
                </a:schemeClr>
              </a:solidFill>
            </a:endParaRPr>
          </a:p>
          <a:p>
            <a:pPr marL="457200" lvl="1" indent="0">
              <a:buNone/>
            </a:pPr>
            <a:endParaRPr lang="fr-FR" dirty="0">
              <a:solidFill>
                <a:schemeClr val="tx2">
                  <a:lumMod val="75000"/>
                </a:schemeClr>
              </a:solidFill>
            </a:endParaRPr>
          </a:p>
          <a:p>
            <a:pPr marL="457200" lvl="1" indent="0">
              <a:buNone/>
            </a:pPr>
            <a:endParaRPr lang="fr-FR" dirty="0"/>
          </a:p>
          <a:p>
            <a:pPr marL="457200" lvl="1" indent="0">
              <a:buNone/>
            </a:pPr>
            <a:endParaRPr lang="LID4096" dirty="0"/>
          </a:p>
        </p:txBody>
      </p:sp>
      <p:sp>
        <p:nvSpPr>
          <p:cNvPr id="4" name="Rectangle 3">
            <a:extLst>
              <a:ext uri="{FF2B5EF4-FFF2-40B4-BE49-F238E27FC236}">
                <a16:creationId xmlns:a16="http://schemas.microsoft.com/office/drawing/2014/main" id="{BED1C0AB-83D5-4CB2-BE63-E34464562520}"/>
              </a:ext>
            </a:extLst>
          </p:cNvPr>
          <p:cNvSpPr/>
          <p:nvPr/>
        </p:nvSpPr>
        <p:spPr>
          <a:xfrm>
            <a:off x="1043608" y="3960895"/>
            <a:ext cx="3240360" cy="2031325"/>
          </a:xfrm>
          <a:prstGeom prst="rect">
            <a:avLst/>
          </a:prstGeom>
        </p:spPr>
        <p:txBody>
          <a:bodyPr wrap="square">
            <a:spAutoFit/>
          </a:bodyPr>
          <a:lstStyle/>
          <a:p>
            <a:r>
              <a:rPr lang="en-US" b="1" dirty="0">
                <a:solidFill>
                  <a:schemeClr val="accent1">
                    <a:lumMod val="75000"/>
                  </a:schemeClr>
                </a:solidFill>
              </a:rPr>
              <a:t>Data Structure Wizard</a:t>
            </a:r>
          </a:p>
          <a:p>
            <a:r>
              <a:rPr lang="en-US" b="1" dirty="0">
                <a:solidFill>
                  <a:schemeClr val="accent1">
                    <a:lumMod val="75000"/>
                  </a:schemeClr>
                </a:solidFill>
              </a:rPr>
              <a:t>SDMX-RI Mapping Store</a:t>
            </a:r>
          </a:p>
          <a:p>
            <a:r>
              <a:rPr lang="en-US" b="1" dirty="0">
                <a:solidFill>
                  <a:schemeClr val="accent1">
                    <a:lumMod val="75000"/>
                  </a:schemeClr>
                </a:solidFill>
              </a:rPr>
              <a:t>SDMX-RI NSI WS</a:t>
            </a:r>
          </a:p>
          <a:p>
            <a:r>
              <a:rPr lang="en-US" b="1" dirty="0">
                <a:solidFill>
                  <a:schemeClr val="accent1">
                    <a:lumMod val="75000"/>
                  </a:schemeClr>
                </a:solidFill>
              </a:rPr>
              <a:t>SDMX-RI Web Client</a:t>
            </a:r>
          </a:p>
          <a:p>
            <a:r>
              <a:rPr lang="en-US" b="1" dirty="0">
                <a:solidFill>
                  <a:schemeClr val="accent1">
                    <a:lumMod val="75000"/>
                  </a:schemeClr>
                </a:solidFill>
              </a:rPr>
              <a:t>SDMX-RI Mapping Assistant</a:t>
            </a:r>
          </a:p>
          <a:p>
            <a:r>
              <a:rPr lang="en-US" b="1" dirty="0">
                <a:solidFill>
                  <a:schemeClr val="accent1">
                    <a:lumMod val="75000"/>
                  </a:schemeClr>
                </a:solidFill>
              </a:rPr>
              <a:t>Test Client</a:t>
            </a:r>
          </a:p>
          <a:p>
            <a:pPr>
              <a:buNone/>
            </a:pPr>
            <a:endParaRPr lang="en-US" b="1" dirty="0">
              <a:solidFill>
                <a:schemeClr val="accent1">
                  <a:lumMod val="75000"/>
                </a:schemeClr>
              </a:solidFill>
            </a:endParaRPr>
          </a:p>
        </p:txBody>
      </p:sp>
      <p:sp>
        <p:nvSpPr>
          <p:cNvPr id="8" name="ZoneTexte 7">
            <a:extLst>
              <a:ext uri="{FF2B5EF4-FFF2-40B4-BE49-F238E27FC236}">
                <a16:creationId xmlns:a16="http://schemas.microsoft.com/office/drawing/2014/main" id="{44A25613-E942-496B-8EEE-0B1109F74B6B}"/>
              </a:ext>
            </a:extLst>
          </p:cNvPr>
          <p:cNvSpPr txBox="1"/>
          <p:nvPr/>
        </p:nvSpPr>
        <p:spPr>
          <a:xfrm>
            <a:off x="5436095" y="3908322"/>
            <a:ext cx="3240357" cy="1754326"/>
          </a:xfrm>
          <a:prstGeom prst="rect">
            <a:avLst/>
          </a:prstGeom>
          <a:noFill/>
        </p:spPr>
        <p:txBody>
          <a:bodyPr wrap="square" rtlCol="0">
            <a:spAutoFit/>
          </a:bodyPr>
          <a:lstStyle/>
          <a:p>
            <a:r>
              <a:rPr lang="en-US" b="1" dirty="0">
                <a:solidFill>
                  <a:schemeClr val="accent1">
                    <a:lumMod val="75000"/>
                  </a:schemeClr>
                </a:solidFill>
              </a:rPr>
              <a:t>SDMX Registry</a:t>
            </a:r>
          </a:p>
          <a:p>
            <a:r>
              <a:rPr lang="en-US" b="1" dirty="0">
                <a:solidFill>
                  <a:schemeClr val="accent1">
                    <a:lumMod val="75000"/>
                  </a:schemeClr>
                </a:solidFill>
              </a:rPr>
              <a:t>Metadata Web GUI</a:t>
            </a:r>
          </a:p>
          <a:p>
            <a:r>
              <a:rPr lang="en-US" b="1" dirty="0">
                <a:solidFill>
                  <a:schemeClr val="accent1">
                    <a:lumMod val="75000"/>
                  </a:schemeClr>
                </a:solidFill>
              </a:rPr>
              <a:t>Web Data Browser</a:t>
            </a:r>
          </a:p>
          <a:p>
            <a:r>
              <a:rPr lang="en-US" b="1" dirty="0">
                <a:solidFill>
                  <a:schemeClr val="accent1">
                    <a:lumMod val="75000"/>
                  </a:schemeClr>
                </a:solidFill>
              </a:rPr>
              <a:t>SDMX Builder/Loader</a:t>
            </a:r>
          </a:p>
          <a:p>
            <a:r>
              <a:rPr lang="en-US" b="1" dirty="0">
                <a:solidFill>
                  <a:schemeClr val="accent1">
                    <a:lumMod val="75000"/>
                  </a:schemeClr>
                </a:solidFill>
              </a:rPr>
              <a:t>EXCEL2CSV</a:t>
            </a:r>
          </a:p>
          <a:p>
            <a:endParaRPr lang="LID4096" b="1" dirty="0">
              <a:solidFill>
                <a:schemeClr val="accent1">
                  <a:lumMod val="75000"/>
                </a:schemeClr>
              </a:solidFill>
            </a:endParaRPr>
          </a:p>
        </p:txBody>
      </p:sp>
      <p:cxnSp>
        <p:nvCxnSpPr>
          <p:cNvPr id="10" name="Connecteur droit 9">
            <a:extLst>
              <a:ext uri="{FF2B5EF4-FFF2-40B4-BE49-F238E27FC236}">
                <a16:creationId xmlns:a16="http://schemas.microsoft.com/office/drawing/2014/main" id="{D8D9AEEC-4893-4839-BAAA-603CBD42CF37}"/>
              </a:ext>
            </a:extLst>
          </p:cNvPr>
          <p:cNvCxnSpPr/>
          <p:nvPr/>
        </p:nvCxnSpPr>
        <p:spPr>
          <a:xfrm>
            <a:off x="4498260" y="3931399"/>
            <a:ext cx="0" cy="2031325"/>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1" name="Picture 4">
            <a:extLst>
              <a:ext uri="{FF2B5EF4-FFF2-40B4-BE49-F238E27FC236}">
                <a16:creationId xmlns:a16="http://schemas.microsoft.com/office/drawing/2014/main" id="{37B381D3-76C2-45AB-B5B3-889EF5A3BC64}"/>
              </a:ext>
            </a:extLst>
          </p:cNvPr>
          <p:cNvPicPr>
            <a:picLocks noChangeAspect="1" noChangeArrowheads="1"/>
          </p:cNvPicPr>
          <p:nvPr/>
        </p:nvPicPr>
        <p:blipFill>
          <a:blip r:embed="rId2" cstate="print"/>
          <a:srcRect/>
          <a:stretch>
            <a:fillRect/>
          </a:stretch>
        </p:blipFill>
        <p:spPr bwMode="auto">
          <a:xfrm>
            <a:off x="5446492" y="3074083"/>
            <a:ext cx="2356448" cy="680416"/>
          </a:xfrm>
          <a:prstGeom prst="rect">
            <a:avLst/>
          </a:prstGeom>
          <a:noFill/>
          <a:ln w="9525">
            <a:noFill/>
            <a:miter lim="800000"/>
            <a:headEnd/>
            <a:tailEnd/>
          </a:ln>
        </p:spPr>
      </p:pic>
      <p:pic>
        <p:nvPicPr>
          <p:cNvPr id="12" name="Picture 5">
            <a:extLst>
              <a:ext uri="{FF2B5EF4-FFF2-40B4-BE49-F238E27FC236}">
                <a16:creationId xmlns:a16="http://schemas.microsoft.com/office/drawing/2014/main" id="{1C46D4E8-B33B-44C5-A7C6-2D73567DA51F}"/>
              </a:ext>
            </a:extLst>
          </p:cNvPr>
          <p:cNvPicPr>
            <a:picLocks noChangeAspect="1" noChangeArrowheads="1"/>
          </p:cNvPicPr>
          <p:nvPr/>
        </p:nvPicPr>
        <p:blipFill>
          <a:blip r:embed="rId3" cstate="print"/>
          <a:srcRect t="25873" b="9788"/>
          <a:stretch>
            <a:fillRect/>
          </a:stretch>
        </p:blipFill>
        <p:spPr bwMode="auto">
          <a:xfrm>
            <a:off x="1116434" y="3133075"/>
            <a:ext cx="2663478" cy="556232"/>
          </a:xfrm>
          <a:prstGeom prst="rect">
            <a:avLst/>
          </a:prstGeom>
          <a:noFill/>
          <a:ln w="9525">
            <a:noFill/>
            <a:miter lim="800000"/>
            <a:headEnd/>
            <a:tailEnd/>
          </a:ln>
        </p:spPr>
      </p:pic>
      <p:sp>
        <p:nvSpPr>
          <p:cNvPr id="13" name="Titre 1">
            <a:extLst>
              <a:ext uri="{FF2B5EF4-FFF2-40B4-BE49-F238E27FC236}">
                <a16:creationId xmlns:a16="http://schemas.microsoft.com/office/drawing/2014/main" id="{9A987268-EC81-44C9-94CA-9C74F277CE86}"/>
              </a:ext>
            </a:extLst>
          </p:cNvPr>
          <p:cNvSpPr>
            <a:spLocks noGrp="1"/>
          </p:cNvSpPr>
          <p:nvPr>
            <p:ph type="title"/>
          </p:nvPr>
        </p:nvSpPr>
        <p:spPr>
          <a:xfrm>
            <a:off x="457200" y="274638"/>
            <a:ext cx="8229600" cy="1143000"/>
          </a:xfrm>
        </p:spPr>
        <p:txBody>
          <a:bodyPr>
            <a:normAutofit/>
          </a:bodyPr>
          <a:lstStyle/>
          <a:p>
            <a:pPr algn="l"/>
            <a:r>
              <a:rPr lang="fr-FR" sz="4000" b="1" dirty="0">
                <a:solidFill>
                  <a:schemeClr val="accent1">
                    <a:lumMod val="75000"/>
                  </a:schemeClr>
                </a:solidFill>
              </a:rPr>
              <a:t>1</a:t>
            </a:r>
            <a:r>
              <a:rPr lang="fr-FR" sz="4000" b="1" baseline="30000" dirty="0">
                <a:solidFill>
                  <a:schemeClr val="accent1">
                    <a:lumMod val="75000"/>
                  </a:schemeClr>
                </a:solidFill>
              </a:rPr>
              <a:t>st</a:t>
            </a:r>
            <a:r>
              <a:rPr lang="fr-FR" sz="4000" b="1" dirty="0">
                <a:solidFill>
                  <a:schemeClr val="accent1">
                    <a:lumMod val="75000"/>
                  </a:schemeClr>
                </a:solidFill>
              </a:rPr>
              <a:t> step : </a:t>
            </a:r>
            <a:r>
              <a:rPr lang="en-US" b="1" dirty="0">
                <a:solidFill>
                  <a:srgbClr val="92D050"/>
                </a:solidFill>
              </a:rPr>
              <a:t>Capacity building</a:t>
            </a:r>
            <a:endParaRPr lang="LID4096" b="1" dirty="0">
              <a:solidFill>
                <a:srgbClr val="92D050"/>
              </a:solidFill>
            </a:endParaRPr>
          </a:p>
        </p:txBody>
      </p:sp>
    </p:spTree>
    <p:extLst>
      <p:ext uri="{BB962C8B-B14F-4D97-AF65-F5344CB8AC3E}">
        <p14:creationId xmlns:p14="http://schemas.microsoft.com/office/powerpoint/2010/main" val="4213854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E7463F8A-929C-423F-ADFF-7EA28984FAEA}"/>
              </a:ext>
            </a:extLst>
          </p:cNvPr>
          <p:cNvSpPr>
            <a:spLocks noGrp="1"/>
          </p:cNvSpPr>
          <p:nvPr>
            <p:ph idx="1"/>
          </p:nvPr>
        </p:nvSpPr>
        <p:spPr/>
        <p:txBody>
          <a:bodyPr/>
          <a:lstStyle/>
          <a:p>
            <a:r>
              <a:rPr lang="en-US" b="1" i="1" dirty="0">
                <a:solidFill>
                  <a:schemeClr val="bg2">
                    <a:lumMod val="50000"/>
                  </a:schemeClr>
                </a:solidFill>
              </a:rPr>
              <a:t>At the National Statistical System level</a:t>
            </a:r>
            <a:endParaRPr lang="fr-FR" b="1" i="1" dirty="0">
              <a:solidFill>
                <a:schemeClr val="bg2">
                  <a:lumMod val="50000"/>
                </a:schemeClr>
              </a:solidFill>
            </a:endParaRPr>
          </a:p>
          <a:p>
            <a:pPr lvl="1"/>
            <a:r>
              <a:rPr lang="en-US" dirty="0">
                <a:solidFill>
                  <a:schemeClr val="tx2">
                    <a:lumMod val="75000"/>
                  </a:schemeClr>
                </a:solidFill>
              </a:rPr>
              <a:t>SDMX modeling principles</a:t>
            </a:r>
          </a:p>
          <a:p>
            <a:pPr lvl="1"/>
            <a:r>
              <a:rPr lang="en-US" dirty="0">
                <a:solidFill>
                  <a:schemeClr val="tx2">
                    <a:lumMod val="75000"/>
                  </a:schemeClr>
                </a:solidFill>
              </a:rPr>
              <a:t>Implementing SDMX tools</a:t>
            </a:r>
          </a:p>
          <a:p>
            <a:pPr lvl="1"/>
            <a:r>
              <a:rPr lang="en-US" dirty="0">
                <a:solidFill>
                  <a:schemeClr val="tx2">
                    <a:lumMod val="75000"/>
                  </a:schemeClr>
                </a:solidFill>
              </a:rPr>
              <a:t>Practical work on public data of PSS</a:t>
            </a:r>
            <a:endParaRPr lang="fr-FR" dirty="0"/>
          </a:p>
          <a:p>
            <a:pPr marL="457200" lvl="1" indent="0">
              <a:buNone/>
            </a:pPr>
            <a:endParaRPr lang="LID4096" dirty="0"/>
          </a:p>
        </p:txBody>
      </p:sp>
      <p:pic>
        <p:nvPicPr>
          <p:cNvPr id="10" name="Image 9">
            <a:extLst>
              <a:ext uri="{FF2B5EF4-FFF2-40B4-BE49-F238E27FC236}">
                <a16:creationId xmlns:a16="http://schemas.microsoft.com/office/drawing/2014/main" id="{BD94A9D9-9DA0-45C5-94AE-C969AC9CE3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1708">
            <a:off x="2630756" y="3993097"/>
            <a:ext cx="4052578" cy="2666514"/>
          </a:xfrm>
          <a:prstGeom prst="rect">
            <a:avLst/>
          </a:prstGeom>
        </p:spPr>
      </p:pic>
      <p:sp>
        <p:nvSpPr>
          <p:cNvPr id="11" name="ZoneTexte 10">
            <a:extLst>
              <a:ext uri="{FF2B5EF4-FFF2-40B4-BE49-F238E27FC236}">
                <a16:creationId xmlns:a16="http://schemas.microsoft.com/office/drawing/2014/main" id="{2D036488-3CF5-42C4-8D9E-857429512044}"/>
              </a:ext>
            </a:extLst>
          </p:cNvPr>
          <p:cNvSpPr txBox="1"/>
          <p:nvPr/>
        </p:nvSpPr>
        <p:spPr>
          <a:xfrm rot="20724247">
            <a:off x="2545703" y="4155021"/>
            <a:ext cx="2160240" cy="369332"/>
          </a:xfrm>
          <a:prstGeom prst="rect">
            <a:avLst/>
          </a:prstGeom>
          <a:noFill/>
        </p:spPr>
        <p:txBody>
          <a:bodyPr wrap="square" rtlCol="0">
            <a:spAutoFit/>
          </a:bodyPr>
          <a:lstStyle/>
          <a:p>
            <a:r>
              <a:rPr lang="fr-FR" b="1" dirty="0">
                <a:solidFill>
                  <a:srgbClr val="C00000"/>
                </a:solidFill>
              </a:rPr>
              <a:t>ISTAT + INS team</a:t>
            </a:r>
            <a:endParaRPr lang="LID4096" b="1" dirty="0">
              <a:solidFill>
                <a:srgbClr val="C00000"/>
              </a:solidFill>
            </a:endParaRPr>
          </a:p>
        </p:txBody>
      </p:sp>
      <p:sp>
        <p:nvSpPr>
          <p:cNvPr id="12" name="ZoneTexte 11">
            <a:extLst>
              <a:ext uri="{FF2B5EF4-FFF2-40B4-BE49-F238E27FC236}">
                <a16:creationId xmlns:a16="http://schemas.microsoft.com/office/drawing/2014/main" id="{02E263BC-50B0-477E-B229-722325F1D42D}"/>
              </a:ext>
            </a:extLst>
          </p:cNvPr>
          <p:cNvSpPr txBox="1"/>
          <p:nvPr/>
        </p:nvSpPr>
        <p:spPr>
          <a:xfrm rot="20724247">
            <a:off x="6242547" y="3862392"/>
            <a:ext cx="2160240" cy="923330"/>
          </a:xfrm>
          <a:prstGeom prst="rect">
            <a:avLst/>
          </a:prstGeom>
          <a:noFill/>
        </p:spPr>
        <p:txBody>
          <a:bodyPr wrap="square" rtlCol="0">
            <a:spAutoFit/>
          </a:bodyPr>
          <a:lstStyle/>
          <a:p>
            <a:r>
              <a:rPr lang="fr-FR" b="1" dirty="0">
                <a:solidFill>
                  <a:srgbClr val="C00000"/>
                </a:solidFill>
              </a:rPr>
              <a:t>PSS members:</a:t>
            </a:r>
          </a:p>
          <a:p>
            <a:pPr marL="285750" indent="-285750">
              <a:buFontTx/>
              <a:buChar char="-"/>
            </a:pPr>
            <a:r>
              <a:rPr lang="fr-FR" b="1" dirty="0">
                <a:solidFill>
                  <a:srgbClr val="C00000"/>
                </a:solidFill>
              </a:rPr>
              <a:t>IT people</a:t>
            </a:r>
          </a:p>
          <a:p>
            <a:pPr marL="285750" indent="-285750">
              <a:buFontTx/>
              <a:buChar char="-"/>
            </a:pPr>
            <a:r>
              <a:rPr lang="fr-FR" b="1" dirty="0">
                <a:solidFill>
                  <a:srgbClr val="C00000"/>
                </a:solidFill>
              </a:rPr>
              <a:t>Statisticians</a:t>
            </a:r>
            <a:endParaRPr lang="LID4096" b="1" dirty="0">
              <a:solidFill>
                <a:srgbClr val="C00000"/>
              </a:solidFill>
            </a:endParaRPr>
          </a:p>
        </p:txBody>
      </p:sp>
      <p:sp>
        <p:nvSpPr>
          <p:cNvPr id="9" name="Titre 1">
            <a:extLst>
              <a:ext uri="{FF2B5EF4-FFF2-40B4-BE49-F238E27FC236}">
                <a16:creationId xmlns:a16="http://schemas.microsoft.com/office/drawing/2014/main" id="{AB6B1F29-D635-44CF-95DF-6D8231562807}"/>
              </a:ext>
            </a:extLst>
          </p:cNvPr>
          <p:cNvSpPr>
            <a:spLocks noGrp="1"/>
          </p:cNvSpPr>
          <p:nvPr>
            <p:ph type="title"/>
          </p:nvPr>
        </p:nvSpPr>
        <p:spPr>
          <a:xfrm>
            <a:off x="457200" y="274638"/>
            <a:ext cx="8229600" cy="1143000"/>
          </a:xfrm>
        </p:spPr>
        <p:txBody>
          <a:bodyPr>
            <a:normAutofit/>
          </a:bodyPr>
          <a:lstStyle/>
          <a:p>
            <a:pPr algn="l"/>
            <a:r>
              <a:rPr lang="fr-FR" sz="4000" b="1" dirty="0">
                <a:solidFill>
                  <a:schemeClr val="accent1">
                    <a:lumMod val="75000"/>
                  </a:schemeClr>
                </a:solidFill>
              </a:rPr>
              <a:t>1</a:t>
            </a:r>
            <a:r>
              <a:rPr lang="fr-FR" sz="4000" b="1" baseline="30000" dirty="0">
                <a:solidFill>
                  <a:schemeClr val="accent1">
                    <a:lumMod val="75000"/>
                  </a:schemeClr>
                </a:solidFill>
              </a:rPr>
              <a:t>st</a:t>
            </a:r>
            <a:r>
              <a:rPr lang="fr-FR" sz="4000" b="1" dirty="0">
                <a:solidFill>
                  <a:schemeClr val="accent1">
                    <a:lumMod val="75000"/>
                  </a:schemeClr>
                </a:solidFill>
              </a:rPr>
              <a:t> step : </a:t>
            </a:r>
            <a:r>
              <a:rPr lang="fr-FR" b="1" dirty="0">
                <a:solidFill>
                  <a:srgbClr val="92D050"/>
                </a:solidFill>
              </a:rPr>
              <a:t>Building capacities</a:t>
            </a:r>
            <a:endParaRPr lang="LID4096" b="1" dirty="0">
              <a:solidFill>
                <a:srgbClr val="92D050"/>
              </a:solidFill>
            </a:endParaRPr>
          </a:p>
        </p:txBody>
      </p:sp>
    </p:spTree>
    <p:extLst>
      <p:ext uri="{BB962C8B-B14F-4D97-AF65-F5344CB8AC3E}">
        <p14:creationId xmlns:p14="http://schemas.microsoft.com/office/powerpoint/2010/main" val="214235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7884368" y="5949280"/>
            <a:ext cx="1259632" cy="829334"/>
          </a:xfrm>
          <a:prstGeom prst="rect">
            <a:avLst/>
          </a:prstGeom>
          <a:noFill/>
          <a:ln w="9525">
            <a:noFill/>
            <a:miter lim="800000"/>
            <a:headEnd/>
            <a:tailEnd/>
          </a:ln>
        </p:spPr>
      </p:pic>
      <p:sp>
        <p:nvSpPr>
          <p:cNvPr id="62" name="Rectangle à coins arrondis 61"/>
          <p:cNvSpPr/>
          <p:nvPr/>
        </p:nvSpPr>
        <p:spPr>
          <a:xfrm>
            <a:off x="107504" y="980728"/>
            <a:ext cx="8217296" cy="1872208"/>
          </a:xfrm>
          <a:prstGeom prst="roundRect">
            <a:avLst/>
          </a:prstGeom>
          <a:solidFill>
            <a:srgbClr val="6DB6FF">
              <a:alpha val="1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63" name="Rectangle à coins arrondis 62"/>
          <p:cNvSpPr/>
          <p:nvPr/>
        </p:nvSpPr>
        <p:spPr>
          <a:xfrm>
            <a:off x="179512" y="4797152"/>
            <a:ext cx="8145288" cy="2060848"/>
          </a:xfrm>
          <a:prstGeom prst="roundRect">
            <a:avLst/>
          </a:prstGeom>
          <a:solidFill>
            <a:schemeClr val="accent5">
              <a:lumMod val="60000"/>
              <a:lumOff val="40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3500000">
                  <a:prstClr val="black">
                    <a:alpha val="50000"/>
                  </a:prstClr>
                </a:innerShdw>
              </a:effectLst>
            </a:endParaRPr>
          </a:p>
        </p:txBody>
      </p:sp>
      <p:sp>
        <p:nvSpPr>
          <p:cNvPr id="61" name="Rectangle à coins arrondis 60"/>
          <p:cNvSpPr/>
          <p:nvPr/>
        </p:nvSpPr>
        <p:spPr>
          <a:xfrm>
            <a:off x="179512" y="2996952"/>
            <a:ext cx="8136904" cy="1656184"/>
          </a:xfrm>
          <a:prstGeom prst="roundRect">
            <a:avLst/>
          </a:prstGeom>
          <a:solidFill>
            <a:srgbClr val="FFCCFF">
              <a:alpha val="1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8100000" algn="tr" rotWithShape="0">
                  <a:prstClr val="black">
                    <a:alpha val="40000"/>
                  </a:prstClr>
                </a:outerShdw>
              </a:effectLst>
            </a:endParaRPr>
          </a:p>
        </p:txBody>
      </p:sp>
      <p:sp>
        <p:nvSpPr>
          <p:cNvPr id="5" name="Segnaposto numero diapositiva 4"/>
          <p:cNvSpPr>
            <a:spLocks noGrp="1"/>
          </p:cNvSpPr>
          <p:nvPr>
            <p:ph type="sldNum" sz="quarter" idx="12"/>
          </p:nvPr>
        </p:nvSpPr>
        <p:spPr>
          <a:xfrm>
            <a:off x="6876495" y="6356350"/>
            <a:ext cx="513425" cy="294042"/>
          </a:xfrm>
        </p:spPr>
        <p:txBody>
          <a:bodyPr/>
          <a:lstStyle/>
          <a:p>
            <a:fld id="{E0C751B5-631A-9242-B635-C18491BE6C62}" type="slidenum">
              <a:rPr lang="it-IT" smtClean="0"/>
              <a:pPr/>
              <a:t>7</a:t>
            </a:fld>
            <a:endParaRPr lang="it-IT" dirty="0"/>
          </a:p>
        </p:txBody>
      </p:sp>
      <p:grpSp>
        <p:nvGrpSpPr>
          <p:cNvPr id="2" name="Gruppo 5"/>
          <p:cNvGrpSpPr/>
          <p:nvPr/>
        </p:nvGrpSpPr>
        <p:grpSpPr>
          <a:xfrm>
            <a:off x="5652120" y="3068960"/>
            <a:ext cx="629501" cy="461511"/>
            <a:chOff x="5438775" y="5099600"/>
            <a:chExt cx="873999" cy="673217"/>
          </a:xfrm>
        </p:grpSpPr>
        <p:pic>
          <p:nvPicPr>
            <p:cNvPr id="46"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descr="Risultati immagini per sdmx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8" name="Connettore 1 24"/>
          <p:cNvCxnSpPr/>
          <p:nvPr/>
        </p:nvCxnSpPr>
        <p:spPr>
          <a:xfrm flipV="1">
            <a:off x="958850" y="2934705"/>
            <a:ext cx="7149165" cy="37098"/>
          </a:xfrm>
          <a:prstGeom prst="line">
            <a:avLst/>
          </a:prstGeom>
          <a:ln>
            <a:solidFill>
              <a:schemeClr val="tx2">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 name="Connettore 1 25"/>
          <p:cNvCxnSpPr/>
          <p:nvPr/>
        </p:nvCxnSpPr>
        <p:spPr>
          <a:xfrm flipV="1">
            <a:off x="958850" y="4646549"/>
            <a:ext cx="7149165" cy="39752"/>
          </a:xfrm>
          <a:prstGeom prst="line">
            <a:avLst/>
          </a:prstGeom>
          <a:ln>
            <a:solidFill>
              <a:schemeClr val="tx2">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 name="CasellaDiTesto 26"/>
          <p:cNvSpPr txBox="1"/>
          <p:nvPr/>
        </p:nvSpPr>
        <p:spPr>
          <a:xfrm rot="16200000">
            <a:off x="659" y="1807653"/>
            <a:ext cx="944396" cy="442674"/>
          </a:xfrm>
          <a:prstGeom prst="flowChartAlternateProcess">
            <a:avLst/>
          </a:prstGeom>
          <a:noFill/>
        </p:spPr>
        <p:txBody>
          <a:bodyPr wrap="none" rtlCol="0">
            <a:spAutoFit/>
          </a:bodyPr>
          <a:lstStyle/>
          <a:p>
            <a:r>
              <a:rPr lang="it-IT" sz="2000" b="1" dirty="0" err="1">
                <a:solidFill>
                  <a:schemeClr val="accent1">
                    <a:lumMod val="75000"/>
                  </a:schemeClr>
                </a:solidFill>
                <a:latin typeface="Calibri" panose="020F0502020204030204" pitchFamily="34" charset="0"/>
              </a:rPr>
              <a:t>Collect</a:t>
            </a:r>
            <a:endParaRPr lang="it-IT" sz="1600" b="1" dirty="0">
              <a:solidFill>
                <a:schemeClr val="accent1">
                  <a:lumMod val="75000"/>
                </a:schemeClr>
              </a:solidFill>
              <a:latin typeface="Calibri" panose="020F0502020204030204" pitchFamily="34" charset="0"/>
            </a:endParaRPr>
          </a:p>
        </p:txBody>
      </p:sp>
      <p:sp>
        <p:nvSpPr>
          <p:cNvPr id="11" name="CasellaDiTesto 27"/>
          <p:cNvSpPr txBox="1"/>
          <p:nvPr/>
        </p:nvSpPr>
        <p:spPr>
          <a:xfrm rot="16200000">
            <a:off x="-47916" y="3541067"/>
            <a:ext cx="1142999" cy="400110"/>
          </a:xfrm>
          <a:prstGeom prst="rect">
            <a:avLst/>
          </a:prstGeom>
          <a:noFill/>
        </p:spPr>
        <p:txBody>
          <a:bodyPr wrap="square" rtlCol="0">
            <a:spAutoFit/>
          </a:bodyPr>
          <a:lstStyle/>
          <a:p>
            <a:r>
              <a:rPr lang="it-IT" sz="2000" b="1" dirty="0" err="1">
                <a:solidFill>
                  <a:srgbClr val="7030A0"/>
                </a:solidFill>
                <a:latin typeface="Calibri" panose="020F0502020204030204" pitchFamily="34" charset="0"/>
              </a:rPr>
              <a:t>Process</a:t>
            </a:r>
            <a:endParaRPr lang="it-IT" sz="2000" b="1" dirty="0">
              <a:solidFill>
                <a:srgbClr val="7030A0"/>
              </a:solidFill>
              <a:latin typeface="Calibri" panose="020F0502020204030204" pitchFamily="34" charset="0"/>
            </a:endParaRPr>
          </a:p>
        </p:txBody>
      </p:sp>
      <p:sp>
        <p:nvSpPr>
          <p:cNvPr id="12" name="CasellaDiTesto 28"/>
          <p:cNvSpPr txBox="1"/>
          <p:nvPr/>
        </p:nvSpPr>
        <p:spPr>
          <a:xfrm rot="16200000">
            <a:off x="-265158" y="5495317"/>
            <a:ext cx="1546705" cy="369332"/>
          </a:xfrm>
          <a:prstGeom prst="rect">
            <a:avLst/>
          </a:prstGeom>
          <a:noFill/>
        </p:spPr>
        <p:txBody>
          <a:bodyPr wrap="none" rtlCol="0">
            <a:spAutoFit/>
          </a:bodyPr>
          <a:lstStyle/>
          <a:p>
            <a:r>
              <a:rPr lang="it-IT" b="1" dirty="0">
                <a:solidFill>
                  <a:schemeClr val="accent5">
                    <a:lumMod val="75000"/>
                  </a:schemeClr>
                </a:solidFill>
                <a:latin typeface="Calibri" panose="020F0502020204030204" pitchFamily="34" charset="0"/>
              </a:rPr>
              <a:t>Dissemination</a:t>
            </a:r>
          </a:p>
        </p:txBody>
      </p:sp>
      <p:sp>
        <p:nvSpPr>
          <p:cNvPr id="13" name="Rettangolo 30"/>
          <p:cNvSpPr/>
          <p:nvPr/>
        </p:nvSpPr>
        <p:spPr>
          <a:xfrm>
            <a:off x="1072295" y="2210891"/>
            <a:ext cx="4813211" cy="568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err="1">
                <a:latin typeface="Calibri" panose="020F0502020204030204" pitchFamily="34" charset="0"/>
              </a:rPr>
              <a:t>Primary</a:t>
            </a:r>
            <a:r>
              <a:rPr lang="it-IT" sz="2000" dirty="0">
                <a:latin typeface="Calibri" panose="020F0502020204030204" pitchFamily="34" charset="0"/>
              </a:rPr>
              <a:t> Data Storage</a:t>
            </a:r>
            <a:endParaRPr lang="it-IT" sz="1600" dirty="0">
              <a:latin typeface="Calibri" panose="020F0502020204030204" pitchFamily="34" charset="0"/>
            </a:endParaRPr>
          </a:p>
        </p:txBody>
      </p:sp>
      <p:sp>
        <p:nvSpPr>
          <p:cNvPr id="14" name="CasellaDiTesto 36"/>
          <p:cNvSpPr txBox="1"/>
          <p:nvPr/>
        </p:nvSpPr>
        <p:spPr>
          <a:xfrm>
            <a:off x="478814" y="1330537"/>
            <a:ext cx="2451599" cy="338554"/>
          </a:xfrm>
          <a:prstGeom prst="rect">
            <a:avLst/>
          </a:prstGeom>
          <a:noFill/>
        </p:spPr>
        <p:txBody>
          <a:bodyPr wrap="square" rtlCol="0">
            <a:spAutoFit/>
          </a:bodyPr>
          <a:lstStyle/>
          <a:p>
            <a:pPr algn="ctr"/>
            <a:r>
              <a:rPr lang="it-IT" sz="1600" dirty="0" err="1">
                <a:solidFill>
                  <a:srgbClr val="002060"/>
                </a:solidFill>
                <a:latin typeface="Calibri" panose="020F0502020204030204" pitchFamily="34" charset="0"/>
              </a:rPr>
              <a:t>External</a:t>
            </a:r>
            <a:r>
              <a:rPr lang="it-IT" sz="1600" dirty="0">
                <a:solidFill>
                  <a:srgbClr val="002060"/>
                </a:solidFill>
                <a:latin typeface="Calibri" panose="020F0502020204030204" pitchFamily="34" charset="0"/>
              </a:rPr>
              <a:t> </a:t>
            </a:r>
            <a:r>
              <a:rPr lang="it-IT" sz="1600" dirty="0" err="1">
                <a:solidFill>
                  <a:srgbClr val="002060"/>
                </a:solidFill>
                <a:latin typeface="Calibri" panose="020F0502020204030204" pitchFamily="34" charset="0"/>
              </a:rPr>
              <a:t>processable</a:t>
            </a:r>
            <a:endParaRPr lang="it-IT" dirty="0">
              <a:solidFill>
                <a:srgbClr val="002060"/>
              </a:solidFill>
              <a:latin typeface="Calibri" panose="020F0502020204030204" pitchFamily="34" charset="0"/>
            </a:endParaRPr>
          </a:p>
        </p:txBody>
      </p:sp>
      <p:sp>
        <p:nvSpPr>
          <p:cNvPr id="15" name="CasellaDiTesto 37"/>
          <p:cNvSpPr txBox="1"/>
          <p:nvPr/>
        </p:nvSpPr>
        <p:spPr>
          <a:xfrm>
            <a:off x="2748488" y="1340274"/>
            <a:ext cx="1484543" cy="338554"/>
          </a:xfrm>
          <a:prstGeom prst="rect">
            <a:avLst/>
          </a:prstGeom>
          <a:noFill/>
        </p:spPr>
        <p:txBody>
          <a:bodyPr wrap="square" rtlCol="0">
            <a:spAutoFit/>
          </a:bodyPr>
          <a:lstStyle/>
          <a:p>
            <a:pPr algn="ctr"/>
            <a:r>
              <a:rPr lang="it-IT" sz="1600" dirty="0" err="1">
                <a:solidFill>
                  <a:schemeClr val="tx2">
                    <a:lumMod val="75000"/>
                  </a:schemeClr>
                </a:solidFill>
                <a:latin typeface="Calibri" panose="020F0502020204030204" pitchFamily="34" charset="0"/>
              </a:rPr>
              <a:t>Survey</a:t>
            </a:r>
            <a:r>
              <a:rPr lang="it-IT" sz="1600" dirty="0">
                <a:solidFill>
                  <a:schemeClr val="tx2">
                    <a:lumMod val="75000"/>
                  </a:schemeClr>
                </a:solidFill>
                <a:latin typeface="Calibri" panose="020F0502020204030204" pitchFamily="34" charset="0"/>
              </a:rPr>
              <a:t> file</a:t>
            </a:r>
            <a:endParaRPr lang="it-IT" dirty="0">
              <a:solidFill>
                <a:schemeClr val="tx2">
                  <a:lumMod val="75000"/>
                </a:schemeClr>
              </a:solidFill>
              <a:latin typeface="Calibri" panose="020F0502020204030204" pitchFamily="34" charset="0"/>
            </a:endParaRPr>
          </a:p>
        </p:txBody>
      </p:sp>
      <p:sp>
        <p:nvSpPr>
          <p:cNvPr id="16" name="Rettangolo 32"/>
          <p:cNvSpPr/>
          <p:nvPr/>
        </p:nvSpPr>
        <p:spPr>
          <a:xfrm>
            <a:off x="8460432" y="1628800"/>
            <a:ext cx="624012" cy="4752528"/>
          </a:xfrm>
          <a:prstGeom prst="flowChartAlternateProcess">
            <a:avLst/>
          </a:prstGeom>
          <a:solidFill>
            <a:schemeClr val="accent3">
              <a:lumMod val="40000"/>
              <a:lumOff val="6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17" name="CasellaDiTesto 41"/>
          <p:cNvSpPr txBox="1"/>
          <p:nvPr/>
        </p:nvSpPr>
        <p:spPr>
          <a:xfrm rot="16200000">
            <a:off x="7230610" y="3453089"/>
            <a:ext cx="3065326" cy="461665"/>
          </a:xfrm>
          <a:prstGeom prst="rect">
            <a:avLst/>
          </a:prstGeom>
          <a:noFill/>
        </p:spPr>
        <p:txBody>
          <a:bodyPr wrap="none" rtlCol="0">
            <a:spAutoFit/>
          </a:bodyPr>
          <a:lstStyle/>
          <a:p>
            <a:r>
              <a:rPr lang="it-IT" sz="2400" dirty="0">
                <a:solidFill>
                  <a:schemeClr val="accent3">
                    <a:lumMod val="50000"/>
                  </a:schemeClr>
                </a:solidFill>
                <a:latin typeface="Calibri" panose="020F0502020204030204" pitchFamily="34" charset="0"/>
              </a:rPr>
              <a:t>Metadata  Manegemnt</a:t>
            </a:r>
            <a:endParaRPr lang="it-IT" dirty="0">
              <a:solidFill>
                <a:schemeClr val="accent3">
                  <a:lumMod val="50000"/>
                </a:schemeClr>
              </a:solidFill>
              <a:latin typeface="Calibri" panose="020F0502020204030204" pitchFamily="34" charset="0"/>
            </a:endParaRPr>
          </a:p>
        </p:txBody>
      </p:sp>
      <p:sp>
        <p:nvSpPr>
          <p:cNvPr id="18" name="CasellaDiTesto 47"/>
          <p:cNvSpPr txBox="1"/>
          <p:nvPr/>
        </p:nvSpPr>
        <p:spPr>
          <a:xfrm>
            <a:off x="6660232" y="4005064"/>
            <a:ext cx="851900" cy="646331"/>
          </a:xfrm>
          <a:prstGeom prst="rect">
            <a:avLst/>
          </a:prstGeom>
          <a:noFill/>
        </p:spPr>
        <p:txBody>
          <a:bodyPr wrap="none" rtlCol="0">
            <a:spAutoFit/>
          </a:bodyPr>
          <a:lstStyle/>
          <a:p>
            <a:r>
              <a:rPr lang="it-IT" b="1" dirty="0">
                <a:solidFill>
                  <a:srgbClr val="7030A0"/>
                </a:solidFill>
                <a:latin typeface="Calibri" panose="020F0502020204030204" pitchFamily="34" charset="0"/>
              </a:rPr>
              <a:t>Macro </a:t>
            </a:r>
          </a:p>
          <a:p>
            <a:pPr algn="ctr"/>
            <a:r>
              <a:rPr lang="it-IT" dirty="0">
                <a:solidFill>
                  <a:srgbClr val="7030A0"/>
                </a:solidFill>
                <a:latin typeface="Calibri" panose="020F0502020204030204" pitchFamily="34" charset="0"/>
              </a:rPr>
              <a:t>Data</a:t>
            </a:r>
          </a:p>
        </p:txBody>
      </p:sp>
      <p:pic>
        <p:nvPicPr>
          <p:cNvPr id="19" name="Picture 2" descr="Risultati immagini per databas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6660232" y="3356992"/>
            <a:ext cx="712748" cy="712748"/>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38"/>
          <p:cNvSpPr txBox="1"/>
          <p:nvPr/>
        </p:nvSpPr>
        <p:spPr>
          <a:xfrm>
            <a:off x="4039437" y="1019175"/>
            <a:ext cx="1871733" cy="338554"/>
          </a:xfrm>
          <a:prstGeom prst="rect">
            <a:avLst/>
          </a:prstGeom>
          <a:noFill/>
        </p:spPr>
        <p:txBody>
          <a:bodyPr wrap="square" rtlCol="0">
            <a:spAutoFit/>
          </a:bodyPr>
          <a:lstStyle/>
          <a:p>
            <a:pPr algn="ctr"/>
            <a:r>
              <a:rPr lang="it-IT" sz="1600" dirty="0" err="1">
                <a:solidFill>
                  <a:schemeClr val="tx2">
                    <a:lumMod val="75000"/>
                  </a:schemeClr>
                </a:solidFill>
                <a:latin typeface="Calibri" panose="020F0502020204030204" pitchFamily="34" charset="0"/>
              </a:rPr>
              <a:t>Survey</a:t>
            </a:r>
            <a:r>
              <a:rPr lang="it-IT" sz="1600" dirty="0">
                <a:solidFill>
                  <a:schemeClr val="tx2">
                    <a:lumMod val="75000"/>
                  </a:schemeClr>
                </a:solidFill>
                <a:latin typeface="Calibri" panose="020F0502020204030204" pitchFamily="34" charset="0"/>
              </a:rPr>
              <a:t> database</a:t>
            </a:r>
          </a:p>
        </p:txBody>
      </p:sp>
      <p:pic>
        <p:nvPicPr>
          <p:cNvPr id="21" name="Picture 2" descr="Risultati immagini per database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4630826" y="1360327"/>
            <a:ext cx="645659" cy="4075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Risultati immagini per data mart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60232" y="5229200"/>
            <a:ext cx="1121530" cy="93610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Risultati immagini per cog ico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76628" y="3323312"/>
            <a:ext cx="736978" cy="73493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Risultati immagini per databas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261962" y="3334407"/>
            <a:ext cx="712748" cy="712748"/>
          </a:xfrm>
          <a:prstGeom prst="rect">
            <a:avLst/>
          </a:prstGeom>
          <a:noFill/>
          <a:extLst>
            <a:ext uri="{909E8E84-426E-40DD-AFC4-6F175D3DCCD1}">
              <a14:hiddenFill xmlns:a14="http://schemas.microsoft.com/office/drawing/2010/main">
                <a:solidFill>
                  <a:srgbClr val="FFFFFF"/>
                </a:solidFill>
              </a14:hiddenFill>
            </a:ext>
          </a:extLst>
        </p:spPr>
      </p:pic>
      <p:sp>
        <p:nvSpPr>
          <p:cNvPr id="27" name="CasellaDiTesto 40"/>
          <p:cNvSpPr txBox="1"/>
          <p:nvPr/>
        </p:nvSpPr>
        <p:spPr>
          <a:xfrm>
            <a:off x="1128287" y="4005064"/>
            <a:ext cx="1075385" cy="646331"/>
          </a:xfrm>
          <a:prstGeom prst="rect">
            <a:avLst/>
          </a:prstGeom>
          <a:noFill/>
        </p:spPr>
        <p:txBody>
          <a:bodyPr wrap="square" rtlCol="0">
            <a:spAutoFit/>
          </a:bodyPr>
          <a:lstStyle/>
          <a:p>
            <a:pPr algn="ctr"/>
            <a:r>
              <a:rPr lang="it-IT" b="1" dirty="0" err="1">
                <a:solidFill>
                  <a:srgbClr val="7030A0"/>
                </a:solidFill>
                <a:latin typeface="Calibri" panose="020F0502020204030204" pitchFamily="34" charset="0"/>
              </a:rPr>
              <a:t>Working</a:t>
            </a:r>
            <a:r>
              <a:rPr lang="it-IT" b="1" dirty="0">
                <a:solidFill>
                  <a:srgbClr val="7030A0"/>
                </a:solidFill>
                <a:latin typeface="Calibri" panose="020F0502020204030204" pitchFamily="34" charset="0"/>
              </a:rPr>
              <a:t> </a:t>
            </a:r>
            <a:r>
              <a:rPr lang="it-IT" dirty="0">
                <a:solidFill>
                  <a:srgbClr val="7030A0"/>
                </a:solidFill>
                <a:latin typeface="Calibri" panose="020F0502020204030204" pitchFamily="34" charset="0"/>
              </a:rPr>
              <a:t>Data</a:t>
            </a:r>
          </a:p>
        </p:txBody>
      </p:sp>
      <p:sp>
        <p:nvSpPr>
          <p:cNvPr id="28" name="Freccia in giù 48"/>
          <p:cNvSpPr/>
          <p:nvPr/>
        </p:nvSpPr>
        <p:spPr>
          <a:xfrm rot="16200000">
            <a:off x="2060569" y="3505088"/>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29" name="Freccia in giù 49"/>
          <p:cNvSpPr/>
          <p:nvPr/>
        </p:nvSpPr>
        <p:spPr>
          <a:xfrm rot="16200000">
            <a:off x="3318515" y="3505088"/>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pic>
        <p:nvPicPr>
          <p:cNvPr id="30" name="Picture 2" descr="Risultati immagini per database icon">
            <a:extLst>
              <a:ext uri="{FF2B5EF4-FFF2-40B4-BE49-F238E27FC236}">
                <a16:creationId xmlns:a16="http://schemas.microsoft.com/office/drawing/2014/main" id="{BF3F45D4-7924-423E-81A1-E3621C84310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3715524" y="3334407"/>
            <a:ext cx="712748" cy="712748"/>
          </a:xfrm>
          <a:prstGeom prst="rect">
            <a:avLst/>
          </a:prstGeom>
          <a:noFill/>
          <a:extLst>
            <a:ext uri="{909E8E84-426E-40DD-AFC4-6F175D3DCCD1}">
              <a14:hiddenFill xmlns:a14="http://schemas.microsoft.com/office/drawing/2010/main">
                <a:solidFill>
                  <a:srgbClr val="FFFFFF"/>
                </a:solidFill>
              </a14:hiddenFill>
            </a:ext>
          </a:extLst>
        </p:spPr>
      </p:pic>
      <p:sp>
        <p:nvSpPr>
          <p:cNvPr id="31" name="CasellaDiTesto 53">
            <a:extLst>
              <a:ext uri="{FF2B5EF4-FFF2-40B4-BE49-F238E27FC236}">
                <a16:creationId xmlns:a16="http://schemas.microsoft.com/office/drawing/2014/main" id="{E590CDB6-53EA-4A32-A2CB-661662A52D30}"/>
              </a:ext>
            </a:extLst>
          </p:cNvPr>
          <p:cNvSpPr txBox="1"/>
          <p:nvPr/>
        </p:nvSpPr>
        <p:spPr>
          <a:xfrm>
            <a:off x="3544376" y="4005064"/>
            <a:ext cx="1110301" cy="646331"/>
          </a:xfrm>
          <a:prstGeom prst="rect">
            <a:avLst/>
          </a:prstGeom>
          <a:noFill/>
        </p:spPr>
        <p:txBody>
          <a:bodyPr wrap="square" rtlCol="0">
            <a:spAutoFit/>
          </a:bodyPr>
          <a:lstStyle/>
          <a:p>
            <a:pPr algn="ctr"/>
            <a:r>
              <a:rPr lang="it-IT" b="1" dirty="0">
                <a:solidFill>
                  <a:srgbClr val="7030A0"/>
                </a:solidFill>
                <a:latin typeface="Calibri" panose="020F0502020204030204" pitchFamily="34" charset="0"/>
              </a:rPr>
              <a:t>Micro </a:t>
            </a:r>
          </a:p>
          <a:p>
            <a:pPr algn="ctr"/>
            <a:r>
              <a:rPr lang="it-IT" dirty="0" err="1">
                <a:solidFill>
                  <a:srgbClr val="7030A0"/>
                </a:solidFill>
                <a:latin typeface="Calibri" panose="020F0502020204030204" pitchFamily="34" charset="0"/>
              </a:rPr>
              <a:t>Fina</a:t>
            </a:r>
            <a:r>
              <a:rPr lang="it-IT" b="1" dirty="0" err="1">
                <a:solidFill>
                  <a:srgbClr val="7030A0"/>
                </a:solidFill>
                <a:latin typeface="Calibri" panose="020F0502020204030204" pitchFamily="34" charset="0"/>
              </a:rPr>
              <a:t>l</a:t>
            </a:r>
            <a:endParaRPr lang="it-IT" b="1" dirty="0">
              <a:solidFill>
                <a:srgbClr val="7030A0"/>
              </a:solidFill>
              <a:latin typeface="Calibri" panose="020F0502020204030204" pitchFamily="34" charset="0"/>
            </a:endParaRPr>
          </a:p>
        </p:txBody>
      </p:sp>
      <p:pic>
        <p:nvPicPr>
          <p:cNvPr id="32" name="Picture 4" descr="Risultati immagini per cog icon">
            <a:extLst>
              <a:ext uri="{FF2B5EF4-FFF2-40B4-BE49-F238E27FC236}">
                <a16:creationId xmlns:a16="http://schemas.microsoft.com/office/drawing/2014/main" id="{2CA9CD83-C1EC-40C8-85D4-E0976841CF8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0190" y="3322292"/>
            <a:ext cx="736978" cy="736978"/>
          </a:xfrm>
          <a:prstGeom prst="rect">
            <a:avLst/>
          </a:prstGeom>
          <a:noFill/>
          <a:extLst>
            <a:ext uri="{909E8E84-426E-40DD-AFC4-6F175D3DCCD1}">
              <a14:hiddenFill xmlns:a14="http://schemas.microsoft.com/office/drawing/2010/main">
                <a:solidFill>
                  <a:srgbClr val="FFFFFF"/>
                </a:solidFill>
              </a14:hiddenFill>
            </a:ext>
          </a:extLst>
        </p:spPr>
      </p:pic>
      <p:sp>
        <p:nvSpPr>
          <p:cNvPr id="33" name="Freccia in giù 57">
            <a:extLst>
              <a:ext uri="{FF2B5EF4-FFF2-40B4-BE49-F238E27FC236}">
                <a16:creationId xmlns:a16="http://schemas.microsoft.com/office/drawing/2014/main" id="{AC4878D5-D5F8-4820-A379-70EEE2D116A6}"/>
              </a:ext>
            </a:extLst>
          </p:cNvPr>
          <p:cNvSpPr/>
          <p:nvPr/>
        </p:nvSpPr>
        <p:spPr>
          <a:xfrm rot="16200000">
            <a:off x="4514131" y="3505088"/>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34" name="Freccia in giù 55"/>
          <p:cNvSpPr/>
          <p:nvPr/>
        </p:nvSpPr>
        <p:spPr>
          <a:xfrm>
            <a:off x="1452600"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5" name="Freccia in giù 58"/>
          <p:cNvSpPr/>
          <p:nvPr/>
        </p:nvSpPr>
        <p:spPr>
          <a:xfrm>
            <a:off x="3325660"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6" name="Freccia in giù 61"/>
          <p:cNvSpPr/>
          <p:nvPr/>
        </p:nvSpPr>
        <p:spPr>
          <a:xfrm>
            <a:off x="4810203"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Freccia in giù 63"/>
          <p:cNvSpPr/>
          <p:nvPr/>
        </p:nvSpPr>
        <p:spPr>
          <a:xfrm>
            <a:off x="1452600" y="2896605"/>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38" name="Freccia in giù 69"/>
          <p:cNvSpPr/>
          <p:nvPr/>
        </p:nvSpPr>
        <p:spPr>
          <a:xfrm>
            <a:off x="6949065"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9" name="CasellaDiTesto 70"/>
          <p:cNvSpPr txBox="1"/>
          <p:nvPr/>
        </p:nvSpPr>
        <p:spPr>
          <a:xfrm>
            <a:off x="6372200" y="1154548"/>
            <a:ext cx="1464881" cy="584775"/>
          </a:xfrm>
          <a:prstGeom prst="rect">
            <a:avLst/>
          </a:prstGeom>
          <a:noFill/>
        </p:spPr>
        <p:txBody>
          <a:bodyPr wrap="square" rtlCol="0">
            <a:spAutoFit/>
          </a:bodyPr>
          <a:lstStyle/>
          <a:p>
            <a:pPr algn="ctr"/>
            <a:r>
              <a:rPr lang="it-IT" sz="1600" dirty="0" err="1">
                <a:solidFill>
                  <a:schemeClr val="tx2">
                    <a:lumMod val="75000"/>
                  </a:schemeClr>
                </a:solidFill>
                <a:latin typeface="Calibri" panose="020F0502020204030204" pitchFamily="34" charset="0"/>
              </a:rPr>
              <a:t>External</a:t>
            </a:r>
            <a:r>
              <a:rPr lang="it-IT" sz="1600" dirty="0">
                <a:solidFill>
                  <a:schemeClr val="tx2">
                    <a:lumMod val="75000"/>
                  </a:schemeClr>
                </a:solidFill>
                <a:latin typeface="Calibri" panose="020F0502020204030204" pitchFamily="34" charset="0"/>
              </a:rPr>
              <a:t> for </a:t>
            </a:r>
            <a:r>
              <a:rPr lang="it-IT" sz="1600" dirty="0" err="1">
                <a:solidFill>
                  <a:schemeClr val="tx2">
                    <a:lumMod val="75000"/>
                  </a:schemeClr>
                </a:solidFill>
                <a:latin typeface="Calibri" panose="020F0502020204030204" pitchFamily="34" charset="0"/>
              </a:rPr>
              <a:t>dissemination</a:t>
            </a:r>
            <a:endParaRPr lang="it-IT" sz="1600" dirty="0">
              <a:solidFill>
                <a:schemeClr val="tx2">
                  <a:lumMod val="75000"/>
                </a:schemeClr>
              </a:solidFill>
              <a:latin typeface="Calibri" panose="020F0502020204030204" pitchFamily="34" charset="0"/>
            </a:endParaRPr>
          </a:p>
        </p:txBody>
      </p:sp>
      <p:sp>
        <p:nvSpPr>
          <p:cNvPr id="40" name="Rettangolo 72"/>
          <p:cNvSpPr/>
          <p:nvPr/>
        </p:nvSpPr>
        <p:spPr>
          <a:xfrm>
            <a:off x="6490127" y="2210891"/>
            <a:ext cx="1248076" cy="56834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solidFill>
                  <a:schemeClr val="bg1"/>
                </a:solidFill>
                <a:latin typeface="Calibri" panose="020F0502020204030204" pitchFamily="34" charset="0"/>
              </a:rPr>
              <a:t>External</a:t>
            </a:r>
            <a:r>
              <a:rPr lang="it-IT" sz="1400" dirty="0">
                <a:solidFill>
                  <a:schemeClr val="bg1"/>
                </a:solidFill>
                <a:latin typeface="Calibri" panose="020F0502020204030204" pitchFamily="34" charset="0"/>
              </a:rPr>
              <a:t> Data Storage</a:t>
            </a:r>
            <a:endParaRPr lang="it-IT" sz="2000" dirty="0">
              <a:solidFill>
                <a:schemeClr val="bg1"/>
              </a:solidFill>
              <a:latin typeface="Calibri" panose="020F0502020204030204" pitchFamily="34" charset="0"/>
            </a:endParaRPr>
          </a:p>
        </p:txBody>
      </p:sp>
      <p:grpSp>
        <p:nvGrpSpPr>
          <p:cNvPr id="3" name="Gruppo 75"/>
          <p:cNvGrpSpPr/>
          <p:nvPr/>
        </p:nvGrpSpPr>
        <p:grpSpPr>
          <a:xfrm>
            <a:off x="7470891" y="2895481"/>
            <a:ext cx="629501" cy="461511"/>
            <a:chOff x="5438775" y="5099600"/>
            <a:chExt cx="873999" cy="673217"/>
          </a:xfrm>
        </p:grpSpPr>
        <p:pic>
          <p:nvPicPr>
            <p:cNvPr id="44"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8" descr="Risultati immagini per sdmx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sp>
        <p:nvSpPr>
          <p:cNvPr id="52" name="Freccia in giù 57">
            <a:extLst>
              <a:ext uri="{FF2B5EF4-FFF2-40B4-BE49-F238E27FC236}">
                <a16:creationId xmlns:a16="http://schemas.microsoft.com/office/drawing/2014/main" id="{AC4878D5-D5F8-4820-A379-70EEE2D116A6}"/>
              </a:ext>
            </a:extLst>
          </p:cNvPr>
          <p:cNvSpPr/>
          <p:nvPr/>
        </p:nvSpPr>
        <p:spPr>
          <a:xfrm rot="16200000">
            <a:off x="5805661" y="3563491"/>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53" name="Freccia in giù 57">
            <a:extLst>
              <a:ext uri="{FF2B5EF4-FFF2-40B4-BE49-F238E27FC236}">
                <a16:creationId xmlns:a16="http://schemas.microsoft.com/office/drawing/2014/main" id="{AC4878D5-D5F8-4820-A379-70EEE2D116A6}"/>
              </a:ext>
            </a:extLst>
          </p:cNvPr>
          <p:cNvSpPr/>
          <p:nvPr/>
        </p:nvSpPr>
        <p:spPr>
          <a:xfrm>
            <a:off x="6876256" y="2924944"/>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grpSp>
        <p:nvGrpSpPr>
          <p:cNvPr id="4" name="Gruppo 75"/>
          <p:cNvGrpSpPr/>
          <p:nvPr/>
        </p:nvGrpSpPr>
        <p:grpSpPr>
          <a:xfrm>
            <a:off x="6084168" y="4869160"/>
            <a:ext cx="648072" cy="432048"/>
            <a:chOff x="5438775" y="5099600"/>
            <a:chExt cx="873999" cy="673217"/>
          </a:xfrm>
        </p:grpSpPr>
        <p:pic>
          <p:nvPicPr>
            <p:cNvPr id="55"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CasellaDiTesto 47"/>
          <p:cNvSpPr txBox="1"/>
          <p:nvPr/>
        </p:nvSpPr>
        <p:spPr>
          <a:xfrm>
            <a:off x="6284763" y="6211669"/>
            <a:ext cx="1599605" cy="646331"/>
          </a:xfrm>
          <a:prstGeom prst="rect">
            <a:avLst/>
          </a:prstGeom>
          <a:noFill/>
        </p:spPr>
        <p:txBody>
          <a:bodyPr wrap="none" rtlCol="0">
            <a:spAutoFit/>
          </a:bodyPr>
          <a:lstStyle/>
          <a:p>
            <a:r>
              <a:rPr lang="it-IT" b="1" dirty="0">
                <a:solidFill>
                  <a:schemeClr val="accent5">
                    <a:lumMod val="75000"/>
                  </a:schemeClr>
                </a:solidFill>
                <a:latin typeface="Calibri" panose="020F0502020204030204" pitchFamily="34" charset="0"/>
              </a:rPr>
              <a:t>Dissemination </a:t>
            </a:r>
          </a:p>
          <a:p>
            <a:pPr algn="ctr"/>
            <a:r>
              <a:rPr lang="it-IT" b="1" dirty="0">
                <a:solidFill>
                  <a:schemeClr val="accent5">
                    <a:lumMod val="75000"/>
                  </a:schemeClr>
                </a:solidFill>
                <a:latin typeface="Calibri" panose="020F0502020204030204" pitchFamily="34" charset="0"/>
              </a:rPr>
              <a:t>Data</a:t>
            </a:r>
          </a:p>
        </p:txBody>
      </p:sp>
      <p:sp>
        <p:nvSpPr>
          <p:cNvPr id="60" name="Freccia in giù 57">
            <a:extLst>
              <a:ext uri="{FF2B5EF4-FFF2-40B4-BE49-F238E27FC236}">
                <a16:creationId xmlns:a16="http://schemas.microsoft.com/office/drawing/2014/main" id="{AC4878D5-D5F8-4820-A379-70EEE2D116A6}"/>
              </a:ext>
            </a:extLst>
          </p:cNvPr>
          <p:cNvSpPr/>
          <p:nvPr/>
        </p:nvSpPr>
        <p:spPr>
          <a:xfrm>
            <a:off x="6906096" y="4797152"/>
            <a:ext cx="330200" cy="349250"/>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it-IT"/>
          </a:p>
        </p:txBody>
      </p:sp>
      <p:pic>
        <p:nvPicPr>
          <p:cNvPr id="57" name="Picture 5"/>
          <p:cNvPicPr>
            <a:picLocks noChangeAspect="1" noChangeArrowheads="1"/>
          </p:cNvPicPr>
          <p:nvPr/>
        </p:nvPicPr>
        <p:blipFill>
          <a:blip r:embed="rId10" cstate="print"/>
          <a:srcRect l="10000" t="14601" r="10000"/>
          <a:stretch>
            <a:fillRect/>
          </a:stretch>
        </p:blipFill>
        <p:spPr bwMode="auto">
          <a:xfrm>
            <a:off x="2411760" y="5589240"/>
            <a:ext cx="1008112" cy="8436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9" name="Picture 4"/>
          <p:cNvPicPr>
            <a:picLocks noChangeAspect="1" noChangeArrowheads="1"/>
          </p:cNvPicPr>
          <p:nvPr/>
        </p:nvPicPr>
        <p:blipFill>
          <a:blip r:embed="rId11" cstate="print"/>
          <a:srcRect/>
          <a:stretch>
            <a:fillRect/>
          </a:stretch>
        </p:blipFill>
        <p:spPr bwMode="auto">
          <a:xfrm>
            <a:off x="2915816" y="4725144"/>
            <a:ext cx="1037806" cy="732740"/>
          </a:xfrm>
          <a:prstGeom prst="rect">
            <a:avLst/>
          </a:prstGeom>
          <a:ln>
            <a:noFill/>
          </a:ln>
          <a:effectLst>
            <a:outerShdw blurRad="292100" dist="139700" dir="2700000" algn="tl" rotWithShape="0">
              <a:srgbClr val="333333">
                <a:alpha val="65000"/>
              </a:srgbClr>
            </a:outerShdw>
          </a:effectLst>
        </p:spPr>
      </p:pic>
      <p:pic>
        <p:nvPicPr>
          <p:cNvPr id="3074" name="Picture 2"/>
          <p:cNvPicPr>
            <a:picLocks noChangeAspect="1" noChangeArrowheads="1"/>
          </p:cNvPicPr>
          <p:nvPr/>
        </p:nvPicPr>
        <p:blipFill>
          <a:blip r:embed="rId12" cstate="print"/>
          <a:srcRect/>
          <a:stretch>
            <a:fillRect/>
          </a:stretch>
        </p:blipFill>
        <p:spPr bwMode="auto">
          <a:xfrm>
            <a:off x="3779912" y="6021288"/>
            <a:ext cx="439760" cy="836712"/>
          </a:xfrm>
          <a:prstGeom prst="rect">
            <a:avLst/>
          </a:prstGeom>
          <a:noFill/>
          <a:ln w="9525">
            <a:noFill/>
            <a:miter lim="800000"/>
            <a:headEnd/>
            <a:tailEnd/>
          </a:ln>
        </p:spPr>
      </p:pic>
      <p:grpSp>
        <p:nvGrpSpPr>
          <p:cNvPr id="6" name="Gruppo 5"/>
          <p:cNvGrpSpPr/>
          <p:nvPr/>
        </p:nvGrpSpPr>
        <p:grpSpPr>
          <a:xfrm>
            <a:off x="4878603" y="5013176"/>
            <a:ext cx="629501" cy="461511"/>
            <a:chOff x="5438775" y="5099600"/>
            <a:chExt cx="873999" cy="673217"/>
          </a:xfrm>
        </p:grpSpPr>
        <p:pic>
          <p:nvPicPr>
            <p:cNvPr id="71"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8" descr="Risultati immagini per sdmx logo"/>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sp>
        <p:nvSpPr>
          <p:cNvPr id="64" name="Freccia in giù 57">
            <a:extLst>
              <a:ext uri="{FF2B5EF4-FFF2-40B4-BE49-F238E27FC236}">
                <a16:creationId xmlns:a16="http://schemas.microsoft.com/office/drawing/2014/main" id="{AC4878D5-D5F8-4820-A379-70EEE2D116A6}"/>
              </a:ext>
            </a:extLst>
          </p:cNvPr>
          <p:cNvSpPr/>
          <p:nvPr/>
        </p:nvSpPr>
        <p:spPr>
          <a:xfrm rot="5400000">
            <a:off x="4712708" y="5448532"/>
            <a:ext cx="474216" cy="755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ln>
                <a:solidFill>
                  <a:schemeClr val="bg1"/>
                </a:solidFill>
              </a:ln>
            </a:endParaRPr>
          </a:p>
        </p:txBody>
      </p:sp>
      <p:pic>
        <p:nvPicPr>
          <p:cNvPr id="65" name="Picture 4" descr="Risultati immagini per cog icon">
            <a:extLst>
              <a:ext uri="{FF2B5EF4-FFF2-40B4-BE49-F238E27FC236}">
                <a16:creationId xmlns:a16="http://schemas.microsoft.com/office/drawing/2014/main" id="{2CA9CD83-C1EC-40C8-85D4-E0976841CF8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8104" y="5589240"/>
            <a:ext cx="736978" cy="736978"/>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à coins arrondis 65"/>
          <p:cNvSpPr/>
          <p:nvPr/>
        </p:nvSpPr>
        <p:spPr>
          <a:xfrm>
            <a:off x="5652120" y="908720"/>
            <a:ext cx="2736304" cy="3672408"/>
          </a:xfrm>
          <a:prstGeom prst="round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7" name="Titre 1">
            <a:extLst>
              <a:ext uri="{FF2B5EF4-FFF2-40B4-BE49-F238E27FC236}">
                <a16:creationId xmlns:a16="http://schemas.microsoft.com/office/drawing/2014/main" id="{2AEB065F-5BEA-4E66-B8B2-A641D62B83DB}"/>
              </a:ext>
            </a:extLst>
          </p:cNvPr>
          <p:cNvSpPr>
            <a:spLocks noGrp="1"/>
          </p:cNvSpPr>
          <p:nvPr>
            <p:ph type="title"/>
          </p:nvPr>
        </p:nvSpPr>
        <p:spPr>
          <a:xfrm>
            <a:off x="194465" y="-22226"/>
            <a:ext cx="8229600" cy="1143000"/>
          </a:xfrm>
        </p:spPr>
        <p:txBody>
          <a:bodyPr>
            <a:normAutofit/>
          </a:bodyPr>
          <a:lstStyle/>
          <a:p>
            <a:pPr algn="l"/>
            <a:r>
              <a:rPr lang="fr-FR" sz="4000" b="1" dirty="0">
                <a:solidFill>
                  <a:schemeClr val="accent1">
                    <a:lumMod val="75000"/>
                  </a:schemeClr>
                </a:solidFill>
              </a:rPr>
              <a:t>2</a:t>
            </a:r>
            <a:r>
              <a:rPr lang="fr-FR" sz="4000" b="1" baseline="30000" dirty="0">
                <a:solidFill>
                  <a:schemeClr val="accent1">
                    <a:lumMod val="75000"/>
                  </a:schemeClr>
                </a:solidFill>
              </a:rPr>
              <a:t>nd</a:t>
            </a:r>
            <a:r>
              <a:rPr lang="fr-FR" sz="4000" b="1" dirty="0">
                <a:solidFill>
                  <a:schemeClr val="accent1">
                    <a:lumMod val="75000"/>
                  </a:schemeClr>
                </a:solidFill>
              </a:rPr>
              <a:t> step : </a:t>
            </a:r>
            <a:r>
              <a:rPr lang="en-US" b="1" dirty="0">
                <a:solidFill>
                  <a:srgbClr val="92D050"/>
                </a:solidFill>
              </a:rPr>
              <a:t>Design of a new IS</a:t>
            </a:r>
            <a:endParaRPr lang="LID4096" b="1" dirty="0">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à coins arrondis 14"/>
          <p:cNvSpPr/>
          <p:nvPr/>
        </p:nvSpPr>
        <p:spPr>
          <a:xfrm>
            <a:off x="2509384" y="2492896"/>
            <a:ext cx="864096" cy="504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EXCEL</a:t>
            </a:r>
          </a:p>
        </p:txBody>
      </p:sp>
      <p:sp>
        <p:nvSpPr>
          <p:cNvPr id="14" name="Rectangle à coins arrondis 13"/>
          <p:cNvSpPr/>
          <p:nvPr/>
        </p:nvSpPr>
        <p:spPr>
          <a:xfrm>
            <a:off x="2445760" y="2708920"/>
            <a:ext cx="864096" cy="504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EXCEL</a:t>
            </a:r>
          </a:p>
        </p:txBody>
      </p:sp>
      <p:sp>
        <p:nvSpPr>
          <p:cNvPr id="5" name="Rectangle à coins arrondis 4"/>
          <p:cNvSpPr/>
          <p:nvPr/>
        </p:nvSpPr>
        <p:spPr>
          <a:xfrm>
            <a:off x="2293360" y="2852936"/>
            <a:ext cx="864096" cy="504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EXCEL</a:t>
            </a:r>
          </a:p>
        </p:txBody>
      </p:sp>
      <p:sp>
        <p:nvSpPr>
          <p:cNvPr id="6" name="Rectangle à coins arrondis 5"/>
          <p:cNvSpPr/>
          <p:nvPr/>
        </p:nvSpPr>
        <p:spPr>
          <a:xfrm>
            <a:off x="3908481" y="2408761"/>
            <a:ext cx="1129630" cy="1080119"/>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DSD stored in INS registry</a:t>
            </a:r>
          </a:p>
        </p:txBody>
      </p:sp>
      <p:sp>
        <p:nvSpPr>
          <p:cNvPr id="7" name="Organigramme : Disque magnétique 6"/>
          <p:cNvSpPr/>
          <p:nvPr/>
        </p:nvSpPr>
        <p:spPr>
          <a:xfrm>
            <a:off x="7909984" y="2780928"/>
            <a:ext cx="792088" cy="648072"/>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DB</a:t>
            </a:r>
          </a:p>
        </p:txBody>
      </p:sp>
      <p:cxnSp>
        <p:nvCxnSpPr>
          <p:cNvPr id="9" name="Connecteur droit avec flèche 8"/>
          <p:cNvCxnSpPr/>
          <p:nvPr/>
        </p:nvCxnSpPr>
        <p:spPr>
          <a:xfrm>
            <a:off x="1429264" y="3140968"/>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Connecteur droit avec flèche 12"/>
          <p:cNvCxnSpPr/>
          <p:nvPr/>
        </p:nvCxnSpPr>
        <p:spPr>
          <a:xfrm>
            <a:off x="3301472" y="3140968"/>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6" name="Hexagone 15"/>
          <p:cNvSpPr/>
          <p:nvPr/>
        </p:nvSpPr>
        <p:spPr>
          <a:xfrm>
            <a:off x="5749744" y="2708920"/>
            <a:ext cx="1224136" cy="792088"/>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Builder &amp; Loader </a:t>
            </a:r>
          </a:p>
        </p:txBody>
      </p:sp>
      <p:cxnSp>
        <p:nvCxnSpPr>
          <p:cNvPr id="18" name="Forme 17"/>
          <p:cNvCxnSpPr>
            <a:stCxn id="7" idx="3"/>
            <a:endCxn id="20" idx="4"/>
          </p:cNvCxnSpPr>
          <p:nvPr/>
        </p:nvCxnSpPr>
        <p:spPr>
          <a:xfrm rot="5400000">
            <a:off x="4417596" y="656692"/>
            <a:ext cx="1116124" cy="6660740"/>
          </a:xfrm>
          <a:prstGeom prst="bentConnector2">
            <a:avLst/>
          </a:prstGeom>
          <a:ln>
            <a:prstDash val="dash"/>
            <a:tailEnd type="arrow"/>
          </a:ln>
        </p:spPr>
        <p:style>
          <a:lnRef idx="3">
            <a:schemeClr val="accent6"/>
          </a:lnRef>
          <a:fillRef idx="0">
            <a:schemeClr val="accent6"/>
          </a:fillRef>
          <a:effectRef idx="2">
            <a:schemeClr val="accent6"/>
          </a:effectRef>
          <a:fontRef idx="minor">
            <a:schemeClr val="tx1"/>
          </a:fontRef>
        </p:style>
      </p:cxnSp>
      <p:sp>
        <p:nvSpPr>
          <p:cNvPr id="20" name="Organigramme : Disque magnétique 19"/>
          <p:cNvSpPr/>
          <p:nvPr/>
        </p:nvSpPr>
        <p:spPr>
          <a:xfrm>
            <a:off x="853200" y="4221088"/>
            <a:ext cx="792088" cy="648072"/>
          </a:xfrm>
          <a:prstGeom prst="flowChartMagneticDisk">
            <a:avLst/>
          </a:prstGeom>
          <a:ln>
            <a:prstDash val="dashDot"/>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DB</a:t>
            </a:r>
          </a:p>
        </p:txBody>
      </p:sp>
      <p:cxnSp>
        <p:nvCxnSpPr>
          <p:cNvPr id="24" name="Connecteur droit avec flèche 23"/>
          <p:cNvCxnSpPr/>
          <p:nvPr/>
        </p:nvCxnSpPr>
        <p:spPr>
          <a:xfrm>
            <a:off x="5029664" y="3140968"/>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5" name="Connecteur droit avec flèche 24"/>
          <p:cNvCxnSpPr/>
          <p:nvPr/>
        </p:nvCxnSpPr>
        <p:spPr>
          <a:xfrm>
            <a:off x="7117896" y="3140968"/>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6" name="Hexagone 25"/>
          <p:cNvSpPr/>
          <p:nvPr/>
        </p:nvSpPr>
        <p:spPr>
          <a:xfrm>
            <a:off x="3890265" y="3588508"/>
            <a:ext cx="1224136" cy="792088"/>
          </a:xfrm>
          <a:prstGeom prst="hexago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t>Excel2CSV</a:t>
            </a:r>
          </a:p>
        </p:txBody>
      </p:sp>
      <p:grpSp>
        <p:nvGrpSpPr>
          <p:cNvPr id="4" name="Groupe 27"/>
          <p:cNvGrpSpPr/>
          <p:nvPr/>
        </p:nvGrpSpPr>
        <p:grpSpPr>
          <a:xfrm>
            <a:off x="477987" y="2267580"/>
            <a:ext cx="1552861" cy="1399942"/>
            <a:chOff x="380363" y="3707740"/>
            <a:chExt cx="1552861" cy="1399942"/>
          </a:xfrm>
        </p:grpSpPr>
        <p:pic>
          <p:nvPicPr>
            <p:cNvPr id="1026" name="Picture 2" descr="Résultat de recherche d'images pour &quot;icone personne&quot;"/>
            <p:cNvPicPr>
              <a:picLocks noChangeAspect="1" noChangeArrowheads="1"/>
            </p:cNvPicPr>
            <p:nvPr/>
          </p:nvPicPr>
          <p:blipFill>
            <a:blip r:embed="rId3" cstate="print"/>
            <a:srcRect/>
            <a:stretch>
              <a:fillRect/>
            </a:stretch>
          </p:blipFill>
          <p:spPr bwMode="auto">
            <a:xfrm>
              <a:off x="539552" y="4077072"/>
              <a:ext cx="1030610" cy="1030610"/>
            </a:xfrm>
            <a:prstGeom prst="rect">
              <a:avLst/>
            </a:prstGeom>
            <a:noFill/>
          </p:spPr>
        </p:pic>
        <p:sp>
          <p:nvSpPr>
            <p:cNvPr id="27" name="ZoneTexte 26"/>
            <p:cNvSpPr txBox="1"/>
            <p:nvPr/>
          </p:nvSpPr>
          <p:spPr>
            <a:xfrm>
              <a:off x="380363" y="3707740"/>
              <a:ext cx="1552861" cy="369332"/>
            </a:xfrm>
            <a:prstGeom prst="rect">
              <a:avLst/>
            </a:prstGeom>
            <a:noFill/>
          </p:spPr>
          <p:txBody>
            <a:bodyPr wrap="none" rtlCol="0">
              <a:spAutoFit/>
            </a:bodyPr>
            <a:lstStyle/>
            <a:p>
              <a:r>
                <a:rPr lang="en-US" b="1" dirty="0">
                  <a:solidFill>
                    <a:schemeClr val="tx2"/>
                  </a:solidFill>
                </a:rPr>
                <a:t>Data Producer</a:t>
              </a:r>
            </a:p>
          </p:txBody>
        </p:sp>
      </p:grpSp>
      <p:cxnSp>
        <p:nvCxnSpPr>
          <p:cNvPr id="21" name="Connecteur droit avec flèche 20"/>
          <p:cNvCxnSpPr/>
          <p:nvPr/>
        </p:nvCxnSpPr>
        <p:spPr>
          <a:xfrm flipV="1">
            <a:off x="1213240" y="3717032"/>
            <a:ext cx="0" cy="432048"/>
          </a:xfrm>
          <a:prstGeom prst="straightConnector1">
            <a:avLst/>
          </a:prstGeom>
          <a:ln w="38100">
            <a:prstDash val="dash"/>
            <a:tailEnd type="arrow"/>
          </a:ln>
        </p:spPr>
        <p:style>
          <a:lnRef idx="2">
            <a:schemeClr val="accent6"/>
          </a:lnRef>
          <a:fillRef idx="0">
            <a:schemeClr val="accent6"/>
          </a:fillRef>
          <a:effectRef idx="1">
            <a:schemeClr val="accent6"/>
          </a:effectRef>
          <a:fontRef idx="minor">
            <a:schemeClr val="tx1"/>
          </a:fontRef>
        </p:style>
      </p:cxnSp>
      <p:sp>
        <p:nvSpPr>
          <p:cNvPr id="29" name="Organigramme : Disque magnétique 28"/>
          <p:cNvSpPr/>
          <p:nvPr/>
        </p:nvSpPr>
        <p:spPr>
          <a:xfrm>
            <a:off x="8062384" y="2933328"/>
            <a:ext cx="792088" cy="648072"/>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DB</a:t>
            </a:r>
          </a:p>
        </p:txBody>
      </p:sp>
      <p:cxnSp>
        <p:nvCxnSpPr>
          <p:cNvPr id="34" name="Forme 33"/>
          <p:cNvCxnSpPr>
            <a:stCxn id="5" idx="2"/>
            <a:endCxn id="26" idx="3"/>
          </p:cNvCxnSpPr>
          <p:nvPr/>
        </p:nvCxnSpPr>
        <p:spPr>
          <a:xfrm rot="16200000" flipH="1">
            <a:off x="2994056" y="3088343"/>
            <a:ext cx="627560" cy="1164857"/>
          </a:xfrm>
          <a:prstGeom prst="bentConnector2">
            <a:avLst/>
          </a:prstGeom>
          <a:ln>
            <a:tailEnd type="arrow"/>
          </a:ln>
        </p:spPr>
        <p:style>
          <a:lnRef idx="3">
            <a:schemeClr val="dk1"/>
          </a:lnRef>
          <a:fillRef idx="0">
            <a:schemeClr val="dk1"/>
          </a:fillRef>
          <a:effectRef idx="2">
            <a:schemeClr val="dk1"/>
          </a:effectRef>
          <a:fontRef idx="minor">
            <a:schemeClr val="tx1"/>
          </a:fontRef>
        </p:style>
      </p:cxnSp>
      <p:cxnSp>
        <p:nvCxnSpPr>
          <p:cNvPr id="51" name="Forme 50"/>
          <p:cNvCxnSpPr/>
          <p:nvPr/>
        </p:nvCxnSpPr>
        <p:spPr>
          <a:xfrm flipV="1">
            <a:off x="5173680" y="3573016"/>
            <a:ext cx="1170130" cy="432048"/>
          </a:xfrm>
          <a:prstGeom prst="bentConnector2">
            <a:avLst/>
          </a:prstGeom>
          <a:ln>
            <a:tailEnd type="arrow"/>
          </a:ln>
        </p:spPr>
        <p:style>
          <a:lnRef idx="3">
            <a:schemeClr val="dk1"/>
          </a:lnRef>
          <a:fillRef idx="0">
            <a:schemeClr val="dk1"/>
          </a:fillRef>
          <a:effectRef idx="2">
            <a:schemeClr val="dk1"/>
          </a:effectRef>
          <a:fontRef idx="minor">
            <a:schemeClr val="tx1"/>
          </a:fontRef>
        </p:style>
      </p:cxnSp>
      <p:sp>
        <p:nvSpPr>
          <p:cNvPr id="33" name="Titre 1">
            <a:extLst>
              <a:ext uri="{FF2B5EF4-FFF2-40B4-BE49-F238E27FC236}">
                <a16:creationId xmlns:a16="http://schemas.microsoft.com/office/drawing/2014/main" id="{A00758CD-5568-45D4-9FE7-3011F3395B11}"/>
              </a:ext>
            </a:extLst>
          </p:cNvPr>
          <p:cNvSpPr>
            <a:spLocks noGrp="1"/>
          </p:cNvSpPr>
          <p:nvPr>
            <p:ph type="title"/>
          </p:nvPr>
        </p:nvSpPr>
        <p:spPr>
          <a:xfrm>
            <a:off x="457200" y="274638"/>
            <a:ext cx="8229600" cy="1143000"/>
          </a:xfrm>
        </p:spPr>
        <p:txBody>
          <a:bodyPr>
            <a:normAutofit fontScale="90000"/>
          </a:bodyPr>
          <a:lstStyle/>
          <a:p>
            <a:pPr algn="l"/>
            <a:r>
              <a:rPr lang="fr-FR" sz="4000" b="1" dirty="0">
                <a:solidFill>
                  <a:schemeClr val="accent1">
                    <a:lumMod val="75000"/>
                  </a:schemeClr>
                </a:solidFill>
              </a:rPr>
              <a:t>3</a:t>
            </a:r>
            <a:r>
              <a:rPr lang="fr-FR" sz="4000" b="1" baseline="30000" dirty="0">
                <a:solidFill>
                  <a:schemeClr val="accent1">
                    <a:lumMod val="75000"/>
                  </a:schemeClr>
                </a:solidFill>
              </a:rPr>
              <a:t>rd</a:t>
            </a:r>
            <a:r>
              <a:rPr lang="fr-FR" sz="4000" b="1" dirty="0">
                <a:solidFill>
                  <a:schemeClr val="accent1">
                    <a:lumMod val="75000"/>
                  </a:schemeClr>
                </a:solidFill>
              </a:rPr>
              <a:t> step : </a:t>
            </a:r>
            <a:r>
              <a:rPr lang="fr-FR" b="1" dirty="0">
                <a:solidFill>
                  <a:srgbClr val="92D050"/>
                </a:solidFill>
              </a:rPr>
              <a:t>Production of SDMX outputs</a:t>
            </a:r>
            <a:endParaRPr lang="LID4096" b="1" dirty="0">
              <a:solidFill>
                <a:srgbClr val="92D050"/>
              </a:solidFill>
            </a:endParaRPr>
          </a:p>
        </p:txBody>
      </p:sp>
    </p:spTree>
    <p:extLst>
      <p:ext uri="{BB962C8B-B14F-4D97-AF65-F5344CB8AC3E}">
        <p14:creationId xmlns:p14="http://schemas.microsoft.com/office/powerpoint/2010/main" val="3858813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884368" y="5949280"/>
            <a:ext cx="1259632" cy="829334"/>
          </a:xfrm>
          <a:prstGeom prst="rect">
            <a:avLst/>
          </a:prstGeom>
          <a:noFill/>
          <a:ln w="9525">
            <a:noFill/>
            <a:miter lim="800000"/>
            <a:headEnd/>
            <a:tailEnd/>
          </a:ln>
        </p:spPr>
      </p:pic>
      <p:sp>
        <p:nvSpPr>
          <p:cNvPr id="62" name="Rectangle à coins arrondis 61"/>
          <p:cNvSpPr/>
          <p:nvPr/>
        </p:nvSpPr>
        <p:spPr>
          <a:xfrm>
            <a:off x="107504" y="980728"/>
            <a:ext cx="8217296" cy="1872208"/>
          </a:xfrm>
          <a:prstGeom prst="roundRect">
            <a:avLst/>
          </a:prstGeom>
          <a:solidFill>
            <a:srgbClr val="6DB6FF">
              <a:alpha val="1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2700000" algn="tl" rotWithShape="0">
                  <a:prstClr val="black">
                    <a:alpha val="40000"/>
                  </a:prstClr>
                </a:outerShdw>
              </a:effectLst>
            </a:endParaRPr>
          </a:p>
        </p:txBody>
      </p:sp>
      <p:sp>
        <p:nvSpPr>
          <p:cNvPr id="63" name="Rectangle à coins arrondis 62"/>
          <p:cNvSpPr/>
          <p:nvPr/>
        </p:nvSpPr>
        <p:spPr>
          <a:xfrm>
            <a:off x="179512" y="4797152"/>
            <a:ext cx="8145288" cy="2060848"/>
          </a:xfrm>
          <a:prstGeom prst="roundRect">
            <a:avLst/>
          </a:prstGeom>
          <a:solidFill>
            <a:schemeClr val="accent5">
              <a:lumMod val="60000"/>
              <a:lumOff val="40000"/>
              <a:alpha val="1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3500000">
                  <a:prstClr val="black">
                    <a:alpha val="50000"/>
                  </a:prstClr>
                </a:innerShdw>
              </a:effectLst>
            </a:endParaRPr>
          </a:p>
        </p:txBody>
      </p:sp>
      <p:sp>
        <p:nvSpPr>
          <p:cNvPr id="61" name="Rectangle à coins arrondis 60"/>
          <p:cNvSpPr/>
          <p:nvPr/>
        </p:nvSpPr>
        <p:spPr>
          <a:xfrm>
            <a:off x="179512" y="2996952"/>
            <a:ext cx="8136904" cy="1656184"/>
          </a:xfrm>
          <a:prstGeom prst="roundRect">
            <a:avLst/>
          </a:prstGeom>
          <a:solidFill>
            <a:srgbClr val="FFCCFF">
              <a:alpha val="1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50800" dist="38100" dir="8100000" algn="tr" rotWithShape="0">
                  <a:prstClr val="black">
                    <a:alpha val="40000"/>
                  </a:prstClr>
                </a:outerShdw>
              </a:effectLst>
            </a:endParaRPr>
          </a:p>
        </p:txBody>
      </p:sp>
      <p:sp>
        <p:nvSpPr>
          <p:cNvPr id="5" name="Segnaposto numero diapositiva 4"/>
          <p:cNvSpPr>
            <a:spLocks noGrp="1"/>
          </p:cNvSpPr>
          <p:nvPr>
            <p:ph type="sldNum" sz="quarter" idx="12"/>
          </p:nvPr>
        </p:nvSpPr>
        <p:spPr>
          <a:xfrm>
            <a:off x="6876495" y="6356350"/>
            <a:ext cx="513425" cy="294042"/>
          </a:xfrm>
        </p:spPr>
        <p:txBody>
          <a:bodyPr/>
          <a:lstStyle/>
          <a:p>
            <a:fld id="{E0C751B5-631A-9242-B635-C18491BE6C62}" type="slidenum">
              <a:rPr lang="it-IT" smtClean="0"/>
              <a:pPr/>
              <a:t>9</a:t>
            </a:fld>
            <a:endParaRPr lang="it-IT" dirty="0"/>
          </a:p>
        </p:txBody>
      </p:sp>
      <p:grpSp>
        <p:nvGrpSpPr>
          <p:cNvPr id="2" name="Gruppo 5"/>
          <p:cNvGrpSpPr/>
          <p:nvPr/>
        </p:nvGrpSpPr>
        <p:grpSpPr>
          <a:xfrm>
            <a:off x="5652120" y="3068960"/>
            <a:ext cx="629501" cy="461511"/>
            <a:chOff x="5438775" y="5099600"/>
            <a:chExt cx="873999" cy="673217"/>
          </a:xfrm>
        </p:grpSpPr>
        <p:pic>
          <p:nvPicPr>
            <p:cNvPr id="46" name="Picture 8" descr="Risultati immagini per sdmx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8" name="Connettore 1 24"/>
          <p:cNvCxnSpPr/>
          <p:nvPr/>
        </p:nvCxnSpPr>
        <p:spPr>
          <a:xfrm flipV="1">
            <a:off x="958850" y="2934705"/>
            <a:ext cx="7149165" cy="37098"/>
          </a:xfrm>
          <a:prstGeom prst="line">
            <a:avLst/>
          </a:prstGeom>
          <a:ln>
            <a:solidFill>
              <a:schemeClr val="tx2">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9" name="Connettore 1 25"/>
          <p:cNvCxnSpPr/>
          <p:nvPr/>
        </p:nvCxnSpPr>
        <p:spPr>
          <a:xfrm flipV="1">
            <a:off x="958850" y="4646549"/>
            <a:ext cx="7149165" cy="39752"/>
          </a:xfrm>
          <a:prstGeom prst="line">
            <a:avLst/>
          </a:prstGeom>
          <a:ln>
            <a:solidFill>
              <a:schemeClr val="tx2">
                <a:lumMod val="40000"/>
                <a:lumOff val="60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0" name="CasellaDiTesto 26"/>
          <p:cNvSpPr txBox="1"/>
          <p:nvPr/>
        </p:nvSpPr>
        <p:spPr>
          <a:xfrm rot="16200000">
            <a:off x="659" y="1807653"/>
            <a:ext cx="944396" cy="442674"/>
          </a:xfrm>
          <a:prstGeom prst="flowChartAlternateProcess">
            <a:avLst/>
          </a:prstGeom>
          <a:noFill/>
        </p:spPr>
        <p:txBody>
          <a:bodyPr wrap="none" rtlCol="0">
            <a:spAutoFit/>
          </a:bodyPr>
          <a:lstStyle/>
          <a:p>
            <a:r>
              <a:rPr lang="it-IT" sz="2000" b="1" dirty="0" err="1">
                <a:solidFill>
                  <a:schemeClr val="accent1">
                    <a:lumMod val="75000"/>
                  </a:schemeClr>
                </a:solidFill>
                <a:latin typeface="Calibri" panose="020F0502020204030204" pitchFamily="34" charset="0"/>
              </a:rPr>
              <a:t>Collect</a:t>
            </a:r>
            <a:endParaRPr lang="it-IT" sz="1600" b="1" dirty="0">
              <a:solidFill>
                <a:schemeClr val="accent1">
                  <a:lumMod val="75000"/>
                </a:schemeClr>
              </a:solidFill>
              <a:latin typeface="Calibri" panose="020F0502020204030204" pitchFamily="34" charset="0"/>
            </a:endParaRPr>
          </a:p>
        </p:txBody>
      </p:sp>
      <p:sp>
        <p:nvSpPr>
          <p:cNvPr id="11" name="CasellaDiTesto 27"/>
          <p:cNvSpPr txBox="1"/>
          <p:nvPr/>
        </p:nvSpPr>
        <p:spPr>
          <a:xfrm rot="16200000">
            <a:off x="-47916" y="3541067"/>
            <a:ext cx="1142999" cy="400110"/>
          </a:xfrm>
          <a:prstGeom prst="rect">
            <a:avLst/>
          </a:prstGeom>
          <a:noFill/>
        </p:spPr>
        <p:txBody>
          <a:bodyPr wrap="square" rtlCol="0">
            <a:spAutoFit/>
          </a:bodyPr>
          <a:lstStyle/>
          <a:p>
            <a:r>
              <a:rPr lang="it-IT" sz="2000" b="1" dirty="0" err="1">
                <a:solidFill>
                  <a:srgbClr val="7030A0"/>
                </a:solidFill>
                <a:latin typeface="Calibri" panose="020F0502020204030204" pitchFamily="34" charset="0"/>
              </a:rPr>
              <a:t>Process</a:t>
            </a:r>
            <a:endParaRPr lang="it-IT" sz="2000" b="1" dirty="0">
              <a:solidFill>
                <a:srgbClr val="7030A0"/>
              </a:solidFill>
              <a:latin typeface="Calibri" panose="020F0502020204030204" pitchFamily="34" charset="0"/>
            </a:endParaRPr>
          </a:p>
        </p:txBody>
      </p:sp>
      <p:sp>
        <p:nvSpPr>
          <p:cNvPr id="12" name="CasellaDiTesto 28"/>
          <p:cNvSpPr txBox="1"/>
          <p:nvPr/>
        </p:nvSpPr>
        <p:spPr>
          <a:xfrm rot="16200000">
            <a:off x="-265158" y="5495317"/>
            <a:ext cx="1546705" cy="369332"/>
          </a:xfrm>
          <a:prstGeom prst="rect">
            <a:avLst/>
          </a:prstGeom>
          <a:noFill/>
        </p:spPr>
        <p:txBody>
          <a:bodyPr wrap="none" rtlCol="0">
            <a:spAutoFit/>
          </a:bodyPr>
          <a:lstStyle/>
          <a:p>
            <a:r>
              <a:rPr lang="it-IT" b="1" dirty="0">
                <a:solidFill>
                  <a:schemeClr val="accent5">
                    <a:lumMod val="75000"/>
                  </a:schemeClr>
                </a:solidFill>
                <a:latin typeface="Calibri" panose="020F0502020204030204" pitchFamily="34" charset="0"/>
              </a:rPr>
              <a:t>Dissemination</a:t>
            </a:r>
          </a:p>
        </p:txBody>
      </p:sp>
      <p:sp>
        <p:nvSpPr>
          <p:cNvPr id="13" name="Rettangolo 30"/>
          <p:cNvSpPr/>
          <p:nvPr/>
        </p:nvSpPr>
        <p:spPr>
          <a:xfrm>
            <a:off x="1072295" y="2210891"/>
            <a:ext cx="4813211" cy="568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dirty="0" err="1">
                <a:latin typeface="Calibri" panose="020F0502020204030204" pitchFamily="34" charset="0"/>
              </a:rPr>
              <a:t>Primary</a:t>
            </a:r>
            <a:r>
              <a:rPr lang="it-IT" sz="2000" dirty="0">
                <a:latin typeface="Calibri" panose="020F0502020204030204" pitchFamily="34" charset="0"/>
              </a:rPr>
              <a:t> Data Storage</a:t>
            </a:r>
            <a:endParaRPr lang="it-IT" sz="1600" dirty="0">
              <a:latin typeface="Calibri" panose="020F0502020204030204" pitchFamily="34" charset="0"/>
            </a:endParaRPr>
          </a:p>
        </p:txBody>
      </p:sp>
      <p:sp>
        <p:nvSpPr>
          <p:cNvPr id="14" name="CasellaDiTesto 36"/>
          <p:cNvSpPr txBox="1"/>
          <p:nvPr/>
        </p:nvSpPr>
        <p:spPr>
          <a:xfrm>
            <a:off x="478814" y="1330537"/>
            <a:ext cx="2451599" cy="338554"/>
          </a:xfrm>
          <a:prstGeom prst="rect">
            <a:avLst/>
          </a:prstGeom>
          <a:noFill/>
        </p:spPr>
        <p:txBody>
          <a:bodyPr wrap="square" rtlCol="0">
            <a:spAutoFit/>
          </a:bodyPr>
          <a:lstStyle/>
          <a:p>
            <a:pPr algn="ctr"/>
            <a:r>
              <a:rPr lang="it-IT" sz="1600" dirty="0" err="1">
                <a:solidFill>
                  <a:srgbClr val="002060"/>
                </a:solidFill>
                <a:latin typeface="Calibri" panose="020F0502020204030204" pitchFamily="34" charset="0"/>
              </a:rPr>
              <a:t>External</a:t>
            </a:r>
            <a:r>
              <a:rPr lang="it-IT" sz="1600" dirty="0">
                <a:solidFill>
                  <a:srgbClr val="002060"/>
                </a:solidFill>
                <a:latin typeface="Calibri" panose="020F0502020204030204" pitchFamily="34" charset="0"/>
              </a:rPr>
              <a:t> </a:t>
            </a:r>
            <a:r>
              <a:rPr lang="it-IT" sz="1600" dirty="0" err="1">
                <a:solidFill>
                  <a:srgbClr val="002060"/>
                </a:solidFill>
                <a:latin typeface="Calibri" panose="020F0502020204030204" pitchFamily="34" charset="0"/>
              </a:rPr>
              <a:t>processable</a:t>
            </a:r>
            <a:endParaRPr lang="it-IT" dirty="0">
              <a:solidFill>
                <a:srgbClr val="002060"/>
              </a:solidFill>
              <a:latin typeface="Calibri" panose="020F0502020204030204" pitchFamily="34" charset="0"/>
            </a:endParaRPr>
          </a:p>
        </p:txBody>
      </p:sp>
      <p:sp>
        <p:nvSpPr>
          <p:cNvPr id="15" name="CasellaDiTesto 37"/>
          <p:cNvSpPr txBox="1"/>
          <p:nvPr/>
        </p:nvSpPr>
        <p:spPr>
          <a:xfrm>
            <a:off x="2748488" y="1340274"/>
            <a:ext cx="1484543" cy="338554"/>
          </a:xfrm>
          <a:prstGeom prst="rect">
            <a:avLst/>
          </a:prstGeom>
          <a:noFill/>
        </p:spPr>
        <p:txBody>
          <a:bodyPr wrap="square" rtlCol="0">
            <a:spAutoFit/>
          </a:bodyPr>
          <a:lstStyle/>
          <a:p>
            <a:pPr algn="ctr"/>
            <a:r>
              <a:rPr lang="it-IT" sz="1600" dirty="0" err="1">
                <a:solidFill>
                  <a:schemeClr val="tx2">
                    <a:lumMod val="75000"/>
                  </a:schemeClr>
                </a:solidFill>
                <a:latin typeface="Calibri" panose="020F0502020204030204" pitchFamily="34" charset="0"/>
              </a:rPr>
              <a:t>Survey</a:t>
            </a:r>
            <a:r>
              <a:rPr lang="it-IT" sz="1600" dirty="0">
                <a:solidFill>
                  <a:schemeClr val="tx2">
                    <a:lumMod val="75000"/>
                  </a:schemeClr>
                </a:solidFill>
                <a:latin typeface="Calibri" panose="020F0502020204030204" pitchFamily="34" charset="0"/>
              </a:rPr>
              <a:t> file</a:t>
            </a:r>
            <a:endParaRPr lang="it-IT" dirty="0">
              <a:solidFill>
                <a:schemeClr val="tx2">
                  <a:lumMod val="75000"/>
                </a:schemeClr>
              </a:solidFill>
              <a:latin typeface="Calibri" panose="020F0502020204030204" pitchFamily="34" charset="0"/>
            </a:endParaRPr>
          </a:p>
        </p:txBody>
      </p:sp>
      <p:sp>
        <p:nvSpPr>
          <p:cNvPr id="16" name="Rettangolo 32"/>
          <p:cNvSpPr/>
          <p:nvPr/>
        </p:nvSpPr>
        <p:spPr>
          <a:xfrm>
            <a:off x="8460432" y="1628800"/>
            <a:ext cx="624012" cy="4752528"/>
          </a:xfrm>
          <a:prstGeom prst="flowChartAlternateProcess">
            <a:avLst/>
          </a:prstGeom>
          <a:solidFill>
            <a:schemeClr val="accent3">
              <a:lumMod val="40000"/>
              <a:lumOff val="60000"/>
            </a:schemeClr>
          </a:soli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it-IT"/>
          </a:p>
        </p:txBody>
      </p:sp>
      <p:sp>
        <p:nvSpPr>
          <p:cNvPr id="17" name="CasellaDiTesto 41"/>
          <p:cNvSpPr txBox="1"/>
          <p:nvPr/>
        </p:nvSpPr>
        <p:spPr>
          <a:xfrm rot="16200000">
            <a:off x="7230610" y="3453089"/>
            <a:ext cx="3065326" cy="461665"/>
          </a:xfrm>
          <a:prstGeom prst="rect">
            <a:avLst/>
          </a:prstGeom>
          <a:noFill/>
        </p:spPr>
        <p:txBody>
          <a:bodyPr wrap="none" rtlCol="0">
            <a:spAutoFit/>
          </a:bodyPr>
          <a:lstStyle/>
          <a:p>
            <a:r>
              <a:rPr lang="it-IT" sz="2400" dirty="0">
                <a:solidFill>
                  <a:schemeClr val="accent3">
                    <a:lumMod val="50000"/>
                  </a:schemeClr>
                </a:solidFill>
                <a:latin typeface="Calibri" panose="020F0502020204030204" pitchFamily="34" charset="0"/>
              </a:rPr>
              <a:t>Metadata  Manegemnt</a:t>
            </a:r>
            <a:endParaRPr lang="it-IT" dirty="0">
              <a:solidFill>
                <a:schemeClr val="accent3">
                  <a:lumMod val="50000"/>
                </a:schemeClr>
              </a:solidFill>
              <a:latin typeface="Calibri" panose="020F0502020204030204" pitchFamily="34" charset="0"/>
            </a:endParaRPr>
          </a:p>
        </p:txBody>
      </p:sp>
      <p:sp>
        <p:nvSpPr>
          <p:cNvPr id="18" name="CasellaDiTesto 47"/>
          <p:cNvSpPr txBox="1"/>
          <p:nvPr/>
        </p:nvSpPr>
        <p:spPr>
          <a:xfrm>
            <a:off x="6660232" y="4005064"/>
            <a:ext cx="851900" cy="646331"/>
          </a:xfrm>
          <a:prstGeom prst="rect">
            <a:avLst/>
          </a:prstGeom>
          <a:noFill/>
        </p:spPr>
        <p:txBody>
          <a:bodyPr wrap="none" rtlCol="0">
            <a:spAutoFit/>
          </a:bodyPr>
          <a:lstStyle/>
          <a:p>
            <a:r>
              <a:rPr lang="it-IT" b="1" dirty="0">
                <a:solidFill>
                  <a:srgbClr val="7030A0"/>
                </a:solidFill>
                <a:latin typeface="Calibri" panose="020F0502020204030204" pitchFamily="34" charset="0"/>
              </a:rPr>
              <a:t>Macro </a:t>
            </a:r>
          </a:p>
          <a:p>
            <a:pPr algn="ctr"/>
            <a:r>
              <a:rPr lang="it-IT" dirty="0">
                <a:solidFill>
                  <a:srgbClr val="7030A0"/>
                </a:solidFill>
                <a:latin typeface="Calibri" panose="020F0502020204030204" pitchFamily="34" charset="0"/>
              </a:rPr>
              <a:t>Data</a:t>
            </a:r>
          </a:p>
        </p:txBody>
      </p:sp>
      <p:pic>
        <p:nvPicPr>
          <p:cNvPr id="19" name="Picture 2" descr="Risultati immagini per databas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660232" y="3356992"/>
            <a:ext cx="712748" cy="712748"/>
          </a:xfrm>
          <a:prstGeom prst="rect">
            <a:avLst/>
          </a:prstGeom>
          <a:noFill/>
          <a:extLst>
            <a:ext uri="{909E8E84-426E-40DD-AFC4-6F175D3DCCD1}">
              <a14:hiddenFill xmlns:a14="http://schemas.microsoft.com/office/drawing/2010/main">
                <a:solidFill>
                  <a:srgbClr val="FFFFFF"/>
                </a:solidFill>
              </a14:hiddenFill>
            </a:ext>
          </a:extLst>
        </p:spPr>
      </p:pic>
      <p:sp>
        <p:nvSpPr>
          <p:cNvPr id="20" name="CasellaDiTesto 38"/>
          <p:cNvSpPr txBox="1"/>
          <p:nvPr/>
        </p:nvSpPr>
        <p:spPr>
          <a:xfrm>
            <a:off x="4039437" y="1019175"/>
            <a:ext cx="1871733" cy="338554"/>
          </a:xfrm>
          <a:prstGeom prst="rect">
            <a:avLst/>
          </a:prstGeom>
          <a:noFill/>
        </p:spPr>
        <p:txBody>
          <a:bodyPr wrap="square" rtlCol="0">
            <a:spAutoFit/>
          </a:bodyPr>
          <a:lstStyle/>
          <a:p>
            <a:pPr algn="ctr"/>
            <a:r>
              <a:rPr lang="it-IT" sz="1600" dirty="0" err="1">
                <a:solidFill>
                  <a:schemeClr val="tx2">
                    <a:lumMod val="75000"/>
                  </a:schemeClr>
                </a:solidFill>
                <a:latin typeface="Calibri" panose="020F0502020204030204" pitchFamily="34" charset="0"/>
              </a:rPr>
              <a:t>Survey</a:t>
            </a:r>
            <a:r>
              <a:rPr lang="it-IT" sz="1600" dirty="0">
                <a:solidFill>
                  <a:schemeClr val="tx2">
                    <a:lumMod val="75000"/>
                  </a:schemeClr>
                </a:solidFill>
                <a:latin typeface="Calibri" panose="020F0502020204030204" pitchFamily="34" charset="0"/>
              </a:rPr>
              <a:t> database</a:t>
            </a:r>
          </a:p>
        </p:txBody>
      </p:sp>
      <p:pic>
        <p:nvPicPr>
          <p:cNvPr id="21" name="Picture 2" descr="Risultati immagini per database ico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4630826" y="1360327"/>
            <a:ext cx="645659" cy="40757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Risultati immagini per data mart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60232" y="5229200"/>
            <a:ext cx="1121530" cy="93610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Risultati immagini per cog icon"/>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76628" y="3323312"/>
            <a:ext cx="736978" cy="73493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Risultati immagini per database ic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261962" y="3334407"/>
            <a:ext cx="712748" cy="712748"/>
          </a:xfrm>
          <a:prstGeom prst="rect">
            <a:avLst/>
          </a:prstGeom>
          <a:noFill/>
          <a:extLst>
            <a:ext uri="{909E8E84-426E-40DD-AFC4-6F175D3DCCD1}">
              <a14:hiddenFill xmlns:a14="http://schemas.microsoft.com/office/drawing/2010/main">
                <a:solidFill>
                  <a:srgbClr val="FFFFFF"/>
                </a:solidFill>
              </a14:hiddenFill>
            </a:ext>
          </a:extLst>
        </p:spPr>
      </p:pic>
      <p:sp>
        <p:nvSpPr>
          <p:cNvPr id="27" name="CasellaDiTesto 40"/>
          <p:cNvSpPr txBox="1"/>
          <p:nvPr/>
        </p:nvSpPr>
        <p:spPr>
          <a:xfrm>
            <a:off x="1128287" y="4005064"/>
            <a:ext cx="1075385" cy="646331"/>
          </a:xfrm>
          <a:prstGeom prst="rect">
            <a:avLst/>
          </a:prstGeom>
          <a:noFill/>
        </p:spPr>
        <p:txBody>
          <a:bodyPr wrap="square" rtlCol="0">
            <a:spAutoFit/>
          </a:bodyPr>
          <a:lstStyle/>
          <a:p>
            <a:pPr algn="ctr"/>
            <a:r>
              <a:rPr lang="it-IT" b="1" dirty="0" err="1">
                <a:solidFill>
                  <a:srgbClr val="7030A0"/>
                </a:solidFill>
                <a:latin typeface="Calibri" panose="020F0502020204030204" pitchFamily="34" charset="0"/>
              </a:rPr>
              <a:t>Working</a:t>
            </a:r>
            <a:r>
              <a:rPr lang="it-IT" b="1" dirty="0">
                <a:solidFill>
                  <a:srgbClr val="7030A0"/>
                </a:solidFill>
                <a:latin typeface="Calibri" panose="020F0502020204030204" pitchFamily="34" charset="0"/>
              </a:rPr>
              <a:t> </a:t>
            </a:r>
            <a:r>
              <a:rPr lang="it-IT" dirty="0">
                <a:solidFill>
                  <a:srgbClr val="7030A0"/>
                </a:solidFill>
                <a:latin typeface="Calibri" panose="020F0502020204030204" pitchFamily="34" charset="0"/>
              </a:rPr>
              <a:t>Data</a:t>
            </a:r>
          </a:p>
        </p:txBody>
      </p:sp>
      <p:sp>
        <p:nvSpPr>
          <p:cNvPr id="28" name="Freccia in giù 48"/>
          <p:cNvSpPr/>
          <p:nvPr/>
        </p:nvSpPr>
        <p:spPr>
          <a:xfrm rot="16200000">
            <a:off x="2060569" y="3505088"/>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29" name="Freccia in giù 49"/>
          <p:cNvSpPr/>
          <p:nvPr/>
        </p:nvSpPr>
        <p:spPr>
          <a:xfrm rot="16200000">
            <a:off x="3318515" y="3505088"/>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pic>
        <p:nvPicPr>
          <p:cNvPr id="30" name="Picture 2" descr="Risultati immagini per database icon">
            <a:extLst>
              <a:ext uri="{FF2B5EF4-FFF2-40B4-BE49-F238E27FC236}">
                <a16:creationId xmlns:a16="http://schemas.microsoft.com/office/drawing/2014/main" id="{BF3F45D4-7924-423E-81A1-E3621C84310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715524" y="3334407"/>
            <a:ext cx="712748" cy="712748"/>
          </a:xfrm>
          <a:prstGeom prst="rect">
            <a:avLst/>
          </a:prstGeom>
          <a:noFill/>
          <a:extLst>
            <a:ext uri="{909E8E84-426E-40DD-AFC4-6F175D3DCCD1}">
              <a14:hiddenFill xmlns:a14="http://schemas.microsoft.com/office/drawing/2010/main">
                <a:solidFill>
                  <a:srgbClr val="FFFFFF"/>
                </a:solidFill>
              </a14:hiddenFill>
            </a:ext>
          </a:extLst>
        </p:spPr>
      </p:pic>
      <p:sp>
        <p:nvSpPr>
          <p:cNvPr id="31" name="CasellaDiTesto 53">
            <a:extLst>
              <a:ext uri="{FF2B5EF4-FFF2-40B4-BE49-F238E27FC236}">
                <a16:creationId xmlns:a16="http://schemas.microsoft.com/office/drawing/2014/main" id="{E590CDB6-53EA-4A32-A2CB-661662A52D30}"/>
              </a:ext>
            </a:extLst>
          </p:cNvPr>
          <p:cNvSpPr txBox="1"/>
          <p:nvPr/>
        </p:nvSpPr>
        <p:spPr>
          <a:xfrm>
            <a:off x="3544376" y="4005064"/>
            <a:ext cx="1110301" cy="646331"/>
          </a:xfrm>
          <a:prstGeom prst="rect">
            <a:avLst/>
          </a:prstGeom>
          <a:noFill/>
        </p:spPr>
        <p:txBody>
          <a:bodyPr wrap="square" rtlCol="0">
            <a:spAutoFit/>
          </a:bodyPr>
          <a:lstStyle/>
          <a:p>
            <a:pPr algn="ctr"/>
            <a:r>
              <a:rPr lang="it-IT" b="1" dirty="0">
                <a:solidFill>
                  <a:srgbClr val="7030A0"/>
                </a:solidFill>
                <a:latin typeface="Calibri" panose="020F0502020204030204" pitchFamily="34" charset="0"/>
              </a:rPr>
              <a:t>Micro </a:t>
            </a:r>
          </a:p>
          <a:p>
            <a:pPr algn="ctr"/>
            <a:r>
              <a:rPr lang="it-IT" dirty="0" err="1">
                <a:solidFill>
                  <a:srgbClr val="7030A0"/>
                </a:solidFill>
                <a:latin typeface="Calibri" panose="020F0502020204030204" pitchFamily="34" charset="0"/>
              </a:rPr>
              <a:t>Fina</a:t>
            </a:r>
            <a:r>
              <a:rPr lang="it-IT" b="1" dirty="0" err="1">
                <a:solidFill>
                  <a:srgbClr val="7030A0"/>
                </a:solidFill>
                <a:latin typeface="Calibri" panose="020F0502020204030204" pitchFamily="34" charset="0"/>
              </a:rPr>
              <a:t>l</a:t>
            </a:r>
            <a:endParaRPr lang="it-IT" b="1" dirty="0">
              <a:solidFill>
                <a:srgbClr val="7030A0"/>
              </a:solidFill>
              <a:latin typeface="Calibri" panose="020F0502020204030204" pitchFamily="34" charset="0"/>
            </a:endParaRPr>
          </a:p>
        </p:txBody>
      </p:sp>
      <p:pic>
        <p:nvPicPr>
          <p:cNvPr id="32" name="Picture 4" descr="Risultati immagini per cog icon">
            <a:extLst>
              <a:ext uri="{FF2B5EF4-FFF2-40B4-BE49-F238E27FC236}">
                <a16:creationId xmlns:a16="http://schemas.microsoft.com/office/drawing/2014/main" id="{2CA9CD83-C1EC-40C8-85D4-E0976841CF8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30190" y="3322292"/>
            <a:ext cx="736978" cy="736978"/>
          </a:xfrm>
          <a:prstGeom prst="rect">
            <a:avLst/>
          </a:prstGeom>
          <a:noFill/>
          <a:extLst>
            <a:ext uri="{909E8E84-426E-40DD-AFC4-6F175D3DCCD1}">
              <a14:hiddenFill xmlns:a14="http://schemas.microsoft.com/office/drawing/2010/main">
                <a:solidFill>
                  <a:srgbClr val="FFFFFF"/>
                </a:solidFill>
              </a14:hiddenFill>
            </a:ext>
          </a:extLst>
        </p:spPr>
      </p:pic>
      <p:sp>
        <p:nvSpPr>
          <p:cNvPr id="33" name="Freccia in giù 57">
            <a:extLst>
              <a:ext uri="{FF2B5EF4-FFF2-40B4-BE49-F238E27FC236}">
                <a16:creationId xmlns:a16="http://schemas.microsoft.com/office/drawing/2014/main" id="{AC4878D5-D5F8-4820-A379-70EEE2D116A6}"/>
              </a:ext>
            </a:extLst>
          </p:cNvPr>
          <p:cNvSpPr/>
          <p:nvPr/>
        </p:nvSpPr>
        <p:spPr>
          <a:xfrm rot="16200000">
            <a:off x="4514131" y="3505088"/>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34" name="Freccia in giù 55"/>
          <p:cNvSpPr/>
          <p:nvPr/>
        </p:nvSpPr>
        <p:spPr>
          <a:xfrm>
            <a:off x="1452600"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5" name="Freccia in giù 58"/>
          <p:cNvSpPr/>
          <p:nvPr/>
        </p:nvSpPr>
        <p:spPr>
          <a:xfrm>
            <a:off x="3325660"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6" name="Freccia in giù 61"/>
          <p:cNvSpPr/>
          <p:nvPr/>
        </p:nvSpPr>
        <p:spPr>
          <a:xfrm>
            <a:off x="4810203"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Freccia in giù 63"/>
          <p:cNvSpPr/>
          <p:nvPr/>
        </p:nvSpPr>
        <p:spPr>
          <a:xfrm>
            <a:off x="1452600" y="2896605"/>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38" name="Freccia in giù 69"/>
          <p:cNvSpPr/>
          <p:nvPr/>
        </p:nvSpPr>
        <p:spPr>
          <a:xfrm>
            <a:off x="6949065" y="1810002"/>
            <a:ext cx="330200" cy="34925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9" name="CasellaDiTesto 70"/>
          <p:cNvSpPr txBox="1"/>
          <p:nvPr/>
        </p:nvSpPr>
        <p:spPr>
          <a:xfrm>
            <a:off x="6372200" y="1154548"/>
            <a:ext cx="1464881" cy="584775"/>
          </a:xfrm>
          <a:prstGeom prst="rect">
            <a:avLst/>
          </a:prstGeom>
          <a:noFill/>
        </p:spPr>
        <p:txBody>
          <a:bodyPr wrap="square" rtlCol="0">
            <a:spAutoFit/>
          </a:bodyPr>
          <a:lstStyle/>
          <a:p>
            <a:pPr algn="ctr"/>
            <a:r>
              <a:rPr lang="it-IT" sz="1600" dirty="0" err="1">
                <a:solidFill>
                  <a:schemeClr val="tx2">
                    <a:lumMod val="75000"/>
                  </a:schemeClr>
                </a:solidFill>
                <a:latin typeface="Calibri" panose="020F0502020204030204" pitchFamily="34" charset="0"/>
              </a:rPr>
              <a:t>External</a:t>
            </a:r>
            <a:r>
              <a:rPr lang="it-IT" sz="1600" dirty="0">
                <a:solidFill>
                  <a:schemeClr val="tx2">
                    <a:lumMod val="75000"/>
                  </a:schemeClr>
                </a:solidFill>
                <a:latin typeface="Calibri" panose="020F0502020204030204" pitchFamily="34" charset="0"/>
              </a:rPr>
              <a:t> for </a:t>
            </a:r>
            <a:r>
              <a:rPr lang="it-IT" sz="1600" dirty="0" err="1">
                <a:solidFill>
                  <a:schemeClr val="tx2">
                    <a:lumMod val="75000"/>
                  </a:schemeClr>
                </a:solidFill>
                <a:latin typeface="Calibri" panose="020F0502020204030204" pitchFamily="34" charset="0"/>
              </a:rPr>
              <a:t>dissemination</a:t>
            </a:r>
            <a:endParaRPr lang="it-IT" sz="1600" dirty="0">
              <a:solidFill>
                <a:schemeClr val="tx2">
                  <a:lumMod val="75000"/>
                </a:schemeClr>
              </a:solidFill>
              <a:latin typeface="Calibri" panose="020F0502020204030204" pitchFamily="34" charset="0"/>
            </a:endParaRPr>
          </a:p>
        </p:txBody>
      </p:sp>
      <p:sp>
        <p:nvSpPr>
          <p:cNvPr id="40" name="Rettangolo 72"/>
          <p:cNvSpPr/>
          <p:nvPr/>
        </p:nvSpPr>
        <p:spPr>
          <a:xfrm>
            <a:off x="6490127" y="2210891"/>
            <a:ext cx="1248076" cy="56834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err="1">
                <a:solidFill>
                  <a:schemeClr val="bg1"/>
                </a:solidFill>
                <a:latin typeface="Calibri" panose="020F0502020204030204" pitchFamily="34" charset="0"/>
              </a:rPr>
              <a:t>External</a:t>
            </a:r>
            <a:r>
              <a:rPr lang="it-IT" sz="1400" dirty="0">
                <a:solidFill>
                  <a:schemeClr val="bg1"/>
                </a:solidFill>
                <a:latin typeface="Calibri" panose="020F0502020204030204" pitchFamily="34" charset="0"/>
              </a:rPr>
              <a:t> Data Storage</a:t>
            </a:r>
            <a:endParaRPr lang="it-IT" sz="2000" dirty="0">
              <a:solidFill>
                <a:schemeClr val="bg1"/>
              </a:solidFill>
              <a:latin typeface="Calibri" panose="020F0502020204030204" pitchFamily="34" charset="0"/>
            </a:endParaRPr>
          </a:p>
        </p:txBody>
      </p:sp>
      <p:grpSp>
        <p:nvGrpSpPr>
          <p:cNvPr id="3" name="Gruppo 75"/>
          <p:cNvGrpSpPr/>
          <p:nvPr/>
        </p:nvGrpSpPr>
        <p:grpSpPr>
          <a:xfrm>
            <a:off x="7470891" y="2895481"/>
            <a:ext cx="629501" cy="461511"/>
            <a:chOff x="5438775" y="5099600"/>
            <a:chExt cx="873999" cy="673217"/>
          </a:xfrm>
        </p:grpSpPr>
        <p:pic>
          <p:nvPicPr>
            <p:cNvPr id="44" name="Picture 8" descr="Risultati immagini per sdmx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sp>
        <p:nvSpPr>
          <p:cNvPr id="52" name="Freccia in giù 57">
            <a:extLst>
              <a:ext uri="{FF2B5EF4-FFF2-40B4-BE49-F238E27FC236}">
                <a16:creationId xmlns:a16="http://schemas.microsoft.com/office/drawing/2014/main" id="{AC4878D5-D5F8-4820-A379-70EEE2D116A6}"/>
              </a:ext>
            </a:extLst>
          </p:cNvPr>
          <p:cNvSpPr/>
          <p:nvPr/>
        </p:nvSpPr>
        <p:spPr>
          <a:xfrm rot="16200000">
            <a:off x="5805661" y="3563491"/>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sp>
        <p:nvSpPr>
          <p:cNvPr id="53" name="Freccia in giù 57">
            <a:extLst>
              <a:ext uri="{FF2B5EF4-FFF2-40B4-BE49-F238E27FC236}">
                <a16:creationId xmlns:a16="http://schemas.microsoft.com/office/drawing/2014/main" id="{AC4878D5-D5F8-4820-A379-70EEE2D116A6}"/>
              </a:ext>
            </a:extLst>
          </p:cNvPr>
          <p:cNvSpPr/>
          <p:nvPr/>
        </p:nvSpPr>
        <p:spPr>
          <a:xfrm>
            <a:off x="6876256" y="2924944"/>
            <a:ext cx="330200" cy="349250"/>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it-IT"/>
          </a:p>
        </p:txBody>
      </p:sp>
      <p:grpSp>
        <p:nvGrpSpPr>
          <p:cNvPr id="4" name="Gruppo 75"/>
          <p:cNvGrpSpPr/>
          <p:nvPr/>
        </p:nvGrpSpPr>
        <p:grpSpPr>
          <a:xfrm>
            <a:off x="6084168" y="4869160"/>
            <a:ext cx="648072" cy="432048"/>
            <a:chOff x="5438775" y="5099600"/>
            <a:chExt cx="873999" cy="673217"/>
          </a:xfrm>
        </p:grpSpPr>
        <p:pic>
          <p:nvPicPr>
            <p:cNvPr id="55" name="Picture 8" descr="Risultati immagini per sdmx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8" descr="Risultati immagini per sdmx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CasellaDiTesto 47"/>
          <p:cNvSpPr txBox="1"/>
          <p:nvPr/>
        </p:nvSpPr>
        <p:spPr>
          <a:xfrm>
            <a:off x="6284763" y="6211669"/>
            <a:ext cx="1599605" cy="646331"/>
          </a:xfrm>
          <a:prstGeom prst="rect">
            <a:avLst/>
          </a:prstGeom>
          <a:noFill/>
        </p:spPr>
        <p:txBody>
          <a:bodyPr wrap="none" rtlCol="0">
            <a:spAutoFit/>
          </a:bodyPr>
          <a:lstStyle/>
          <a:p>
            <a:r>
              <a:rPr lang="it-IT" b="1" dirty="0">
                <a:solidFill>
                  <a:schemeClr val="accent5">
                    <a:lumMod val="75000"/>
                  </a:schemeClr>
                </a:solidFill>
                <a:latin typeface="Calibri" panose="020F0502020204030204" pitchFamily="34" charset="0"/>
              </a:rPr>
              <a:t>Dissemination </a:t>
            </a:r>
          </a:p>
          <a:p>
            <a:pPr algn="ctr"/>
            <a:r>
              <a:rPr lang="it-IT" b="1" dirty="0">
                <a:solidFill>
                  <a:schemeClr val="accent5">
                    <a:lumMod val="75000"/>
                  </a:schemeClr>
                </a:solidFill>
                <a:latin typeface="Calibri" panose="020F0502020204030204" pitchFamily="34" charset="0"/>
              </a:rPr>
              <a:t>Data</a:t>
            </a:r>
          </a:p>
        </p:txBody>
      </p:sp>
      <p:sp>
        <p:nvSpPr>
          <p:cNvPr id="60" name="Freccia in giù 57">
            <a:extLst>
              <a:ext uri="{FF2B5EF4-FFF2-40B4-BE49-F238E27FC236}">
                <a16:creationId xmlns:a16="http://schemas.microsoft.com/office/drawing/2014/main" id="{AC4878D5-D5F8-4820-A379-70EEE2D116A6}"/>
              </a:ext>
            </a:extLst>
          </p:cNvPr>
          <p:cNvSpPr/>
          <p:nvPr/>
        </p:nvSpPr>
        <p:spPr>
          <a:xfrm>
            <a:off x="6906096" y="4797152"/>
            <a:ext cx="330200" cy="349250"/>
          </a:xfrm>
          <a:prstGeom prst="down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it-IT"/>
          </a:p>
        </p:txBody>
      </p:sp>
      <p:pic>
        <p:nvPicPr>
          <p:cNvPr id="57" name="Picture 5"/>
          <p:cNvPicPr>
            <a:picLocks noChangeAspect="1" noChangeArrowheads="1"/>
          </p:cNvPicPr>
          <p:nvPr/>
        </p:nvPicPr>
        <p:blipFill>
          <a:blip r:embed="rId9" cstate="print"/>
          <a:srcRect l="10000" t="14601" r="10000"/>
          <a:stretch>
            <a:fillRect/>
          </a:stretch>
        </p:blipFill>
        <p:spPr bwMode="auto">
          <a:xfrm>
            <a:off x="2411760" y="5589240"/>
            <a:ext cx="1008112" cy="8436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9" name="Picture 4"/>
          <p:cNvPicPr>
            <a:picLocks noChangeAspect="1" noChangeArrowheads="1"/>
          </p:cNvPicPr>
          <p:nvPr/>
        </p:nvPicPr>
        <p:blipFill>
          <a:blip r:embed="rId10" cstate="print"/>
          <a:srcRect/>
          <a:stretch>
            <a:fillRect/>
          </a:stretch>
        </p:blipFill>
        <p:spPr bwMode="auto">
          <a:xfrm>
            <a:off x="2915816" y="4725144"/>
            <a:ext cx="1037806" cy="732740"/>
          </a:xfrm>
          <a:prstGeom prst="rect">
            <a:avLst/>
          </a:prstGeom>
          <a:ln>
            <a:noFill/>
          </a:ln>
          <a:effectLst>
            <a:outerShdw blurRad="292100" dist="139700" dir="2700000" algn="tl" rotWithShape="0">
              <a:srgbClr val="333333">
                <a:alpha val="65000"/>
              </a:srgbClr>
            </a:outerShdw>
          </a:effectLst>
        </p:spPr>
      </p:pic>
      <p:pic>
        <p:nvPicPr>
          <p:cNvPr id="3074" name="Picture 2"/>
          <p:cNvPicPr>
            <a:picLocks noChangeAspect="1" noChangeArrowheads="1"/>
          </p:cNvPicPr>
          <p:nvPr/>
        </p:nvPicPr>
        <p:blipFill>
          <a:blip r:embed="rId11" cstate="print"/>
          <a:srcRect/>
          <a:stretch>
            <a:fillRect/>
          </a:stretch>
        </p:blipFill>
        <p:spPr bwMode="auto">
          <a:xfrm>
            <a:off x="3779912" y="6021288"/>
            <a:ext cx="439760" cy="836712"/>
          </a:xfrm>
          <a:prstGeom prst="rect">
            <a:avLst/>
          </a:prstGeom>
          <a:noFill/>
          <a:ln w="9525">
            <a:noFill/>
            <a:miter lim="800000"/>
            <a:headEnd/>
            <a:tailEnd/>
          </a:ln>
        </p:spPr>
      </p:pic>
      <p:grpSp>
        <p:nvGrpSpPr>
          <p:cNvPr id="6" name="Gruppo 5"/>
          <p:cNvGrpSpPr/>
          <p:nvPr/>
        </p:nvGrpSpPr>
        <p:grpSpPr>
          <a:xfrm>
            <a:off x="4878603" y="5013176"/>
            <a:ext cx="629501" cy="461511"/>
            <a:chOff x="5438775" y="5099600"/>
            <a:chExt cx="873999" cy="673217"/>
          </a:xfrm>
        </p:grpSpPr>
        <p:pic>
          <p:nvPicPr>
            <p:cNvPr id="71" name="Picture 8" descr="Risultati immagini per sdmx logo"/>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370" b="26987"/>
            <a:stretch/>
          </p:blipFill>
          <p:spPr bwMode="auto">
            <a:xfrm>
              <a:off x="5438775" y="5349405"/>
              <a:ext cx="873999" cy="423412"/>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8" descr="Risultati immagini per sdmx log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58173" b="26987"/>
            <a:stretch/>
          </p:blipFill>
          <p:spPr bwMode="auto">
            <a:xfrm>
              <a:off x="5553348" y="5099600"/>
              <a:ext cx="657141" cy="423412"/>
            </a:xfrm>
            <a:prstGeom prst="rect">
              <a:avLst/>
            </a:prstGeom>
            <a:noFill/>
            <a:extLst>
              <a:ext uri="{909E8E84-426E-40DD-AFC4-6F175D3DCCD1}">
                <a14:hiddenFill xmlns:a14="http://schemas.microsoft.com/office/drawing/2010/main">
                  <a:solidFill>
                    <a:srgbClr val="FFFFFF"/>
                  </a:solidFill>
                </a14:hiddenFill>
              </a:ext>
            </a:extLst>
          </p:spPr>
        </p:pic>
      </p:grpSp>
      <p:sp>
        <p:nvSpPr>
          <p:cNvPr id="64" name="Freccia in giù 57">
            <a:extLst>
              <a:ext uri="{FF2B5EF4-FFF2-40B4-BE49-F238E27FC236}">
                <a16:creationId xmlns:a16="http://schemas.microsoft.com/office/drawing/2014/main" id="{AC4878D5-D5F8-4820-A379-70EEE2D116A6}"/>
              </a:ext>
            </a:extLst>
          </p:cNvPr>
          <p:cNvSpPr/>
          <p:nvPr/>
        </p:nvSpPr>
        <p:spPr>
          <a:xfrm rot="5400000">
            <a:off x="4712708" y="5448532"/>
            <a:ext cx="474216" cy="755633"/>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ln>
                <a:solidFill>
                  <a:schemeClr val="bg1"/>
                </a:solidFill>
              </a:ln>
            </a:endParaRPr>
          </a:p>
        </p:txBody>
      </p:sp>
      <p:pic>
        <p:nvPicPr>
          <p:cNvPr id="65" name="Picture 4" descr="Risultati immagini per cog icon">
            <a:extLst>
              <a:ext uri="{FF2B5EF4-FFF2-40B4-BE49-F238E27FC236}">
                <a16:creationId xmlns:a16="http://schemas.microsoft.com/office/drawing/2014/main" id="{2CA9CD83-C1EC-40C8-85D4-E0976841CF8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08104" y="5589240"/>
            <a:ext cx="736978" cy="736978"/>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à coins arrondis 65"/>
          <p:cNvSpPr/>
          <p:nvPr/>
        </p:nvSpPr>
        <p:spPr>
          <a:xfrm>
            <a:off x="4427984" y="4653136"/>
            <a:ext cx="3960440" cy="1944216"/>
          </a:xfrm>
          <a:prstGeom prst="round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9" name="Titre 1">
            <a:extLst>
              <a:ext uri="{FF2B5EF4-FFF2-40B4-BE49-F238E27FC236}">
                <a16:creationId xmlns:a16="http://schemas.microsoft.com/office/drawing/2014/main" id="{8BE43165-EEBA-4AC8-9566-ED997DFC3E5E}"/>
              </a:ext>
            </a:extLst>
          </p:cNvPr>
          <p:cNvSpPr>
            <a:spLocks noGrp="1"/>
          </p:cNvSpPr>
          <p:nvPr>
            <p:ph type="title"/>
          </p:nvPr>
        </p:nvSpPr>
        <p:spPr>
          <a:xfrm>
            <a:off x="387810" y="-77604"/>
            <a:ext cx="8648686" cy="1143000"/>
          </a:xfrm>
        </p:spPr>
        <p:txBody>
          <a:bodyPr>
            <a:normAutofit fontScale="90000"/>
          </a:bodyPr>
          <a:lstStyle/>
          <a:p>
            <a:pPr algn="l"/>
            <a:r>
              <a:rPr lang="fr-FR" sz="4000" b="1" dirty="0">
                <a:solidFill>
                  <a:schemeClr val="accent1">
                    <a:lumMod val="75000"/>
                  </a:schemeClr>
                </a:solidFill>
              </a:rPr>
              <a:t>4</a:t>
            </a:r>
            <a:r>
              <a:rPr lang="fr-FR" sz="4000" b="1" baseline="30000" dirty="0">
                <a:solidFill>
                  <a:schemeClr val="accent1">
                    <a:lumMod val="75000"/>
                  </a:schemeClr>
                </a:solidFill>
              </a:rPr>
              <a:t>th</a:t>
            </a:r>
            <a:r>
              <a:rPr lang="fr-FR" sz="4000" b="1" dirty="0">
                <a:solidFill>
                  <a:schemeClr val="accent1">
                    <a:lumMod val="75000"/>
                  </a:schemeClr>
                </a:solidFill>
              </a:rPr>
              <a:t> step : </a:t>
            </a:r>
            <a:r>
              <a:rPr lang="fr-FR" sz="4000" b="1" dirty="0">
                <a:solidFill>
                  <a:srgbClr val="92D050"/>
                </a:solidFill>
              </a:rPr>
              <a:t>Dissemination of SDMX outputs</a:t>
            </a:r>
            <a:endParaRPr lang="LID4096" b="1" dirty="0">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r="14289"/>
          <a:stretch>
            <a:fillRect/>
          </a:stretch>
        </p:blipFill>
        <p:spPr bwMode="auto">
          <a:xfrm>
            <a:off x="323528" y="2038293"/>
            <a:ext cx="8100392" cy="4271027"/>
          </a:xfrm>
          <a:prstGeom prst="rect">
            <a:avLst/>
          </a:prstGeom>
          <a:noFill/>
          <a:ln w="9525">
            <a:noFill/>
            <a:miter lim="800000"/>
            <a:headEnd/>
            <a:tailEnd/>
          </a:ln>
        </p:spPr>
      </p:pic>
      <p:sp>
        <p:nvSpPr>
          <p:cNvPr id="6" name="Rectangle à coins arrondis 5"/>
          <p:cNvSpPr/>
          <p:nvPr/>
        </p:nvSpPr>
        <p:spPr>
          <a:xfrm>
            <a:off x="5940152" y="2276872"/>
            <a:ext cx="2952328" cy="3168352"/>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0" name="ZoneTexte 9">
            <a:extLst>
              <a:ext uri="{FF2B5EF4-FFF2-40B4-BE49-F238E27FC236}">
                <a16:creationId xmlns:a16="http://schemas.microsoft.com/office/drawing/2014/main" id="{7584A353-4F27-4B98-BE8B-0B89FA02B74C}"/>
              </a:ext>
            </a:extLst>
          </p:cNvPr>
          <p:cNvSpPr txBox="1"/>
          <p:nvPr/>
        </p:nvSpPr>
        <p:spPr>
          <a:xfrm>
            <a:off x="2209618" y="1228679"/>
            <a:ext cx="4724764" cy="646331"/>
          </a:xfrm>
          <a:prstGeom prst="rect">
            <a:avLst/>
          </a:prstGeom>
          <a:noFill/>
        </p:spPr>
        <p:txBody>
          <a:bodyPr wrap="square" rtlCol="0">
            <a:spAutoFit/>
          </a:bodyPr>
          <a:lstStyle/>
          <a:p>
            <a:pPr algn="ctr"/>
            <a:r>
              <a:rPr lang="fr-FR" sz="3600" b="1" dirty="0">
                <a:solidFill>
                  <a:schemeClr val="accent2">
                    <a:lumMod val="75000"/>
                  </a:schemeClr>
                </a:solidFill>
              </a:rPr>
              <a:t>INS SDMX REGISTRY</a:t>
            </a:r>
            <a:endParaRPr lang="LID4096" sz="3600" b="1" dirty="0">
              <a:solidFill>
                <a:schemeClr val="accent2">
                  <a:lumMod val="75000"/>
                </a:schemeClr>
              </a:solidFill>
            </a:endParaRPr>
          </a:p>
        </p:txBody>
      </p:sp>
      <p:sp>
        <p:nvSpPr>
          <p:cNvPr id="12" name="Titre 1">
            <a:extLst>
              <a:ext uri="{FF2B5EF4-FFF2-40B4-BE49-F238E27FC236}">
                <a16:creationId xmlns:a16="http://schemas.microsoft.com/office/drawing/2014/main" id="{225D01FC-C9B5-4118-894C-029CF7A9A076}"/>
              </a:ext>
            </a:extLst>
          </p:cNvPr>
          <p:cNvSpPr>
            <a:spLocks noGrp="1"/>
          </p:cNvSpPr>
          <p:nvPr>
            <p:ph type="title"/>
          </p:nvPr>
        </p:nvSpPr>
        <p:spPr>
          <a:xfrm>
            <a:off x="387810" y="-77604"/>
            <a:ext cx="8648686" cy="1143000"/>
          </a:xfrm>
        </p:spPr>
        <p:txBody>
          <a:bodyPr>
            <a:normAutofit fontScale="90000"/>
          </a:bodyPr>
          <a:lstStyle/>
          <a:p>
            <a:pPr algn="l"/>
            <a:r>
              <a:rPr lang="fr-FR" sz="4000" b="1" dirty="0">
                <a:solidFill>
                  <a:schemeClr val="accent1">
                    <a:lumMod val="75000"/>
                  </a:schemeClr>
                </a:solidFill>
              </a:rPr>
              <a:t>4</a:t>
            </a:r>
            <a:r>
              <a:rPr lang="fr-FR" sz="4000" b="1" baseline="30000" dirty="0">
                <a:solidFill>
                  <a:schemeClr val="accent1">
                    <a:lumMod val="75000"/>
                  </a:schemeClr>
                </a:solidFill>
              </a:rPr>
              <a:t>th</a:t>
            </a:r>
            <a:r>
              <a:rPr lang="fr-FR" sz="4000" b="1" dirty="0">
                <a:solidFill>
                  <a:schemeClr val="accent1">
                    <a:lumMod val="75000"/>
                  </a:schemeClr>
                </a:solidFill>
              </a:rPr>
              <a:t> step : </a:t>
            </a:r>
            <a:r>
              <a:rPr lang="fr-FR" sz="4000" b="1" dirty="0">
                <a:solidFill>
                  <a:srgbClr val="92D050"/>
                </a:solidFill>
              </a:rPr>
              <a:t>Dissemination of SDMX outputs</a:t>
            </a:r>
            <a:endParaRPr lang="LID4096" b="1" dirty="0">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94042341-CC3D-4EF2-9030-822348AF6914}"/>
              </a:ext>
            </a:extLst>
          </p:cNvPr>
          <p:cNvSpPr txBox="1"/>
          <p:nvPr/>
        </p:nvSpPr>
        <p:spPr>
          <a:xfrm>
            <a:off x="2209618" y="1228679"/>
            <a:ext cx="4724764" cy="646331"/>
          </a:xfrm>
          <a:prstGeom prst="rect">
            <a:avLst/>
          </a:prstGeom>
          <a:noFill/>
        </p:spPr>
        <p:txBody>
          <a:bodyPr wrap="square" rtlCol="0">
            <a:spAutoFit/>
          </a:bodyPr>
          <a:lstStyle/>
          <a:p>
            <a:pPr algn="ctr"/>
            <a:r>
              <a:rPr lang="fr-FR" sz="3600" b="1" dirty="0">
                <a:solidFill>
                  <a:schemeClr val="accent2">
                    <a:lumMod val="75000"/>
                  </a:schemeClr>
                </a:solidFill>
              </a:rPr>
              <a:t>INS Web Client</a:t>
            </a:r>
            <a:endParaRPr lang="LID4096" sz="3600" b="1" dirty="0">
              <a:solidFill>
                <a:schemeClr val="accent2">
                  <a:lumMod val="75000"/>
                </a:schemeClr>
              </a:solidFill>
            </a:endParaRPr>
          </a:p>
        </p:txBody>
      </p:sp>
      <p:sp>
        <p:nvSpPr>
          <p:cNvPr id="11" name="Titre 1">
            <a:extLst>
              <a:ext uri="{FF2B5EF4-FFF2-40B4-BE49-F238E27FC236}">
                <a16:creationId xmlns:a16="http://schemas.microsoft.com/office/drawing/2014/main" id="{7BDEE1EE-1FDE-4F47-9F90-3396E242427D}"/>
              </a:ext>
            </a:extLst>
          </p:cNvPr>
          <p:cNvSpPr>
            <a:spLocks noGrp="1"/>
          </p:cNvSpPr>
          <p:nvPr>
            <p:ph type="title"/>
          </p:nvPr>
        </p:nvSpPr>
        <p:spPr>
          <a:xfrm>
            <a:off x="387810" y="-77604"/>
            <a:ext cx="8648686" cy="1143000"/>
          </a:xfrm>
        </p:spPr>
        <p:txBody>
          <a:bodyPr>
            <a:normAutofit fontScale="90000"/>
          </a:bodyPr>
          <a:lstStyle/>
          <a:p>
            <a:pPr algn="l"/>
            <a:r>
              <a:rPr lang="fr-FR" sz="4000" b="1" dirty="0">
                <a:solidFill>
                  <a:schemeClr val="accent1">
                    <a:lumMod val="75000"/>
                  </a:schemeClr>
                </a:solidFill>
              </a:rPr>
              <a:t>4</a:t>
            </a:r>
            <a:r>
              <a:rPr lang="fr-FR" sz="4000" b="1" baseline="30000" dirty="0">
                <a:solidFill>
                  <a:schemeClr val="accent1">
                    <a:lumMod val="75000"/>
                  </a:schemeClr>
                </a:solidFill>
              </a:rPr>
              <a:t>th</a:t>
            </a:r>
            <a:r>
              <a:rPr lang="fr-FR" sz="4000" b="1" dirty="0">
                <a:solidFill>
                  <a:schemeClr val="accent1">
                    <a:lumMod val="75000"/>
                  </a:schemeClr>
                </a:solidFill>
              </a:rPr>
              <a:t> step : </a:t>
            </a:r>
            <a:r>
              <a:rPr lang="fr-FR" sz="4000" b="1" dirty="0">
                <a:solidFill>
                  <a:srgbClr val="92D050"/>
                </a:solidFill>
              </a:rPr>
              <a:t>Dissemination of SDMX outputs</a:t>
            </a:r>
            <a:endParaRPr lang="LID4096" b="1" dirty="0">
              <a:solidFill>
                <a:srgbClr val="92D050"/>
              </a:solidFill>
            </a:endParaRPr>
          </a:p>
        </p:txBody>
      </p:sp>
      <p:pic>
        <p:nvPicPr>
          <p:cNvPr id="8" name="Image 7">
            <a:extLst>
              <a:ext uri="{FF2B5EF4-FFF2-40B4-BE49-F238E27FC236}">
                <a16:creationId xmlns:a16="http://schemas.microsoft.com/office/drawing/2014/main" id="{886D2641-81D1-4964-ADF0-80F1855D7B18}"/>
              </a:ext>
            </a:extLst>
          </p:cNvPr>
          <p:cNvPicPr>
            <a:picLocks noChangeAspect="1"/>
          </p:cNvPicPr>
          <p:nvPr/>
        </p:nvPicPr>
        <p:blipFill>
          <a:blip r:embed="rId2"/>
          <a:stretch>
            <a:fillRect/>
          </a:stretch>
        </p:blipFill>
        <p:spPr>
          <a:xfrm>
            <a:off x="755576" y="2093401"/>
            <a:ext cx="7855041" cy="4099986"/>
          </a:xfrm>
          <a:prstGeom prst="rect">
            <a:avLst/>
          </a:prstGeom>
        </p:spPr>
      </p:pic>
      <p:sp>
        <p:nvSpPr>
          <p:cNvPr id="12" name="Rectangle : coins arrondis 11">
            <a:extLst>
              <a:ext uri="{FF2B5EF4-FFF2-40B4-BE49-F238E27FC236}">
                <a16:creationId xmlns:a16="http://schemas.microsoft.com/office/drawing/2014/main" id="{A6AA4D9E-F2EC-4056-8FEC-4CCA938EF257}"/>
              </a:ext>
            </a:extLst>
          </p:cNvPr>
          <p:cNvSpPr/>
          <p:nvPr/>
        </p:nvSpPr>
        <p:spPr>
          <a:xfrm>
            <a:off x="6444208" y="2450384"/>
            <a:ext cx="2016224" cy="288032"/>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2046914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2B60C47B-E7BC-4A3F-9F29-0C926F2708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5776" y="1689524"/>
            <a:ext cx="4357341" cy="2448272"/>
          </a:xfrm>
        </p:spPr>
      </p:pic>
      <p:pic>
        <p:nvPicPr>
          <p:cNvPr id="8" name="Image 7" descr="Une image contenant capture d’écran&#10;&#10;Description générée automatiquement">
            <a:extLst>
              <a:ext uri="{FF2B5EF4-FFF2-40B4-BE49-F238E27FC236}">
                <a16:creationId xmlns:a16="http://schemas.microsoft.com/office/drawing/2014/main" id="{BB748889-35AD-40B4-A3BD-0A9F4A71D8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5046136"/>
            <a:ext cx="2914650" cy="1562100"/>
          </a:xfrm>
          <a:prstGeom prst="rect">
            <a:avLst/>
          </a:prstGeom>
        </p:spPr>
      </p:pic>
      <p:sp>
        <p:nvSpPr>
          <p:cNvPr id="9" name="Flèche : bas 8">
            <a:extLst>
              <a:ext uri="{FF2B5EF4-FFF2-40B4-BE49-F238E27FC236}">
                <a16:creationId xmlns:a16="http://schemas.microsoft.com/office/drawing/2014/main" id="{D1D88702-3C25-4C18-8478-09D464D2FBBC}"/>
              </a:ext>
            </a:extLst>
          </p:cNvPr>
          <p:cNvSpPr/>
          <p:nvPr/>
        </p:nvSpPr>
        <p:spPr>
          <a:xfrm>
            <a:off x="4717748" y="4182040"/>
            <a:ext cx="288032"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p>
        </p:txBody>
      </p:sp>
      <p:pic>
        <p:nvPicPr>
          <p:cNvPr id="11" name="Image 10" descr="Une image contenant clipart&#10;&#10;Description générée automatiquement">
            <a:extLst>
              <a:ext uri="{FF2B5EF4-FFF2-40B4-BE49-F238E27FC236}">
                <a16:creationId xmlns:a16="http://schemas.microsoft.com/office/drawing/2014/main" id="{312D168C-7115-4D41-9C43-A66358ACF8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8971" y="2622989"/>
            <a:ext cx="988738" cy="494369"/>
          </a:xfrm>
          <a:prstGeom prst="rect">
            <a:avLst/>
          </a:prstGeom>
        </p:spPr>
      </p:pic>
      <p:pic>
        <p:nvPicPr>
          <p:cNvPr id="13" name="Image 12">
            <a:extLst>
              <a:ext uri="{FF2B5EF4-FFF2-40B4-BE49-F238E27FC236}">
                <a16:creationId xmlns:a16="http://schemas.microsoft.com/office/drawing/2014/main" id="{F60A6AFD-5DF1-4FE5-ABD6-845CBC2320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37867" y="3043367"/>
            <a:ext cx="466386" cy="817730"/>
          </a:xfrm>
          <a:prstGeom prst="rect">
            <a:avLst/>
          </a:prstGeom>
        </p:spPr>
      </p:pic>
      <p:pic>
        <p:nvPicPr>
          <p:cNvPr id="15" name="Image 14">
            <a:extLst>
              <a:ext uri="{FF2B5EF4-FFF2-40B4-BE49-F238E27FC236}">
                <a16:creationId xmlns:a16="http://schemas.microsoft.com/office/drawing/2014/main" id="{D09C205E-4207-4549-90BF-7F7530C13E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89922" y="2828830"/>
            <a:ext cx="1137981" cy="429075"/>
          </a:xfrm>
          <a:prstGeom prst="rect">
            <a:avLst/>
          </a:prstGeom>
        </p:spPr>
      </p:pic>
      <p:pic>
        <p:nvPicPr>
          <p:cNvPr id="17" name="Image 16" descr="Une image contenant clipart&#10;&#10;Description générée automatiquement">
            <a:extLst>
              <a:ext uri="{FF2B5EF4-FFF2-40B4-BE49-F238E27FC236}">
                <a16:creationId xmlns:a16="http://schemas.microsoft.com/office/drawing/2014/main" id="{6BA0D761-DD3C-452B-9717-EEC9C633BFB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9693" y="2006779"/>
            <a:ext cx="730671" cy="668486"/>
          </a:xfrm>
          <a:prstGeom prst="rect">
            <a:avLst/>
          </a:prstGeom>
        </p:spPr>
      </p:pic>
      <p:pic>
        <p:nvPicPr>
          <p:cNvPr id="19" name="Image 18">
            <a:extLst>
              <a:ext uri="{FF2B5EF4-FFF2-40B4-BE49-F238E27FC236}">
                <a16:creationId xmlns:a16="http://schemas.microsoft.com/office/drawing/2014/main" id="{E9E842CE-1AF6-41C5-894C-32A69631CBC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46253" y="3342079"/>
            <a:ext cx="699578" cy="699578"/>
          </a:xfrm>
          <a:prstGeom prst="rect">
            <a:avLst/>
          </a:prstGeom>
        </p:spPr>
      </p:pic>
      <p:pic>
        <p:nvPicPr>
          <p:cNvPr id="21" name="Image 20">
            <a:extLst>
              <a:ext uri="{FF2B5EF4-FFF2-40B4-BE49-F238E27FC236}">
                <a16:creationId xmlns:a16="http://schemas.microsoft.com/office/drawing/2014/main" id="{D6850855-9B04-4810-AF96-BA86617DF6F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6344" y="2675265"/>
            <a:ext cx="671595" cy="568990"/>
          </a:xfrm>
          <a:prstGeom prst="rect">
            <a:avLst/>
          </a:prstGeom>
        </p:spPr>
      </p:pic>
      <p:pic>
        <p:nvPicPr>
          <p:cNvPr id="23" name="Image 22">
            <a:extLst>
              <a:ext uri="{FF2B5EF4-FFF2-40B4-BE49-F238E27FC236}">
                <a16:creationId xmlns:a16="http://schemas.microsoft.com/office/drawing/2014/main" id="{E27A0B33-83ED-4E05-A7AD-007967FF2B5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78971" y="1844824"/>
            <a:ext cx="876805" cy="553444"/>
          </a:xfrm>
          <a:prstGeom prst="rect">
            <a:avLst/>
          </a:prstGeom>
        </p:spPr>
      </p:pic>
      <p:sp>
        <p:nvSpPr>
          <p:cNvPr id="16" name="Titre 1">
            <a:extLst>
              <a:ext uri="{FF2B5EF4-FFF2-40B4-BE49-F238E27FC236}">
                <a16:creationId xmlns:a16="http://schemas.microsoft.com/office/drawing/2014/main" id="{B862F13B-767E-4F98-9929-23EF79BE1CB4}"/>
              </a:ext>
            </a:extLst>
          </p:cNvPr>
          <p:cNvSpPr>
            <a:spLocks noGrp="1"/>
          </p:cNvSpPr>
          <p:nvPr>
            <p:ph type="title"/>
          </p:nvPr>
        </p:nvSpPr>
        <p:spPr>
          <a:xfrm>
            <a:off x="387810" y="-77604"/>
            <a:ext cx="8229600" cy="1143000"/>
          </a:xfrm>
        </p:spPr>
        <p:txBody>
          <a:bodyPr>
            <a:normAutofit fontScale="90000"/>
          </a:bodyPr>
          <a:lstStyle/>
          <a:p>
            <a:pPr algn="l"/>
            <a:r>
              <a:rPr lang="fr-FR" sz="4000" b="1" dirty="0">
                <a:solidFill>
                  <a:schemeClr val="accent1">
                    <a:lumMod val="75000"/>
                  </a:schemeClr>
                </a:solidFill>
              </a:rPr>
              <a:t>5</a:t>
            </a:r>
            <a:r>
              <a:rPr lang="fr-FR" sz="4000" b="1" baseline="30000" dirty="0">
                <a:solidFill>
                  <a:schemeClr val="accent1">
                    <a:lumMod val="75000"/>
                  </a:schemeClr>
                </a:solidFill>
              </a:rPr>
              <a:t>th</a:t>
            </a:r>
            <a:r>
              <a:rPr lang="fr-FR" sz="4000" b="1" dirty="0">
                <a:solidFill>
                  <a:schemeClr val="accent1">
                    <a:lumMod val="75000"/>
                  </a:schemeClr>
                </a:solidFill>
              </a:rPr>
              <a:t> step : </a:t>
            </a:r>
            <a:r>
              <a:rPr lang="fr-FR" b="1" dirty="0">
                <a:solidFill>
                  <a:srgbClr val="92D050"/>
                </a:solidFill>
              </a:rPr>
              <a:t>New dissemination platform</a:t>
            </a:r>
            <a:endParaRPr lang="LID4096" b="1" dirty="0">
              <a:solidFill>
                <a:srgbClr val="92D050"/>
              </a:solidFill>
            </a:endParaRPr>
          </a:p>
        </p:txBody>
      </p:sp>
    </p:spTree>
    <p:extLst>
      <p:ext uri="{BB962C8B-B14F-4D97-AF65-F5344CB8AC3E}">
        <p14:creationId xmlns:p14="http://schemas.microsoft.com/office/powerpoint/2010/main" val="1327305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e 40">
            <a:extLst>
              <a:ext uri="{FF2B5EF4-FFF2-40B4-BE49-F238E27FC236}">
                <a16:creationId xmlns:a16="http://schemas.microsoft.com/office/drawing/2014/main" id="{993B06A4-AB75-40AC-8D37-08DBBE8017EA}"/>
              </a:ext>
            </a:extLst>
          </p:cNvPr>
          <p:cNvGrpSpPr/>
          <p:nvPr/>
        </p:nvGrpSpPr>
        <p:grpSpPr>
          <a:xfrm>
            <a:off x="1259456" y="1492296"/>
            <a:ext cx="7558182" cy="834458"/>
            <a:chOff x="2240801" y="3222239"/>
            <a:chExt cx="7558182" cy="834458"/>
          </a:xfrm>
        </p:grpSpPr>
        <p:grpSp>
          <p:nvGrpSpPr>
            <p:cNvPr id="42" name="Groupe 41">
              <a:extLst>
                <a:ext uri="{FF2B5EF4-FFF2-40B4-BE49-F238E27FC236}">
                  <a16:creationId xmlns:a16="http://schemas.microsoft.com/office/drawing/2014/main" id="{D9A6DEB3-E385-40E4-AFC5-1F5BFBC93F80}"/>
                </a:ext>
              </a:extLst>
            </p:cNvPr>
            <p:cNvGrpSpPr/>
            <p:nvPr/>
          </p:nvGrpSpPr>
          <p:grpSpPr>
            <a:xfrm>
              <a:off x="3566062" y="3229779"/>
              <a:ext cx="835026" cy="813666"/>
              <a:chOff x="928662" y="3212976"/>
              <a:chExt cx="835026" cy="813666"/>
            </a:xfrm>
          </p:grpSpPr>
          <p:sp>
            <p:nvSpPr>
              <p:cNvPr id="63" name="Ellipse 62">
                <a:extLst>
                  <a:ext uri="{FF2B5EF4-FFF2-40B4-BE49-F238E27FC236}">
                    <a16:creationId xmlns:a16="http://schemas.microsoft.com/office/drawing/2014/main" id="{2D74DA09-6BEF-44FA-A435-5B6ECDFCE8A9}"/>
                  </a:ext>
                </a:extLst>
              </p:cNvPr>
              <p:cNvSpPr/>
              <p:nvPr/>
            </p:nvSpPr>
            <p:spPr>
              <a:xfrm>
                <a:off x="928662" y="3212976"/>
                <a:ext cx="835026" cy="8136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accent1">
                      <a:lumMod val="75000"/>
                    </a:schemeClr>
                  </a:solidFill>
                </a:endParaRPr>
              </a:p>
            </p:txBody>
          </p:sp>
          <p:sp>
            <p:nvSpPr>
              <p:cNvPr id="64" name="ZoneTexte 63">
                <a:extLst>
                  <a:ext uri="{FF2B5EF4-FFF2-40B4-BE49-F238E27FC236}">
                    <a16:creationId xmlns:a16="http://schemas.microsoft.com/office/drawing/2014/main" id="{DE036F78-3833-4FFB-BB4F-9F490A2F66D2}"/>
                  </a:ext>
                </a:extLst>
              </p:cNvPr>
              <p:cNvSpPr txBox="1"/>
              <p:nvPr/>
            </p:nvSpPr>
            <p:spPr>
              <a:xfrm>
                <a:off x="968023" y="3450339"/>
                <a:ext cx="795665" cy="338554"/>
              </a:xfrm>
              <a:prstGeom prst="rect">
                <a:avLst/>
              </a:prstGeom>
              <a:noFill/>
            </p:spPr>
            <p:txBody>
              <a:bodyPr wrap="square" rtlCol="0">
                <a:spAutoFit/>
              </a:bodyPr>
              <a:lstStyle/>
              <a:p>
                <a:r>
                  <a:rPr lang="fr-FR" sz="1600" dirty="0">
                    <a:solidFill>
                      <a:schemeClr val="accent1">
                        <a:lumMod val="75000"/>
                      </a:schemeClr>
                    </a:solidFill>
                  </a:rPr>
                  <a:t>Collect</a:t>
                </a:r>
                <a:endParaRPr lang="LID4096" sz="1600" dirty="0">
                  <a:solidFill>
                    <a:schemeClr val="accent1">
                      <a:lumMod val="75000"/>
                    </a:schemeClr>
                  </a:solidFill>
                </a:endParaRPr>
              </a:p>
            </p:txBody>
          </p:sp>
        </p:grpSp>
        <p:grpSp>
          <p:nvGrpSpPr>
            <p:cNvPr id="43" name="Groupe 42">
              <a:extLst>
                <a:ext uri="{FF2B5EF4-FFF2-40B4-BE49-F238E27FC236}">
                  <a16:creationId xmlns:a16="http://schemas.microsoft.com/office/drawing/2014/main" id="{0EC1F2CA-DDFC-42D9-ACFA-DF182F74EE62}"/>
                </a:ext>
              </a:extLst>
            </p:cNvPr>
            <p:cNvGrpSpPr/>
            <p:nvPr/>
          </p:nvGrpSpPr>
          <p:grpSpPr>
            <a:xfrm>
              <a:off x="4729458" y="3222239"/>
              <a:ext cx="1043585" cy="813666"/>
              <a:chOff x="2267164" y="3220046"/>
              <a:chExt cx="1043585" cy="813666"/>
            </a:xfrm>
          </p:grpSpPr>
          <p:sp>
            <p:nvSpPr>
              <p:cNvPr id="61" name="Ellipse 60">
                <a:extLst>
                  <a:ext uri="{FF2B5EF4-FFF2-40B4-BE49-F238E27FC236}">
                    <a16:creationId xmlns:a16="http://schemas.microsoft.com/office/drawing/2014/main" id="{CCCA9A5A-D80E-41A1-B0D7-08D6392F8591}"/>
                  </a:ext>
                </a:extLst>
              </p:cNvPr>
              <p:cNvSpPr/>
              <p:nvPr/>
            </p:nvSpPr>
            <p:spPr>
              <a:xfrm>
                <a:off x="2267164" y="3220046"/>
                <a:ext cx="835026" cy="8136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62" name="ZoneTexte 61">
                <a:extLst>
                  <a:ext uri="{FF2B5EF4-FFF2-40B4-BE49-F238E27FC236}">
                    <a16:creationId xmlns:a16="http://schemas.microsoft.com/office/drawing/2014/main" id="{A7781ACD-4A76-484E-9C36-5924E3C9B08B}"/>
                  </a:ext>
                </a:extLst>
              </p:cNvPr>
              <p:cNvSpPr txBox="1"/>
              <p:nvPr/>
            </p:nvSpPr>
            <p:spPr>
              <a:xfrm>
                <a:off x="2286770" y="3450258"/>
                <a:ext cx="1023979" cy="338554"/>
              </a:xfrm>
              <a:prstGeom prst="rect">
                <a:avLst/>
              </a:prstGeom>
              <a:noFill/>
            </p:spPr>
            <p:txBody>
              <a:bodyPr wrap="square" rtlCol="0">
                <a:spAutoFit/>
              </a:bodyPr>
              <a:lstStyle/>
              <a:p>
                <a:r>
                  <a:rPr lang="fr-FR" sz="1600" dirty="0">
                    <a:solidFill>
                      <a:schemeClr val="accent1">
                        <a:lumMod val="75000"/>
                      </a:schemeClr>
                    </a:solidFill>
                  </a:rPr>
                  <a:t>Process</a:t>
                </a:r>
                <a:endParaRPr lang="LID4096" sz="1600" dirty="0">
                  <a:solidFill>
                    <a:schemeClr val="accent1">
                      <a:lumMod val="75000"/>
                    </a:schemeClr>
                  </a:solidFill>
                </a:endParaRPr>
              </a:p>
            </p:txBody>
          </p:sp>
        </p:grpSp>
        <p:grpSp>
          <p:nvGrpSpPr>
            <p:cNvPr id="44" name="Groupe 43">
              <a:extLst>
                <a:ext uri="{FF2B5EF4-FFF2-40B4-BE49-F238E27FC236}">
                  <a16:creationId xmlns:a16="http://schemas.microsoft.com/office/drawing/2014/main" id="{81118BF8-F971-4A32-AA30-B55D306BA1E4}"/>
                </a:ext>
              </a:extLst>
            </p:cNvPr>
            <p:cNvGrpSpPr/>
            <p:nvPr/>
          </p:nvGrpSpPr>
          <p:grpSpPr>
            <a:xfrm>
              <a:off x="5910163" y="3227045"/>
              <a:ext cx="1176955" cy="813666"/>
              <a:chOff x="3632416" y="3212851"/>
              <a:chExt cx="1176955" cy="813666"/>
            </a:xfrm>
          </p:grpSpPr>
          <p:sp>
            <p:nvSpPr>
              <p:cNvPr id="59" name="Ellipse 58">
                <a:extLst>
                  <a:ext uri="{FF2B5EF4-FFF2-40B4-BE49-F238E27FC236}">
                    <a16:creationId xmlns:a16="http://schemas.microsoft.com/office/drawing/2014/main" id="{D706BB10-59FE-45D0-9545-9B67B3ABDDEA}"/>
                  </a:ext>
                </a:extLst>
              </p:cNvPr>
              <p:cNvSpPr/>
              <p:nvPr/>
            </p:nvSpPr>
            <p:spPr>
              <a:xfrm>
                <a:off x="3632416" y="3212851"/>
                <a:ext cx="835026" cy="8136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60" name="ZoneTexte 59">
                <a:extLst>
                  <a:ext uri="{FF2B5EF4-FFF2-40B4-BE49-F238E27FC236}">
                    <a16:creationId xmlns:a16="http://schemas.microsoft.com/office/drawing/2014/main" id="{C6E50D91-D7EF-48F2-84B4-546CC8FC657E}"/>
                  </a:ext>
                </a:extLst>
              </p:cNvPr>
              <p:cNvSpPr txBox="1"/>
              <p:nvPr/>
            </p:nvSpPr>
            <p:spPr>
              <a:xfrm>
                <a:off x="3655952" y="3433022"/>
                <a:ext cx="1153419" cy="338554"/>
              </a:xfrm>
              <a:prstGeom prst="rect">
                <a:avLst/>
              </a:prstGeom>
              <a:noFill/>
            </p:spPr>
            <p:txBody>
              <a:bodyPr wrap="square" rtlCol="0">
                <a:spAutoFit/>
              </a:bodyPr>
              <a:lstStyle/>
              <a:p>
                <a:r>
                  <a:rPr lang="fr-FR" sz="1600" dirty="0">
                    <a:solidFill>
                      <a:schemeClr val="accent1">
                        <a:lumMod val="75000"/>
                      </a:schemeClr>
                    </a:solidFill>
                  </a:rPr>
                  <a:t>Analyse</a:t>
                </a:r>
                <a:endParaRPr lang="LID4096" sz="1600" dirty="0">
                  <a:solidFill>
                    <a:schemeClr val="accent1">
                      <a:lumMod val="75000"/>
                    </a:schemeClr>
                  </a:solidFill>
                </a:endParaRPr>
              </a:p>
            </p:txBody>
          </p:sp>
        </p:grpSp>
        <p:grpSp>
          <p:nvGrpSpPr>
            <p:cNvPr id="45" name="Groupe 44">
              <a:extLst>
                <a:ext uri="{FF2B5EF4-FFF2-40B4-BE49-F238E27FC236}">
                  <a16:creationId xmlns:a16="http://schemas.microsoft.com/office/drawing/2014/main" id="{7D82E8B2-C77A-486D-AB18-2BC6CFF60CEA}"/>
                </a:ext>
              </a:extLst>
            </p:cNvPr>
            <p:cNvGrpSpPr/>
            <p:nvPr/>
          </p:nvGrpSpPr>
          <p:grpSpPr>
            <a:xfrm>
              <a:off x="2240801" y="3229779"/>
              <a:ext cx="1153419" cy="813666"/>
              <a:chOff x="4794148" y="3202278"/>
              <a:chExt cx="1153419" cy="813666"/>
            </a:xfrm>
          </p:grpSpPr>
          <p:sp>
            <p:nvSpPr>
              <p:cNvPr id="57" name="Ellipse 56">
                <a:extLst>
                  <a:ext uri="{FF2B5EF4-FFF2-40B4-BE49-F238E27FC236}">
                    <a16:creationId xmlns:a16="http://schemas.microsoft.com/office/drawing/2014/main" id="{B1E8B153-EE5A-40A4-A6E0-1C7C4786FF4D}"/>
                  </a:ext>
                </a:extLst>
              </p:cNvPr>
              <p:cNvSpPr/>
              <p:nvPr/>
            </p:nvSpPr>
            <p:spPr>
              <a:xfrm>
                <a:off x="4957666" y="3202278"/>
                <a:ext cx="835026" cy="8136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8" name="ZoneTexte 57">
                <a:extLst>
                  <a:ext uri="{FF2B5EF4-FFF2-40B4-BE49-F238E27FC236}">
                    <a16:creationId xmlns:a16="http://schemas.microsoft.com/office/drawing/2014/main" id="{45FAF836-0351-4AF4-BD73-4B4159969945}"/>
                  </a:ext>
                </a:extLst>
              </p:cNvPr>
              <p:cNvSpPr txBox="1"/>
              <p:nvPr/>
            </p:nvSpPr>
            <p:spPr>
              <a:xfrm>
                <a:off x="4794148" y="3440389"/>
                <a:ext cx="1153419" cy="338554"/>
              </a:xfrm>
              <a:prstGeom prst="rect">
                <a:avLst/>
              </a:prstGeom>
              <a:noFill/>
            </p:spPr>
            <p:txBody>
              <a:bodyPr wrap="square" rtlCol="0">
                <a:spAutoFit/>
              </a:bodyPr>
              <a:lstStyle/>
              <a:p>
                <a:pPr algn="ctr"/>
                <a:r>
                  <a:rPr lang="fr-FR" sz="1600" dirty="0">
                    <a:solidFill>
                      <a:schemeClr val="accent1">
                        <a:lumMod val="75000"/>
                      </a:schemeClr>
                    </a:solidFill>
                  </a:rPr>
                  <a:t>Built</a:t>
                </a:r>
                <a:endParaRPr lang="LID4096" sz="1600" dirty="0">
                  <a:solidFill>
                    <a:schemeClr val="accent1">
                      <a:lumMod val="75000"/>
                    </a:schemeClr>
                  </a:solidFill>
                </a:endParaRPr>
              </a:p>
            </p:txBody>
          </p:sp>
        </p:grpSp>
        <p:grpSp>
          <p:nvGrpSpPr>
            <p:cNvPr id="46" name="Groupe 45">
              <a:extLst>
                <a:ext uri="{FF2B5EF4-FFF2-40B4-BE49-F238E27FC236}">
                  <a16:creationId xmlns:a16="http://schemas.microsoft.com/office/drawing/2014/main" id="{B6C0F065-3FCF-4DB4-B77B-0CEABA90091F}"/>
                </a:ext>
              </a:extLst>
            </p:cNvPr>
            <p:cNvGrpSpPr/>
            <p:nvPr/>
          </p:nvGrpSpPr>
          <p:grpSpPr>
            <a:xfrm>
              <a:off x="6785793" y="3243031"/>
              <a:ext cx="1513462" cy="813666"/>
              <a:chOff x="5977415" y="3216527"/>
              <a:chExt cx="1513462" cy="813666"/>
            </a:xfrm>
          </p:grpSpPr>
          <p:sp>
            <p:nvSpPr>
              <p:cNvPr id="55" name="Ellipse 54">
                <a:extLst>
                  <a:ext uri="{FF2B5EF4-FFF2-40B4-BE49-F238E27FC236}">
                    <a16:creationId xmlns:a16="http://schemas.microsoft.com/office/drawing/2014/main" id="{7C767C5A-093F-4A47-BE4F-385B43755707}"/>
                  </a:ext>
                </a:extLst>
              </p:cNvPr>
              <p:cNvSpPr/>
              <p:nvPr/>
            </p:nvSpPr>
            <p:spPr>
              <a:xfrm>
                <a:off x="6296414" y="3216527"/>
                <a:ext cx="835026" cy="8136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56" name="ZoneTexte 55">
                <a:extLst>
                  <a:ext uri="{FF2B5EF4-FFF2-40B4-BE49-F238E27FC236}">
                    <a16:creationId xmlns:a16="http://schemas.microsoft.com/office/drawing/2014/main" id="{A93F122A-ADB5-4397-8319-C3CCAEB30437}"/>
                  </a:ext>
                </a:extLst>
              </p:cNvPr>
              <p:cNvSpPr txBox="1"/>
              <p:nvPr/>
            </p:nvSpPr>
            <p:spPr>
              <a:xfrm>
                <a:off x="5977415" y="3356479"/>
                <a:ext cx="1513462" cy="584775"/>
              </a:xfrm>
              <a:prstGeom prst="rect">
                <a:avLst/>
              </a:prstGeom>
              <a:noFill/>
            </p:spPr>
            <p:txBody>
              <a:bodyPr wrap="square" rtlCol="0">
                <a:spAutoFit/>
              </a:bodyPr>
              <a:lstStyle/>
              <a:p>
                <a:pPr algn="ctr"/>
                <a:r>
                  <a:rPr lang="fr-FR" sz="1600" dirty="0">
                    <a:solidFill>
                      <a:schemeClr val="accent1">
                        <a:lumMod val="75000"/>
                      </a:schemeClr>
                    </a:solidFill>
                  </a:rPr>
                  <a:t>Dissemi-</a:t>
                </a:r>
              </a:p>
              <a:p>
                <a:pPr algn="ctr"/>
                <a:r>
                  <a:rPr lang="fr-FR" sz="1600" dirty="0">
                    <a:solidFill>
                      <a:schemeClr val="accent1">
                        <a:lumMod val="75000"/>
                      </a:schemeClr>
                    </a:solidFill>
                  </a:rPr>
                  <a:t>nate</a:t>
                </a:r>
                <a:endParaRPr lang="LID4096" sz="1600" dirty="0">
                  <a:solidFill>
                    <a:schemeClr val="accent1">
                      <a:lumMod val="75000"/>
                    </a:schemeClr>
                  </a:solidFill>
                </a:endParaRPr>
              </a:p>
            </p:txBody>
          </p:sp>
        </p:grpSp>
        <p:grpSp>
          <p:nvGrpSpPr>
            <p:cNvPr id="47" name="Groupe 46">
              <a:extLst>
                <a:ext uri="{FF2B5EF4-FFF2-40B4-BE49-F238E27FC236}">
                  <a16:creationId xmlns:a16="http://schemas.microsoft.com/office/drawing/2014/main" id="{43B52674-8FAD-425B-8C5C-62B2C4EAEEA5}"/>
                </a:ext>
              </a:extLst>
            </p:cNvPr>
            <p:cNvGrpSpPr/>
            <p:nvPr/>
          </p:nvGrpSpPr>
          <p:grpSpPr>
            <a:xfrm>
              <a:off x="8281548" y="3230871"/>
              <a:ext cx="1517435" cy="813666"/>
              <a:chOff x="7645446" y="3244123"/>
              <a:chExt cx="1517435" cy="813666"/>
            </a:xfrm>
          </p:grpSpPr>
          <p:sp>
            <p:nvSpPr>
              <p:cNvPr id="53" name="Ellipse 52">
                <a:extLst>
                  <a:ext uri="{FF2B5EF4-FFF2-40B4-BE49-F238E27FC236}">
                    <a16:creationId xmlns:a16="http://schemas.microsoft.com/office/drawing/2014/main" id="{2ADD3A0A-D6E7-4DE7-B28B-519AA7AF98FD}"/>
                  </a:ext>
                </a:extLst>
              </p:cNvPr>
              <p:cNvSpPr/>
              <p:nvPr/>
            </p:nvSpPr>
            <p:spPr>
              <a:xfrm>
                <a:off x="7645446" y="3244123"/>
                <a:ext cx="835026" cy="81366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solidFill>
                    <a:schemeClr val="accent1">
                      <a:lumMod val="75000"/>
                    </a:schemeClr>
                  </a:solidFill>
                </a:endParaRPr>
              </a:p>
            </p:txBody>
          </p:sp>
          <p:sp>
            <p:nvSpPr>
              <p:cNvPr id="54" name="ZoneTexte 53">
                <a:extLst>
                  <a:ext uri="{FF2B5EF4-FFF2-40B4-BE49-F238E27FC236}">
                    <a16:creationId xmlns:a16="http://schemas.microsoft.com/office/drawing/2014/main" id="{B37354CA-28B2-4A26-85F0-158149BBF9B9}"/>
                  </a:ext>
                </a:extLst>
              </p:cNvPr>
              <p:cNvSpPr txBox="1"/>
              <p:nvPr/>
            </p:nvSpPr>
            <p:spPr>
              <a:xfrm>
                <a:off x="7649419" y="3452261"/>
                <a:ext cx="1513462" cy="338554"/>
              </a:xfrm>
              <a:prstGeom prst="rect">
                <a:avLst/>
              </a:prstGeom>
              <a:noFill/>
            </p:spPr>
            <p:txBody>
              <a:bodyPr wrap="square" rtlCol="0">
                <a:spAutoFit/>
              </a:bodyPr>
              <a:lstStyle/>
              <a:p>
                <a:r>
                  <a:rPr lang="fr-FR" sz="1600" dirty="0">
                    <a:solidFill>
                      <a:schemeClr val="accent1">
                        <a:lumMod val="75000"/>
                      </a:schemeClr>
                    </a:solidFill>
                  </a:rPr>
                  <a:t>Evaluate</a:t>
                </a:r>
                <a:endParaRPr lang="LID4096" sz="1600" dirty="0">
                  <a:solidFill>
                    <a:schemeClr val="accent1">
                      <a:lumMod val="75000"/>
                    </a:schemeClr>
                  </a:solidFill>
                </a:endParaRPr>
              </a:p>
            </p:txBody>
          </p:sp>
        </p:grpSp>
        <p:cxnSp>
          <p:nvCxnSpPr>
            <p:cNvPr id="48" name="Connecteur droit avec flèche 47">
              <a:extLst>
                <a:ext uri="{FF2B5EF4-FFF2-40B4-BE49-F238E27FC236}">
                  <a16:creationId xmlns:a16="http://schemas.microsoft.com/office/drawing/2014/main" id="{842DEB03-21DD-4C59-86BC-99058C9E20D0}"/>
                </a:ext>
              </a:extLst>
            </p:cNvPr>
            <p:cNvCxnSpPr>
              <a:cxnSpLocks/>
            </p:cNvCxnSpPr>
            <p:nvPr/>
          </p:nvCxnSpPr>
          <p:spPr>
            <a:xfrm>
              <a:off x="7952175" y="3633878"/>
              <a:ext cx="3320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E27192A5-36B4-42B0-865A-9E135F8D40FD}"/>
                </a:ext>
              </a:extLst>
            </p:cNvPr>
            <p:cNvCxnSpPr>
              <a:cxnSpLocks/>
            </p:cNvCxnSpPr>
            <p:nvPr/>
          </p:nvCxnSpPr>
          <p:spPr>
            <a:xfrm>
              <a:off x="6750062" y="3633878"/>
              <a:ext cx="3320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eur droit avec flèche 49">
              <a:extLst>
                <a:ext uri="{FF2B5EF4-FFF2-40B4-BE49-F238E27FC236}">
                  <a16:creationId xmlns:a16="http://schemas.microsoft.com/office/drawing/2014/main" id="{F8EF9653-2BF5-40AE-BE7C-843BC1E4A9D9}"/>
                </a:ext>
              </a:extLst>
            </p:cNvPr>
            <p:cNvCxnSpPr>
              <a:cxnSpLocks/>
            </p:cNvCxnSpPr>
            <p:nvPr/>
          </p:nvCxnSpPr>
          <p:spPr>
            <a:xfrm>
              <a:off x="5578068" y="3612649"/>
              <a:ext cx="3320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042C30AA-F38D-420B-9D40-D09D5B868128}"/>
                </a:ext>
              </a:extLst>
            </p:cNvPr>
            <p:cNvCxnSpPr>
              <a:cxnSpLocks/>
            </p:cNvCxnSpPr>
            <p:nvPr/>
          </p:nvCxnSpPr>
          <p:spPr>
            <a:xfrm>
              <a:off x="4403717" y="3636612"/>
              <a:ext cx="3320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20AC1C82-8824-4C90-A054-901A810F9564}"/>
                </a:ext>
              </a:extLst>
            </p:cNvPr>
            <p:cNvCxnSpPr>
              <a:cxnSpLocks/>
            </p:cNvCxnSpPr>
            <p:nvPr/>
          </p:nvCxnSpPr>
          <p:spPr>
            <a:xfrm>
              <a:off x="3233967" y="3629072"/>
              <a:ext cx="3320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 name="Ellipse 1">
            <a:extLst>
              <a:ext uri="{FF2B5EF4-FFF2-40B4-BE49-F238E27FC236}">
                <a16:creationId xmlns:a16="http://schemas.microsoft.com/office/drawing/2014/main" id="{2855FAE3-572E-40D7-AEA2-9055E59090D0}"/>
              </a:ext>
            </a:extLst>
          </p:cNvPr>
          <p:cNvSpPr/>
          <p:nvPr/>
        </p:nvSpPr>
        <p:spPr>
          <a:xfrm>
            <a:off x="4716892" y="1389907"/>
            <a:ext cx="3940664" cy="993286"/>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65" name="ZoneTexte 64">
            <a:extLst>
              <a:ext uri="{FF2B5EF4-FFF2-40B4-BE49-F238E27FC236}">
                <a16:creationId xmlns:a16="http://schemas.microsoft.com/office/drawing/2014/main" id="{17DA2CED-0B5A-4E89-8FEC-12C174484D22}"/>
              </a:ext>
            </a:extLst>
          </p:cNvPr>
          <p:cNvSpPr txBox="1"/>
          <p:nvPr/>
        </p:nvSpPr>
        <p:spPr>
          <a:xfrm>
            <a:off x="5567467" y="1396072"/>
            <a:ext cx="2494021" cy="369332"/>
          </a:xfrm>
          <a:prstGeom prst="rect">
            <a:avLst/>
          </a:prstGeom>
          <a:noFill/>
        </p:spPr>
        <p:txBody>
          <a:bodyPr wrap="square" rtlCol="0">
            <a:spAutoFit/>
          </a:bodyPr>
          <a:lstStyle/>
          <a:p>
            <a:r>
              <a:rPr lang="fr-FR" b="1" dirty="0">
                <a:solidFill>
                  <a:srgbClr val="C00000"/>
                </a:solidFill>
              </a:rPr>
              <a:t>Currently in SDMX</a:t>
            </a:r>
            <a:endParaRPr lang="LID4096" b="1" dirty="0">
              <a:solidFill>
                <a:srgbClr val="C00000"/>
              </a:solidFill>
            </a:endParaRPr>
          </a:p>
        </p:txBody>
      </p:sp>
      <p:sp>
        <p:nvSpPr>
          <p:cNvPr id="68" name="Rectangle 67">
            <a:extLst>
              <a:ext uri="{FF2B5EF4-FFF2-40B4-BE49-F238E27FC236}">
                <a16:creationId xmlns:a16="http://schemas.microsoft.com/office/drawing/2014/main" id="{EED32DF1-E53C-4CE6-9A56-39D6050C1560}"/>
              </a:ext>
            </a:extLst>
          </p:cNvPr>
          <p:cNvSpPr/>
          <p:nvPr/>
        </p:nvSpPr>
        <p:spPr>
          <a:xfrm>
            <a:off x="4526754" y="3035365"/>
            <a:ext cx="851200" cy="868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1400" b="1" dirty="0">
                <a:solidFill>
                  <a:schemeClr val="accent1">
                    <a:lumMod val="75000"/>
                  </a:schemeClr>
                </a:solidFill>
              </a:rPr>
              <a:t>SDMX external Registry</a:t>
            </a:r>
            <a:endParaRPr lang="LID4096" sz="1400" b="1" dirty="0">
              <a:solidFill>
                <a:schemeClr val="accent1">
                  <a:lumMod val="75000"/>
                </a:schemeClr>
              </a:solidFill>
            </a:endParaRPr>
          </a:p>
        </p:txBody>
      </p:sp>
      <p:sp>
        <p:nvSpPr>
          <p:cNvPr id="69" name="Rectangle 68">
            <a:extLst>
              <a:ext uri="{FF2B5EF4-FFF2-40B4-BE49-F238E27FC236}">
                <a16:creationId xmlns:a16="http://schemas.microsoft.com/office/drawing/2014/main" id="{1DA47318-A2FE-4486-A85B-D332DA63543E}"/>
              </a:ext>
            </a:extLst>
          </p:cNvPr>
          <p:cNvSpPr/>
          <p:nvPr/>
        </p:nvSpPr>
        <p:spPr>
          <a:xfrm>
            <a:off x="4519845" y="4886996"/>
            <a:ext cx="848300" cy="868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1200" b="1" dirty="0">
                <a:solidFill>
                  <a:schemeClr val="accent1">
                    <a:lumMod val="75000"/>
                  </a:schemeClr>
                </a:solidFill>
              </a:rPr>
              <a:t>ISTAT</a:t>
            </a:r>
          </a:p>
          <a:p>
            <a:pPr algn="ctr"/>
            <a:r>
              <a:rPr lang="fr-FR" sz="1200" b="1" dirty="0">
                <a:solidFill>
                  <a:schemeClr val="accent1">
                    <a:lumMod val="75000"/>
                  </a:schemeClr>
                </a:solidFill>
              </a:rPr>
              <a:t>DATA MANAGER</a:t>
            </a:r>
            <a:endParaRPr lang="LID4096" sz="1200" b="1" dirty="0">
              <a:solidFill>
                <a:schemeClr val="accent1">
                  <a:lumMod val="75000"/>
                </a:schemeClr>
              </a:solidFill>
            </a:endParaRPr>
          </a:p>
        </p:txBody>
      </p:sp>
      <p:sp>
        <p:nvSpPr>
          <p:cNvPr id="70" name="Rectangle 69">
            <a:extLst>
              <a:ext uri="{FF2B5EF4-FFF2-40B4-BE49-F238E27FC236}">
                <a16:creationId xmlns:a16="http://schemas.microsoft.com/office/drawing/2014/main" id="{19717574-51BF-4F7A-97C2-F59856237F6D}"/>
              </a:ext>
            </a:extLst>
          </p:cNvPr>
          <p:cNvSpPr/>
          <p:nvPr/>
        </p:nvSpPr>
        <p:spPr>
          <a:xfrm>
            <a:off x="5543659" y="3032109"/>
            <a:ext cx="720172" cy="26951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80" tIns="34290" rIns="68580" bIns="34290" numCol="1" spcCol="0" rtlCol="0" fromWordArt="0" anchor="ctr" anchorCtr="0" forceAA="0" compatLnSpc="1">
            <a:prstTxWarp prst="textNoShape">
              <a:avLst/>
            </a:prstTxWarp>
            <a:noAutofit/>
          </a:bodyPr>
          <a:lstStyle/>
          <a:p>
            <a:pPr algn="ctr"/>
            <a:r>
              <a:rPr lang="fr-FR" sz="1400" b="1" dirty="0">
                <a:solidFill>
                  <a:schemeClr val="accent1">
                    <a:lumMod val="75000"/>
                  </a:schemeClr>
                </a:solidFill>
              </a:rPr>
              <a:t>.stat </a:t>
            </a:r>
          </a:p>
          <a:p>
            <a:pPr algn="ctr"/>
            <a:r>
              <a:rPr lang="fr-FR" sz="1400" b="1" dirty="0">
                <a:solidFill>
                  <a:schemeClr val="accent1">
                    <a:lumMod val="75000"/>
                  </a:schemeClr>
                </a:solidFill>
              </a:rPr>
              <a:t>Data Life cycle management</a:t>
            </a:r>
            <a:endParaRPr lang="LID4096" sz="1400" b="1" dirty="0">
              <a:solidFill>
                <a:schemeClr val="accent1">
                  <a:lumMod val="75000"/>
                </a:schemeClr>
              </a:solidFill>
            </a:endParaRPr>
          </a:p>
        </p:txBody>
      </p:sp>
      <p:sp>
        <p:nvSpPr>
          <p:cNvPr id="71" name="Rectangle 70">
            <a:extLst>
              <a:ext uri="{FF2B5EF4-FFF2-40B4-BE49-F238E27FC236}">
                <a16:creationId xmlns:a16="http://schemas.microsoft.com/office/drawing/2014/main" id="{9CD697D2-2318-4C04-AF24-5820788BFBA0}"/>
              </a:ext>
            </a:extLst>
          </p:cNvPr>
          <p:cNvSpPr/>
          <p:nvPr/>
        </p:nvSpPr>
        <p:spPr>
          <a:xfrm>
            <a:off x="6380710" y="3032108"/>
            <a:ext cx="556697" cy="26951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80" tIns="34290" rIns="68580" bIns="34290" numCol="1" spcCol="0" rtlCol="0" fromWordArt="0" anchor="ctr" anchorCtr="0" forceAA="0" compatLnSpc="1">
            <a:prstTxWarp prst="textNoShape">
              <a:avLst/>
            </a:prstTxWarp>
            <a:noAutofit/>
          </a:bodyPr>
          <a:lstStyle/>
          <a:p>
            <a:pPr algn="ctr"/>
            <a:r>
              <a:rPr lang="fr-FR" sz="1400" b="1" dirty="0">
                <a:solidFill>
                  <a:schemeClr val="accent1">
                    <a:lumMod val="75000"/>
                  </a:schemeClr>
                </a:solidFill>
              </a:rPr>
              <a:t>.stat </a:t>
            </a:r>
          </a:p>
          <a:p>
            <a:pPr algn="ctr"/>
            <a:r>
              <a:rPr lang="fr-FR" sz="1400" b="1" dirty="0">
                <a:solidFill>
                  <a:schemeClr val="accent1">
                    <a:lumMod val="75000"/>
                  </a:schemeClr>
                </a:solidFill>
              </a:rPr>
              <a:t>Data Explorer</a:t>
            </a:r>
            <a:endParaRPr lang="LID4096" sz="1400" b="1" dirty="0">
              <a:solidFill>
                <a:schemeClr val="accent1">
                  <a:lumMod val="75000"/>
                </a:schemeClr>
              </a:solidFill>
            </a:endParaRPr>
          </a:p>
        </p:txBody>
      </p:sp>
      <p:grpSp>
        <p:nvGrpSpPr>
          <p:cNvPr id="90" name="Groupe 89">
            <a:extLst>
              <a:ext uri="{FF2B5EF4-FFF2-40B4-BE49-F238E27FC236}">
                <a16:creationId xmlns:a16="http://schemas.microsoft.com/office/drawing/2014/main" id="{8E5E6E11-1AB2-4E05-8D0C-4C35ACBC401A}"/>
              </a:ext>
            </a:extLst>
          </p:cNvPr>
          <p:cNvGrpSpPr/>
          <p:nvPr/>
        </p:nvGrpSpPr>
        <p:grpSpPr>
          <a:xfrm>
            <a:off x="7099669" y="2882728"/>
            <a:ext cx="1945092" cy="2993914"/>
            <a:chOff x="6803051" y="2107954"/>
            <a:chExt cx="1945092" cy="2993914"/>
          </a:xfrm>
        </p:grpSpPr>
        <p:pic>
          <p:nvPicPr>
            <p:cNvPr id="72" name="Image 71">
              <a:extLst>
                <a:ext uri="{FF2B5EF4-FFF2-40B4-BE49-F238E27FC236}">
                  <a16:creationId xmlns:a16="http://schemas.microsoft.com/office/drawing/2014/main" id="{8D8ABB4C-CD50-4116-A4E2-321569213A88}"/>
                </a:ext>
              </a:extLst>
            </p:cNvPr>
            <p:cNvPicPr>
              <a:picLocks noChangeAspect="1"/>
            </p:cNvPicPr>
            <p:nvPr/>
          </p:nvPicPr>
          <p:blipFill>
            <a:blip r:embed="rId2"/>
            <a:stretch>
              <a:fillRect/>
            </a:stretch>
          </p:blipFill>
          <p:spPr>
            <a:xfrm>
              <a:off x="6846677" y="2116345"/>
              <a:ext cx="1620124" cy="673560"/>
            </a:xfrm>
            <a:prstGeom prst="rect">
              <a:avLst/>
            </a:prstGeom>
          </p:spPr>
        </p:pic>
        <p:pic>
          <p:nvPicPr>
            <p:cNvPr id="73" name="Image 72">
              <a:extLst>
                <a:ext uri="{FF2B5EF4-FFF2-40B4-BE49-F238E27FC236}">
                  <a16:creationId xmlns:a16="http://schemas.microsoft.com/office/drawing/2014/main" id="{869B6B64-8297-40B7-8B7F-583AE75BF422}"/>
                </a:ext>
              </a:extLst>
            </p:cNvPr>
            <p:cNvPicPr>
              <a:picLocks noChangeAspect="1"/>
            </p:cNvPicPr>
            <p:nvPr/>
          </p:nvPicPr>
          <p:blipFill>
            <a:blip r:embed="rId3"/>
            <a:stretch>
              <a:fillRect/>
            </a:stretch>
          </p:blipFill>
          <p:spPr>
            <a:xfrm>
              <a:off x="6803051" y="3636530"/>
              <a:ext cx="1627322" cy="619254"/>
            </a:xfrm>
            <a:prstGeom prst="rect">
              <a:avLst/>
            </a:prstGeom>
          </p:spPr>
        </p:pic>
        <p:pic>
          <p:nvPicPr>
            <p:cNvPr id="74" name="Image 73">
              <a:extLst>
                <a:ext uri="{FF2B5EF4-FFF2-40B4-BE49-F238E27FC236}">
                  <a16:creationId xmlns:a16="http://schemas.microsoft.com/office/drawing/2014/main" id="{B698189E-DCCB-46DC-A199-58723A9CA9B6}"/>
                </a:ext>
              </a:extLst>
            </p:cNvPr>
            <p:cNvPicPr>
              <a:picLocks noChangeAspect="1"/>
            </p:cNvPicPr>
            <p:nvPr/>
          </p:nvPicPr>
          <p:blipFill>
            <a:blip r:embed="rId4"/>
            <a:stretch>
              <a:fillRect/>
            </a:stretch>
          </p:blipFill>
          <p:spPr>
            <a:xfrm>
              <a:off x="6837797" y="4325069"/>
              <a:ext cx="1627323" cy="720078"/>
            </a:xfrm>
            <a:prstGeom prst="rect">
              <a:avLst/>
            </a:prstGeom>
          </p:spPr>
        </p:pic>
        <p:sp>
          <p:nvSpPr>
            <p:cNvPr id="75" name="ZoneTexte 74">
              <a:extLst>
                <a:ext uri="{FF2B5EF4-FFF2-40B4-BE49-F238E27FC236}">
                  <a16:creationId xmlns:a16="http://schemas.microsoft.com/office/drawing/2014/main" id="{38220D11-828D-47E7-826E-E35D0DD91BFC}"/>
                </a:ext>
              </a:extLst>
            </p:cNvPr>
            <p:cNvSpPr txBox="1"/>
            <p:nvPr/>
          </p:nvSpPr>
          <p:spPr>
            <a:xfrm rot="5400000">
              <a:off x="8208834" y="3123983"/>
              <a:ext cx="847785" cy="230832"/>
            </a:xfrm>
            <a:prstGeom prst="rect">
              <a:avLst/>
            </a:prstGeom>
            <a:noFill/>
          </p:spPr>
          <p:txBody>
            <a:bodyPr wrap="square" rtlCol="0">
              <a:spAutoFit/>
            </a:bodyPr>
            <a:lstStyle/>
            <a:p>
              <a:pPr algn="ctr"/>
              <a:r>
                <a:rPr lang="fr-FR" sz="900" b="1" dirty="0">
                  <a:solidFill>
                    <a:schemeClr val="accent6">
                      <a:lumMod val="75000"/>
                    </a:schemeClr>
                  </a:solidFill>
                </a:rPr>
                <a:t>sdg.ins.tn</a:t>
              </a:r>
              <a:endParaRPr lang="LID4096" sz="900" b="1" dirty="0">
                <a:solidFill>
                  <a:schemeClr val="accent6">
                    <a:lumMod val="75000"/>
                  </a:schemeClr>
                </a:solidFill>
              </a:endParaRPr>
            </a:p>
          </p:txBody>
        </p:sp>
        <p:sp>
          <p:nvSpPr>
            <p:cNvPr id="76" name="ZoneTexte 75">
              <a:extLst>
                <a:ext uri="{FF2B5EF4-FFF2-40B4-BE49-F238E27FC236}">
                  <a16:creationId xmlns:a16="http://schemas.microsoft.com/office/drawing/2014/main" id="{890FFF61-8E7B-4360-9371-7E54F226B02F}"/>
                </a:ext>
              </a:extLst>
            </p:cNvPr>
            <p:cNvSpPr txBox="1"/>
            <p:nvPr/>
          </p:nvSpPr>
          <p:spPr>
            <a:xfrm rot="5400000">
              <a:off x="8202377" y="2416431"/>
              <a:ext cx="847785" cy="230832"/>
            </a:xfrm>
            <a:prstGeom prst="rect">
              <a:avLst/>
            </a:prstGeom>
            <a:noFill/>
          </p:spPr>
          <p:txBody>
            <a:bodyPr wrap="square" rtlCol="0">
              <a:spAutoFit/>
            </a:bodyPr>
            <a:lstStyle/>
            <a:p>
              <a:pPr algn="ctr"/>
              <a:r>
                <a:rPr lang="fr-FR" sz="900" b="1" dirty="0">
                  <a:solidFill>
                    <a:schemeClr val="accent6">
                      <a:lumMod val="75000"/>
                    </a:schemeClr>
                  </a:solidFill>
                </a:rPr>
                <a:t>www.ins.tn</a:t>
              </a:r>
              <a:endParaRPr lang="LID4096" sz="900" b="1" dirty="0">
                <a:solidFill>
                  <a:schemeClr val="accent6">
                    <a:lumMod val="75000"/>
                  </a:schemeClr>
                </a:solidFill>
              </a:endParaRPr>
            </a:p>
          </p:txBody>
        </p:sp>
        <p:sp>
          <p:nvSpPr>
            <p:cNvPr id="77" name="ZoneTexte 76">
              <a:extLst>
                <a:ext uri="{FF2B5EF4-FFF2-40B4-BE49-F238E27FC236}">
                  <a16:creationId xmlns:a16="http://schemas.microsoft.com/office/drawing/2014/main" id="{C7BD7AEA-4685-4AE6-941C-C29DEACE893B}"/>
                </a:ext>
              </a:extLst>
            </p:cNvPr>
            <p:cNvSpPr txBox="1"/>
            <p:nvPr/>
          </p:nvSpPr>
          <p:spPr>
            <a:xfrm rot="5400000">
              <a:off x="8190962" y="3826717"/>
              <a:ext cx="847785" cy="230832"/>
            </a:xfrm>
            <a:prstGeom prst="rect">
              <a:avLst/>
            </a:prstGeom>
            <a:noFill/>
          </p:spPr>
          <p:txBody>
            <a:bodyPr wrap="square" rtlCol="0">
              <a:spAutoFit/>
            </a:bodyPr>
            <a:lstStyle/>
            <a:p>
              <a:pPr algn="ctr"/>
              <a:r>
                <a:rPr lang="fr-FR" sz="900" b="1" dirty="0">
                  <a:solidFill>
                    <a:schemeClr val="accent6">
                      <a:lumMod val="75000"/>
                    </a:schemeClr>
                  </a:solidFill>
                </a:rPr>
                <a:t>regions.ins.tn</a:t>
              </a:r>
              <a:endParaRPr lang="LID4096" sz="900" b="1" dirty="0">
                <a:solidFill>
                  <a:schemeClr val="accent6">
                    <a:lumMod val="75000"/>
                  </a:schemeClr>
                </a:solidFill>
              </a:endParaRPr>
            </a:p>
          </p:txBody>
        </p:sp>
        <p:sp>
          <p:nvSpPr>
            <p:cNvPr id="78" name="ZoneTexte 77">
              <a:extLst>
                <a:ext uri="{FF2B5EF4-FFF2-40B4-BE49-F238E27FC236}">
                  <a16:creationId xmlns:a16="http://schemas.microsoft.com/office/drawing/2014/main" id="{A33548DA-9F21-4C23-BD7C-9CAF3D27FAF9}"/>
                </a:ext>
              </a:extLst>
            </p:cNvPr>
            <p:cNvSpPr txBox="1"/>
            <p:nvPr/>
          </p:nvSpPr>
          <p:spPr>
            <a:xfrm rot="5400000">
              <a:off x="8121712" y="4493310"/>
              <a:ext cx="847785" cy="369332"/>
            </a:xfrm>
            <a:prstGeom prst="rect">
              <a:avLst/>
            </a:prstGeom>
            <a:noFill/>
          </p:spPr>
          <p:txBody>
            <a:bodyPr wrap="square" rtlCol="0">
              <a:spAutoFit/>
            </a:bodyPr>
            <a:lstStyle/>
            <a:p>
              <a:pPr algn="ctr"/>
              <a:r>
                <a:rPr lang="fr-FR" sz="900" b="1" dirty="0">
                  <a:solidFill>
                    <a:schemeClr val="accent6">
                      <a:lumMod val="75000"/>
                    </a:schemeClr>
                  </a:solidFill>
                </a:rPr>
                <a:t>comtrade.ins.tn</a:t>
              </a:r>
              <a:endParaRPr lang="LID4096" sz="900" b="1" dirty="0">
                <a:solidFill>
                  <a:schemeClr val="accent6">
                    <a:lumMod val="75000"/>
                  </a:schemeClr>
                </a:solidFill>
              </a:endParaRPr>
            </a:p>
          </p:txBody>
        </p:sp>
        <p:pic>
          <p:nvPicPr>
            <p:cNvPr id="79" name="Image 78">
              <a:extLst>
                <a:ext uri="{FF2B5EF4-FFF2-40B4-BE49-F238E27FC236}">
                  <a16:creationId xmlns:a16="http://schemas.microsoft.com/office/drawing/2014/main" id="{A4830ACB-64B6-4742-9E1C-65DC5AE7A5DE}"/>
                </a:ext>
              </a:extLst>
            </p:cNvPr>
            <p:cNvPicPr>
              <a:picLocks noChangeAspect="1"/>
            </p:cNvPicPr>
            <p:nvPr/>
          </p:nvPicPr>
          <p:blipFill>
            <a:blip r:embed="rId5"/>
            <a:stretch>
              <a:fillRect/>
            </a:stretch>
          </p:blipFill>
          <p:spPr>
            <a:xfrm>
              <a:off x="6846678" y="2846565"/>
              <a:ext cx="1627323" cy="690906"/>
            </a:xfrm>
            <a:prstGeom prst="rect">
              <a:avLst/>
            </a:prstGeom>
          </p:spPr>
        </p:pic>
      </p:grpSp>
      <p:cxnSp>
        <p:nvCxnSpPr>
          <p:cNvPr id="80" name="Connecteur droit avec flèche 79">
            <a:extLst>
              <a:ext uri="{FF2B5EF4-FFF2-40B4-BE49-F238E27FC236}">
                <a16:creationId xmlns:a16="http://schemas.microsoft.com/office/drawing/2014/main" id="{C45359FE-0871-4DC7-8D0A-F14E0D3F006A}"/>
              </a:ext>
            </a:extLst>
          </p:cNvPr>
          <p:cNvCxnSpPr>
            <a:cxnSpLocks/>
            <a:stCxn id="71" idx="3"/>
            <a:endCxn id="72" idx="1"/>
          </p:cNvCxnSpPr>
          <p:nvPr/>
        </p:nvCxnSpPr>
        <p:spPr>
          <a:xfrm flipV="1">
            <a:off x="6937407" y="3227899"/>
            <a:ext cx="205888" cy="11517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80">
            <a:extLst>
              <a:ext uri="{FF2B5EF4-FFF2-40B4-BE49-F238E27FC236}">
                <a16:creationId xmlns:a16="http://schemas.microsoft.com/office/drawing/2014/main" id="{9BA1E84D-651C-4B15-9CFA-A17BE5526167}"/>
              </a:ext>
            </a:extLst>
          </p:cNvPr>
          <p:cNvCxnSpPr>
            <a:cxnSpLocks/>
            <a:stCxn id="71" idx="3"/>
          </p:cNvCxnSpPr>
          <p:nvPr/>
        </p:nvCxnSpPr>
        <p:spPr>
          <a:xfrm flipV="1">
            <a:off x="6937407" y="3940100"/>
            <a:ext cx="284370" cy="43958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avec flèche 81">
            <a:extLst>
              <a:ext uri="{FF2B5EF4-FFF2-40B4-BE49-F238E27FC236}">
                <a16:creationId xmlns:a16="http://schemas.microsoft.com/office/drawing/2014/main" id="{E663EDBA-B5ED-435B-9059-2DDA472E7EE9}"/>
              </a:ext>
            </a:extLst>
          </p:cNvPr>
          <p:cNvCxnSpPr>
            <a:cxnSpLocks/>
          </p:cNvCxnSpPr>
          <p:nvPr/>
        </p:nvCxnSpPr>
        <p:spPr>
          <a:xfrm>
            <a:off x="6949671" y="4298583"/>
            <a:ext cx="262689" cy="47024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82">
            <a:extLst>
              <a:ext uri="{FF2B5EF4-FFF2-40B4-BE49-F238E27FC236}">
                <a16:creationId xmlns:a16="http://schemas.microsoft.com/office/drawing/2014/main" id="{27EBBA76-B159-43E0-8D23-389C30282668}"/>
              </a:ext>
            </a:extLst>
          </p:cNvPr>
          <p:cNvCxnSpPr>
            <a:cxnSpLocks/>
            <a:endCxn id="74" idx="1"/>
          </p:cNvCxnSpPr>
          <p:nvPr/>
        </p:nvCxnSpPr>
        <p:spPr>
          <a:xfrm>
            <a:off x="6937406" y="4312245"/>
            <a:ext cx="197009" cy="114763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4273B27F-03FF-4634-B2AF-16CE4CB1BFCB}"/>
              </a:ext>
            </a:extLst>
          </p:cNvPr>
          <p:cNvSpPr/>
          <p:nvPr/>
        </p:nvSpPr>
        <p:spPr>
          <a:xfrm>
            <a:off x="4522661" y="3963496"/>
            <a:ext cx="849554" cy="868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1200" b="1" dirty="0">
                <a:solidFill>
                  <a:schemeClr val="accent1">
                    <a:lumMod val="75000"/>
                  </a:schemeClr>
                </a:solidFill>
              </a:rPr>
              <a:t>ISTAT META MANAGER</a:t>
            </a:r>
            <a:endParaRPr lang="LID4096" sz="1200" b="1" dirty="0">
              <a:solidFill>
                <a:schemeClr val="accent1">
                  <a:lumMod val="75000"/>
                </a:schemeClr>
              </a:solidFill>
            </a:endParaRPr>
          </a:p>
        </p:txBody>
      </p:sp>
      <p:sp>
        <p:nvSpPr>
          <p:cNvPr id="86" name="Flèche : bas 85">
            <a:extLst>
              <a:ext uri="{FF2B5EF4-FFF2-40B4-BE49-F238E27FC236}">
                <a16:creationId xmlns:a16="http://schemas.microsoft.com/office/drawing/2014/main" id="{0F919E7D-2149-438A-8D02-45C51E1B6141}"/>
              </a:ext>
            </a:extLst>
          </p:cNvPr>
          <p:cNvSpPr/>
          <p:nvPr/>
        </p:nvSpPr>
        <p:spPr>
          <a:xfrm rot="16200000">
            <a:off x="5402411" y="3443666"/>
            <a:ext cx="110541" cy="182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87" name="Flèche : bas 86">
            <a:extLst>
              <a:ext uri="{FF2B5EF4-FFF2-40B4-BE49-F238E27FC236}">
                <a16:creationId xmlns:a16="http://schemas.microsoft.com/office/drawing/2014/main" id="{850B6591-F2E4-432D-9E94-BB9291DA5905}"/>
              </a:ext>
            </a:extLst>
          </p:cNvPr>
          <p:cNvSpPr/>
          <p:nvPr/>
        </p:nvSpPr>
        <p:spPr>
          <a:xfrm rot="16200000">
            <a:off x="5422366" y="5104725"/>
            <a:ext cx="110541" cy="182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88" name="Flèche : bas 87">
            <a:extLst>
              <a:ext uri="{FF2B5EF4-FFF2-40B4-BE49-F238E27FC236}">
                <a16:creationId xmlns:a16="http://schemas.microsoft.com/office/drawing/2014/main" id="{B07A96BA-C51E-41AB-90D8-87B1763A96E8}"/>
              </a:ext>
            </a:extLst>
          </p:cNvPr>
          <p:cNvSpPr/>
          <p:nvPr/>
        </p:nvSpPr>
        <p:spPr>
          <a:xfrm rot="16200000">
            <a:off x="6239424" y="4303101"/>
            <a:ext cx="110541" cy="182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95" name="Flèche : double flèche verticale 94">
            <a:extLst>
              <a:ext uri="{FF2B5EF4-FFF2-40B4-BE49-F238E27FC236}">
                <a16:creationId xmlns:a16="http://schemas.microsoft.com/office/drawing/2014/main" id="{D9BF23C1-ADF1-4473-BB65-254E0742AFC1}"/>
              </a:ext>
            </a:extLst>
          </p:cNvPr>
          <p:cNvSpPr/>
          <p:nvPr/>
        </p:nvSpPr>
        <p:spPr>
          <a:xfrm>
            <a:off x="4862682" y="3799625"/>
            <a:ext cx="137120" cy="2600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6" name="Flèche : bas 95">
            <a:extLst>
              <a:ext uri="{FF2B5EF4-FFF2-40B4-BE49-F238E27FC236}">
                <a16:creationId xmlns:a16="http://schemas.microsoft.com/office/drawing/2014/main" id="{FBD9EE5E-12E0-4AF2-8377-4E584E3F53E8}"/>
              </a:ext>
            </a:extLst>
          </p:cNvPr>
          <p:cNvSpPr/>
          <p:nvPr/>
        </p:nvSpPr>
        <p:spPr>
          <a:xfrm>
            <a:off x="6517750" y="2340006"/>
            <a:ext cx="129230" cy="6735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119" name="Rectangle 118">
            <a:extLst>
              <a:ext uri="{FF2B5EF4-FFF2-40B4-BE49-F238E27FC236}">
                <a16:creationId xmlns:a16="http://schemas.microsoft.com/office/drawing/2014/main" id="{693A5F39-86DE-4F75-81AD-1FD77B60F843}"/>
              </a:ext>
            </a:extLst>
          </p:cNvPr>
          <p:cNvSpPr/>
          <p:nvPr/>
        </p:nvSpPr>
        <p:spPr>
          <a:xfrm>
            <a:off x="539552" y="2525148"/>
            <a:ext cx="4838402" cy="4704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2">
                    <a:lumMod val="75000"/>
                  </a:schemeClr>
                </a:solidFill>
              </a:rPr>
              <a:t>Data modelisation in SDMX</a:t>
            </a:r>
            <a:endParaRPr lang="LID4096" b="1" dirty="0">
              <a:solidFill>
                <a:schemeClr val="accent2">
                  <a:lumMod val="75000"/>
                </a:schemeClr>
              </a:solidFill>
            </a:endParaRPr>
          </a:p>
        </p:txBody>
      </p:sp>
      <p:sp>
        <p:nvSpPr>
          <p:cNvPr id="120" name="Rectangle 119">
            <a:extLst>
              <a:ext uri="{FF2B5EF4-FFF2-40B4-BE49-F238E27FC236}">
                <a16:creationId xmlns:a16="http://schemas.microsoft.com/office/drawing/2014/main" id="{0086B364-4254-4F7F-AB2C-7FA045C1E65B}"/>
              </a:ext>
            </a:extLst>
          </p:cNvPr>
          <p:cNvSpPr/>
          <p:nvPr/>
        </p:nvSpPr>
        <p:spPr>
          <a:xfrm>
            <a:off x="1250698" y="3063489"/>
            <a:ext cx="719904" cy="269189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600" b="1" dirty="0">
                <a:solidFill>
                  <a:schemeClr val="accent1">
                    <a:lumMod val="75000"/>
                  </a:schemeClr>
                </a:solidFill>
              </a:rPr>
              <a:t>Data analyses </a:t>
            </a:r>
          </a:p>
          <a:p>
            <a:pPr algn="ctr"/>
            <a:r>
              <a:rPr lang="fr-FR" sz="1600" b="1" dirty="0">
                <a:solidFill>
                  <a:schemeClr val="accent1">
                    <a:lumMod val="75000"/>
                  </a:schemeClr>
                </a:solidFill>
              </a:rPr>
              <a:t>and preparation</a:t>
            </a:r>
            <a:endParaRPr lang="LID4096" sz="1600" b="1" dirty="0">
              <a:solidFill>
                <a:schemeClr val="accent1">
                  <a:lumMod val="75000"/>
                </a:schemeClr>
              </a:solidFill>
            </a:endParaRPr>
          </a:p>
        </p:txBody>
      </p:sp>
      <p:sp>
        <p:nvSpPr>
          <p:cNvPr id="121" name="Rectangle 120">
            <a:extLst>
              <a:ext uri="{FF2B5EF4-FFF2-40B4-BE49-F238E27FC236}">
                <a16:creationId xmlns:a16="http://schemas.microsoft.com/office/drawing/2014/main" id="{D2E4053D-4A93-4221-9A93-214805662BF7}"/>
              </a:ext>
            </a:extLst>
          </p:cNvPr>
          <p:cNvSpPr/>
          <p:nvPr/>
        </p:nvSpPr>
        <p:spPr>
          <a:xfrm>
            <a:off x="2067094" y="3063489"/>
            <a:ext cx="958906" cy="26918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a:solidFill>
                  <a:schemeClr val="accent1">
                    <a:lumMod val="75000"/>
                  </a:schemeClr>
                </a:solidFill>
              </a:rPr>
              <a:t>Building Data model by topic</a:t>
            </a:r>
            <a:endParaRPr lang="LID4096" b="1" dirty="0">
              <a:solidFill>
                <a:schemeClr val="accent1">
                  <a:lumMod val="75000"/>
                </a:schemeClr>
              </a:solidFill>
            </a:endParaRPr>
          </a:p>
        </p:txBody>
      </p:sp>
      <p:sp>
        <p:nvSpPr>
          <p:cNvPr id="122" name="Rectangle 121">
            <a:extLst>
              <a:ext uri="{FF2B5EF4-FFF2-40B4-BE49-F238E27FC236}">
                <a16:creationId xmlns:a16="http://schemas.microsoft.com/office/drawing/2014/main" id="{5A04BABE-EEA9-4759-99B3-4E4D61580F87}"/>
              </a:ext>
            </a:extLst>
          </p:cNvPr>
          <p:cNvSpPr/>
          <p:nvPr/>
        </p:nvSpPr>
        <p:spPr>
          <a:xfrm>
            <a:off x="3108317" y="3050237"/>
            <a:ext cx="1173003" cy="12295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lumMod val="75000"/>
                  </a:schemeClr>
                </a:solidFill>
              </a:rPr>
              <a:t>DSD by topic, in Excel files</a:t>
            </a:r>
            <a:endParaRPr lang="LID4096" b="1" dirty="0">
              <a:solidFill>
                <a:schemeClr val="accent1">
                  <a:lumMod val="75000"/>
                </a:schemeClr>
              </a:solidFill>
            </a:endParaRPr>
          </a:p>
        </p:txBody>
      </p:sp>
      <p:sp>
        <p:nvSpPr>
          <p:cNvPr id="123" name="Rectangle 122">
            <a:extLst>
              <a:ext uri="{FF2B5EF4-FFF2-40B4-BE49-F238E27FC236}">
                <a16:creationId xmlns:a16="http://schemas.microsoft.com/office/drawing/2014/main" id="{02B6335C-ECF4-47F4-8406-6D6469BCD00D}"/>
              </a:ext>
            </a:extLst>
          </p:cNvPr>
          <p:cNvSpPr/>
          <p:nvPr/>
        </p:nvSpPr>
        <p:spPr>
          <a:xfrm>
            <a:off x="3102383" y="4334391"/>
            <a:ext cx="1173003" cy="14103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lumMod val="75000"/>
                  </a:schemeClr>
                </a:solidFill>
              </a:rPr>
              <a:t>DATA in CSV format</a:t>
            </a:r>
            <a:endParaRPr lang="LID4096" b="1" dirty="0">
              <a:solidFill>
                <a:schemeClr val="accent1">
                  <a:lumMod val="75000"/>
                </a:schemeClr>
              </a:solidFill>
            </a:endParaRPr>
          </a:p>
        </p:txBody>
      </p:sp>
      <p:pic>
        <p:nvPicPr>
          <p:cNvPr id="124" name="Image 123" descr="Une image contenant signe, objet, extérieur&#10;&#10;Description générée automatiquement">
            <a:extLst>
              <a:ext uri="{FF2B5EF4-FFF2-40B4-BE49-F238E27FC236}">
                <a16:creationId xmlns:a16="http://schemas.microsoft.com/office/drawing/2014/main" id="{E9B97BC5-6880-4C14-B8C7-583294919F21}"/>
              </a:ext>
            </a:extLst>
          </p:cNvPr>
          <p:cNvPicPr>
            <a:picLocks noChangeAspect="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79256" y="3071809"/>
            <a:ext cx="638960" cy="638960"/>
          </a:xfrm>
          <a:prstGeom prst="rect">
            <a:avLst/>
          </a:prstGeom>
        </p:spPr>
      </p:pic>
      <p:pic>
        <p:nvPicPr>
          <p:cNvPr id="125" name="Image 124">
            <a:extLst>
              <a:ext uri="{FF2B5EF4-FFF2-40B4-BE49-F238E27FC236}">
                <a16:creationId xmlns:a16="http://schemas.microsoft.com/office/drawing/2014/main" id="{B0485762-2155-44D8-A7BC-B8D67C90A594}"/>
              </a:ext>
            </a:extLst>
          </p:cNvPr>
          <p:cNvPicPr>
            <a:picLocks noChangeAspect="1"/>
          </p:cNvPicPr>
          <p:nvPr/>
        </p:nvPicPr>
        <p:blipFill>
          <a:blip r:embed="rId7"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08568" y="3823149"/>
            <a:ext cx="405291" cy="548087"/>
          </a:xfrm>
          <a:prstGeom prst="rect">
            <a:avLst/>
          </a:prstGeom>
        </p:spPr>
      </p:pic>
      <p:pic>
        <p:nvPicPr>
          <p:cNvPr id="126" name="Image 125" descr="Une image contenant clipart&#10;&#10;Description générée automatiquement">
            <a:extLst>
              <a:ext uri="{FF2B5EF4-FFF2-40B4-BE49-F238E27FC236}">
                <a16:creationId xmlns:a16="http://schemas.microsoft.com/office/drawing/2014/main" id="{622039C7-EB48-42B4-80D7-BF1925BAE6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0391" y="4556673"/>
            <a:ext cx="548086" cy="548086"/>
          </a:xfrm>
          <a:prstGeom prst="rect">
            <a:avLst/>
          </a:prstGeom>
        </p:spPr>
      </p:pic>
      <p:pic>
        <p:nvPicPr>
          <p:cNvPr id="127" name="Image 126" descr="Une image contenant clôture&#10;&#10;Description générée automatiquement">
            <a:extLst>
              <a:ext uri="{FF2B5EF4-FFF2-40B4-BE49-F238E27FC236}">
                <a16:creationId xmlns:a16="http://schemas.microsoft.com/office/drawing/2014/main" id="{16454667-A5D7-4E3D-846F-B04E874D7FBF}"/>
              </a:ext>
            </a:extLst>
          </p:cNvPr>
          <p:cNvPicPr>
            <a:picLocks noChangeAspect="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64554" y="5300097"/>
            <a:ext cx="519824" cy="519824"/>
          </a:xfrm>
          <a:prstGeom prst="rect">
            <a:avLst/>
          </a:prstGeom>
        </p:spPr>
      </p:pic>
      <p:cxnSp>
        <p:nvCxnSpPr>
          <p:cNvPr id="129" name="Connecteur droit avec flèche 128">
            <a:extLst>
              <a:ext uri="{FF2B5EF4-FFF2-40B4-BE49-F238E27FC236}">
                <a16:creationId xmlns:a16="http://schemas.microsoft.com/office/drawing/2014/main" id="{CCF1AD9C-8D62-4A6F-82F6-A3A8E0F7861C}"/>
              </a:ext>
            </a:extLst>
          </p:cNvPr>
          <p:cNvCxnSpPr>
            <a:cxnSpLocks/>
            <a:endCxn id="68" idx="1"/>
          </p:cNvCxnSpPr>
          <p:nvPr/>
        </p:nvCxnSpPr>
        <p:spPr>
          <a:xfrm flipV="1">
            <a:off x="4263800" y="3469561"/>
            <a:ext cx="262954" cy="3928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1" name="Connecteur droit avec flèche 130">
            <a:extLst>
              <a:ext uri="{FF2B5EF4-FFF2-40B4-BE49-F238E27FC236}">
                <a16:creationId xmlns:a16="http://schemas.microsoft.com/office/drawing/2014/main" id="{982A9034-0BC9-457E-8A4B-7D25D28979FF}"/>
              </a:ext>
            </a:extLst>
          </p:cNvPr>
          <p:cNvCxnSpPr>
            <a:cxnSpLocks/>
            <a:endCxn id="84" idx="1"/>
          </p:cNvCxnSpPr>
          <p:nvPr/>
        </p:nvCxnSpPr>
        <p:spPr>
          <a:xfrm>
            <a:off x="4270514" y="3874662"/>
            <a:ext cx="252147" cy="5230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4" name="Connecteur droit avec flèche 133">
            <a:extLst>
              <a:ext uri="{FF2B5EF4-FFF2-40B4-BE49-F238E27FC236}">
                <a16:creationId xmlns:a16="http://schemas.microsoft.com/office/drawing/2014/main" id="{6AEADE27-4B27-45BB-B9F2-98B532583BEE}"/>
              </a:ext>
            </a:extLst>
          </p:cNvPr>
          <p:cNvCxnSpPr>
            <a:cxnSpLocks/>
          </p:cNvCxnSpPr>
          <p:nvPr/>
        </p:nvCxnSpPr>
        <p:spPr>
          <a:xfrm>
            <a:off x="4270514" y="5140799"/>
            <a:ext cx="24933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37" name="Groupe 136">
            <a:extLst>
              <a:ext uri="{FF2B5EF4-FFF2-40B4-BE49-F238E27FC236}">
                <a16:creationId xmlns:a16="http://schemas.microsoft.com/office/drawing/2014/main" id="{47F0E426-D34E-4B5A-ABAC-AFDFD4DD30F4}"/>
              </a:ext>
            </a:extLst>
          </p:cNvPr>
          <p:cNvGrpSpPr/>
          <p:nvPr/>
        </p:nvGrpSpPr>
        <p:grpSpPr>
          <a:xfrm>
            <a:off x="3200407" y="5982659"/>
            <a:ext cx="1015900" cy="788389"/>
            <a:chOff x="3912918" y="3640060"/>
            <a:chExt cx="1360997" cy="1360997"/>
          </a:xfrm>
        </p:grpSpPr>
        <p:pic>
          <p:nvPicPr>
            <p:cNvPr id="138" name="Image 137" descr="Une image contenant pièce, scène, casino&#10;&#10;Description générée automatiquement">
              <a:extLst>
                <a:ext uri="{FF2B5EF4-FFF2-40B4-BE49-F238E27FC236}">
                  <a16:creationId xmlns:a16="http://schemas.microsoft.com/office/drawing/2014/main" id="{D1CA7B8D-E116-4524-B3F6-379C7631FA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12918" y="3640060"/>
              <a:ext cx="1360997" cy="1360997"/>
            </a:xfrm>
            <a:prstGeom prst="rect">
              <a:avLst/>
            </a:prstGeom>
          </p:spPr>
        </p:pic>
        <p:sp>
          <p:nvSpPr>
            <p:cNvPr id="139" name="ZoneTexte 138">
              <a:extLst>
                <a:ext uri="{FF2B5EF4-FFF2-40B4-BE49-F238E27FC236}">
                  <a16:creationId xmlns:a16="http://schemas.microsoft.com/office/drawing/2014/main" id="{3C298F31-F678-401D-BC2F-562E4502A01F}"/>
                </a:ext>
              </a:extLst>
            </p:cNvPr>
            <p:cNvSpPr txBox="1"/>
            <p:nvPr/>
          </p:nvSpPr>
          <p:spPr>
            <a:xfrm>
              <a:off x="4171887" y="3824386"/>
              <a:ext cx="810949" cy="1115762"/>
            </a:xfrm>
            <a:prstGeom prst="rect">
              <a:avLst/>
            </a:prstGeom>
            <a:noFill/>
          </p:spPr>
          <p:txBody>
            <a:bodyPr wrap="square" rtlCol="0">
              <a:spAutoFit/>
            </a:bodyPr>
            <a:lstStyle/>
            <a:p>
              <a:pPr algn="ctr"/>
              <a:r>
                <a:rPr lang="fr-FR" sz="1200" b="1" dirty="0">
                  <a:solidFill>
                    <a:schemeClr val="accent2">
                      <a:lumMod val="75000"/>
                    </a:schemeClr>
                  </a:solidFill>
                </a:rPr>
                <a:t>Data Portal DB</a:t>
              </a:r>
              <a:endParaRPr lang="LID4096" sz="1200" b="1" dirty="0">
                <a:solidFill>
                  <a:schemeClr val="accent2">
                    <a:lumMod val="75000"/>
                  </a:schemeClr>
                </a:solidFill>
              </a:endParaRPr>
            </a:p>
          </p:txBody>
        </p:sp>
      </p:grpSp>
      <p:sp>
        <p:nvSpPr>
          <p:cNvPr id="140" name="Flèche : haut 139">
            <a:extLst>
              <a:ext uri="{FF2B5EF4-FFF2-40B4-BE49-F238E27FC236}">
                <a16:creationId xmlns:a16="http://schemas.microsoft.com/office/drawing/2014/main" id="{A31B4912-1BA6-45EB-BD27-AC583C2C655B}"/>
              </a:ext>
            </a:extLst>
          </p:cNvPr>
          <p:cNvSpPr/>
          <p:nvPr/>
        </p:nvSpPr>
        <p:spPr>
          <a:xfrm>
            <a:off x="3668992" y="5768638"/>
            <a:ext cx="45719" cy="19389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89" name="Titre 1">
            <a:extLst>
              <a:ext uri="{FF2B5EF4-FFF2-40B4-BE49-F238E27FC236}">
                <a16:creationId xmlns:a16="http://schemas.microsoft.com/office/drawing/2014/main" id="{C5C53930-A8F1-4128-AF3D-660DB019B198}"/>
              </a:ext>
            </a:extLst>
          </p:cNvPr>
          <p:cNvSpPr>
            <a:spLocks noGrp="1"/>
          </p:cNvSpPr>
          <p:nvPr>
            <p:ph type="title"/>
          </p:nvPr>
        </p:nvSpPr>
        <p:spPr>
          <a:xfrm>
            <a:off x="387810" y="-77604"/>
            <a:ext cx="8229600" cy="1143000"/>
          </a:xfrm>
        </p:spPr>
        <p:txBody>
          <a:bodyPr>
            <a:normAutofit/>
          </a:bodyPr>
          <a:lstStyle/>
          <a:p>
            <a:pPr algn="l"/>
            <a:r>
              <a:rPr lang="fr-FR" sz="4000" b="1" dirty="0">
                <a:solidFill>
                  <a:schemeClr val="accent1">
                    <a:lumMod val="75000"/>
                  </a:schemeClr>
                </a:solidFill>
              </a:rPr>
              <a:t>6</a:t>
            </a:r>
            <a:r>
              <a:rPr lang="fr-FR" sz="4000" b="1" baseline="30000" dirty="0">
                <a:solidFill>
                  <a:schemeClr val="accent1">
                    <a:lumMod val="75000"/>
                  </a:schemeClr>
                </a:solidFill>
              </a:rPr>
              <a:t>th</a:t>
            </a:r>
            <a:r>
              <a:rPr lang="fr-FR" sz="4000" b="1" dirty="0">
                <a:solidFill>
                  <a:schemeClr val="accent1">
                    <a:lumMod val="75000"/>
                  </a:schemeClr>
                </a:solidFill>
              </a:rPr>
              <a:t> step : </a:t>
            </a:r>
            <a:r>
              <a:rPr lang="fr-FR" b="1" dirty="0">
                <a:solidFill>
                  <a:srgbClr val="92D050"/>
                </a:solidFill>
              </a:rPr>
              <a:t>Migration of INS DATA</a:t>
            </a:r>
            <a:endParaRPr lang="LID4096" b="1" dirty="0">
              <a:solidFill>
                <a:srgbClr val="92D050"/>
              </a:solidFill>
            </a:endParaRPr>
          </a:p>
        </p:txBody>
      </p:sp>
    </p:spTree>
    <p:extLst>
      <p:ext uri="{BB962C8B-B14F-4D97-AF65-F5344CB8AC3E}">
        <p14:creationId xmlns:p14="http://schemas.microsoft.com/office/powerpoint/2010/main" val="1854665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p:cTn id="12" dur="1000" fill="hold"/>
                                        <p:tgtEl>
                                          <p:spTgt spid="65"/>
                                        </p:tgtEl>
                                        <p:attrNameLst>
                                          <p:attrName>ppt_w</p:attrName>
                                        </p:attrNameLst>
                                      </p:cBhvr>
                                      <p:tavLst>
                                        <p:tav tm="0">
                                          <p:val>
                                            <p:strVal val="#ppt_w*0.70"/>
                                          </p:val>
                                        </p:tav>
                                        <p:tav tm="100000">
                                          <p:val>
                                            <p:strVal val="#ppt_w"/>
                                          </p:val>
                                        </p:tav>
                                      </p:tavLst>
                                    </p:anim>
                                    <p:anim calcmode="lin" valueType="num">
                                      <p:cBhvr>
                                        <p:cTn id="13" dur="1000" fill="hold"/>
                                        <p:tgtEl>
                                          <p:spTgt spid="65"/>
                                        </p:tgtEl>
                                        <p:attrNameLst>
                                          <p:attrName>ppt_h</p:attrName>
                                        </p:attrNameLst>
                                      </p:cBhvr>
                                      <p:tavLst>
                                        <p:tav tm="0">
                                          <p:val>
                                            <p:strVal val="#ppt_h"/>
                                          </p:val>
                                        </p:tav>
                                        <p:tav tm="100000">
                                          <p:val>
                                            <p:strVal val="#ppt_h"/>
                                          </p:val>
                                        </p:tav>
                                      </p:tavLst>
                                    </p:anim>
                                    <p:animEffect transition="in" filter="fade">
                                      <p:cBhvr>
                                        <p:cTn id="14" dur="1000"/>
                                        <p:tgtEl>
                                          <p:spTgt spid="65"/>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1000"/>
                                        <p:tgtEl>
                                          <p:spTgt spid="96"/>
                                        </p:tgtEl>
                                      </p:cBhvr>
                                    </p:animEffect>
                                    <p:anim calcmode="lin" valueType="num">
                                      <p:cBhvr>
                                        <p:cTn id="20" dur="1000" fill="hold"/>
                                        <p:tgtEl>
                                          <p:spTgt spid="96"/>
                                        </p:tgtEl>
                                        <p:attrNameLst>
                                          <p:attrName>ppt_x</p:attrName>
                                        </p:attrNameLst>
                                      </p:cBhvr>
                                      <p:tavLst>
                                        <p:tav tm="0">
                                          <p:val>
                                            <p:strVal val="#ppt_x"/>
                                          </p:val>
                                        </p:tav>
                                        <p:tav tm="100000">
                                          <p:val>
                                            <p:strVal val="#ppt_x"/>
                                          </p:val>
                                        </p:tav>
                                      </p:tavLst>
                                    </p:anim>
                                    <p:anim calcmode="lin" valueType="num">
                                      <p:cBhvr>
                                        <p:cTn id="21" dur="1000" fill="hold"/>
                                        <p:tgtEl>
                                          <p:spTgt spid="96"/>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fade">
                                      <p:cBhvr>
                                        <p:cTn id="29" dur="1000"/>
                                        <p:tgtEl>
                                          <p:spTgt spid="68"/>
                                        </p:tgtEl>
                                      </p:cBhvr>
                                    </p:animEffect>
                                    <p:anim calcmode="lin" valueType="num">
                                      <p:cBhvr>
                                        <p:cTn id="30" dur="1000" fill="hold"/>
                                        <p:tgtEl>
                                          <p:spTgt spid="68"/>
                                        </p:tgtEl>
                                        <p:attrNameLst>
                                          <p:attrName>ppt_x</p:attrName>
                                        </p:attrNameLst>
                                      </p:cBhvr>
                                      <p:tavLst>
                                        <p:tav tm="0">
                                          <p:val>
                                            <p:strVal val="#ppt_x"/>
                                          </p:val>
                                        </p:tav>
                                        <p:tav tm="100000">
                                          <p:val>
                                            <p:strVal val="#ppt_x"/>
                                          </p:val>
                                        </p:tav>
                                      </p:tavLst>
                                    </p:anim>
                                    <p:anim calcmode="lin" valueType="num">
                                      <p:cBhvr>
                                        <p:cTn id="31" dur="1000" fill="hold"/>
                                        <p:tgtEl>
                                          <p:spTgt spid="6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1000"/>
                                        <p:tgtEl>
                                          <p:spTgt spid="84"/>
                                        </p:tgtEl>
                                      </p:cBhvr>
                                    </p:animEffect>
                                    <p:anim calcmode="lin" valueType="num">
                                      <p:cBhvr>
                                        <p:cTn id="35" dur="1000" fill="hold"/>
                                        <p:tgtEl>
                                          <p:spTgt spid="84"/>
                                        </p:tgtEl>
                                        <p:attrNameLst>
                                          <p:attrName>ppt_x</p:attrName>
                                        </p:attrNameLst>
                                      </p:cBhvr>
                                      <p:tavLst>
                                        <p:tav tm="0">
                                          <p:val>
                                            <p:strVal val="#ppt_x"/>
                                          </p:val>
                                        </p:tav>
                                        <p:tav tm="100000">
                                          <p:val>
                                            <p:strVal val="#ppt_x"/>
                                          </p:val>
                                        </p:tav>
                                      </p:tavLst>
                                    </p:anim>
                                    <p:anim calcmode="lin" valueType="num">
                                      <p:cBhvr>
                                        <p:cTn id="36" dur="1000" fill="hold"/>
                                        <p:tgtEl>
                                          <p:spTgt spid="8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fade">
                                      <p:cBhvr>
                                        <p:cTn id="39" dur="1000"/>
                                        <p:tgtEl>
                                          <p:spTgt spid="69"/>
                                        </p:tgtEl>
                                      </p:cBhvr>
                                    </p:animEffect>
                                    <p:anim calcmode="lin" valueType="num">
                                      <p:cBhvr>
                                        <p:cTn id="40" dur="1000" fill="hold"/>
                                        <p:tgtEl>
                                          <p:spTgt spid="69"/>
                                        </p:tgtEl>
                                        <p:attrNameLst>
                                          <p:attrName>ppt_x</p:attrName>
                                        </p:attrNameLst>
                                      </p:cBhvr>
                                      <p:tavLst>
                                        <p:tav tm="0">
                                          <p:val>
                                            <p:strVal val="#ppt_x"/>
                                          </p:val>
                                        </p:tav>
                                        <p:tav tm="100000">
                                          <p:val>
                                            <p:strVal val="#ppt_x"/>
                                          </p:val>
                                        </p:tav>
                                      </p:tavLst>
                                    </p:anim>
                                    <p:anim calcmode="lin" valueType="num">
                                      <p:cBhvr>
                                        <p:cTn id="41"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grpId="0" nodeType="clickEffect">
                                  <p:stCondLst>
                                    <p:cond delay="0"/>
                                  </p:stCondLst>
                                  <p:childTnLst>
                                    <p:set>
                                      <p:cBhvr>
                                        <p:cTn id="45" dur="1" fill="hold">
                                          <p:stCondLst>
                                            <p:cond delay="0"/>
                                          </p:stCondLst>
                                        </p:cTn>
                                        <p:tgtEl>
                                          <p:spTgt spid="87"/>
                                        </p:tgtEl>
                                        <p:attrNameLst>
                                          <p:attrName>style.visibility</p:attrName>
                                        </p:attrNameLst>
                                      </p:cBhvr>
                                      <p:to>
                                        <p:strVal val="visible"/>
                                      </p:to>
                                    </p:set>
                                    <p:anim calcmode="lin" valueType="num">
                                      <p:cBhvr>
                                        <p:cTn id="46" dur="1000" fill="hold"/>
                                        <p:tgtEl>
                                          <p:spTgt spid="87"/>
                                        </p:tgtEl>
                                        <p:attrNameLst>
                                          <p:attrName>ppt_w</p:attrName>
                                        </p:attrNameLst>
                                      </p:cBhvr>
                                      <p:tavLst>
                                        <p:tav tm="0">
                                          <p:val>
                                            <p:strVal val="#ppt_w*0.70"/>
                                          </p:val>
                                        </p:tav>
                                        <p:tav tm="100000">
                                          <p:val>
                                            <p:strVal val="#ppt_w"/>
                                          </p:val>
                                        </p:tav>
                                      </p:tavLst>
                                    </p:anim>
                                    <p:anim calcmode="lin" valueType="num">
                                      <p:cBhvr>
                                        <p:cTn id="47" dur="1000" fill="hold"/>
                                        <p:tgtEl>
                                          <p:spTgt spid="87"/>
                                        </p:tgtEl>
                                        <p:attrNameLst>
                                          <p:attrName>ppt_h</p:attrName>
                                        </p:attrNameLst>
                                      </p:cBhvr>
                                      <p:tavLst>
                                        <p:tav tm="0">
                                          <p:val>
                                            <p:strVal val="#ppt_h"/>
                                          </p:val>
                                        </p:tav>
                                        <p:tav tm="100000">
                                          <p:val>
                                            <p:strVal val="#ppt_h"/>
                                          </p:val>
                                        </p:tav>
                                      </p:tavLst>
                                    </p:anim>
                                    <p:animEffect transition="in" filter="fade">
                                      <p:cBhvr>
                                        <p:cTn id="48" dur="1000"/>
                                        <p:tgtEl>
                                          <p:spTgt spid="87"/>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 calcmode="lin" valueType="num">
                                      <p:cBhvr>
                                        <p:cTn id="51" dur="1000" fill="hold"/>
                                        <p:tgtEl>
                                          <p:spTgt spid="86"/>
                                        </p:tgtEl>
                                        <p:attrNameLst>
                                          <p:attrName>ppt_w</p:attrName>
                                        </p:attrNameLst>
                                      </p:cBhvr>
                                      <p:tavLst>
                                        <p:tav tm="0">
                                          <p:val>
                                            <p:strVal val="#ppt_w*0.70"/>
                                          </p:val>
                                        </p:tav>
                                        <p:tav tm="100000">
                                          <p:val>
                                            <p:strVal val="#ppt_w"/>
                                          </p:val>
                                        </p:tav>
                                      </p:tavLst>
                                    </p:anim>
                                    <p:anim calcmode="lin" valueType="num">
                                      <p:cBhvr>
                                        <p:cTn id="52" dur="1000" fill="hold"/>
                                        <p:tgtEl>
                                          <p:spTgt spid="86"/>
                                        </p:tgtEl>
                                        <p:attrNameLst>
                                          <p:attrName>ppt_h</p:attrName>
                                        </p:attrNameLst>
                                      </p:cBhvr>
                                      <p:tavLst>
                                        <p:tav tm="0">
                                          <p:val>
                                            <p:strVal val="#ppt_h"/>
                                          </p:val>
                                        </p:tav>
                                        <p:tav tm="100000">
                                          <p:val>
                                            <p:strVal val="#ppt_h"/>
                                          </p:val>
                                        </p:tav>
                                      </p:tavLst>
                                    </p:anim>
                                    <p:animEffect transition="in" filter="fade">
                                      <p:cBhvr>
                                        <p:cTn id="53" dur="1000"/>
                                        <p:tgtEl>
                                          <p:spTgt spid="86"/>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95"/>
                                        </p:tgtEl>
                                        <p:attrNameLst>
                                          <p:attrName>style.visibility</p:attrName>
                                        </p:attrNameLst>
                                      </p:cBhvr>
                                      <p:to>
                                        <p:strVal val="visible"/>
                                      </p:to>
                                    </p:set>
                                    <p:anim calcmode="lin" valueType="num">
                                      <p:cBhvr>
                                        <p:cTn id="56" dur="1000" fill="hold"/>
                                        <p:tgtEl>
                                          <p:spTgt spid="95"/>
                                        </p:tgtEl>
                                        <p:attrNameLst>
                                          <p:attrName>ppt_w</p:attrName>
                                        </p:attrNameLst>
                                      </p:cBhvr>
                                      <p:tavLst>
                                        <p:tav tm="0">
                                          <p:val>
                                            <p:strVal val="#ppt_w*0.70"/>
                                          </p:val>
                                        </p:tav>
                                        <p:tav tm="100000">
                                          <p:val>
                                            <p:strVal val="#ppt_w"/>
                                          </p:val>
                                        </p:tav>
                                      </p:tavLst>
                                    </p:anim>
                                    <p:anim calcmode="lin" valueType="num">
                                      <p:cBhvr>
                                        <p:cTn id="57" dur="1000" fill="hold"/>
                                        <p:tgtEl>
                                          <p:spTgt spid="95"/>
                                        </p:tgtEl>
                                        <p:attrNameLst>
                                          <p:attrName>ppt_h</p:attrName>
                                        </p:attrNameLst>
                                      </p:cBhvr>
                                      <p:tavLst>
                                        <p:tav tm="0">
                                          <p:val>
                                            <p:strVal val="#ppt_h"/>
                                          </p:val>
                                        </p:tav>
                                        <p:tav tm="100000">
                                          <p:val>
                                            <p:strVal val="#ppt_h"/>
                                          </p:val>
                                        </p:tav>
                                      </p:tavLst>
                                    </p:anim>
                                    <p:animEffect transition="in" filter="fade">
                                      <p:cBhvr>
                                        <p:cTn id="58" dur="1000"/>
                                        <p:tgtEl>
                                          <p:spTgt spid="95"/>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1"/>
                                        </p:tgtEl>
                                        <p:attrNameLst>
                                          <p:attrName>style.visibility</p:attrName>
                                        </p:attrNameLst>
                                      </p:cBhvr>
                                      <p:to>
                                        <p:strVal val="visible"/>
                                      </p:to>
                                    </p:set>
                                  </p:childTnLst>
                                </p:cTn>
                              </p:par>
                            </p:childTnLst>
                          </p:cTn>
                        </p:par>
                        <p:par>
                          <p:cTn id="67" fill="hold">
                            <p:stCondLst>
                              <p:cond delay="0"/>
                            </p:stCondLst>
                            <p:childTnLst>
                              <p:par>
                                <p:cTn id="68" presetID="1" presetClass="entr" presetSubtype="0" fill="hold" nodeType="afterEffect">
                                  <p:stCondLst>
                                    <p:cond delay="0"/>
                                  </p:stCondLst>
                                  <p:childTnLst>
                                    <p:set>
                                      <p:cBhvr>
                                        <p:cTn id="69" dur="1" fill="hold">
                                          <p:stCondLst>
                                            <p:cond delay="0"/>
                                          </p:stCondLst>
                                        </p:cTn>
                                        <p:tgtEl>
                                          <p:spTgt spid="90"/>
                                        </p:tgtEl>
                                        <p:attrNameLst>
                                          <p:attrName>style.visibility</p:attrName>
                                        </p:attrNameLst>
                                      </p:cBhvr>
                                      <p:to>
                                        <p:strVal val="visible"/>
                                      </p:to>
                                    </p:set>
                                  </p:childTnLst>
                                </p:cTn>
                              </p:par>
                            </p:childTnLst>
                          </p:cTn>
                        </p:par>
                        <p:par>
                          <p:cTn id="70" fill="hold">
                            <p:stCondLst>
                              <p:cond delay="0"/>
                            </p:stCondLst>
                            <p:childTnLst>
                              <p:par>
                                <p:cTn id="71" presetID="1" presetClass="entr" presetSubtype="0" fill="hold" nodeType="afterEffect">
                                  <p:stCondLst>
                                    <p:cond delay="0"/>
                                  </p:stCondLst>
                                  <p:childTnLst>
                                    <p:set>
                                      <p:cBhvr>
                                        <p:cTn id="72" dur="1" fill="hold">
                                          <p:stCondLst>
                                            <p:cond delay="0"/>
                                          </p:stCondLst>
                                        </p:cTn>
                                        <p:tgtEl>
                                          <p:spTgt spid="8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19"/>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2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27"/>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26"/>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2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20"/>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121"/>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122"/>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23"/>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140"/>
                                        </p:tgtEl>
                                        <p:attrNameLst>
                                          <p:attrName>style.visibility</p:attrName>
                                        </p:attrNameLst>
                                      </p:cBhvr>
                                      <p:to>
                                        <p:strVal val="visible"/>
                                      </p:to>
                                    </p:set>
                                  </p:childTnLst>
                                </p:cTn>
                              </p:par>
                            </p:childTnLst>
                          </p:cTn>
                        </p:par>
                        <p:par>
                          <p:cTn id="113" fill="hold">
                            <p:stCondLst>
                              <p:cond delay="0"/>
                            </p:stCondLst>
                            <p:childTnLst>
                              <p:par>
                                <p:cTn id="114" presetID="1" presetClass="entr" presetSubtype="0" fill="hold" nodeType="afterEffect">
                                  <p:stCondLst>
                                    <p:cond delay="0"/>
                                  </p:stCondLst>
                                  <p:childTnLst>
                                    <p:set>
                                      <p:cBhvr>
                                        <p:cTn id="115" dur="1" fill="hold">
                                          <p:stCondLst>
                                            <p:cond delay="0"/>
                                          </p:stCondLst>
                                        </p:cTn>
                                        <p:tgtEl>
                                          <p:spTgt spid="137"/>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ntr" presetSubtype="0" fill="hold" nodeType="clickEffect">
                                  <p:stCondLst>
                                    <p:cond delay="0"/>
                                  </p:stCondLst>
                                  <p:childTnLst>
                                    <p:set>
                                      <p:cBhvr>
                                        <p:cTn id="119" dur="1" fill="hold">
                                          <p:stCondLst>
                                            <p:cond delay="0"/>
                                          </p:stCondLst>
                                        </p:cTn>
                                        <p:tgtEl>
                                          <p:spTgt spid="131"/>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129"/>
                                        </p:tgtEl>
                                        <p:attrNameLst>
                                          <p:attrName>style.visibility</p:attrName>
                                        </p:attrNameLst>
                                      </p:cBhvr>
                                      <p:to>
                                        <p:strVal val="visible"/>
                                      </p:to>
                                    </p:set>
                                  </p:childTnLst>
                                </p:cTn>
                              </p:par>
                            </p:childTnLst>
                          </p:cTn>
                        </p:par>
                      </p:childTnLst>
                    </p:cTn>
                  </p:par>
                  <p:par>
                    <p:cTn id="122" fill="hold">
                      <p:stCondLst>
                        <p:cond delay="indefinite"/>
                      </p:stCondLst>
                      <p:childTnLst>
                        <p:par>
                          <p:cTn id="123" fill="hold">
                            <p:stCondLst>
                              <p:cond delay="0"/>
                            </p:stCondLst>
                            <p:childTnLst>
                              <p:par>
                                <p:cTn id="124" presetID="1" presetClass="entr" presetSubtype="0" fill="hold" nodeType="clickEffect">
                                  <p:stCondLst>
                                    <p:cond delay="0"/>
                                  </p:stCondLst>
                                  <p:childTnLst>
                                    <p:set>
                                      <p:cBhvr>
                                        <p:cTn id="125"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5" grpId="0"/>
      <p:bldP spid="68" grpId="0" animBg="1"/>
      <p:bldP spid="69" grpId="0" animBg="1"/>
      <p:bldP spid="70" grpId="0" animBg="1"/>
      <p:bldP spid="71" grpId="0" animBg="1"/>
      <p:bldP spid="84" grpId="0" animBg="1"/>
      <p:bldP spid="86" grpId="0" animBg="1"/>
      <p:bldP spid="87" grpId="0" animBg="1"/>
      <p:bldP spid="88" grpId="0" animBg="1"/>
      <p:bldP spid="95" grpId="0" animBg="1"/>
      <p:bldP spid="96" grpId="0" animBg="1"/>
      <p:bldP spid="119" grpId="0" animBg="1"/>
      <p:bldP spid="120" grpId="0" animBg="1"/>
      <p:bldP spid="121" grpId="0" animBg="1"/>
      <p:bldP spid="122" grpId="0" animBg="1"/>
      <p:bldP spid="123" grpId="0" animBg="1"/>
      <p:bldP spid="140"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B0BA9B4-9DD1-4849-BB2A-D07065E264DB}"/>
              </a:ext>
            </a:extLst>
          </p:cNvPr>
          <p:cNvPicPr>
            <a:picLocks noChangeAspect="1"/>
          </p:cNvPicPr>
          <p:nvPr/>
        </p:nvPicPr>
        <p:blipFill>
          <a:blip r:embed="rId2"/>
          <a:stretch>
            <a:fillRect/>
          </a:stretch>
        </p:blipFill>
        <p:spPr>
          <a:xfrm>
            <a:off x="357436" y="1484784"/>
            <a:ext cx="6228184" cy="2736304"/>
          </a:xfrm>
          <a:prstGeom prst="rect">
            <a:avLst/>
          </a:prstGeom>
        </p:spPr>
      </p:pic>
      <p:sp>
        <p:nvSpPr>
          <p:cNvPr id="5" name="Titre 1">
            <a:extLst>
              <a:ext uri="{FF2B5EF4-FFF2-40B4-BE49-F238E27FC236}">
                <a16:creationId xmlns:a16="http://schemas.microsoft.com/office/drawing/2014/main" id="{5566A9B6-3A10-43B8-A564-6F159962132B}"/>
              </a:ext>
            </a:extLst>
          </p:cNvPr>
          <p:cNvSpPr>
            <a:spLocks noGrp="1"/>
          </p:cNvSpPr>
          <p:nvPr>
            <p:ph type="title"/>
          </p:nvPr>
        </p:nvSpPr>
        <p:spPr>
          <a:xfrm>
            <a:off x="387810" y="-77604"/>
            <a:ext cx="8229600" cy="1143000"/>
          </a:xfrm>
        </p:spPr>
        <p:txBody>
          <a:bodyPr>
            <a:normAutofit/>
          </a:bodyPr>
          <a:lstStyle/>
          <a:p>
            <a:pPr algn="l"/>
            <a:r>
              <a:rPr lang="fr-FR" sz="4000" b="1" dirty="0">
                <a:solidFill>
                  <a:schemeClr val="accent1">
                    <a:lumMod val="75000"/>
                  </a:schemeClr>
                </a:solidFill>
              </a:rPr>
              <a:t>6</a:t>
            </a:r>
            <a:r>
              <a:rPr lang="fr-FR" sz="4000" b="1" baseline="30000" dirty="0">
                <a:solidFill>
                  <a:schemeClr val="accent1">
                    <a:lumMod val="75000"/>
                  </a:schemeClr>
                </a:solidFill>
              </a:rPr>
              <a:t>th</a:t>
            </a:r>
            <a:r>
              <a:rPr lang="fr-FR" sz="4000" b="1" dirty="0">
                <a:solidFill>
                  <a:schemeClr val="accent1">
                    <a:lumMod val="75000"/>
                  </a:schemeClr>
                </a:solidFill>
              </a:rPr>
              <a:t> step : </a:t>
            </a:r>
            <a:r>
              <a:rPr lang="fr-FR" b="1" dirty="0">
                <a:solidFill>
                  <a:srgbClr val="92D050"/>
                </a:solidFill>
              </a:rPr>
              <a:t>Migration of INS DATA</a:t>
            </a:r>
            <a:endParaRPr lang="LID4096" b="1" dirty="0">
              <a:solidFill>
                <a:srgbClr val="92D050"/>
              </a:solidFill>
            </a:endParaRPr>
          </a:p>
        </p:txBody>
      </p:sp>
      <p:pic>
        <p:nvPicPr>
          <p:cNvPr id="6" name="Image 5">
            <a:extLst>
              <a:ext uri="{FF2B5EF4-FFF2-40B4-BE49-F238E27FC236}">
                <a16:creationId xmlns:a16="http://schemas.microsoft.com/office/drawing/2014/main" id="{55677B07-E7BC-48E5-9BDB-F8E481F9A11D}"/>
              </a:ext>
            </a:extLst>
          </p:cNvPr>
          <p:cNvPicPr>
            <a:picLocks noChangeAspect="1"/>
          </p:cNvPicPr>
          <p:nvPr/>
        </p:nvPicPr>
        <p:blipFill>
          <a:blip r:embed="rId3"/>
          <a:stretch>
            <a:fillRect/>
          </a:stretch>
        </p:blipFill>
        <p:spPr>
          <a:xfrm>
            <a:off x="2267744" y="2780928"/>
            <a:ext cx="5364088" cy="2230570"/>
          </a:xfrm>
          <a:prstGeom prst="rect">
            <a:avLst/>
          </a:prstGeom>
        </p:spPr>
      </p:pic>
      <p:pic>
        <p:nvPicPr>
          <p:cNvPr id="7" name="Image 6">
            <a:extLst>
              <a:ext uri="{FF2B5EF4-FFF2-40B4-BE49-F238E27FC236}">
                <a16:creationId xmlns:a16="http://schemas.microsoft.com/office/drawing/2014/main" id="{2616D318-F496-4BD4-9D4E-11CE6006F778}"/>
              </a:ext>
            </a:extLst>
          </p:cNvPr>
          <p:cNvPicPr>
            <a:picLocks noChangeAspect="1"/>
          </p:cNvPicPr>
          <p:nvPr/>
        </p:nvPicPr>
        <p:blipFill>
          <a:blip r:embed="rId4"/>
          <a:stretch>
            <a:fillRect/>
          </a:stretch>
        </p:blipFill>
        <p:spPr>
          <a:xfrm>
            <a:off x="3471528" y="4483087"/>
            <a:ext cx="5508104" cy="2212305"/>
          </a:xfrm>
          <a:prstGeom prst="rect">
            <a:avLst/>
          </a:prstGeom>
        </p:spPr>
      </p:pic>
    </p:spTree>
    <p:extLst>
      <p:ext uri="{BB962C8B-B14F-4D97-AF65-F5344CB8AC3E}">
        <p14:creationId xmlns:p14="http://schemas.microsoft.com/office/powerpoint/2010/main" val="350665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a:extLst>
              <a:ext uri="{FF2B5EF4-FFF2-40B4-BE49-F238E27FC236}">
                <a16:creationId xmlns:a16="http://schemas.microsoft.com/office/drawing/2014/main" id="{EED32DF1-E53C-4CE6-9A56-39D6050C1560}"/>
              </a:ext>
            </a:extLst>
          </p:cNvPr>
          <p:cNvSpPr/>
          <p:nvPr/>
        </p:nvSpPr>
        <p:spPr>
          <a:xfrm>
            <a:off x="4484001" y="2008531"/>
            <a:ext cx="851200" cy="868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1400" b="1" dirty="0">
                <a:solidFill>
                  <a:schemeClr val="accent1">
                    <a:lumMod val="75000"/>
                  </a:schemeClr>
                </a:solidFill>
              </a:rPr>
              <a:t>SDMX external Registry</a:t>
            </a:r>
            <a:endParaRPr lang="LID4096" sz="1400" b="1" dirty="0">
              <a:solidFill>
                <a:schemeClr val="accent1">
                  <a:lumMod val="75000"/>
                </a:schemeClr>
              </a:solidFill>
            </a:endParaRPr>
          </a:p>
        </p:txBody>
      </p:sp>
      <p:sp>
        <p:nvSpPr>
          <p:cNvPr id="69" name="Rectangle 68">
            <a:extLst>
              <a:ext uri="{FF2B5EF4-FFF2-40B4-BE49-F238E27FC236}">
                <a16:creationId xmlns:a16="http://schemas.microsoft.com/office/drawing/2014/main" id="{1DA47318-A2FE-4486-A85B-D332DA63543E}"/>
              </a:ext>
            </a:extLst>
          </p:cNvPr>
          <p:cNvSpPr/>
          <p:nvPr/>
        </p:nvSpPr>
        <p:spPr>
          <a:xfrm>
            <a:off x="4477092" y="3860162"/>
            <a:ext cx="848300" cy="868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1200" b="1" dirty="0">
                <a:solidFill>
                  <a:schemeClr val="accent1">
                    <a:lumMod val="75000"/>
                  </a:schemeClr>
                </a:solidFill>
              </a:rPr>
              <a:t>ISTAT</a:t>
            </a:r>
          </a:p>
          <a:p>
            <a:pPr algn="ctr"/>
            <a:r>
              <a:rPr lang="fr-FR" sz="1200" b="1" dirty="0">
                <a:solidFill>
                  <a:schemeClr val="accent1">
                    <a:lumMod val="75000"/>
                  </a:schemeClr>
                </a:solidFill>
              </a:rPr>
              <a:t>DATA MANAGER</a:t>
            </a:r>
            <a:endParaRPr lang="LID4096" sz="1200" b="1" dirty="0">
              <a:solidFill>
                <a:schemeClr val="accent1">
                  <a:lumMod val="75000"/>
                </a:schemeClr>
              </a:solidFill>
            </a:endParaRPr>
          </a:p>
        </p:txBody>
      </p:sp>
      <p:sp>
        <p:nvSpPr>
          <p:cNvPr id="70" name="Rectangle 69">
            <a:extLst>
              <a:ext uri="{FF2B5EF4-FFF2-40B4-BE49-F238E27FC236}">
                <a16:creationId xmlns:a16="http://schemas.microsoft.com/office/drawing/2014/main" id="{19717574-51BF-4F7A-97C2-F59856237F6D}"/>
              </a:ext>
            </a:extLst>
          </p:cNvPr>
          <p:cNvSpPr/>
          <p:nvPr/>
        </p:nvSpPr>
        <p:spPr>
          <a:xfrm>
            <a:off x="5500906" y="2005275"/>
            <a:ext cx="720172" cy="26951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80" tIns="34290" rIns="68580" bIns="34290" numCol="1" spcCol="0" rtlCol="0" fromWordArt="0" anchor="ctr" anchorCtr="0" forceAA="0" compatLnSpc="1">
            <a:prstTxWarp prst="textNoShape">
              <a:avLst/>
            </a:prstTxWarp>
            <a:noAutofit/>
          </a:bodyPr>
          <a:lstStyle/>
          <a:p>
            <a:pPr algn="ctr"/>
            <a:r>
              <a:rPr lang="fr-FR" sz="1400" b="1" dirty="0">
                <a:solidFill>
                  <a:schemeClr val="accent1">
                    <a:lumMod val="75000"/>
                  </a:schemeClr>
                </a:solidFill>
              </a:rPr>
              <a:t>.stat </a:t>
            </a:r>
          </a:p>
          <a:p>
            <a:pPr algn="ctr"/>
            <a:r>
              <a:rPr lang="fr-FR" sz="1400" b="1" dirty="0">
                <a:solidFill>
                  <a:schemeClr val="accent1">
                    <a:lumMod val="75000"/>
                  </a:schemeClr>
                </a:solidFill>
              </a:rPr>
              <a:t>Data Life cycle management</a:t>
            </a:r>
            <a:endParaRPr lang="LID4096" sz="1400" b="1" dirty="0">
              <a:solidFill>
                <a:schemeClr val="accent1">
                  <a:lumMod val="75000"/>
                </a:schemeClr>
              </a:solidFill>
            </a:endParaRPr>
          </a:p>
        </p:txBody>
      </p:sp>
      <p:sp>
        <p:nvSpPr>
          <p:cNvPr id="71" name="Rectangle 70">
            <a:extLst>
              <a:ext uri="{FF2B5EF4-FFF2-40B4-BE49-F238E27FC236}">
                <a16:creationId xmlns:a16="http://schemas.microsoft.com/office/drawing/2014/main" id="{9CD697D2-2318-4C04-AF24-5820788BFBA0}"/>
              </a:ext>
            </a:extLst>
          </p:cNvPr>
          <p:cNvSpPr/>
          <p:nvPr/>
        </p:nvSpPr>
        <p:spPr>
          <a:xfrm>
            <a:off x="6337957" y="2005274"/>
            <a:ext cx="556697" cy="26951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80" tIns="34290" rIns="68580" bIns="34290" numCol="1" spcCol="0" rtlCol="0" fromWordArt="0" anchor="ctr" anchorCtr="0" forceAA="0" compatLnSpc="1">
            <a:prstTxWarp prst="textNoShape">
              <a:avLst/>
            </a:prstTxWarp>
            <a:noAutofit/>
          </a:bodyPr>
          <a:lstStyle/>
          <a:p>
            <a:pPr algn="ctr"/>
            <a:r>
              <a:rPr lang="fr-FR" sz="1400" b="1" dirty="0">
                <a:solidFill>
                  <a:schemeClr val="accent1">
                    <a:lumMod val="75000"/>
                  </a:schemeClr>
                </a:solidFill>
              </a:rPr>
              <a:t>.stat </a:t>
            </a:r>
          </a:p>
          <a:p>
            <a:pPr algn="ctr"/>
            <a:r>
              <a:rPr lang="fr-FR" sz="1400" b="1" dirty="0">
                <a:solidFill>
                  <a:schemeClr val="accent1">
                    <a:lumMod val="75000"/>
                  </a:schemeClr>
                </a:solidFill>
              </a:rPr>
              <a:t>Data Explorer</a:t>
            </a:r>
            <a:endParaRPr lang="LID4096" sz="1400" b="1" dirty="0">
              <a:solidFill>
                <a:schemeClr val="accent1">
                  <a:lumMod val="75000"/>
                </a:schemeClr>
              </a:solidFill>
            </a:endParaRPr>
          </a:p>
        </p:txBody>
      </p:sp>
      <p:grpSp>
        <p:nvGrpSpPr>
          <p:cNvPr id="90" name="Groupe 89">
            <a:extLst>
              <a:ext uri="{FF2B5EF4-FFF2-40B4-BE49-F238E27FC236}">
                <a16:creationId xmlns:a16="http://schemas.microsoft.com/office/drawing/2014/main" id="{8E5E6E11-1AB2-4E05-8D0C-4C35ACBC401A}"/>
              </a:ext>
            </a:extLst>
          </p:cNvPr>
          <p:cNvGrpSpPr/>
          <p:nvPr/>
        </p:nvGrpSpPr>
        <p:grpSpPr>
          <a:xfrm>
            <a:off x="7056916" y="1855894"/>
            <a:ext cx="1945092" cy="2993914"/>
            <a:chOff x="6803051" y="2107954"/>
            <a:chExt cx="1945092" cy="2993914"/>
          </a:xfrm>
        </p:grpSpPr>
        <p:pic>
          <p:nvPicPr>
            <p:cNvPr id="72" name="Image 71">
              <a:extLst>
                <a:ext uri="{FF2B5EF4-FFF2-40B4-BE49-F238E27FC236}">
                  <a16:creationId xmlns:a16="http://schemas.microsoft.com/office/drawing/2014/main" id="{8D8ABB4C-CD50-4116-A4E2-321569213A88}"/>
                </a:ext>
              </a:extLst>
            </p:cNvPr>
            <p:cNvPicPr>
              <a:picLocks noChangeAspect="1"/>
            </p:cNvPicPr>
            <p:nvPr/>
          </p:nvPicPr>
          <p:blipFill>
            <a:blip r:embed="rId2"/>
            <a:stretch>
              <a:fillRect/>
            </a:stretch>
          </p:blipFill>
          <p:spPr>
            <a:xfrm>
              <a:off x="6846677" y="2116345"/>
              <a:ext cx="1620124" cy="673560"/>
            </a:xfrm>
            <a:prstGeom prst="rect">
              <a:avLst/>
            </a:prstGeom>
          </p:spPr>
        </p:pic>
        <p:pic>
          <p:nvPicPr>
            <p:cNvPr id="73" name="Image 72">
              <a:extLst>
                <a:ext uri="{FF2B5EF4-FFF2-40B4-BE49-F238E27FC236}">
                  <a16:creationId xmlns:a16="http://schemas.microsoft.com/office/drawing/2014/main" id="{869B6B64-8297-40B7-8B7F-583AE75BF422}"/>
                </a:ext>
              </a:extLst>
            </p:cNvPr>
            <p:cNvPicPr>
              <a:picLocks noChangeAspect="1"/>
            </p:cNvPicPr>
            <p:nvPr/>
          </p:nvPicPr>
          <p:blipFill>
            <a:blip r:embed="rId3"/>
            <a:stretch>
              <a:fillRect/>
            </a:stretch>
          </p:blipFill>
          <p:spPr>
            <a:xfrm>
              <a:off x="6803051" y="3636530"/>
              <a:ext cx="1627322" cy="619254"/>
            </a:xfrm>
            <a:prstGeom prst="rect">
              <a:avLst/>
            </a:prstGeom>
          </p:spPr>
        </p:pic>
        <p:pic>
          <p:nvPicPr>
            <p:cNvPr id="74" name="Image 73">
              <a:extLst>
                <a:ext uri="{FF2B5EF4-FFF2-40B4-BE49-F238E27FC236}">
                  <a16:creationId xmlns:a16="http://schemas.microsoft.com/office/drawing/2014/main" id="{B698189E-DCCB-46DC-A199-58723A9CA9B6}"/>
                </a:ext>
              </a:extLst>
            </p:cNvPr>
            <p:cNvPicPr>
              <a:picLocks noChangeAspect="1"/>
            </p:cNvPicPr>
            <p:nvPr/>
          </p:nvPicPr>
          <p:blipFill>
            <a:blip r:embed="rId4"/>
            <a:stretch>
              <a:fillRect/>
            </a:stretch>
          </p:blipFill>
          <p:spPr>
            <a:xfrm>
              <a:off x="6837797" y="4325069"/>
              <a:ext cx="1627323" cy="720078"/>
            </a:xfrm>
            <a:prstGeom prst="rect">
              <a:avLst/>
            </a:prstGeom>
          </p:spPr>
        </p:pic>
        <p:sp>
          <p:nvSpPr>
            <p:cNvPr id="75" name="ZoneTexte 74">
              <a:extLst>
                <a:ext uri="{FF2B5EF4-FFF2-40B4-BE49-F238E27FC236}">
                  <a16:creationId xmlns:a16="http://schemas.microsoft.com/office/drawing/2014/main" id="{38220D11-828D-47E7-826E-E35D0DD91BFC}"/>
                </a:ext>
              </a:extLst>
            </p:cNvPr>
            <p:cNvSpPr txBox="1"/>
            <p:nvPr/>
          </p:nvSpPr>
          <p:spPr>
            <a:xfrm rot="5400000">
              <a:off x="8208834" y="3123983"/>
              <a:ext cx="847785" cy="230832"/>
            </a:xfrm>
            <a:prstGeom prst="rect">
              <a:avLst/>
            </a:prstGeom>
            <a:noFill/>
          </p:spPr>
          <p:txBody>
            <a:bodyPr wrap="square" rtlCol="0">
              <a:spAutoFit/>
            </a:bodyPr>
            <a:lstStyle/>
            <a:p>
              <a:pPr algn="ctr"/>
              <a:r>
                <a:rPr lang="fr-FR" sz="900" b="1" dirty="0">
                  <a:solidFill>
                    <a:schemeClr val="accent6">
                      <a:lumMod val="75000"/>
                    </a:schemeClr>
                  </a:solidFill>
                </a:rPr>
                <a:t>sdg.ins.tn</a:t>
              </a:r>
              <a:endParaRPr lang="LID4096" sz="900" b="1" dirty="0">
                <a:solidFill>
                  <a:schemeClr val="accent6">
                    <a:lumMod val="75000"/>
                  </a:schemeClr>
                </a:solidFill>
              </a:endParaRPr>
            </a:p>
          </p:txBody>
        </p:sp>
        <p:sp>
          <p:nvSpPr>
            <p:cNvPr id="76" name="ZoneTexte 75">
              <a:extLst>
                <a:ext uri="{FF2B5EF4-FFF2-40B4-BE49-F238E27FC236}">
                  <a16:creationId xmlns:a16="http://schemas.microsoft.com/office/drawing/2014/main" id="{890FFF61-8E7B-4360-9371-7E54F226B02F}"/>
                </a:ext>
              </a:extLst>
            </p:cNvPr>
            <p:cNvSpPr txBox="1"/>
            <p:nvPr/>
          </p:nvSpPr>
          <p:spPr>
            <a:xfrm rot="5400000">
              <a:off x="8202377" y="2416431"/>
              <a:ext cx="847785" cy="230832"/>
            </a:xfrm>
            <a:prstGeom prst="rect">
              <a:avLst/>
            </a:prstGeom>
            <a:noFill/>
          </p:spPr>
          <p:txBody>
            <a:bodyPr wrap="square" rtlCol="0">
              <a:spAutoFit/>
            </a:bodyPr>
            <a:lstStyle/>
            <a:p>
              <a:pPr algn="ctr"/>
              <a:r>
                <a:rPr lang="fr-FR" sz="900" b="1" dirty="0">
                  <a:solidFill>
                    <a:schemeClr val="accent6">
                      <a:lumMod val="75000"/>
                    </a:schemeClr>
                  </a:solidFill>
                </a:rPr>
                <a:t>www.ins.tn</a:t>
              </a:r>
              <a:endParaRPr lang="LID4096" sz="900" b="1" dirty="0">
                <a:solidFill>
                  <a:schemeClr val="accent6">
                    <a:lumMod val="75000"/>
                  </a:schemeClr>
                </a:solidFill>
              </a:endParaRPr>
            </a:p>
          </p:txBody>
        </p:sp>
        <p:sp>
          <p:nvSpPr>
            <p:cNvPr id="77" name="ZoneTexte 76">
              <a:extLst>
                <a:ext uri="{FF2B5EF4-FFF2-40B4-BE49-F238E27FC236}">
                  <a16:creationId xmlns:a16="http://schemas.microsoft.com/office/drawing/2014/main" id="{C7BD7AEA-4685-4AE6-941C-C29DEACE893B}"/>
                </a:ext>
              </a:extLst>
            </p:cNvPr>
            <p:cNvSpPr txBox="1"/>
            <p:nvPr/>
          </p:nvSpPr>
          <p:spPr>
            <a:xfrm rot="5400000">
              <a:off x="8190962" y="3826717"/>
              <a:ext cx="847785" cy="230832"/>
            </a:xfrm>
            <a:prstGeom prst="rect">
              <a:avLst/>
            </a:prstGeom>
            <a:noFill/>
          </p:spPr>
          <p:txBody>
            <a:bodyPr wrap="square" rtlCol="0">
              <a:spAutoFit/>
            </a:bodyPr>
            <a:lstStyle/>
            <a:p>
              <a:pPr algn="ctr"/>
              <a:r>
                <a:rPr lang="fr-FR" sz="900" b="1" dirty="0">
                  <a:solidFill>
                    <a:schemeClr val="accent6">
                      <a:lumMod val="75000"/>
                    </a:schemeClr>
                  </a:solidFill>
                </a:rPr>
                <a:t>regions.ins.tn</a:t>
              </a:r>
              <a:endParaRPr lang="LID4096" sz="900" b="1" dirty="0">
                <a:solidFill>
                  <a:schemeClr val="accent6">
                    <a:lumMod val="75000"/>
                  </a:schemeClr>
                </a:solidFill>
              </a:endParaRPr>
            </a:p>
          </p:txBody>
        </p:sp>
        <p:sp>
          <p:nvSpPr>
            <p:cNvPr id="78" name="ZoneTexte 77">
              <a:extLst>
                <a:ext uri="{FF2B5EF4-FFF2-40B4-BE49-F238E27FC236}">
                  <a16:creationId xmlns:a16="http://schemas.microsoft.com/office/drawing/2014/main" id="{A33548DA-9F21-4C23-BD7C-9CAF3D27FAF9}"/>
                </a:ext>
              </a:extLst>
            </p:cNvPr>
            <p:cNvSpPr txBox="1"/>
            <p:nvPr/>
          </p:nvSpPr>
          <p:spPr>
            <a:xfrm rot="5400000">
              <a:off x="8121712" y="4493310"/>
              <a:ext cx="847785" cy="369332"/>
            </a:xfrm>
            <a:prstGeom prst="rect">
              <a:avLst/>
            </a:prstGeom>
            <a:noFill/>
          </p:spPr>
          <p:txBody>
            <a:bodyPr wrap="square" rtlCol="0">
              <a:spAutoFit/>
            </a:bodyPr>
            <a:lstStyle/>
            <a:p>
              <a:pPr algn="ctr"/>
              <a:r>
                <a:rPr lang="fr-FR" sz="900" b="1" dirty="0">
                  <a:solidFill>
                    <a:schemeClr val="accent6">
                      <a:lumMod val="75000"/>
                    </a:schemeClr>
                  </a:solidFill>
                </a:rPr>
                <a:t>comtrade.ins.tn</a:t>
              </a:r>
              <a:endParaRPr lang="LID4096" sz="900" b="1" dirty="0">
                <a:solidFill>
                  <a:schemeClr val="accent6">
                    <a:lumMod val="75000"/>
                  </a:schemeClr>
                </a:solidFill>
              </a:endParaRPr>
            </a:p>
          </p:txBody>
        </p:sp>
        <p:pic>
          <p:nvPicPr>
            <p:cNvPr id="79" name="Image 78">
              <a:extLst>
                <a:ext uri="{FF2B5EF4-FFF2-40B4-BE49-F238E27FC236}">
                  <a16:creationId xmlns:a16="http://schemas.microsoft.com/office/drawing/2014/main" id="{A4830ACB-64B6-4742-9E1C-65DC5AE7A5DE}"/>
                </a:ext>
              </a:extLst>
            </p:cNvPr>
            <p:cNvPicPr>
              <a:picLocks noChangeAspect="1"/>
            </p:cNvPicPr>
            <p:nvPr/>
          </p:nvPicPr>
          <p:blipFill>
            <a:blip r:embed="rId5"/>
            <a:stretch>
              <a:fillRect/>
            </a:stretch>
          </p:blipFill>
          <p:spPr>
            <a:xfrm>
              <a:off x="6846678" y="2846565"/>
              <a:ext cx="1627323" cy="690906"/>
            </a:xfrm>
            <a:prstGeom prst="rect">
              <a:avLst/>
            </a:prstGeom>
          </p:spPr>
        </p:pic>
      </p:grpSp>
      <p:cxnSp>
        <p:nvCxnSpPr>
          <p:cNvPr id="80" name="Connecteur droit avec flèche 79">
            <a:extLst>
              <a:ext uri="{FF2B5EF4-FFF2-40B4-BE49-F238E27FC236}">
                <a16:creationId xmlns:a16="http://schemas.microsoft.com/office/drawing/2014/main" id="{C45359FE-0871-4DC7-8D0A-F14E0D3F006A}"/>
              </a:ext>
            </a:extLst>
          </p:cNvPr>
          <p:cNvCxnSpPr>
            <a:cxnSpLocks/>
            <a:stCxn id="71" idx="3"/>
            <a:endCxn id="72" idx="1"/>
          </p:cNvCxnSpPr>
          <p:nvPr/>
        </p:nvCxnSpPr>
        <p:spPr>
          <a:xfrm flipV="1">
            <a:off x="6894654" y="2201065"/>
            <a:ext cx="205888" cy="115178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 name="Connecteur droit avec flèche 80">
            <a:extLst>
              <a:ext uri="{FF2B5EF4-FFF2-40B4-BE49-F238E27FC236}">
                <a16:creationId xmlns:a16="http://schemas.microsoft.com/office/drawing/2014/main" id="{9BA1E84D-651C-4B15-9CFA-A17BE5526167}"/>
              </a:ext>
            </a:extLst>
          </p:cNvPr>
          <p:cNvCxnSpPr>
            <a:cxnSpLocks/>
            <a:stCxn id="71" idx="3"/>
          </p:cNvCxnSpPr>
          <p:nvPr/>
        </p:nvCxnSpPr>
        <p:spPr>
          <a:xfrm flipV="1">
            <a:off x="6894654" y="2913266"/>
            <a:ext cx="284370" cy="439586"/>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2" name="Connecteur droit avec flèche 81">
            <a:extLst>
              <a:ext uri="{FF2B5EF4-FFF2-40B4-BE49-F238E27FC236}">
                <a16:creationId xmlns:a16="http://schemas.microsoft.com/office/drawing/2014/main" id="{E663EDBA-B5ED-435B-9059-2DDA472E7EE9}"/>
              </a:ext>
            </a:extLst>
          </p:cNvPr>
          <p:cNvCxnSpPr>
            <a:cxnSpLocks/>
          </p:cNvCxnSpPr>
          <p:nvPr/>
        </p:nvCxnSpPr>
        <p:spPr>
          <a:xfrm>
            <a:off x="6906918" y="3271749"/>
            <a:ext cx="262689" cy="470249"/>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3" name="Connecteur droit avec flèche 82">
            <a:extLst>
              <a:ext uri="{FF2B5EF4-FFF2-40B4-BE49-F238E27FC236}">
                <a16:creationId xmlns:a16="http://schemas.microsoft.com/office/drawing/2014/main" id="{27EBBA76-B159-43E0-8D23-389C30282668}"/>
              </a:ext>
            </a:extLst>
          </p:cNvPr>
          <p:cNvCxnSpPr>
            <a:cxnSpLocks/>
            <a:endCxn id="74" idx="1"/>
          </p:cNvCxnSpPr>
          <p:nvPr/>
        </p:nvCxnSpPr>
        <p:spPr>
          <a:xfrm>
            <a:off x="6894653" y="3285411"/>
            <a:ext cx="197009" cy="114763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4273B27F-03FF-4634-B2AF-16CE4CB1BFCB}"/>
              </a:ext>
            </a:extLst>
          </p:cNvPr>
          <p:cNvSpPr/>
          <p:nvPr/>
        </p:nvSpPr>
        <p:spPr>
          <a:xfrm>
            <a:off x="4479908" y="2936662"/>
            <a:ext cx="849554" cy="8683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fr-FR" sz="1200" b="1" dirty="0">
                <a:solidFill>
                  <a:schemeClr val="accent1">
                    <a:lumMod val="75000"/>
                  </a:schemeClr>
                </a:solidFill>
              </a:rPr>
              <a:t>ISTAT META MANAGER</a:t>
            </a:r>
            <a:endParaRPr lang="LID4096" sz="1200" b="1" dirty="0">
              <a:solidFill>
                <a:schemeClr val="accent1">
                  <a:lumMod val="75000"/>
                </a:schemeClr>
              </a:solidFill>
            </a:endParaRPr>
          </a:p>
        </p:txBody>
      </p:sp>
      <p:sp>
        <p:nvSpPr>
          <p:cNvPr id="86" name="Flèche : bas 85">
            <a:extLst>
              <a:ext uri="{FF2B5EF4-FFF2-40B4-BE49-F238E27FC236}">
                <a16:creationId xmlns:a16="http://schemas.microsoft.com/office/drawing/2014/main" id="{0F919E7D-2149-438A-8D02-45C51E1B6141}"/>
              </a:ext>
            </a:extLst>
          </p:cNvPr>
          <p:cNvSpPr/>
          <p:nvPr/>
        </p:nvSpPr>
        <p:spPr>
          <a:xfrm rot="16200000">
            <a:off x="5359658" y="2416832"/>
            <a:ext cx="110541" cy="182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87" name="Flèche : bas 86">
            <a:extLst>
              <a:ext uri="{FF2B5EF4-FFF2-40B4-BE49-F238E27FC236}">
                <a16:creationId xmlns:a16="http://schemas.microsoft.com/office/drawing/2014/main" id="{850B6591-F2E4-432D-9E94-BB9291DA5905}"/>
              </a:ext>
            </a:extLst>
          </p:cNvPr>
          <p:cNvSpPr/>
          <p:nvPr/>
        </p:nvSpPr>
        <p:spPr>
          <a:xfrm rot="16200000">
            <a:off x="5379613" y="4077891"/>
            <a:ext cx="110541" cy="182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88" name="Flèche : bas 87">
            <a:extLst>
              <a:ext uri="{FF2B5EF4-FFF2-40B4-BE49-F238E27FC236}">
                <a16:creationId xmlns:a16="http://schemas.microsoft.com/office/drawing/2014/main" id="{B07A96BA-C51E-41AB-90D8-87B1763A96E8}"/>
              </a:ext>
            </a:extLst>
          </p:cNvPr>
          <p:cNvSpPr/>
          <p:nvPr/>
        </p:nvSpPr>
        <p:spPr>
          <a:xfrm rot="16200000">
            <a:off x="6196671" y="3276267"/>
            <a:ext cx="110541" cy="182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sz="1100"/>
          </a:p>
        </p:txBody>
      </p:sp>
      <p:sp>
        <p:nvSpPr>
          <p:cNvPr id="95" name="Flèche : double flèche verticale 94">
            <a:extLst>
              <a:ext uri="{FF2B5EF4-FFF2-40B4-BE49-F238E27FC236}">
                <a16:creationId xmlns:a16="http://schemas.microsoft.com/office/drawing/2014/main" id="{D9BF23C1-ADF1-4473-BB65-254E0742AFC1}"/>
              </a:ext>
            </a:extLst>
          </p:cNvPr>
          <p:cNvSpPr/>
          <p:nvPr/>
        </p:nvSpPr>
        <p:spPr>
          <a:xfrm>
            <a:off x="4832951" y="3702242"/>
            <a:ext cx="137120" cy="260025"/>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
        <p:nvSpPr>
          <p:cNvPr id="98" name="Rectangle 97">
            <a:extLst>
              <a:ext uri="{FF2B5EF4-FFF2-40B4-BE49-F238E27FC236}">
                <a16:creationId xmlns:a16="http://schemas.microsoft.com/office/drawing/2014/main" id="{49F2C325-1355-452E-98BE-1B318968755E}"/>
              </a:ext>
            </a:extLst>
          </p:cNvPr>
          <p:cNvSpPr/>
          <p:nvPr/>
        </p:nvSpPr>
        <p:spPr>
          <a:xfrm>
            <a:off x="2720538" y="2005274"/>
            <a:ext cx="2671749" cy="269515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pic>
        <p:nvPicPr>
          <p:cNvPr id="101" name="Image 100">
            <a:extLst>
              <a:ext uri="{FF2B5EF4-FFF2-40B4-BE49-F238E27FC236}">
                <a16:creationId xmlns:a16="http://schemas.microsoft.com/office/drawing/2014/main" id="{C6C5F6EB-C6DD-4383-9A29-CA3ECD9B973F}"/>
              </a:ext>
            </a:extLst>
          </p:cNvPr>
          <p:cNvPicPr>
            <a:picLocks noChangeAspect="1"/>
          </p:cNvPicPr>
          <p:nvPr/>
        </p:nvPicPr>
        <p:blipFill>
          <a:blip r:embed="rId6"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229703" y="2285201"/>
            <a:ext cx="409205" cy="409205"/>
          </a:xfrm>
          <a:prstGeom prst="rect">
            <a:avLst/>
          </a:prstGeom>
        </p:spPr>
      </p:pic>
      <p:pic>
        <p:nvPicPr>
          <p:cNvPr id="102" name="Image 101">
            <a:extLst>
              <a:ext uri="{FF2B5EF4-FFF2-40B4-BE49-F238E27FC236}">
                <a16:creationId xmlns:a16="http://schemas.microsoft.com/office/drawing/2014/main" id="{F6945CAF-E0E3-4E7D-B313-B37573ACA1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19995" y="2542913"/>
            <a:ext cx="409205" cy="406237"/>
          </a:xfrm>
          <a:prstGeom prst="rect">
            <a:avLst/>
          </a:prstGeom>
        </p:spPr>
      </p:pic>
      <p:pic>
        <p:nvPicPr>
          <p:cNvPr id="103" name="Image 102">
            <a:extLst>
              <a:ext uri="{FF2B5EF4-FFF2-40B4-BE49-F238E27FC236}">
                <a16:creationId xmlns:a16="http://schemas.microsoft.com/office/drawing/2014/main" id="{955CEA01-C42D-4382-AB35-6C87B60C4E16}"/>
              </a:ext>
            </a:extLst>
          </p:cNvPr>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798897" y="4099572"/>
            <a:ext cx="406238" cy="406238"/>
          </a:xfrm>
          <a:prstGeom prst="rect">
            <a:avLst/>
          </a:prstGeom>
          <a:solidFill>
            <a:schemeClr val="bg1"/>
          </a:solidFill>
        </p:spPr>
      </p:pic>
      <p:pic>
        <p:nvPicPr>
          <p:cNvPr id="104" name="Image 103">
            <a:extLst>
              <a:ext uri="{FF2B5EF4-FFF2-40B4-BE49-F238E27FC236}">
                <a16:creationId xmlns:a16="http://schemas.microsoft.com/office/drawing/2014/main" id="{E0F2BC0D-910B-4CDD-839C-FF3062F24CE0}"/>
              </a:ext>
            </a:extLst>
          </p:cNvPr>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849728" y="4057009"/>
            <a:ext cx="368907" cy="368907"/>
          </a:xfrm>
          <a:prstGeom prst="rect">
            <a:avLst/>
          </a:prstGeom>
        </p:spPr>
      </p:pic>
      <p:sp>
        <p:nvSpPr>
          <p:cNvPr id="107" name="ZoneTexte 106">
            <a:extLst>
              <a:ext uri="{FF2B5EF4-FFF2-40B4-BE49-F238E27FC236}">
                <a16:creationId xmlns:a16="http://schemas.microsoft.com/office/drawing/2014/main" id="{2A9CA948-A7EA-471A-A1FD-C14AAE43871B}"/>
              </a:ext>
            </a:extLst>
          </p:cNvPr>
          <p:cNvSpPr txBox="1"/>
          <p:nvPr/>
        </p:nvSpPr>
        <p:spPr>
          <a:xfrm>
            <a:off x="3080842" y="2035294"/>
            <a:ext cx="667938" cy="253916"/>
          </a:xfrm>
          <a:prstGeom prst="rect">
            <a:avLst/>
          </a:prstGeom>
          <a:noFill/>
        </p:spPr>
        <p:txBody>
          <a:bodyPr wrap="square" rtlCol="0">
            <a:spAutoFit/>
          </a:bodyPr>
          <a:lstStyle/>
          <a:p>
            <a:pPr algn="ctr"/>
            <a:r>
              <a:rPr lang="fr-FR" sz="1050" b="1" dirty="0">
                <a:solidFill>
                  <a:schemeClr val="accent6">
                    <a:lumMod val="75000"/>
                  </a:schemeClr>
                </a:solidFill>
              </a:rPr>
              <a:t>Role 1</a:t>
            </a:r>
            <a:endParaRPr lang="LID4096" sz="1050" b="1" dirty="0">
              <a:solidFill>
                <a:schemeClr val="accent6">
                  <a:lumMod val="75000"/>
                </a:schemeClr>
              </a:solidFill>
            </a:endParaRPr>
          </a:p>
        </p:txBody>
      </p:sp>
      <p:sp>
        <p:nvSpPr>
          <p:cNvPr id="108" name="ZoneTexte 107">
            <a:extLst>
              <a:ext uri="{FF2B5EF4-FFF2-40B4-BE49-F238E27FC236}">
                <a16:creationId xmlns:a16="http://schemas.microsoft.com/office/drawing/2014/main" id="{BC6AA0AE-762A-4AFC-A4FC-F9867E706407}"/>
              </a:ext>
            </a:extLst>
          </p:cNvPr>
          <p:cNvSpPr txBox="1"/>
          <p:nvPr/>
        </p:nvSpPr>
        <p:spPr>
          <a:xfrm>
            <a:off x="2601068" y="2427648"/>
            <a:ext cx="711437" cy="253916"/>
          </a:xfrm>
          <a:prstGeom prst="rect">
            <a:avLst/>
          </a:prstGeom>
          <a:noFill/>
        </p:spPr>
        <p:txBody>
          <a:bodyPr wrap="square" rtlCol="0">
            <a:spAutoFit/>
          </a:bodyPr>
          <a:lstStyle/>
          <a:p>
            <a:pPr algn="ctr"/>
            <a:r>
              <a:rPr lang="fr-FR" sz="1050" b="1" dirty="0">
                <a:solidFill>
                  <a:schemeClr val="accent4">
                    <a:lumMod val="75000"/>
                  </a:schemeClr>
                </a:solidFill>
              </a:rPr>
              <a:t>Role 3</a:t>
            </a:r>
            <a:endParaRPr lang="LID4096" sz="1050" b="1" dirty="0">
              <a:solidFill>
                <a:schemeClr val="accent4">
                  <a:lumMod val="75000"/>
                </a:schemeClr>
              </a:solidFill>
            </a:endParaRPr>
          </a:p>
        </p:txBody>
      </p:sp>
      <p:sp>
        <p:nvSpPr>
          <p:cNvPr id="109" name="ZoneTexte 108">
            <a:extLst>
              <a:ext uri="{FF2B5EF4-FFF2-40B4-BE49-F238E27FC236}">
                <a16:creationId xmlns:a16="http://schemas.microsoft.com/office/drawing/2014/main" id="{1A7479E8-5450-4E12-9D04-A7388A5A6671}"/>
              </a:ext>
            </a:extLst>
          </p:cNvPr>
          <p:cNvSpPr txBox="1"/>
          <p:nvPr/>
        </p:nvSpPr>
        <p:spPr>
          <a:xfrm>
            <a:off x="3698257" y="2278881"/>
            <a:ext cx="601223" cy="253916"/>
          </a:xfrm>
          <a:prstGeom prst="rect">
            <a:avLst/>
          </a:prstGeom>
          <a:noFill/>
        </p:spPr>
        <p:txBody>
          <a:bodyPr wrap="square" rtlCol="0">
            <a:spAutoFit/>
          </a:bodyPr>
          <a:lstStyle/>
          <a:p>
            <a:pPr algn="ctr"/>
            <a:r>
              <a:rPr lang="fr-FR" sz="1050" b="1" dirty="0">
                <a:solidFill>
                  <a:schemeClr val="accent1">
                    <a:lumMod val="75000"/>
                  </a:schemeClr>
                </a:solidFill>
              </a:rPr>
              <a:t>Role 2</a:t>
            </a:r>
            <a:endParaRPr lang="LID4096" sz="1050" b="1" dirty="0">
              <a:solidFill>
                <a:schemeClr val="accent1">
                  <a:lumMod val="75000"/>
                </a:schemeClr>
              </a:solidFill>
            </a:endParaRPr>
          </a:p>
        </p:txBody>
      </p:sp>
      <p:pic>
        <p:nvPicPr>
          <p:cNvPr id="112" name="Image 111">
            <a:extLst>
              <a:ext uri="{FF2B5EF4-FFF2-40B4-BE49-F238E27FC236}">
                <a16:creationId xmlns:a16="http://schemas.microsoft.com/office/drawing/2014/main" id="{5339CE72-79CD-4F19-ABD3-3153454D0F8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13343" y="2947308"/>
            <a:ext cx="1363979" cy="932667"/>
          </a:xfrm>
          <a:prstGeom prst="rect">
            <a:avLst/>
          </a:prstGeom>
        </p:spPr>
      </p:pic>
      <p:pic>
        <p:nvPicPr>
          <p:cNvPr id="113" name="Image 112">
            <a:extLst>
              <a:ext uri="{FF2B5EF4-FFF2-40B4-BE49-F238E27FC236}">
                <a16:creationId xmlns:a16="http://schemas.microsoft.com/office/drawing/2014/main" id="{B986621C-D26E-407B-82C8-A21B9F859EB2}"/>
              </a:ext>
            </a:extLst>
          </p:cNvPr>
          <p:cNvPicPr>
            <a:picLocks noChangeAspect="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810597" y="2641053"/>
            <a:ext cx="406237" cy="406237"/>
          </a:xfrm>
          <a:prstGeom prst="rect">
            <a:avLst/>
          </a:prstGeom>
        </p:spPr>
      </p:pic>
      <p:sp>
        <p:nvSpPr>
          <p:cNvPr id="114" name="ZoneTexte 113">
            <a:extLst>
              <a:ext uri="{FF2B5EF4-FFF2-40B4-BE49-F238E27FC236}">
                <a16:creationId xmlns:a16="http://schemas.microsoft.com/office/drawing/2014/main" id="{9905B67E-352E-44DA-A545-66EB7C64CBF8}"/>
              </a:ext>
            </a:extLst>
          </p:cNvPr>
          <p:cNvSpPr txBox="1"/>
          <p:nvPr/>
        </p:nvSpPr>
        <p:spPr>
          <a:xfrm>
            <a:off x="2657287" y="3788780"/>
            <a:ext cx="757524" cy="253916"/>
          </a:xfrm>
          <a:prstGeom prst="rect">
            <a:avLst/>
          </a:prstGeom>
          <a:noFill/>
        </p:spPr>
        <p:txBody>
          <a:bodyPr wrap="square" rtlCol="0">
            <a:spAutoFit/>
          </a:bodyPr>
          <a:lstStyle/>
          <a:p>
            <a:pPr algn="ctr"/>
            <a:r>
              <a:rPr lang="fr-FR" sz="1050" b="1" dirty="0">
                <a:solidFill>
                  <a:schemeClr val="bg2">
                    <a:lumMod val="75000"/>
                  </a:schemeClr>
                </a:solidFill>
              </a:rPr>
              <a:t>Role 4</a:t>
            </a:r>
            <a:endParaRPr lang="LID4096" sz="1050" b="1" dirty="0">
              <a:solidFill>
                <a:schemeClr val="bg2">
                  <a:lumMod val="75000"/>
                </a:schemeClr>
              </a:solidFill>
            </a:endParaRPr>
          </a:p>
        </p:txBody>
      </p:sp>
      <p:sp>
        <p:nvSpPr>
          <p:cNvPr id="117" name="ZoneTexte 116">
            <a:extLst>
              <a:ext uri="{FF2B5EF4-FFF2-40B4-BE49-F238E27FC236}">
                <a16:creationId xmlns:a16="http://schemas.microsoft.com/office/drawing/2014/main" id="{49AFD6E8-8428-4B23-8950-F205C7980446}"/>
              </a:ext>
            </a:extLst>
          </p:cNvPr>
          <p:cNvSpPr txBox="1"/>
          <p:nvPr/>
        </p:nvSpPr>
        <p:spPr>
          <a:xfrm>
            <a:off x="3564809" y="3875065"/>
            <a:ext cx="757524" cy="253916"/>
          </a:xfrm>
          <a:prstGeom prst="rect">
            <a:avLst/>
          </a:prstGeom>
          <a:noFill/>
        </p:spPr>
        <p:txBody>
          <a:bodyPr wrap="square" rtlCol="0">
            <a:spAutoFit/>
          </a:bodyPr>
          <a:lstStyle/>
          <a:p>
            <a:pPr algn="ctr"/>
            <a:r>
              <a:rPr lang="fr-FR" sz="1050" b="1" dirty="0">
                <a:solidFill>
                  <a:schemeClr val="accent2">
                    <a:lumMod val="75000"/>
                  </a:schemeClr>
                </a:solidFill>
              </a:rPr>
              <a:t>Role 5</a:t>
            </a:r>
            <a:endParaRPr lang="LID4096" sz="1050" b="1" dirty="0">
              <a:solidFill>
                <a:schemeClr val="accent2">
                  <a:lumMod val="75000"/>
                </a:schemeClr>
              </a:solidFill>
            </a:endParaRPr>
          </a:p>
        </p:txBody>
      </p:sp>
      <p:sp>
        <p:nvSpPr>
          <p:cNvPr id="118" name="Rectangle 117">
            <a:extLst>
              <a:ext uri="{FF2B5EF4-FFF2-40B4-BE49-F238E27FC236}">
                <a16:creationId xmlns:a16="http://schemas.microsoft.com/office/drawing/2014/main" id="{9E702527-F220-484E-ADB0-47DF9B9C5D3F}"/>
              </a:ext>
            </a:extLst>
          </p:cNvPr>
          <p:cNvSpPr/>
          <p:nvPr/>
        </p:nvSpPr>
        <p:spPr>
          <a:xfrm>
            <a:off x="2720538" y="4793087"/>
            <a:ext cx="4174115" cy="4291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2">
                    <a:lumMod val="75000"/>
                  </a:schemeClr>
                </a:solidFill>
              </a:rPr>
              <a:t>Full data life cycle management</a:t>
            </a:r>
            <a:endParaRPr lang="LID4096" dirty="0">
              <a:solidFill>
                <a:schemeClr val="accent2">
                  <a:lumMod val="75000"/>
                </a:schemeClr>
              </a:solidFill>
            </a:endParaRPr>
          </a:p>
        </p:txBody>
      </p:sp>
      <p:sp>
        <p:nvSpPr>
          <p:cNvPr id="6" name="Rectangle 5">
            <a:extLst>
              <a:ext uri="{FF2B5EF4-FFF2-40B4-BE49-F238E27FC236}">
                <a16:creationId xmlns:a16="http://schemas.microsoft.com/office/drawing/2014/main" id="{1A1E28EE-5259-41EE-B7BE-88D90C12C25B}"/>
              </a:ext>
            </a:extLst>
          </p:cNvPr>
          <p:cNvSpPr/>
          <p:nvPr/>
        </p:nvSpPr>
        <p:spPr>
          <a:xfrm>
            <a:off x="357397" y="1971529"/>
            <a:ext cx="663560" cy="32355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a:t>Building capacities</a:t>
            </a:r>
            <a:endParaRPr lang="LID4096" b="1" dirty="0"/>
          </a:p>
        </p:txBody>
      </p:sp>
      <p:sp>
        <p:nvSpPr>
          <p:cNvPr id="7" name="Rectangle 6">
            <a:extLst>
              <a:ext uri="{FF2B5EF4-FFF2-40B4-BE49-F238E27FC236}">
                <a16:creationId xmlns:a16="http://schemas.microsoft.com/office/drawing/2014/main" id="{A24E89CE-E35B-48B0-A0B0-501BC9DE780F}"/>
              </a:ext>
            </a:extLst>
          </p:cNvPr>
          <p:cNvSpPr/>
          <p:nvPr/>
        </p:nvSpPr>
        <p:spPr>
          <a:xfrm>
            <a:off x="1380221" y="1995537"/>
            <a:ext cx="1105622" cy="14334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1">
                    <a:lumMod val="75000"/>
                  </a:schemeClr>
                </a:solidFill>
              </a:rPr>
              <a:t>Internal data producers</a:t>
            </a:r>
            <a:endParaRPr lang="LID4096" sz="1600" b="1" dirty="0">
              <a:solidFill>
                <a:schemeClr val="accent1">
                  <a:lumMod val="75000"/>
                </a:schemeClr>
              </a:solidFill>
            </a:endParaRPr>
          </a:p>
        </p:txBody>
      </p:sp>
      <p:sp>
        <p:nvSpPr>
          <p:cNvPr id="89" name="Rectangle 88">
            <a:extLst>
              <a:ext uri="{FF2B5EF4-FFF2-40B4-BE49-F238E27FC236}">
                <a16:creationId xmlns:a16="http://schemas.microsoft.com/office/drawing/2014/main" id="{CC9AE792-A460-48D2-A480-45609A909D52}"/>
              </a:ext>
            </a:extLst>
          </p:cNvPr>
          <p:cNvSpPr/>
          <p:nvPr/>
        </p:nvSpPr>
        <p:spPr>
          <a:xfrm>
            <a:off x="1373736" y="3789078"/>
            <a:ext cx="1105622" cy="143346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accent1">
                    <a:lumMod val="75000"/>
                  </a:schemeClr>
                </a:solidFill>
              </a:rPr>
              <a:t>External data producers</a:t>
            </a:r>
            <a:endParaRPr lang="LID4096" sz="1600" b="1" dirty="0">
              <a:solidFill>
                <a:schemeClr val="accent1">
                  <a:lumMod val="75000"/>
                </a:schemeClr>
              </a:solidFill>
            </a:endParaRPr>
          </a:p>
        </p:txBody>
      </p:sp>
      <p:cxnSp>
        <p:nvCxnSpPr>
          <p:cNvPr id="9" name="Connecteur droit avec flèche 8">
            <a:extLst>
              <a:ext uri="{FF2B5EF4-FFF2-40B4-BE49-F238E27FC236}">
                <a16:creationId xmlns:a16="http://schemas.microsoft.com/office/drawing/2014/main" id="{4A17B5A1-1555-4E51-8165-733E86D8F4CC}"/>
              </a:ext>
            </a:extLst>
          </p:cNvPr>
          <p:cNvCxnSpPr>
            <a:cxnSpLocks/>
            <a:endCxn id="7" idx="1"/>
          </p:cNvCxnSpPr>
          <p:nvPr/>
        </p:nvCxnSpPr>
        <p:spPr>
          <a:xfrm>
            <a:off x="1033826" y="2712268"/>
            <a:ext cx="34639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Connecteur droit avec flèche 90">
            <a:extLst>
              <a:ext uri="{FF2B5EF4-FFF2-40B4-BE49-F238E27FC236}">
                <a16:creationId xmlns:a16="http://schemas.microsoft.com/office/drawing/2014/main" id="{E97B06C2-C226-41E8-889B-DBC6E3BFE07A}"/>
              </a:ext>
            </a:extLst>
          </p:cNvPr>
          <p:cNvCxnSpPr>
            <a:cxnSpLocks/>
          </p:cNvCxnSpPr>
          <p:nvPr/>
        </p:nvCxnSpPr>
        <p:spPr>
          <a:xfrm>
            <a:off x="1027341" y="4493926"/>
            <a:ext cx="34639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Accolade fermante 3">
            <a:extLst>
              <a:ext uri="{FF2B5EF4-FFF2-40B4-BE49-F238E27FC236}">
                <a16:creationId xmlns:a16="http://schemas.microsoft.com/office/drawing/2014/main" id="{FBD7B7CA-4603-482F-BDB2-0E9FCAF6A367}"/>
              </a:ext>
            </a:extLst>
          </p:cNvPr>
          <p:cNvSpPr/>
          <p:nvPr/>
        </p:nvSpPr>
        <p:spPr>
          <a:xfrm rot="5400000">
            <a:off x="2001553" y="4689659"/>
            <a:ext cx="523174" cy="1765839"/>
          </a:xfrm>
          <a:prstGeom prst="rightBrac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solidFill>
                <a:schemeClr val="accent2">
                  <a:lumMod val="75000"/>
                </a:schemeClr>
              </a:solidFill>
            </a:endParaRPr>
          </a:p>
        </p:txBody>
      </p:sp>
      <p:sp>
        <p:nvSpPr>
          <p:cNvPr id="92" name="Accolade fermante 91">
            <a:extLst>
              <a:ext uri="{FF2B5EF4-FFF2-40B4-BE49-F238E27FC236}">
                <a16:creationId xmlns:a16="http://schemas.microsoft.com/office/drawing/2014/main" id="{82A05439-0726-4F67-8680-7DB4EC02476E}"/>
              </a:ext>
            </a:extLst>
          </p:cNvPr>
          <p:cNvSpPr/>
          <p:nvPr/>
        </p:nvSpPr>
        <p:spPr>
          <a:xfrm rot="5400000">
            <a:off x="4319588" y="4241320"/>
            <a:ext cx="502962" cy="2682733"/>
          </a:xfrm>
          <a:prstGeom prst="rightBrac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sp>
        <p:nvSpPr>
          <p:cNvPr id="93" name="Accolade fermante 92">
            <a:extLst>
              <a:ext uri="{FF2B5EF4-FFF2-40B4-BE49-F238E27FC236}">
                <a16:creationId xmlns:a16="http://schemas.microsoft.com/office/drawing/2014/main" id="{34E63ACB-DD0A-49A9-BDD7-D6FCA69934C2}"/>
              </a:ext>
            </a:extLst>
          </p:cNvPr>
          <p:cNvSpPr/>
          <p:nvPr/>
        </p:nvSpPr>
        <p:spPr>
          <a:xfrm rot="5400000">
            <a:off x="7140587" y="4226870"/>
            <a:ext cx="474062" cy="2682733"/>
          </a:xfrm>
          <a:prstGeom prst="rightBrac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ID4096"/>
          </a:p>
        </p:txBody>
      </p:sp>
      <p:sp>
        <p:nvSpPr>
          <p:cNvPr id="8" name="ZoneTexte 7">
            <a:extLst>
              <a:ext uri="{FF2B5EF4-FFF2-40B4-BE49-F238E27FC236}">
                <a16:creationId xmlns:a16="http://schemas.microsoft.com/office/drawing/2014/main" id="{3AA9FF7B-EC42-4BB8-BC13-D3913D11A136}"/>
              </a:ext>
            </a:extLst>
          </p:cNvPr>
          <p:cNvSpPr txBox="1"/>
          <p:nvPr/>
        </p:nvSpPr>
        <p:spPr>
          <a:xfrm>
            <a:off x="1408055" y="5834166"/>
            <a:ext cx="1772324" cy="369332"/>
          </a:xfrm>
          <a:prstGeom prst="rect">
            <a:avLst/>
          </a:prstGeom>
          <a:noFill/>
        </p:spPr>
        <p:txBody>
          <a:bodyPr wrap="square" rtlCol="0">
            <a:spAutoFit/>
          </a:bodyPr>
          <a:lstStyle/>
          <a:p>
            <a:pPr algn="ctr"/>
            <a:r>
              <a:rPr lang="fr-FR" b="1" dirty="0">
                <a:solidFill>
                  <a:schemeClr val="accent2">
                    <a:lumMod val="75000"/>
                  </a:schemeClr>
                </a:solidFill>
              </a:rPr>
              <a:t>Collect</a:t>
            </a:r>
            <a:endParaRPr lang="LID4096" b="1" dirty="0">
              <a:solidFill>
                <a:schemeClr val="accent2">
                  <a:lumMod val="75000"/>
                </a:schemeClr>
              </a:solidFill>
            </a:endParaRPr>
          </a:p>
        </p:txBody>
      </p:sp>
      <p:sp>
        <p:nvSpPr>
          <p:cNvPr id="94" name="ZoneTexte 93">
            <a:extLst>
              <a:ext uri="{FF2B5EF4-FFF2-40B4-BE49-F238E27FC236}">
                <a16:creationId xmlns:a16="http://schemas.microsoft.com/office/drawing/2014/main" id="{4614A62C-1BF4-4A7F-B378-A3DBF44A0A4B}"/>
              </a:ext>
            </a:extLst>
          </p:cNvPr>
          <p:cNvSpPr txBox="1"/>
          <p:nvPr/>
        </p:nvSpPr>
        <p:spPr>
          <a:xfrm>
            <a:off x="3605533" y="5811606"/>
            <a:ext cx="1772324" cy="369332"/>
          </a:xfrm>
          <a:prstGeom prst="rect">
            <a:avLst/>
          </a:prstGeom>
          <a:noFill/>
        </p:spPr>
        <p:txBody>
          <a:bodyPr wrap="square" rtlCol="0">
            <a:spAutoFit/>
          </a:bodyPr>
          <a:lstStyle/>
          <a:p>
            <a:pPr algn="ctr"/>
            <a:r>
              <a:rPr lang="fr-FR" b="1" dirty="0">
                <a:solidFill>
                  <a:schemeClr val="accent3">
                    <a:lumMod val="75000"/>
                  </a:schemeClr>
                </a:solidFill>
              </a:rPr>
              <a:t>Process</a:t>
            </a:r>
            <a:endParaRPr lang="LID4096" b="1" dirty="0">
              <a:solidFill>
                <a:schemeClr val="accent3">
                  <a:lumMod val="75000"/>
                </a:schemeClr>
              </a:solidFill>
            </a:endParaRPr>
          </a:p>
        </p:txBody>
      </p:sp>
      <p:sp>
        <p:nvSpPr>
          <p:cNvPr id="97" name="ZoneTexte 96">
            <a:extLst>
              <a:ext uri="{FF2B5EF4-FFF2-40B4-BE49-F238E27FC236}">
                <a16:creationId xmlns:a16="http://schemas.microsoft.com/office/drawing/2014/main" id="{C974500D-724D-4B95-87FF-435F21B68D54}"/>
              </a:ext>
            </a:extLst>
          </p:cNvPr>
          <p:cNvSpPr txBox="1"/>
          <p:nvPr/>
        </p:nvSpPr>
        <p:spPr>
          <a:xfrm>
            <a:off x="6092378" y="5805268"/>
            <a:ext cx="2660925" cy="369332"/>
          </a:xfrm>
          <a:prstGeom prst="rect">
            <a:avLst/>
          </a:prstGeom>
          <a:noFill/>
        </p:spPr>
        <p:txBody>
          <a:bodyPr wrap="square" rtlCol="0">
            <a:spAutoFit/>
          </a:bodyPr>
          <a:lstStyle/>
          <a:p>
            <a:pPr algn="ctr"/>
            <a:r>
              <a:rPr lang="fr-FR" b="1" dirty="0">
                <a:solidFill>
                  <a:schemeClr val="bg1">
                    <a:lumMod val="50000"/>
                  </a:schemeClr>
                </a:solidFill>
              </a:rPr>
              <a:t>Disseminate &amp; report</a:t>
            </a:r>
            <a:endParaRPr lang="LID4096" b="1" dirty="0">
              <a:solidFill>
                <a:schemeClr val="bg1">
                  <a:lumMod val="50000"/>
                </a:schemeClr>
              </a:solidFill>
            </a:endParaRPr>
          </a:p>
        </p:txBody>
      </p:sp>
      <p:sp>
        <p:nvSpPr>
          <p:cNvPr id="99" name="Titre 1">
            <a:extLst>
              <a:ext uri="{FF2B5EF4-FFF2-40B4-BE49-F238E27FC236}">
                <a16:creationId xmlns:a16="http://schemas.microsoft.com/office/drawing/2014/main" id="{901FC2C9-943B-40B5-8C71-6664D2260B2B}"/>
              </a:ext>
            </a:extLst>
          </p:cNvPr>
          <p:cNvSpPr>
            <a:spLocks noGrp="1"/>
          </p:cNvSpPr>
          <p:nvPr>
            <p:ph type="title"/>
          </p:nvPr>
        </p:nvSpPr>
        <p:spPr>
          <a:xfrm>
            <a:off x="107504" y="143427"/>
            <a:ext cx="9036496" cy="1143000"/>
          </a:xfrm>
        </p:spPr>
        <p:txBody>
          <a:bodyPr>
            <a:normAutofit fontScale="90000"/>
          </a:bodyPr>
          <a:lstStyle/>
          <a:p>
            <a:pPr algn="l"/>
            <a:r>
              <a:rPr lang="fr-FR" sz="4000" b="1" dirty="0">
                <a:solidFill>
                  <a:schemeClr val="accent1">
                    <a:lumMod val="75000"/>
                  </a:schemeClr>
                </a:solidFill>
              </a:rPr>
              <a:t>Next step: </a:t>
            </a:r>
            <a:r>
              <a:rPr lang="fr-FR" b="1" dirty="0">
                <a:solidFill>
                  <a:srgbClr val="92D050"/>
                </a:solidFill>
              </a:rPr>
              <a:t>Full Data life cycle management in SDMX</a:t>
            </a:r>
            <a:endParaRPr lang="LID4096" b="1" dirty="0">
              <a:solidFill>
                <a:srgbClr val="92D050"/>
              </a:solidFill>
            </a:endParaRPr>
          </a:p>
        </p:txBody>
      </p:sp>
    </p:spTree>
    <p:extLst>
      <p:ext uri="{BB962C8B-B14F-4D97-AF65-F5344CB8AC3E}">
        <p14:creationId xmlns:p14="http://schemas.microsoft.com/office/powerpoint/2010/main" val="1458542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0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cBhvr>
                                        <p:cTn id="63" dur="1000" fill="hold"/>
                                        <p:tgtEl>
                                          <p:spTgt spid="118"/>
                                        </p:tgtEl>
                                        <p:attrNameLst>
                                          <p:attrName>ppt_w</p:attrName>
                                        </p:attrNameLst>
                                      </p:cBhvr>
                                      <p:tavLst>
                                        <p:tav tm="0">
                                          <p:val>
                                            <p:strVal val="#ppt_w*0.70"/>
                                          </p:val>
                                        </p:tav>
                                        <p:tav tm="100000">
                                          <p:val>
                                            <p:strVal val="#ppt_w"/>
                                          </p:val>
                                        </p:tav>
                                      </p:tavLst>
                                    </p:anim>
                                    <p:anim calcmode="lin" valueType="num">
                                      <p:cBhvr>
                                        <p:cTn id="64" dur="1000" fill="hold"/>
                                        <p:tgtEl>
                                          <p:spTgt spid="118"/>
                                        </p:tgtEl>
                                        <p:attrNameLst>
                                          <p:attrName>ppt_h</p:attrName>
                                        </p:attrNameLst>
                                      </p:cBhvr>
                                      <p:tavLst>
                                        <p:tav tm="0">
                                          <p:val>
                                            <p:strVal val="#ppt_h"/>
                                          </p:val>
                                        </p:tav>
                                        <p:tav tm="100000">
                                          <p:val>
                                            <p:strVal val="#ppt_h"/>
                                          </p:val>
                                        </p:tav>
                                      </p:tavLst>
                                    </p:anim>
                                    <p:animEffect transition="in" filter="fade">
                                      <p:cBhvr>
                                        <p:cTn id="65" dur="1000"/>
                                        <p:tgtEl>
                                          <p:spTgt spid="118"/>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7"/>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89"/>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6"/>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91"/>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9"/>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55" presetClass="entr" presetSubtype="0" fill="hold" grpId="0" nodeType="click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p:cTn id="82" dur="1000" fill="hold"/>
                                        <p:tgtEl>
                                          <p:spTgt spid="4"/>
                                        </p:tgtEl>
                                        <p:attrNameLst>
                                          <p:attrName>ppt_w</p:attrName>
                                        </p:attrNameLst>
                                      </p:cBhvr>
                                      <p:tavLst>
                                        <p:tav tm="0">
                                          <p:val>
                                            <p:strVal val="#ppt_w*0.70"/>
                                          </p:val>
                                        </p:tav>
                                        <p:tav tm="100000">
                                          <p:val>
                                            <p:strVal val="#ppt_w"/>
                                          </p:val>
                                        </p:tav>
                                      </p:tavLst>
                                    </p:anim>
                                    <p:anim calcmode="lin" valueType="num">
                                      <p:cBhvr>
                                        <p:cTn id="83" dur="1000" fill="hold"/>
                                        <p:tgtEl>
                                          <p:spTgt spid="4"/>
                                        </p:tgtEl>
                                        <p:attrNameLst>
                                          <p:attrName>ppt_h</p:attrName>
                                        </p:attrNameLst>
                                      </p:cBhvr>
                                      <p:tavLst>
                                        <p:tav tm="0">
                                          <p:val>
                                            <p:strVal val="#ppt_h"/>
                                          </p:val>
                                        </p:tav>
                                        <p:tav tm="100000">
                                          <p:val>
                                            <p:strVal val="#ppt_h"/>
                                          </p:val>
                                        </p:tav>
                                      </p:tavLst>
                                    </p:anim>
                                    <p:animEffect transition="in" filter="fade">
                                      <p:cBhvr>
                                        <p:cTn id="84" dur="1000"/>
                                        <p:tgtEl>
                                          <p:spTgt spid="4"/>
                                        </p:tgtEl>
                                      </p:cBhvr>
                                    </p:animEffect>
                                  </p:childTnLst>
                                </p:cTn>
                              </p:par>
                              <p:par>
                                <p:cTn id="85" presetID="55" presetClass="entr" presetSubtype="0" fill="hold" grpId="0" nodeType="withEffect">
                                  <p:stCondLst>
                                    <p:cond delay="0"/>
                                  </p:stCondLst>
                                  <p:childTnLst>
                                    <p:set>
                                      <p:cBhvr>
                                        <p:cTn id="86" dur="1" fill="hold">
                                          <p:stCondLst>
                                            <p:cond delay="0"/>
                                          </p:stCondLst>
                                        </p:cTn>
                                        <p:tgtEl>
                                          <p:spTgt spid="8"/>
                                        </p:tgtEl>
                                        <p:attrNameLst>
                                          <p:attrName>style.visibility</p:attrName>
                                        </p:attrNameLst>
                                      </p:cBhvr>
                                      <p:to>
                                        <p:strVal val="visible"/>
                                      </p:to>
                                    </p:set>
                                    <p:anim calcmode="lin" valueType="num">
                                      <p:cBhvr>
                                        <p:cTn id="87" dur="1000" fill="hold"/>
                                        <p:tgtEl>
                                          <p:spTgt spid="8"/>
                                        </p:tgtEl>
                                        <p:attrNameLst>
                                          <p:attrName>ppt_w</p:attrName>
                                        </p:attrNameLst>
                                      </p:cBhvr>
                                      <p:tavLst>
                                        <p:tav tm="0">
                                          <p:val>
                                            <p:strVal val="#ppt_w*0.70"/>
                                          </p:val>
                                        </p:tav>
                                        <p:tav tm="100000">
                                          <p:val>
                                            <p:strVal val="#ppt_w"/>
                                          </p:val>
                                        </p:tav>
                                      </p:tavLst>
                                    </p:anim>
                                    <p:anim calcmode="lin" valueType="num">
                                      <p:cBhvr>
                                        <p:cTn id="88" dur="1000" fill="hold"/>
                                        <p:tgtEl>
                                          <p:spTgt spid="8"/>
                                        </p:tgtEl>
                                        <p:attrNameLst>
                                          <p:attrName>ppt_h</p:attrName>
                                        </p:attrNameLst>
                                      </p:cBhvr>
                                      <p:tavLst>
                                        <p:tav tm="0">
                                          <p:val>
                                            <p:strVal val="#ppt_h"/>
                                          </p:val>
                                        </p:tav>
                                        <p:tav tm="100000">
                                          <p:val>
                                            <p:strVal val="#ppt_h"/>
                                          </p:val>
                                        </p:tav>
                                      </p:tavLst>
                                    </p:anim>
                                    <p:animEffect transition="in" filter="fade">
                                      <p:cBhvr>
                                        <p:cTn id="89" dur="1000"/>
                                        <p:tgtEl>
                                          <p:spTgt spid="8"/>
                                        </p:tgtEl>
                                      </p:cBhvr>
                                    </p:animEffect>
                                  </p:childTnLst>
                                </p:cTn>
                              </p:par>
                            </p:childTnLst>
                          </p:cTn>
                        </p:par>
                        <p:par>
                          <p:cTn id="90" fill="hold">
                            <p:stCondLst>
                              <p:cond delay="1000"/>
                            </p:stCondLst>
                            <p:childTnLst>
                              <p:par>
                                <p:cTn id="91" presetID="55"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 calcmode="lin" valueType="num">
                                      <p:cBhvr>
                                        <p:cTn id="93" dur="1000" fill="hold"/>
                                        <p:tgtEl>
                                          <p:spTgt spid="92"/>
                                        </p:tgtEl>
                                        <p:attrNameLst>
                                          <p:attrName>ppt_w</p:attrName>
                                        </p:attrNameLst>
                                      </p:cBhvr>
                                      <p:tavLst>
                                        <p:tav tm="0">
                                          <p:val>
                                            <p:strVal val="#ppt_w*0.70"/>
                                          </p:val>
                                        </p:tav>
                                        <p:tav tm="100000">
                                          <p:val>
                                            <p:strVal val="#ppt_w"/>
                                          </p:val>
                                        </p:tav>
                                      </p:tavLst>
                                    </p:anim>
                                    <p:anim calcmode="lin" valueType="num">
                                      <p:cBhvr>
                                        <p:cTn id="94" dur="1000" fill="hold"/>
                                        <p:tgtEl>
                                          <p:spTgt spid="92"/>
                                        </p:tgtEl>
                                        <p:attrNameLst>
                                          <p:attrName>ppt_h</p:attrName>
                                        </p:attrNameLst>
                                      </p:cBhvr>
                                      <p:tavLst>
                                        <p:tav tm="0">
                                          <p:val>
                                            <p:strVal val="#ppt_h"/>
                                          </p:val>
                                        </p:tav>
                                        <p:tav tm="100000">
                                          <p:val>
                                            <p:strVal val="#ppt_h"/>
                                          </p:val>
                                        </p:tav>
                                      </p:tavLst>
                                    </p:anim>
                                    <p:animEffect transition="in" filter="fade">
                                      <p:cBhvr>
                                        <p:cTn id="95" dur="1000"/>
                                        <p:tgtEl>
                                          <p:spTgt spid="92"/>
                                        </p:tgtEl>
                                      </p:cBhvr>
                                    </p:animEffect>
                                  </p:childTnLst>
                                </p:cTn>
                              </p:par>
                              <p:par>
                                <p:cTn id="96" presetID="55" presetClass="entr" presetSubtype="0" fill="hold" grpId="0" nodeType="withEffect">
                                  <p:stCondLst>
                                    <p:cond delay="0"/>
                                  </p:stCondLst>
                                  <p:childTnLst>
                                    <p:set>
                                      <p:cBhvr>
                                        <p:cTn id="97" dur="1" fill="hold">
                                          <p:stCondLst>
                                            <p:cond delay="0"/>
                                          </p:stCondLst>
                                        </p:cTn>
                                        <p:tgtEl>
                                          <p:spTgt spid="94"/>
                                        </p:tgtEl>
                                        <p:attrNameLst>
                                          <p:attrName>style.visibility</p:attrName>
                                        </p:attrNameLst>
                                      </p:cBhvr>
                                      <p:to>
                                        <p:strVal val="visible"/>
                                      </p:to>
                                    </p:set>
                                    <p:anim calcmode="lin" valueType="num">
                                      <p:cBhvr>
                                        <p:cTn id="98" dur="1000" fill="hold"/>
                                        <p:tgtEl>
                                          <p:spTgt spid="94"/>
                                        </p:tgtEl>
                                        <p:attrNameLst>
                                          <p:attrName>ppt_w</p:attrName>
                                        </p:attrNameLst>
                                      </p:cBhvr>
                                      <p:tavLst>
                                        <p:tav tm="0">
                                          <p:val>
                                            <p:strVal val="#ppt_w*0.70"/>
                                          </p:val>
                                        </p:tav>
                                        <p:tav tm="100000">
                                          <p:val>
                                            <p:strVal val="#ppt_w"/>
                                          </p:val>
                                        </p:tav>
                                      </p:tavLst>
                                    </p:anim>
                                    <p:anim calcmode="lin" valueType="num">
                                      <p:cBhvr>
                                        <p:cTn id="99" dur="1000" fill="hold"/>
                                        <p:tgtEl>
                                          <p:spTgt spid="94"/>
                                        </p:tgtEl>
                                        <p:attrNameLst>
                                          <p:attrName>ppt_h</p:attrName>
                                        </p:attrNameLst>
                                      </p:cBhvr>
                                      <p:tavLst>
                                        <p:tav tm="0">
                                          <p:val>
                                            <p:strVal val="#ppt_h"/>
                                          </p:val>
                                        </p:tav>
                                        <p:tav tm="100000">
                                          <p:val>
                                            <p:strVal val="#ppt_h"/>
                                          </p:val>
                                        </p:tav>
                                      </p:tavLst>
                                    </p:anim>
                                    <p:animEffect transition="in" filter="fade">
                                      <p:cBhvr>
                                        <p:cTn id="100" dur="1000"/>
                                        <p:tgtEl>
                                          <p:spTgt spid="94"/>
                                        </p:tgtEl>
                                      </p:cBhvr>
                                    </p:animEffect>
                                  </p:childTnLst>
                                </p:cTn>
                              </p:par>
                            </p:childTnLst>
                          </p:cTn>
                        </p:par>
                        <p:par>
                          <p:cTn id="101" fill="hold">
                            <p:stCondLst>
                              <p:cond delay="2000"/>
                            </p:stCondLst>
                            <p:childTnLst>
                              <p:par>
                                <p:cTn id="102" presetID="55" presetClass="entr" presetSubtype="0" fill="hold" grpId="0" nodeType="afterEffect">
                                  <p:stCondLst>
                                    <p:cond delay="0"/>
                                  </p:stCondLst>
                                  <p:childTnLst>
                                    <p:set>
                                      <p:cBhvr>
                                        <p:cTn id="103" dur="1" fill="hold">
                                          <p:stCondLst>
                                            <p:cond delay="0"/>
                                          </p:stCondLst>
                                        </p:cTn>
                                        <p:tgtEl>
                                          <p:spTgt spid="93"/>
                                        </p:tgtEl>
                                        <p:attrNameLst>
                                          <p:attrName>style.visibility</p:attrName>
                                        </p:attrNameLst>
                                      </p:cBhvr>
                                      <p:to>
                                        <p:strVal val="visible"/>
                                      </p:to>
                                    </p:set>
                                    <p:anim calcmode="lin" valueType="num">
                                      <p:cBhvr>
                                        <p:cTn id="104" dur="1000" fill="hold"/>
                                        <p:tgtEl>
                                          <p:spTgt spid="93"/>
                                        </p:tgtEl>
                                        <p:attrNameLst>
                                          <p:attrName>ppt_w</p:attrName>
                                        </p:attrNameLst>
                                      </p:cBhvr>
                                      <p:tavLst>
                                        <p:tav tm="0">
                                          <p:val>
                                            <p:strVal val="#ppt_w*0.70"/>
                                          </p:val>
                                        </p:tav>
                                        <p:tav tm="100000">
                                          <p:val>
                                            <p:strVal val="#ppt_w"/>
                                          </p:val>
                                        </p:tav>
                                      </p:tavLst>
                                    </p:anim>
                                    <p:anim calcmode="lin" valueType="num">
                                      <p:cBhvr>
                                        <p:cTn id="105" dur="1000" fill="hold"/>
                                        <p:tgtEl>
                                          <p:spTgt spid="93"/>
                                        </p:tgtEl>
                                        <p:attrNameLst>
                                          <p:attrName>ppt_h</p:attrName>
                                        </p:attrNameLst>
                                      </p:cBhvr>
                                      <p:tavLst>
                                        <p:tav tm="0">
                                          <p:val>
                                            <p:strVal val="#ppt_h"/>
                                          </p:val>
                                        </p:tav>
                                        <p:tav tm="100000">
                                          <p:val>
                                            <p:strVal val="#ppt_h"/>
                                          </p:val>
                                        </p:tav>
                                      </p:tavLst>
                                    </p:anim>
                                    <p:animEffect transition="in" filter="fade">
                                      <p:cBhvr>
                                        <p:cTn id="106" dur="1000"/>
                                        <p:tgtEl>
                                          <p:spTgt spid="93"/>
                                        </p:tgtEl>
                                      </p:cBhvr>
                                    </p:animEffect>
                                  </p:childTnLst>
                                </p:cTn>
                              </p:par>
                              <p:par>
                                <p:cTn id="107" presetID="55" presetClass="entr" presetSubtype="0" fill="hold" grpId="0" nodeType="withEffect">
                                  <p:stCondLst>
                                    <p:cond delay="0"/>
                                  </p:stCondLst>
                                  <p:childTnLst>
                                    <p:set>
                                      <p:cBhvr>
                                        <p:cTn id="108" dur="1" fill="hold">
                                          <p:stCondLst>
                                            <p:cond delay="0"/>
                                          </p:stCondLst>
                                        </p:cTn>
                                        <p:tgtEl>
                                          <p:spTgt spid="97"/>
                                        </p:tgtEl>
                                        <p:attrNameLst>
                                          <p:attrName>style.visibility</p:attrName>
                                        </p:attrNameLst>
                                      </p:cBhvr>
                                      <p:to>
                                        <p:strVal val="visible"/>
                                      </p:to>
                                    </p:set>
                                    <p:anim calcmode="lin" valueType="num">
                                      <p:cBhvr>
                                        <p:cTn id="109" dur="1000" fill="hold"/>
                                        <p:tgtEl>
                                          <p:spTgt spid="97"/>
                                        </p:tgtEl>
                                        <p:attrNameLst>
                                          <p:attrName>ppt_w</p:attrName>
                                        </p:attrNameLst>
                                      </p:cBhvr>
                                      <p:tavLst>
                                        <p:tav tm="0">
                                          <p:val>
                                            <p:strVal val="#ppt_w*0.70"/>
                                          </p:val>
                                        </p:tav>
                                        <p:tav tm="100000">
                                          <p:val>
                                            <p:strVal val="#ppt_w"/>
                                          </p:val>
                                        </p:tav>
                                      </p:tavLst>
                                    </p:anim>
                                    <p:anim calcmode="lin" valueType="num">
                                      <p:cBhvr>
                                        <p:cTn id="110" dur="1000" fill="hold"/>
                                        <p:tgtEl>
                                          <p:spTgt spid="97"/>
                                        </p:tgtEl>
                                        <p:attrNameLst>
                                          <p:attrName>ppt_h</p:attrName>
                                        </p:attrNameLst>
                                      </p:cBhvr>
                                      <p:tavLst>
                                        <p:tav tm="0">
                                          <p:val>
                                            <p:strVal val="#ppt_h"/>
                                          </p:val>
                                        </p:tav>
                                        <p:tav tm="100000">
                                          <p:val>
                                            <p:strVal val="#ppt_h"/>
                                          </p:val>
                                        </p:tav>
                                      </p:tavLst>
                                    </p:anim>
                                    <p:animEffect transition="in" filter="fade">
                                      <p:cBhvr>
                                        <p:cTn id="111" dur="1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84" grpId="0" animBg="1"/>
      <p:bldP spid="86" grpId="0" animBg="1"/>
      <p:bldP spid="87" grpId="0" animBg="1"/>
      <p:bldP spid="88" grpId="0" animBg="1"/>
      <p:bldP spid="95" grpId="0" animBg="1"/>
      <p:bldP spid="98" grpId="0" animBg="1"/>
      <p:bldP spid="107" grpId="0"/>
      <p:bldP spid="108" grpId="0"/>
      <p:bldP spid="109" grpId="0"/>
      <p:bldP spid="114" grpId="0"/>
      <p:bldP spid="117" grpId="0"/>
      <p:bldP spid="118" grpId="0" animBg="1"/>
      <p:bldP spid="6" grpId="0" animBg="1"/>
      <p:bldP spid="7" grpId="0" animBg="1"/>
      <p:bldP spid="89" grpId="0" animBg="1"/>
      <p:bldP spid="4" grpId="0" animBg="1"/>
      <p:bldP spid="92" grpId="0" animBg="1"/>
      <p:bldP spid="93" grpId="0" animBg="1"/>
      <p:bldP spid="8" grpId="0"/>
      <p:bldP spid="94" grpId="0"/>
      <p:bldP spid="9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à coins arrondis 14"/>
          <p:cNvSpPr/>
          <p:nvPr/>
        </p:nvSpPr>
        <p:spPr>
          <a:xfrm>
            <a:off x="3203848" y="4869160"/>
            <a:ext cx="3312368" cy="151216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9" name="Organigramme : Disque magnétique 8"/>
          <p:cNvSpPr/>
          <p:nvPr/>
        </p:nvSpPr>
        <p:spPr>
          <a:xfrm>
            <a:off x="3347864" y="4941168"/>
            <a:ext cx="792088" cy="648072"/>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DB</a:t>
            </a:r>
          </a:p>
        </p:txBody>
      </p:sp>
      <p:cxnSp>
        <p:nvCxnSpPr>
          <p:cNvPr id="10" name="Connecteur droit avec flèche 9"/>
          <p:cNvCxnSpPr/>
          <p:nvPr/>
        </p:nvCxnSpPr>
        <p:spPr>
          <a:xfrm>
            <a:off x="4355976" y="5589240"/>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1" name="Rectangle à coins arrondis 10"/>
          <p:cNvSpPr/>
          <p:nvPr/>
        </p:nvSpPr>
        <p:spPr>
          <a:xfrm>
            <a:off x="5220072" y="5373216"/>
            <a:ext cx="864096" cy="5040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NSIWS</a:t>
            </a:r>
          </a:p>
        </p:txBody>
      </p:sp>
      <p:sp>
        <p:nvSpPr>
          <p:cNvPr id="12" name="ZoneTexte 11"/>
          <p:cNvSpPr txBox="1"/>
          <p:nvPr/>
        </p:nvSpPr>
        <p:spPr>
          <a:xfrm>
            <a:off x="3995936" y="4437112"/>
            <a:ext cx="1787477" cy="369332"/>
          </a:xfrm>
          <a:prstGeom prst="rect">
            <a:avLst/>
          </a:prstGeom>
          <a:noFill/>
        </p:spPr>
        <p:txBody>
          <a:bodyPr wrap="none" rtlCol="0">
            <a:spAutoFit/>
          </a:bodyPr>
          <a:lstStyle/>
          <a:p>
            <a:r>
              <a:rPr lang="en-US" b="1" dirty="0">
                <a:solidFill>
                  <a:schemeClr val="accent3">
                    <a:lumMod val="75000"/>
                  </a:schemeClr>
                </a:solidFill>
              </a:rPr>
              <a:t>Reporting  Space</a:t>
            </a:r>
          </a:p>
        </p:txBody>
      </p:sp>
      <p:sp>
        <p:nvSpPr>
          <p:cNvPr id="16" name="Rectangle à coins arrondis 15"/>
          <p:cNvSpPr/>
          <p:nvPr/>
        </p:nvSpPr>
        <p:spPr>
          <a:xfrm rot="16200000">
            <a:off x="-900607" y="3429000"/>
            <a:ext cx="4176464" cy="201622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17" name="Organigramme : Disque magnétique 16"/>
          <p:cNvSpPr/>
          <p:nvPr/>
        </p:nvSpPr>
        <p:spPr>
          <a:xfrm>
            <a:off x="251520" y="3068960"/>
            <a:ext cx="1191787" cy="1008112"/>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DB</a:t>
            </a:r>
          </a:p>
        </p:txBody>
      </p:sp>
      <p:sp>
        <p:nvSpPr>
          <p:cNvPr id="18" name="ZoneTexte 17"/>
          <p:cNvSpPr txBox="1"/>
          <p:nvPr/>
        </p:nvSpPr>
        <p:spPr>
          <a:xfrm>
            <a:off x="251520" y="1916832"/>
            <a:ext cx="2120581" cy="369332"/>
          </a:xfrm>
          <a:prstGeom prst="rect">
            <a:avLst/>
          </a:prstGeom>
          <a:noFill/>
        </p:spPr>
        <p:txBody>
          <a:bodyPr wrap="square" rtlCol="0">
            <a:spAutoFit/>
          </a:bodyPr>
          <a:lstStyle/>
          <a:p>
            <a:r>
              <a:rPr lang="en-US" b="1" dirty="0">
                <a:solidFill>
                  <a:srgbClr val="7030A0"/>
                </a:solidFill>
              </a:rPr>
              <a:t>Process Space</a:t>
            </a:r>
          </a:p>
        </p:txBody>
      </p:sp>
      <p:sp>
        <p:nvSpPr>
          <p:cNvPr id="19" name="Rectangle à coins arrondis 18"/>
          <p:cNvSpPr/>
          <p:nvPr/>
        </p:nvSpPr>
        <p:spPr>
          <a:xfrm>
            <a:off x="1691680" y="4437112"/>
            <a:ext cx="936104" cy="5040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NSIWS</a:t>
            </a:r>
          </a:p>
        </p:txBody>
      </p:sp>
      <p:cxnSp>
        <p:nvCxnSpPr>
          <p:cNvPr id="20" name="Connecteur droit avec flèche 19"/>
          <p:cNvCxnSpPr>
            <a:stCxn id="19" idx="3"/>
          </p:cNvCxnSpPr>
          <p:nvPr/>
        </p:nvCxnSpPr>
        <p:spPr>
          <a:xfrm flipV="1">
            <a:off x="2627784" y="3717032"/>
            <a:ext cx="432048" cy="97210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Connecteur droit avec flèche 22"/>
          <p:cNvCxnSpPr>
            <a:stCxn id="19" idx="3"/>
          </p:cNvCxnSpPr>
          <p:nvPr/>
        </p:nvCxnSpPr>
        <p:spPr>
          <a:xfrm>
            <a:off x="2627784" y="4689140"/>
            <a:ext cx="432048" cy="97210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0" name="Organigramme : Disque magnétique 29"/>
          <p:cNvSpPr/>
          <p:nvPr/>
        </p:nvSpPr>
        <p:spPr>
          <a:xfrm>
            <a:off x="3419872" y="5661248"/>
            <a:ext cx="687731" cy="576064"/>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b="1" dirty="0"/>
              <a:t>MSDB</a:t>
            </a:r>
          </a:p>
        </p:txBody>
      </p:sp>
      <p:sp>
        <p:nvSpPr>
          <p:cNvPr id="31" name="Organigramme : Disque magnétique 30"/>
          <p:cNvSpPr/>
          <p:nvPr/>
        </p:nvSpPr>
        <p:spPr>
          <a:xfrm>
            <a:off x="323528" y="4725144"/>
            <a:ext cx="1224136" cy="792088"/>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dirty="0"/>
              <a:t>MASTORE</a:t>
            </a:r>
          </a:p>
        </p:txBody>
      </p:sp>
      <p:sp>
        <p:nvSpPr>
          <p:cNvPr id="13" name="Rectangle à coins arrondis 12"/>
          <p:cNvSpPr/>
          <p:nvPr/>
        </p:nvSpPr>
        <p:spPr>
          <a:xfrm>
            <a:off x="3203848" y="1872208"/>
            <a:ext cx="3528392" cy="201622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
        <p:nvSpPr>
          <p:cNvPr id="4" name="Organigramme : Disque magnétique 3"/>
          <p:cNvSpPr/>
          <p:nvPr/>
        </p:nvSpPr>
        <p:spPr>
          <a:xfrm>
            <a:off x="3563888" y="2232248"/>
            <a:ext cx="792088" cy="648072"/>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DB</a:t>
            </a:r>
          </a:p>
        </p:txBody>
      </p:sp>
      <p:sp>
        <p:nvSpPr>
          <p:cNvPr id="5" name="Rectangle à coins arrondis 4"/>
          <p:cNvSpPr/>
          <p:nvPr/>
        </p:nvSpPr>
        <p:spPr>
          <a:xfrm>
            <a:off x="5436096" y="2448272"/>
            <a:ext cx="864096" cy="50405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NSIWS</a:t>
            </a:r>
          </a:p>
        </p:txBody>
      </p:sp>
      <p:cxnSp>
        <p:nvCxnSpPr>
          <p:cNvPr id="7" name="Connecteur droit avec flèche 6"/>
          <p:cNvCxnSpPr/>
          <p:nvPr/>
        </p:nvCxnSpPr>
        <p:spPr>
          <a:xfrm>
            <a:off x="7092280" y="2880320"/>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ZoneTexte 7"/>
          <p:cNvSpPr txBox="1"/>
          <p:nvPr/>
        </p:nvSpPr>
        <p:spPr>
          <a:xfrm>
            <a:off x="3923928" y="1340768"/>
            <a:ext cx="2400229" cy="369332"/>
          </a:xfrm>
          <a:prstGeom prst="rect">
            <a:avLst/>
          </a:prstGeom>
          <a:noFill/>
        </p:spPr>
        <p:txBody>
          <a:bodyPr wrap="square" rtlCol="0">
            <a:spAutoFit/>
          </a:bodyPr>
          <a:lstStyle/>
          <a:p>
            <a:r>
              <a:rPr lang="en-US" b="1" dirty="0">
                <a:solidFill>
                  <a:schemeClr val="accent5">
                    <a:lumMod val="75000"/>
                  </a:schemeClr>
                </a:solidFill>
              </a:rPr>
              <a:t>Dissemination Space</a:t>
            </a:r>
          </a:p>
        </p:txBody>
      </p:sp>
      <p:sp>
        <p:nvSpPr>
          <p:cNvPr id="25" name="Organigramme : Disque magnétique 24"/>
          <p:cNvSpPr/>
          <p:nvPr/>
        </p:nvSpPr>
        <p:spPr>
          <a:xfrm>
            <a:off x="3563888" y="3096344"/>
            <a:ext cx="831747" cy="576064"/>
          </a:xfrm>
          <a:prstGeom prst="flowChartMagneticDisk">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200" b="1" dirty="0"/>
              <a:t>MSBD</a:t>
            </a:r>
          </a:p>
        </p:txBody>
      </p:sp>
      <p:sp>
        <p:nvSpPr>
          <p:cNvPr id="28" name="Rectangle à coins arrondis 27"/>
          <p:cNvSpPr/>
          <p:nvPr/>
        </p:nvSpPr>
        <p:spPr>
          <a:xfrm>
            <a:off x="5364088" y="3168352"/>
            <a:ext cx="1152128" cy="504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REGISTRY</a:t>
            </a:r>
          </a:p>
        </p:txBody>
      </p:sp>
      <p:cxnSp>
        <p:nvCxnSpPr>
          <p:cNvPr id="32" name="Connecteur droit avec flèche 31"/>
          <p:cNvCxnSpPr/>
          <p:nvPr/>
        </p:nvCxnSpPr>
        <p:spPr>
          <a:xfrm>
            <a:off x="4644008" y="2736304"/>
            <a:ext cx="648072"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3" name="Rectangle à coins arrondis 32"/>
          <p:cNvSpPr/>
          <p:nvPr/>
        </p:nvSpPr>
        <p:spPr>
          <a:xfrm>
            <a:off x="323528" y="5877272"/>
            <a:ext cx="1152128" cy="50405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REGISTRY</a:t>
            </a:r>
          </a:p>
        </p:txBody>
      </p:sp>
      <p:cxnSp>
        <p:nvCxnSpPr>
          <p:cNvPr id="36" name="Connecteur droit 35"/>
          <p:cNvCxnSpPr>
            <a:endCxn id="19" idx="1"/>
          </p:cNvCxnSpPr>
          <p:nvPr/>
        </p:nvCxnSpPr>
        <p:spPr>
          <a:xfrm>
            <a:off x="1187624" y="4149080"/>
            <a:ext cx="504056" cy="54006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42" name="Connecteur droit 41"/>
          <p:cNvCxnSpPr>
            <a:stCxn id="31" idx="1"/>
            <a:endCxn id="19" idx="1"/>
          </p:cNvCxnSpPr>
          <p:nvPr/>
        </p:nvCxnSpPr>
        <p:spPr>
          <a:xfrm flipV="1">
            <a:off x="935596" y="4689140"/>
            <a:ext cx="756084" cy="36004"/>
          </a:xfrm>
          <a:prstGeom prst="line">
            <a:avLst/>
          </a:prstGeom>
          <a:ln>
            <a:prstDash val="sysDot"/>
          </a:ln>
        </p:spPr>
        <p:style>
          <a:lnRef idx="2">
            <a:schemeClr val="accent1"/>
          </a:lnRef>
          <a:fillRef idx="0">
            <a:schemeClr val="accent1"/>
          </a:fillRef>
          <a:effectRef idx="1">
            <a:schemeClr val="accent1"/>
          </a:effectRef>
          <a:fontRef idx="minor">
            <a:schemeClr val="tx1"/>
          </a:fontRef>
        </p:style>
      </p:cxnSp>
      <p:cxnSp>
        <p:nvCxnSpPr>
          <p:cNvPr id="45" name="Connecteur droit 44"/>
          <p:cNvCxnSpPr>
            <a:stCxn id="33" idx="0"/>
            <a:endCxn id="31" idx="3"/>
          </p:cNvCxnSpPr>
          <p:nvPr/>
        </p:nvCxnSpPr>
        <p:spPr>
          <a:xfrm flipV="1">
            <a:off x="899592" y="5517232"/>
            <a:ext cx="36004" cy="36004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pic>
        <p:nvPicPr>
          <p:cNvPr id="44" name="Picture 5"/>
          <p:cNvPicPr>
            <a:picLocks noChangeAspect="1" noChangeArrowheads="1"/>
          </p:cNvPicPr>
          <p:nvPr/>
        </p:nvPicPr>
        <p:blipFill>
          <a:blip r:embed="rId2" cstate="print"/>
          <a:srcRect l="10000" t="14601" r="10000"/>
          <a:stretch>
            <a:fillRect/>
          </a:stretch>
        </p:blipFill>
        <p:spPr bwMode="auto">
          <a:xfrm>
            <a:off x="7452320" y="1800200"/>
            <a:ext cx="1008112" cy="8436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6" name="Picture 2"/>
          <p:cNvPicPr>
            <a:picLocks noChangeAspect="1" noChangeArrowheads="1"/>
          </p:cNvPicPr>
          <p:nvPr/>
        </p:nvPicPr>
        <p:blipFill>
          <a:blip r:embed="rId3" cstate="print"/>
          <a:srcRect/>
          <a:stretch>
            <a:fillRect/>
          </a:stretch>
        </p:blipFill>
        <p:spPr bwMode="auto">
          <a:xfrm>
            <a:off x="7812360" y="3140968"/>
            <a:ext cx="439760" cy="836712"/>
          </a:xfrm>
          <a:prstGeom prst="rect">
            <a:avLst/>
          </a:prstGeom>
          <a:noFill/>
          <a:ln w="9525">
            <a:noFill/>
            <a:miter lim="800000"/>
            <a:headEnd/>
            <a:tailEnd/>
          </a:ln>
        </p:spPr>
      </p:pic>
      <p:pic>
        <p:nvPicPr>
          <p:cNvPr id="47" name="Picture 4" descr="Risultati immagini per cog icon">
            <a:extLst>
              <a:ext uri="{FF2B5EF4-FFF2-40B4-BE49-F238E27FC236}">
                <a16:creationId xmlns:a16="http://schemas.microsoft.com/office/drawing/2014/main" id="{2CA9CD83-C1EC-40C8-85D4-E0976841CF8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2200" y="2520280"/>
            <a:ext cx="736978" cy="736978"/>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Risultati immagini per cog icon">
            <a:extLst>
              <a:ext uri="{FF2B5EF4-FFF2-40B4-BE49-F238E27FC236}">
                <a16:creationId xmlns:a16="http://schemas.microsoft.com/office/drawing/2014/main" id="{2CA9CD83-C1EC-40C8-85D4-E0976841CF8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8184" y="5373216"/>
            <a:ext cx="736978" cy="736978"/>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0272" y="5517232"/>
            <a:ext cx="1872207" cy="439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57" name="Picture 5"/>
          <p:cNvPicPr>
            <a:picLocks noChangeAspect="1" noChangeArrowheads="1"/>
          </p:cNvPicPr>
          <p:nvPr/>
        </p:nvPicPr>
        <p:blipFill>
          <a:blip r:embed="rId6" cstate="print"/>
          <a:srcRect/>
          <a:stretch>
            <a:fillRect/>
          </a:stretch>
        </p:blipFill>
        <p:spPr bwMode="auto">
          <a:xfrm>
            <a:off x="8028384" y="5661248"/>
            <a:ext cx="651618" cy="172838"/>
          </a:xfrm>
          <a:prstGeom prst="rect">
            <a:avLst/>
          </a:prstGeom>
          <a:noFill/>
          <a:ln w="9525">
            <a:noFill/>
            <a:miter lim="800000"/>
            <a:headEnd/>
            <a:tailEnd/>
          </a:ln>
        </p:spPr>
      </p:pic>
      <p:pic>
        <p:nvPicPr>
          <p:cNvPr id="58" name="Picture 5"/>
          <p:cNvPicPr>
            <a:picLocks noChangeAspect="1" noChangeArrowheads="1"/>
          </p:cNvPicPr>
          <p:nvPr/>
        </p:nvPicPr>
        <p:blipFill>
          <a:blip r:embed="rId6" cstate="print"/>
          <a:srcRect/>
          <a:stretch>
            <a:fillRect/>
          </a:stretch>
        </p:blipFill>
        <p:spPr bwMode="auto">
          <a:xfrm>
            <a:off x="7164288" y="5661248"/>
            <a:ext cx="651618" cy="172838"/>
          </a:xfrm>
          <a:prstGeom prst="rect">
            <a:avLst/>
          </a:prstGeom>
          <a:noFill/>
          <a:ln w="9525">
            <a:noFill/>
            <a:miter lim="800000"/>
            <a:headEnd/>
            <a:tailEnd/>
          </a:ln>
        </p:spPr>
      </p:pic>
      <p:sp>
        <p:nvSpPr>
          <p:cNvPr id="39" name="Titre 1">
            <a:extLst>
              <a:ext uri="{FF2B5EF4-FFF2-40B4-BE49-F238E27FC236}">
                <a16:creationId xmlns:a16="http://schemas.microsoft.com/office/drawing/2014/main" id="{9FFB86F5-0056-44FA-ABC3-9874934CCE6D}"/>
              </a:ext>
            </a:extLst>
          </p:cNvPr>
          <p:cNvSpPr>
            <a:spLocks noGrp="1"/>
          </p:cNvSpPr>
          <p:nvPr>
            <p:ph type="title"/>
          </p:nvPr>
        </p:nvSpPr>
        <p:spPr>
          <a:xfrm>
            <a:off x="416560" y="98713"/>
            <a:ext cx="8229600" cy="1143000"/>
          </a:xfrm>
        </p:spPr>
        <p:txBody>
          <a:bodyPr>
            <a:normAutofit fontScale="90000"/>
          </a:bodyPr>
          <a:lstStyle/>
          <a:p>
            <a:pPr algn="l"/>
            <a:r>
              <a:rPr lang="fr-FR" sz="4000" b="1" dirty="0">
                <a:solidFill>
                  <a:schemeClr val="accent1">
                    <a:lumMod val="75000"/>
                  </a:schemeClr>
                </a:solidFill>
              </a:rPr>
              <a:t>Next step : </a:t>
            </a:r>
            <a:r>
              <a:rPr lang="fr-FR" b="1" dirty="0">
                <a:solidFill>
                  <a:srgbClr val="92D050"/>
                </a:solidFill>
              </a:rPr>
              <a:t>Integrated system for data dissemination &amp; reporting in SDMX</a:t>
            </a:r>
            <a:endParaRPr lang="LID4096" b="1" dirty="0">
              <a:solidFill>
                <a:srgbClr val="92D05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39A86170-1E18-44F2-ABB3-F3BE430A4B8A}"/>
              </a:ext>
            </a:extLst>
          </p:cNvPr>
          <p:cNvSpPr txBox="1"/>
          <p:nvPr/>
        </p:nvSpPr>
        <p:spPr>
          <a:xfrm>
            <a:off x="2195736" y="2708920"/>
            <a:ext cx="4752528" cy="1200329"/>
          </a:xfrm>
          <a:prstGeom prst="rect">
            <a:avLst/>
          </a:prstGeom>
          <a:noFill/>
        </p:spPr>
        <p:txBody>
          <a:bodyPr wrap="square" rtlCol="0">
            <a:spAutoFit/>
          </a:bodyPr>
          <a:lstStyle/>
          <a:p>
            <a:r>
              <a:rPr lang="fr-FR" sz="7200" b="1" dirty="0">
                <a:solidFill>
                  <a:schemeClr val="tx2"/>
                </a:solidFill>
              </a:rPr>
              <a:t>Thank you </a:t>
            </a:r>
            <a:endParaRPr lang="LID4096" sz="7200" b="1" dirty="0">
              <a:solidFill>
                <a:schemeClr val="tx2"/>
              </a:solidFill>
            </a:endParaRPr>
          </a:p>
        </p:txBody>
      </p:sp>
    </p:spTree>
    <p:extLst>
      <p:ext uri="{BB962C8B-B14F-4D97-AF65-F5344CB8AC3E}">
        <p14:creationId xmlns:p14="http://schemas.microsoft.com/office/powerpoint/2010/main" val="552068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19701</TotalTime>
  <Words>766</Words>
  <Application>Microsoft Office PowerPoint</Application>
  <PresentationFormat>Affichage à l'écran (4:3)</PresentationFormat>
  <Paragraphs>204</Paragraphs>
  <Slides>17</Slides>
  <Notes>4</Notes>
  <HiddenSlides>3</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17</vt:i4>
      </vt:variant>
    </vt:vector>
  </HeadingPairs>
  <TitlesOfParts>
    <vt:vector size="21" baseType="lpstr">
      <vt:lpstr>Arial</vt:lpstr>
      <vt:lpstr>Calibri</vt:lpstr>
      <vt:lpstr>Century Gothic</vt:lpstr>
      <vt:lpstr>Thème Office</vt:lpstr>
      <vt:lpstr>Présentation PowerPoint</vt:lpstr>
      <vt:lpstr>Trip stations</vt:lpstr>
      <vt:lpstr>SDMX Action plan </vt:lpstr>
      <vt:lpstr>1st step : Capacity building</vt:lpstr>
      <vt:lpstr>1st step : Capacity building</vt:lpstr>
      <vt:lpstr>1st step : Building capacities</vt:lpstr>
      <vt:lpstr>2nd step : Design of a new IS</vt:lpstr>
      <vt:lpstr>3rd step : Production of SDMX outputs</vt:lpstr>
      <vt:lpstr>4th step : Dissemination of SDMX outputs</vt:lpstr>
      <vt:lpstr>4th step : Dissemination of SDMX outputs</vt:lpstr>
      <vt:lpstr>4th step : Dissemination of SDMX outputs</vt:lpstr>
      <vt:lpstr>5th step : New dissemination platform</vt:lpstr>
      <vt:lpstr>6th step : Migration of INS DATA</vt:lpstr>
      <vt:lpstr>6th step : Migration of INS DATA</vt:lpstr>
      <vt:lpstr>Next step: Full Data life cycle management in SDMX</vt:lpstr>
      <vt:lpstr>Next step : Integrated system for data dissemination &amp; reporting in SDMX</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kamel.abdellaoui</dc:creator>
  <cp:lastModifiedBy>fadhila najeh</cp:lastModifiedBy>
  <cp:revision>644</cp:revision>
  <dcterms:created xsi:type="dcterms:W3CDTF">2014-06-06T14:05:13Z</dcterms:created>
  <dcterms:modified xsi:type="dcterms:W3CDTF">2019-08-16T10:02:16Z</dcterms:modified>
</cp:coreProperties>
</file>