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</p:sldMasterIdLst>
  <p:notesMasterIdLst>
    <p:notesMasterId r:id="rId14"/>
  </p:notesMasterIdLst>
  <p:sldIdLst>
    <p:sldId id="265" r:id="rId2"/>
    <p:sldId id="285" r:id="rId3"/>
    <p:sldId id="286" r:id="rId4"/>
    <p:sldId id="266" r:id="rId5"/>
    <p:sldId id="283" r:id="rId6"/>
    <p:sldId id="305" r:id="rId7"/>
    <p:sldId id="284" r:id="rId8"/>
    <p:sldId id="303" r:id="rId9"/>
    <p:sldId id="304" r:id="rId10"/>
    <p:sldId id="288" r:id="rId11"/>
    <p:sldId id="298" r:id="rId12"/>
    <p:sldId id="299" r:id="rId13"/>
  </p:sldIdLst>
  <p:sldSz cx="9144000" cy="6858000" type="screen4x3"/>
  <p:notesSz cx="6819900" cy="9931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82AF16B5-6B58-4117-9FD5-5504C7213442}">
          <p14:sldIdLst>
            <p14:sldId id="265"/>
            <p14:sldId id="285"/>
            <p14:sldId id="286"/>
            <p14:sldId id="266"/>
            <p14:sldId id="283"/>
            <p14:sldId id="305"/>
            <p14:sldId id="284"/>
            <p14:sldId id="303"/>
            <p14:sldId id="304"/>
            <p14:sldId id="288"/>
            <p14:sldId id="298"/>
            <p14:sldId id="2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DA637"/>
    <a:srgbClr val="B7B055"/>
    <a:srgbClr val="DAE0C2"/>
    <a:srgbClr val="F2DFB6"/>
    <a:srgbClr val="B0BEDB"/>
    <a:srgbClr val="E5C0C6"/>
    <a:srgbClr val="1D8F9B"/>
    <a:srgbClr val="D9DADB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75886" autoAdjust="0"/>
  </p:normalViewPr>
  <p:slideViewPr>
    <p:cSldViewPr>
      <p:cViewPr varScale="1">
        <p:scale>
          <a:sx n="85" d="100"/>
          <a:sy n="85" d="100"/>
        </p:scale>
        <p:origin x="749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smtClean="0"/>
              <a:t>No. of time series (mio)</a:t>
            </a:r>
            <a:endParaRPr lang="en-US" sz="1400"/>
          </a:p>
        </c:rich>
      </c:tx>
      <c:layout>
        <c:manualLayout>
          <c:xMode val="edge"/>
          <c:yMode val="edge"/>
          <c:x val="0.18383212460991455"/>
          <c:y val="2.6200873362445413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ZR in Mio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Tabelle1!$A$2:$A$7</c:f>
              <c:numCache>
                <c:formatCode>General</c:formatCode>
                <c:ptCount val="6"/>
                <c:pt idx="0">
                  <c:v>2009</c:v>
                </c:pt>
                <c:pt idx="1">
                  <c:v>2013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3.5</c:v>
                </c:pt>
                <c:pt idx="1">
                  <c:v>10</c:v>
                </c:pt>
                <c:pt idx="2">
                  <c:v>26</c:v>
                </c:pt>
                <c:pt idx="3">
                  <c:v>37</c:v>
                </c:pt>
                <c:pt idx="4">
                  <c:v>160</c:v>
                </c:pt>
                <c:pt idx="5">
                  <c:v>500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624864"/>
        <c:axId val="233623688"/>
      </c:barChart>
      <c:catAx>
        <c:axId val="233624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/>
            </a:pPr>
            <a:endParaRPr lang="en-US"/>
          </a:p>
        </c:txPr>
        <c:crossAx val="233623688"/>
        <c:crosses val="autoZero"/>
        <c:auto val="0"/>
        <c:lblAlgn val="ctr"/>
        <c:lblOffset val="100"/>
        <c:noMultiLvlLbl val="0"/>
      </c:catAx>
      <c:valAx>
        <c:axId val="233623688"/>
        <c:scaling>
          <c:orientation val="minMax"/>
          <c:max val="500"/>
          <c:min val="0"/>
        </c:scaling>
        <c:delete val="0"/>
        <c:axPos val="l"/>
        <c:majorGridlines/>
        <c:numFmt formatCode="General" sourceLinked="1"/>
        <c:majorTickMark val="out"/>
        <c:minorTickMark val="out"/>
        <c:tickLblPos val="nextTo"/>
        <c:crossAx val="233624864"/>
        <c:crosses val="autoZero"/>
        <c:crossBetween val="between"/>
        <c:majorUnit val="100"/>
        <c:minorUnit val="50"/>
      </c:valAx>
    </c:plotArea>
    <c:plotVisOnly val="1"/>
    <c:dispBlanksAs val="gap"/>
    <c:showDLblsOverMax val="0"/>
  </c:chart>
  <c:spPr>
    <a:solidFill>
      <a:schemeClr val="bg1">
        <a:lumMod val="85000"/>
      </a:schemeClr>
    </a:solidFill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B3E91-E617-443B-9ABA-9764191BCBCE}" type="datetimeFigureOut">
              <a:rPr lang="de-DE" smtClean="0"/>
              <a:t>16.09.2019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990" y="4717415"/>
            <a:ext cx="545592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63032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AB292-61B4-49BB-95D1-A4FF2AA8C73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9636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98FD1-E0B1-42EF-B3B9-A9CE8ECE227F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8840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98FD1-E0B1-42EF-B3B9-A9CE8ECE227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5438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27100" y="744538"/>
            <a:ext cx="4965700" cy="37242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98FD1-E0B1-42EF-B3B9-A9CE8ECE227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320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27100" y="744538"/>
            <a:ext cx="4965700" cy="37242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98FD1-E0B1-42EF-B3B9-A9CE8ECE227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320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98FD1-E0B1-42EF-B3B9-A9CE8ECE227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3709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98FD1-E0B1-42EF-B3B9-A9CE8ECE227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3709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5153FD-476F-4098-A79D-8601B6555773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1893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21663F-C6B5-4CDE-A895-EF2291C4EBCB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9584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9BE2E7-1027-4C32-BAF7-D495EE0420DC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3373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81210" y="2956970"/>
            <a:ext cx="8256381" cy="442837"/>
          </a:xfrm>
        </p:spPr>
        <p:txBody>
          <a:bodyPr>
            <a:noAutofit/>
          </a:bodyPr>
          <a:lstStyle>
            <a:lvl1pPr algn="l">
              <a:defRPr sz="2500" b="1" baseline="0"/>
            </a:lvl1pPr>
          </a:lstStyle>
          <a:p>
            <a:r>
              <a:rPr lang="de-DE" dirty="0" smtClean="0"/>
              <a:t>Präsentationsvorlage - Titelfolie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1210" y="3382539"/>
            <a:ext cx="8250965" cy="401651"/>
          </a:xfrm>
        </p:spPr>
        <p:txBody>
          <a:bodyPr tIns="0" bIns="0">
            <a:no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Untertitel</a:t>
            </a:r>
            <a:endParaRPr lang="de-DE" dirty="0"/>
          </a:p>
        </p:txBody>
      </p:sp>
      <p:sp>
        <p:nvSpPr>
          <p:cNvPr id="16" name="Rechteck 15"/>
          <p:cNvSpPr/>
          <p:nvPr userDrawn="1"/>
        </p:nvSpPr>
        <p:spPr>
          <a:xfrm>
            <a:off x="2" y="3080592"/>
            <a:ext cx="777445" cy="960613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 userDrawn="1"/>
        </p:nvSpPr>
        <p:spPr>
          <a:xfrm>
            <a:off x="821663" y="3080592"/>
            <a:ext cx="77744" cy="960613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80067" y="3815954"/>
            <a:ext cx="8259570" cy="304746"/>
          </a:xfrm>
        </p:spPr>
        <p:txBody>
          <a:bodyPr>
            <a:normAutofit/>
          </a:bodyPr>
          <a:lstStyle>
            <a:lvl1pPr>
              <a:buNone/>
              <a:defRPr sz="1100" b="1"/>
            </a:lvl1pPr>
          </a:lstStyle>
          <a:p>
            <a:pPr lvl="0"/>
            <a:r>
              <a:rPr lang="de-DE" dirty="0" smtClean="0"/>
              <a:t>Angaben zum Referenten, Ordnungsmerkmal</a:t>
            </a:r>
            <a:endParaRPr lang="de-DE" dirty="0"/>
          </a:p>
        </p:txBody>
      </p:sp>
      <p:pic>
        <p:nvPicPr>
          <p:cNvPr id="8" name="Grafik 7" descr="BBk_Logo_A4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548257" y="0"/>
            <a:ext cx="1803568" cy="10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93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begi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81210" y="3346203"/>
            <a:ext cx="8256381" cy="442837"/>
          </a:xfrm>
        </p:spPr>
        <p:txBody>
          <a:bodyPr>
            <a:noAutofit/>
          </a:bodyPr>
          <a:lstStyle>
            <a:lvl1pPr algn="l">
              <a:defRPr sz="2100" b="1" baseline="0"/>
            </a:lvl1pPr>
          </a:lstStyle>
          <a:p>
            <a:r>
              <a:rPr lang="de-DE" dirty="0" smtClean="0"/>
              <a:t>Präsentationsvorlage - Titelfolie</a:t>
            </a:r>
            <a:endParaRPr lang="de-DE" dirty="0"/>
          </a:p>
        </p:txBody>
      </p:sp>
      <p:sp>
        <p:nvSpPr>
          <p:cNvPr id="16" name="Rechteck 15"/>
          <p:cNvSpPr/>
          <p:nvPr userDrawn="1"/>
        </p:nvSpPr>
        <p:spPr>
          <a:xfrm>
            <a:off x="2" y="3212977"/>
            <a:ext cx="777445" cy="695844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 userDrawn="1"/>
        </p:nvSpPr>
        <p:spPr>
          <a:xfrm>
            <a:off x="821663" y="3212977"/>
            <a:ext cx="77744" cy="695844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1448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hne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19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31" tIns="42466" rIns="84931" bIns="42466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77" y="240297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3" y="298146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52929" y="6085270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34" tIns="47867" rIns="95734" bIns="47867"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6470" y="6069600"/>
            <a:ext cx="8119630" cy="162000"/>
          </a:xfrm>
          <a:prstGeom prst="rect">
            <a:avLst/>
          </a:prstGeom>
        </p:spPr>
        <p:txBody>
          <a:bodyPr vert="horz" lIns="81023" tIns="40512" rIns="81023" bIns="40512" rtlCol="0" anchor="ctr"/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  <a:effectLst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prstClr val="black"/>
                </a:solidFill>
              </a:rPr>
              <a:t>Measuring the Data Universe</a:t>
            </a:r>
            <a:endParaRPr lang="de-DE">
              <a:solidFill>
                <a:prstClr val="black"/>
              </a:solidFill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466471" y="6253203"/>
            <a:ext cx="2114649" cy="162000"/>
          </a:xfrm>
          <a:prstGeom prst="rect">
            <a:avLst/>
          </a:prstGeom>
        </p:spPr>
        <p:txBody>
          <a:bodyPr vert="horz" lIns="81023" tIns="40512" rIns="81023" bIns="40512" rtlCol="0" anchor="ctr"/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  <a:effectLst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prstClr val="black"/>
                </a:solidFill>
              </a:rPr>
              <a:t>17/09/2019</a:t>
            </a:r>
            <a:endParaRPr lang="de-DE">
              <a:solidFill>
                <a:prstClr val="black"/>
              </a:solidFill>
            </a:endParaRPr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66471" y="6433203"/>
            <a:ext cx="2114649" cy="162000"/>
          </a:xfrm>
          <a:prstGeom prst="rect">
            <a:avLst/>
          </a:prstGeom>
        </p:spPr>
        <p:txBody>
          <a:bodyPr vert="horz" lIns="81023" tIns="40512" rIns="81023" bIns="40512" rtlCol="0" anchor="ctr"/>
          <a:lstStyle>
            <a:lvl1pPr algn="l">
              <a:lnSpc>
                <a:spcPct val="100000"/>
              </a:lnSpc>
              <a:defRPr sz="1200" b="1">
                <a:solidFill>
                  <a:schemeClr val="tx1"/>
                </a:solidFill>
                <a:effectLst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prstClr val="black"/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409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ste,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24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855" tIns="40428" rIns="80855" bIns="40428" rtlCol="0" anchor="ctr"/>
          <a:lstStyle/>
          <a:p>
            <a:pPr algn="ctr"/>
            <a:endParaRPr lang="de-DE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70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37"/>
              </a:lnSpc>
              <a:defRPr sz="2000" b="1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Hinterlegung und Aufzählungsebenen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2" y="298133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37" tIns="45571" rIns="91137" bIns="45571"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452929" y="6085257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37" tIns="45571" rIns="91137" bIns="45571" rtlCol="0" anchor="ctr"/>
          <a:lstStyle/>
          <a:p>
            <a:pPr algn="ctr"/>
            <a:endParaRPr lang="de-DE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75"/>
            <a:ext cx="8019513" cy="4602675"/>
          </a:xfrm>
        </p:spPr>
        <p:txBody>
          <a:bodyPr/>
          <a:lstStyle>
            <a:lvl1pPr marL="159165" indent="-159165">
              <a:spcBef>
                <a:spcPts val="443"/>
              </a:spcBef>
              <a:buFont typeface="Arial" pitchFamily="34" charset="0"/>
              <a:buChar char="−"/>
              <a:defRPr lang="de-DE" sz="18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8330" indent="-159165">
              <a:spcBef>
                <a:spcPts val="443"/>
              </a:spcBef>
              <a:buFont typeface="Arial" pitchFamily="34" charset="0"/>
              <a:buChar char="•"/>
              <a:defRPr lang="de-DE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7486" indent="-159165">
              <a:spcBef>
                <a:spcPts val="443"/>
              </a:spcBef>
              <a:buFont typeface="Arial" pitchFamily="34" charset="0"/>
              <a:buChar char="∙"/>
              <a:defRPr lang="de-DE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buFont typeface="Symbol" pitchFamily="18" charset="2"/>
              <a:buChar char="-"/>
              <a:defRPr lang="de-DE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 lang="de-DE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lang="de-DE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</a:lstStyle>
          <a:p>
            <a:pPr marL="358870" lvl="0" indent="-358870" algn="l" defTabSz="911391" rtl="0" eaLnBrk="1" latinLnBrk="0" hangingPunct="1">
              <a:spcBef>
                <a:spcPts val="443"/>
              </a:spcBef>
              <a:spcAft>
                <a:spcPts val="600"/>
              </a:spcAft>
              <a:buClr>
                <a:srgbClr val="0062A1"/>
              </a:buClr>
              <a:buFont typeface="Arial" pitchFamily="34" charset="0"/>
              <a:buChar char="▌"/>
            </a:pPr>
            <a:r>
              <a:rPr lang="de-DE" dirty="0" smtClean="0"/>
              <a:t>Erste Ebene</a:t>
            </a:r>
          </a:p>
          <a:p>
            <a:pPr marL="717753" lvl="1" indent="-358870" algn="l" defTabSz="911391" rtl="0" eaLnBrk="1" latinLnBrk="0" hangingPunct="1">
              <a:spcBef>
                <a:spcPts val="443"/>
              </a:spcBef>
              <a:spcAft>
                <a:spcPts val="600"/>
              </a:spcAft>
              <a:buClr>
                <a:srgbClr val="0062A1"/>
              </a:buClr>
              <a:buFont typeface="Arial Unicode MS" pitchFamily="34" charset="-128"/>
              <a:buChar char="❙"/>
            </a:pPr>
            <a:r>
              <a:rPr lang="de-DE" dirty="0" smtClean="0"/>
              <a:t>Zweite Ebene</a:t>
            </a:r>
          </a:p>
          <a:p>
            <a:pPr marL="1076629" lvl="2" indent="-358870" algn="l" defTabSz="911391" rtl="0" eaLnBrk="1" latinLnBrk="0" hangingPunct="1">
              <a:spcBef>
                <a:spcPts val="443"/>
              </a:spcBef>
              <a:spcAft>
                <a:spcPts val="600"/>
              </a:spcAft>
              <a:buClr>
                <a:srgbClr val="0062A1"/>
              </a:buClr>
              <a:buFont typeface="Wingdings" pitchFamily="2" charset="2"/>
              <a:buChar char="Ø"/>
            </a:pPr>
            <a:r>
              <a:rPr lang="de-DE" dirty="0" smtClean="0"/>
              <a:t>Dritte Ebene</a:t>
            </a:r>
          </a:p>
          <a:p>
            <a:pPr marL="1435507" lvl="3" indent="-358870" algn="l" defTabSz="911391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062A1"/>
              </a:buClr>
              <a:buFont typeface="Wingdings" pitchFamily="2" charset="2"/>
              <a:buChar char="§"/>
            </a:pPr>
            <a:r>
              <a:rPr lang="de-DE" dirty="0" smtClean="0"/>
              <a:t>Vierte Ebene</a:t>
            </a:r>
          </a:p>
          <a:p>
            <a:pPr marL="1794384" lvl="4" indent="-358870" algn="l" defTabSz="911391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062A1"/>
              </a:buClr>
              <a:buFont typeface="Courier New" pitchFamily="49" charset="0"/>
              <a:buChar char="o"/>
            </a:pPr>
            <a:r>
              <a:rPr lang="de-DE" dirty="0" smtClean="0"/>
              <a:t>Fünfte Ebene</a:t>
            </a:r>
          </a:p>
          <a:p>
            <a:pPr marL="2153261" lvl="5" indent="-358870" algn="l" defTabSz="911391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0062A1"/>
              </a:buClr>
              <a:buFont typeface="Arial" pitchFamily="34" charset="0"/>
              <a:buChar char="•"/>
            </a:pPr>
            <a:r>
              <a:rPr lang="de-DE" dirty="0" smtClean="0"/>
              <a:t>Sechste Ebene</a:t>
            </a:r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6470" y="6069600"/>
            <a:ext cx="8119630" cy="162000"/>
          </a:xfrm>
          <a:prstGeom prst="rect">
            <a:avLst/>
          </a:prstGeom>
        </p:spPr>
        <p:txBody>
          <a:bodyPr vert="horz" lIns="81023" tIns="40512" rIns="81023" bIns="40512" rtlCol="0" anchor="ctr"/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  <a:effectLst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prstClr val="black"/>
                </a:solidFill>
              </a:rPr>
              <a:t>Measuring the Data Universe</a:t>
            </a:r>
            <a:endParaRPr lang="de-DE">
              <a:solidFill>
                <a:prstClr val="black"/>
              </a:solidFill>
            </a:endParaRPr>
          </a:p>
        </p:txBody>
      </p:sp>
      <p:sp>
        <p:nvSpPr>
          <p:cNvPr id="14" name="Datumsplatzhalter 3"/>
          <p:cNvSpPr>
            <a:spLocks noGrp="1"/>
          </p:cNvSpPr>
          <p:nvPr>
            <p:ph type="dt" sz="half" idx="2"/>
          </p:nvPr>
        </p:nvSpPr>
        <p:spPr>
          <a:xfrm>
            <a:off x="466471" y="6253203"/>
            <a:ext cx="2114649" cy="162000"/>
          </a:xfrm>
          <a:prstGeom prst="rect">
            <a:avLst/>
          </a:prstGeom>
        </p:spPr>
        <p:txBody>
          <a:bodyPr vert="horz" lIns="81023" tIns="40512" rIns="81023" bIns="40512" rtlCol="0" anchor="ctr"/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  <a:effectLst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prstClr val="black"/>
                </a:solidFill>
              </a:rPr>
              <a:t>17/09/2019</a:t>
            </a:r>
            <a:endParaRPr lang="de-DE">
              <a:solidFill>
                <a:prstClr val="black"/>
              </a:solidFill>
            </a:endParaRPr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66471" y="6433203"/>
            <a:ext cx="2114649" cy="162000"/>
          </a:xfrm>
          <a:prstGeom prst="rect">
            <a:avLst/>
          </a:prstGeom>
        </p:spPr>
        <p:txBody>
          <a:bodyPr vert="horz" lIns="81023" tIns="40512" rIns="81023" bIns="40512" rtlCol="0" anchor="ctr"/>
          <a:lstStyle>
            <a:lvl1pPr algn="l">
              <a:lnSpc>
                <a:spcPct val="100000"/>
              </a:lnSpc>
              <a:defRPr sz="1200" b="1">
                <a:solidFill>
                  <a:schemeClr val="tx1"/>
                </a:solidFill>
                <a:effectLst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prstClr val="black"/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00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,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22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919" tIns="42460" rIns="84919" bIns="42460" rtlCol="0" anchor="ctr"/>
          <a:lstStyle/>
          <a:p>
            <a:pPr algn="ctr" defTabSz="914266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76" y="240297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135"/>
              </a:lnSpc>
              <a:defRPr sz="21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5" y="298142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 defTabSz="914266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52931" y="6085266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20" tIns="47861" rIns="95720" bIns="47861" rtlCol="0" anchor="ctr"/>
          <a:lstStyle/>
          <a:p>
            <a:pPr algn="ctr" defTabSz="914266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64"/>
            <a:ext cx="8019513" cy="4602675"/>
          </a:xfrm>
        </p:spPr>
        <p:txBody>
          <a:bodyPr/>
          <a:lstStyle>
            <a:lvl1pPr marL="167162" indent="-167162">
              <a:spcBef>
                <a:spcPts val="464"/>
              </a:spcBef>
              <a:buFont typeface="Arial" pitchFamily="34" charset="0"/>
              <a:buChar char="−"/>
              <a:defRPr sz="1900" baseline="0"/>
            </a:lvl1pPr>
            <a:lvl2pPr marL="334327" indent="-167162">
              <a:spcBef>
                <a:spcPts val="464"/>
              </a:spcBef>
              <a:buFont typeface="Arial" pitchFamily="34" charset="0"/>
              <a:buChar char="•"/>
              <a:defRPr sz="1900"/>
            </a:lvl2pPr>
            <a:lvl3pPr marL="501488" indent="-167162">
              <a:spcBef>
                <a:spcPts val="464"/>
              </a:spcBef>
              <a:buFont typeface="Arial" pitchFamily="34" charset="0"/>
              <a:buChar char="∙"/>
              <a:defRPr sz="19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17/09/2019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>
                    <a:tint val="75000"/>
                  </a:prstClr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Measuring the Data Universe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225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bandero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banderol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7963"/>
            <a:ext cx="199390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67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41838" y="2181225"/>
            <a:ext cx="4176712" cy="2914650"/>
          </a:xfrm>
        </p:spPr>
        <p:txBody>
          <a:bodyPr/>
          <a:lstStyle>
            <a:lvl1pPr>
              <a:lnSpc>
                <a:spcPts val="3600"/>
              </a:lnSpc>
              <a:defRPr sz="3200" b="1" baseline="0">
                <a:solidFill>
                  <a:schemeClr val="tx2"/>
                </a:solidFill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122675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48188" y="5522913"/>
            <a:ext cx="4176712" cy="909637"/>
          </a:xfrm>
        </p:spPr>
        <p:txBody>
          <a:bodyPr anchor="b"/>
          <a:lstStyle>
            <a:lvl1pPr marL="0" indent="0">
              <a:lnSpc>
                <a:spcPts val="2400"/>
              </a:lnSpc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0825" y="2181225"/>
            <a:ext cx="3816350" cy="3240087"/>
          </a:xfrm>
        </p:spPr>
        <p:txBody>
          <a:bodyPr/>
          <a:lstStyle>
            <a:lvl1pPr marL="0" indent="0">
              <a:buFontTx/>
              <a:buNone/>
              <a:defRPr lang="en-US" sz="1600" b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984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5987" indent="0">
              <a:buFontTx/>
              <a:buNone/>
              <a:defRPr lang="en-US" sz="1600" b="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20787" indent="0">
              <a:buFontTx/>
              <a:buNone/>
              <a:defRPr lang="en-GB" sz="1600" b="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269875" y="6181725"/>
            <a:ext cx="3817938" cy="419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600" baseline="0">
                <a:solidFill>
                  <a:schemeClr val="tx2"/>
                </a:solidFill>
                <a:latin typeface="+mn-lt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17/09/2019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688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81210" y="2956970"/>
            <a:ext cx="8256381" cy="442837"/>
          </a:xfrm>
        </p:spPr>
        <p:txBody>
          <a:bodyPr>
            <a:noAutofit/>
          </a:bodyPr>
          <a:lstStyle>
            <a:lvl1pPr algn="l">
              <a:defRPr sz="2500" b="1" baseline="0"/>
            </a:lvl1pPr>
          </a:lstStyle>
          <a:p>
            <a:r>
              <a:rPr lang="de-DE" dirty="0" smtClean="0"/>
              <a:t>Präsentationsvorlage - Titelfolie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1210" y="3382539"/>
            <a:ext cx="8250965" cy="401651"/>
          </a:xfrm>
        </p:spPr>
        <p:txBody>
          <a:bodyPr tIns="0" bIns="0">
            <a:no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Untertitel</a:t>
            </a:r>
            <a:endParaRPr lang="de-DE" dirty="0"/>
          </a:p>
        </p:txBody>
      </p:sp>
      <p:sp>
        <p:nvSpPr>
          <p:cNvPr id="16" name="Rechteck 15"/>
          <p:cNvSpPr/>
          <p:nvPr userDrawn="1"/>
        </p:nvSpPr>
        <p:spPr>
          <a:xfrm>
            <a:off x="2" y="3080592"/>
            <a:ext cx="777445" cy="960613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 userDrawn="1"/>
        </p:nvSpPr>
        <p:spPr>
          <a:xfrm>
            <a:off x="821663" y="3080592"/>
            <a:ext cx="77744" cy="960613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80067" y="3815954"/>
            <a:ext cx="8259570" cy="304746"/>
          </a:xfrm>
        </p:spPr>
        <p:txBody>
          <a:bodyPr>
            <a:normAutofit/>
          </a:bodyPr>
          <a:lstStyle>
            <a:lvl1pPr>
              <a:buNone/>
              <a:defRPr sz="1100" b="1"/>
            </a:lvl1pPr>
          </a:lstStyle>
          <a:p>
            <a:pPr lvl="0"/>
            <a:r>
              <a:rPr lang="de-DE" dirty="0" smtClean="0"/>
              <a:t>Angaben zum Referenten, Ordnungsmerkmal</a:t>
            </a:r>
            <a:endParaRPr lang="de-DE" dirty="0"/>
          </a:p>
        </p:txBody>
      </p:sp>
      <p:pic>
        <p:nvPicPr>
          <p:cNvPr id="8" name="Grafik 7" descr="BBk_Logo_A4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548257" y="0"/>
            <a:ext cx="1803568" cy="10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48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88241" y="241815"/>
            <a:ext cx="8110301" cy="652555"/>
          </a:xfrm>
          <a:prstGeom prst="rect">
            <a:avLst/>
          </a:prstGeom>
        </p:spPr>
        <p:txBody>
          <a:bodyPr vert="horz" lIns="91328" tIns="45665" rIns="91328" bIns="45665" rtlCol="0" anchor="t">
            <a:normAutofit/>
          </a:bodyPr>
          <a:lstStyle/>
          <a:p>
            <a:r>
              <a:rPr lang="de-DE" dirty="0" smtClean="0"/>
              <a:t>Titel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19820" y="1258735"/>
            <a:ext cx="8188046" cy="4554632"/>
          </a:xfrm>
          <a:prstGeom prst="rect">
            <a:avLst/>
          </a:prstGeom>
        </p:spPr>
        <p:txBody>
          <a:bodyPr vert="horz" lIns="91328" tIns="45665" rIns="91328" bIns="45665" rtlCol="0">
            <a:normAutofit/>
          </a:bodyPr>
          <a:lstStyle/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6470" y="6069600"/>
            <a:ext cx="8119630" cy="162000"/>
          </a:xfrm>
          <a:prstGeom prst="rect">
            <a:avLst/>
          </a:prstGeom>
        </p:spPr>
        <p:txBody>
          <a:bodyPr vert="horz" lIns="81023" tIns="40512" rIns="81023" bIns="40512" rtlCol="0" anchor="ctr"/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  <a:effectLst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prstClr val="black"/>
                </a:solidFill>
              </a:rPr>
              <a:t>Measuring the Data Universe</a:t>
            </a:r>
            <a:endParaRPr lang="de-DE">
              <a:solidFill>
                <a:prstClr val="black"/>
              </a:solidFill>
            </a:endParaRPr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2"/>
          </p:nvPr>
        </p:nvSpPr>
        <p:spPr>
          <a:xfrm>
            <a:off x="466471" y="6253203"/>
            <a:ext cx="2114649" cy="162000"/>
          </a:xfrm>
          <a:prstGeom prst="rect">
            <a:avLst/>
          </a:prstGeom>
        </p:spPr>
        <p:txBody>
          <a:bodyPr vert="horz" lIns="81023" tIns="40512" rIns="81023" bIns="40512" rtlCol="0" anchor="ctr"/>
          <a:lstStyle>
            <a:lvl1pPr algn="l">
              <a:lnSpc>
                <a:spcPct val="100000"/>
              </a:lnSpc>
              <a:defRPr sz="1200">
                <a:solidFill>
                  <a:schemeClr val="tx1"/>
                </a:solidFill>
                <a:effectLst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prstClr val="black"/>
                </a:solidFill>
              </a:rPr>
              <a:t>17/09/2019</a:t>
            </a:r>
            <a:endParaRPr lang="de-DE">
              <a:solidFill>
                <a:prstClr val="black"/>
              </a:solidFill>
            </a:endParaRP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66471" y="6433203"/>
            <a:ext cx="2114649" cy="162000"/>
          </a:xfrm>
          <a:prstGeom prst="rect">
            <a:avLst/>
          </a:prstGeom>
        </p:spPr>
        <p:txBody>
          <a:bodyPr vert="horz" lIns="81023" tIns="40512" rIns="81023" bIns="40512" rtlCol="0" anchor="ctr"/>
          <a:lstStyle>
            <a:lvl1pPr algn="l">
              <a:lnSpc>
                <a:spcPct val="100000"/>
              </a:lnSpc>
              <a:defRPr sz="1200" b="1">
                <a:solidFill>
                  <a:schemeClr val="tx1"/>
                </a:solidFill>
                <a:effectLst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prstClr val="black"/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04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92" r:id="rId2"/>
    <p:sldLayoutId id="2147483687" r:id="rId3"/>
    <p:sldLayoutId id="2147483688" r:id="rId4"/>
    <p:sldLayoutId id="2147483689" r:id="rId5"/>
    <p:sldLayoutId id="2147483690" r:id="rId6"/>
    <p:sldLayoutId id="2147483693" r:id="rId7"/>
  </p:sldLayoutIdLst>
  <p:timing>
    <p:tnLst>
      <p:par>
        <p:cTn id="1" dur="indefinite" restart="never" nodeType="tmRoot"/>
      </p:par>
    </p:tnLst>
  </p:timing>
  <p:hf hdr="0"/>
  <p:txStyles>
    <p:titleStyle>
      <a:lvl1pPr algn="l" defTabSz="913291" rtl="0" eaLnBrk="1" latinLnBrk="0" hangingPunct="1">
        <a:spcBef>
          <a:spcPct val="0"/>
        </a:spcBef>
        <a:buNone/>
        <a:defRPr sz="25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59495" indent="-159495" algn="l" defTabSz="913291" rtl="0" eaLnBrk="1" latinLnBrk="0" hangingPunct="1">
        <a:spcBef>
          <a:spcPts val="443"/>
        </a:spcBef>
        <a:buFont typeface="Arial" pitchFamily="34" charset="0"/>
        <a:buChar char="−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18990" indent="-159495" algn="l" defTabSz="913291" rtl="0" eaLnBrk="1" latinLnBrk="0" hangingPunct="1">
        <a:spcBef>
          <a:spcPts val="443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78482" indent="-159495" algn="l" defTabSz="913291" rtl="0" eaLnBrk="1" latinLnBrk="0" hangingPunct="1">
        <a:spcBef>
          <a:spcPts val="443"/>
        </a:spcBef>
        <a:buFont typeface="Arial" pitchFamily="34" charset="0"/>
        <a:buChar char="∙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65306" indent="-197794" algn="l" defTabSz="913291" rtl="0" eaLnBrk="1" latinLnBrk="0" hangingPunct="1">
        <a:spcBef>
          <a:spcPct val="20000"/>
        </a:spcBef>
        <a:buFont typeface="Symbol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45120" indent="-158235" algn="l" defTabSz="91329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006951" indent="-158235" algn="l" defTabSz="913291" rtl="0" eaLnBrk="1" latinLnBrk="0" hangingPunct="1">
        <a:spcBef>
          <a:spcPct val="20000"/>
        </a:spcBef>
        <a:buFont typeface="Arial" pitchFamily="34" charset="0"/>
        <a:buChar char="∙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192" indent="-228324" algn="l" defTabSz="9132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836" indent="-228324" algn="l" defTabSz="9132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479" indent="-228324" algn="l" defTabSz="9132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3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47" algn="l" defTabSz="913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91" algn="l" defTabSz="913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34" algn="l" defTabSz="913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78" algn="l" defTabSz="913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223" algn="l" defTabSz="913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868" algn="l" defTabSz="913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513" algn="l" defTabSz="913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157" algn="l" defTabSz="9132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5/56/EZB-Geb%C3%A4ude_in_Frankfurt_(Main)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openxmlformats.org/officeDocument/2006/relationships/hyperlink" Target="https://upload.wikimedia.org/wikipedia/commons/5/56/EZB-Geb%C3%A4ude_in_Frankfurt_(Main).jpg" TargetMode="External"/><Relationship Id="rId7" Type="http://schemas.openxmlformats.org/officeDocument/2006/relationships/image" Target="../media/image15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microsoft.com/office/2007/relationships/hdphoto" Target="../media/hdphoto2.wdp"/><Relationship Id="rId15" Type="http://schemas.microsoft.com/office/2007/relationships/hdphoto" Target="../media/hdphoto5.wdp"/><Relationship Id="rId10" Type="http://schemas.openxmlformats.org/officeDocument/2006/relationships/image" Target="../media/image17.png"/><Relationship Id="rId4" Type="http://schemas.openxmlformats.org/officeDocument/2006/relationships/image" Target="../media/image13.jpeg"/><Relationship Id="rId9" Type="http://schemas.microsoft.com/office/2007/relationships/hdphoto" Target="../media/hdphoto3.wdp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81210" y="2996952"/>
            <a:ext cx="8256381" cy="442837"/>
          </a:xfrm>
        </p:spPr>
        <p:txBody>
          <a:bodyPr/>
          <a:lstStyle/>
          <a:p>
            <a:r>
              <a:rPr lang="en-US" sz="1600" dirty="0"/>
              <a:t>Measuring the data universe: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A </a:t>
            </a:r>
            <a:r>
              <a:rPr lang="en-US" sz="1600" dirty="0"/>
              <a:t>management perspective on data integration using SDMX</a:t>
            </a:r>
            <a:endParaRPr lang="de-DE" sz="16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81210" y="3477789"/>
            <a:ext cx="8250965" cy="401651"/>
          </a:xfrm>
        </p:spPr>
        <p:txBody>
          <a:bodyPr anchor="ctr"/>
          <a:lstStyle/>
          <a:p>
            <a:r>
              <a:rPr lang="en-US" sz="1400" dirty="0" smtClean="0"/>
              <a:t>SDMX Global Conference , Budapest, September 2019</a:t>
            </a:r>
            <a:endParaRPr lang="en-US" sz="140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de-DE" sz="1400" b="0" dirty="0" smtClean="0"/>
              <a:t>Dr. Patricia Staab, Statistical Information Management, Deutsche Bundesbank </a:t>
            </a:r>
            <a:endParaRPr lang="de-DE" sz="1400" b="0" dirty="0"/>
          </a:p>
        </p:txBody>
      </p:sp>
    </p:spTree>
    <p:extLst>
      <p:ext uri="{BB962C8B-B14F-4D97-AF65-F5344CB8AC3E}">
        <p14:creationId xmlns:p14="http://schemas.microsoft.com/office/powerpoint/2010/main" val="261737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feil nach rechts 1"/>
          <p:cNvSpPr/>
          <p:nvPr/>
        </p:nvSpPr>
        <p:spPr>
          <a:xfrm>
            <a:off x="3635895" y="4149080"/>
            <a:ext cx="3611413" cy="1619603"/>
          </a:xfrm>
          <a:prstGeom prst="rightArrow">
            <a:avLst>
              <a:gd name="adj1" fmla="val 61762"/>
              <a:gd name="adj2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/>
          <a:p>
            <a:pPr indent="-580074"/>
            <a:r>
              <a:rPr lang="de-DE" b="1" dirty="0" smtClean="0">
                <a:solidFill>
                  <a:schemeClr val="accent2">
                    <a:lumMod val="50000"/>
                  </a:schemeClr>
                </a:solidFill>
              </a:rPr>
              <a:t>Vision</a:t>
            </a:r>
            <a:r>
              <a:rPr lang="de-DE" b="1" dirty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de-DE" b="1" dirty="0" smtClean="0">
                <a:solidFill>
                  <a:schemeClr val="accent2">
                    <a:lumMod val="50000"/>
                  </a:schemeClr>
                </a:solidFill>
              </a:rPr>
              <a:t>A </a:t>
            </a:r>
            <a:r>
              <a:rPr lang="de-DE" b="1" dirty="0" err="1">
                <a:solidFill>
                  <a:schemeClr val="accent2">
                    <a:lumMod val="50000"/>
                  </a:schemeClr>
                </a:solidFill>
              </a:rPr>
              <a:t>well</a:t>
            </a:r>
            <a:r>
              <a:rPr lang="de-DE" b="1">
                <a:solidFill>
                  <a:schemeClr val="accent2">
                    <a:lumMod val="50000"/>
                  </a:schemeClr>
                </a:solidFill>
              </a:rPr>
              <a:t> ordered </a:t>
            </a:r>
            <a:r>
              <a:rPr lang="de-DE" b="1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de-DE" b="1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de-DE" b="1" smtClean="0">
                <a:solidFill>
                  <a:schemeClr val="accent2">
                    <a:lumMod val="50000"/>
                  </a:schemeClr>
                </a:solidFill>
              </a:rPr>
              <a:t>map of </a:t>
            </a:r>
            <a:r>
              <a:rPr lang="de-DE" b="1">
                <a:solidFill>
                  <a:schemeClr val="accent2">
                    <a:lumMod val="50000"/>
                  </a:schemeClr>
                </a:solidFill>
              </a:rPr>
              <a:t>the starry sky </a:t>
            </a:r>
            <a:br>
              <a:rPr lang="de-DE" b="1">
                <a:solidFill>
                  <a:schemeClr val="accent2">
                    <a:lumMod val="50000"/>
                  </a:schemeClr>
                </a:solidFill>
              </a:rPr>
            </a:br>
            <a:r>
              <a:rPr lang="de-DE" b="1" smtClean="0">
                <a:solidFill>
                  <a:schemeClr val="accent2">
                    <a:lumMod val="50000"/>
                  </a:schemeClr>
                </a:solidFill>
              </a:rPr>
              <a:t>of </a:t>
            </a:r>
            <a:r>
              <a:rPr lang="de-DE" b="1">
                <a:solidFill>
                  <a:schemeClr val="accent2">
                    <a:lumMod val="50000"/>
                  </a:schemeClr>
                </a:solidFill>
              </a:rPr>
              <a:t>information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/>
              <a:t>The </a:t>
            </a:r>
            <a:r>
              <a:rPr lang="de-DE" sz="2000" smtClean="0"/>
              <a:t>data </a:t>
            </a:r>
            <a:r>
              <a:rPr lang="de-DE" sz="2000"/>
              <a:t>universe is exploding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>
          <a:xfrm>
            <a:off x="3347864" y="1124745"/>
            <a:ext cx="5312058" cy="2880320"/>
          </a:xfrm>
        </p:spPr>
        <p:txBody>
          <a:bodyPr>
            <a:noAutofit/>
          </a:bodyPr>
          <a:lstStyle/>
          <a:p>
            <a:r>
              <a:rPr lang="en-US" sz="1400" b="1" smtClean="0"/>
              <a:t>Data </a:t>
            </a:r>
            <a:r>
              <a:rPr lang="en-US" sz="1400" b="1"/>
              <a:t>amount is growing constantly and </a:t>
            </a:r>
            <a:r>
              <a:rPr lang="en-US" sz="1400" b="1" smtClean="0"/>
              <a:t>rapidly</a:t>
            </a:r>
            <a:endParaRPr lang="de-DE" sz="1400" b="1" dirty="0"/>
          </a:p>
          <a:p>
            <a:pPr lvl="1"/>
            <a:r>
              <a:rPr lang="en-US" sz="1400"/>
              <a:t>Automatic recording of process data </a:t>
            </a:r>
            <a:r>
              <a:rPr lang="en-US" sz="1400" smtClean="0"/>
              <a:t>(</a:t>
            </a:r>
            <a:r>
              <a:rPr lang="en-US" sz="1400"/>
              <a:t>sensors, </a:t>
            </a:r>
            <a:r>
              <a:rPr lang="en-US" sz="1400" smtClean="0"/>
              <a:t>IoT)</a:t>
            </a:r>
            <a:endParaRPr lang="en-US" sz="1400"/>
          </a:p>
          <a:p>
            <a:pPr lvl="1"/>
            <a:r>
              <a:rPr lang="en-US" sz="1400"/>
              <a:t>Social networks, smart phones and tablets</a:t>
            </a:r>
          </a:p>
          <a:p>
            <a:pPr lvl="1"/>
            <a:r>
              <a:rPr lang="de-DE" sz="1400"/>
              <a:t>Growing "numbermania“</a:t>
            </a:r>
          </a:p>
          <a:p>
            <a:pPr lvl="1"/>
            <a:r>
              <a:rPr lang="en-US" sz="1400"/>
              <a:t>More computing </a:t>
            </a:r>
            <a:r>
              <a:rPr lang="en-US" sz="1400" smtClean="0"/>
              <a:t>power, new </a:t>
            </a:r>
            <a:r>
              <a:rPr lang="en-US" sz="1400"/>
              <a:t>analysis techniques</a:t>
            </a:r>
            <a:endParaRPr lang="de-DE" sz="1400" dirty="0"/>
          </a:p>
          <a:p>
            <a:endParaRPr lang="de-DE" sz="1400" b="1" dirty="0"/>
          </a:p>
          <a:p>
            <a:r>
              <a:rPr lang="de-DE" sz="1400" b="1"/>
              <a:t>However: </a:t>
            </a:r>
            <a:r>
              <a:rPr lang="de-DE" sz="1400" b="1" smtClean="0"/>
              <a:t>„Data </a:t>
            </a:r>
            <a:r>
              <a:rPr lang="de-DE" sz="1400" b="1"/>
              <a:t>is not </a:t>
            </a:r>
            <a:r>
              <a:rPr lang="de-DE" sz="1400" b="1" smtClean="0"/>
              <a:t>information…“ *)</a:t>
            </a:r>
            <a:endParaRPr lang="de-DE" sz="1400" b="1" dirty="0"/>
          </a:p>
          <a:p>
            <a:pPr lvl="1"/>
            <a:r>
              <a:rPr lang="en-US" sz="1400"/>
              <a:t>Yawning Data Gaps despite “Collectomania”</a:t>
            </a:r>
          </a:p>
          <a:p>
            <a:pPr lvl="1"/>
            <a:r>
              <a:rPr lang="en-US" sz="1400"/>
              <a:t>Using IT not Possible </a:t>
            </a:r>
            <a:r>
              <a:rPr lang="en-US" sz="1400" smtClean="0"/>
              <a:t>Without Content-Related </a:t>
            </a:r>
            <a:r>
              <a:rPr lang="en-US" sz="1400"/>
              <a:t>Expertise </a:t>
            </a:r>
          </a:p>
          <a:p>
            <a:pPr lvl="1"/>
            <a:r>
              <a:rPr lang="en-US" sz="1400" smtClean="0"/>
              <a:t>The </a:t>
            </a:r>
            <a:r>
              <a:rPr lang="en-US" sz="1400"/>
              <a:t>Data Universe lacks </a:t>
            </a:r>
            <a:r>
              <a:rPr lang="en-US" sz="1400" smtClean="0"/>
              <a:t>Order</a:t>
            </a:r>
            <a:endParaRPr lang="en-US" sz="1400"/>
          </a:p>
        </p:txBody>
      </p:sp>
      <p:pic>
        <p:nvPicPr>
          <p:cNvPr id="1026" name="Picture 2" descr="Bildergebnis für data univers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" t="1393" r="2640" b="2200"/>
          <a:stretch/>
        </p:blipFill>
        <p:spPr bwMode="auto">
          <a:xfrm>
            <a:off x="467544" y="1412776"/>
            <a:ext cx="2736304" cy="3024336"/>
          </a:xfrm>
          <a:prstGeom prst="rect">
            <a:avLst/>
          </a:prstGeom>
          <a:ln>
            <a:noFill/>
          </a:ln>
          <a:effectLst>
            <a:reflection blurRad="12700" stA="66000" endPos="37000" dist="127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umsplatzhalter 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17/09/2019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Measuring the Data Universe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95659D1-D435-4DC4-B545-657E7139435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3419872" y="6021288"/>
            <a:ext cx="5621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00" smtClean="0"/>
              <a:t>*) Data </a:t>
            </a:r>
            <a:r>
              <a:rPr lang="en-US" sz="900"/>
              <a:t>is not information, information is not knowledge, </a:t>
            </a:r>
            <a:r>
              <a:rPr lang="en-US" sz="900" smtClean="0"/>
              <a:t/>
            </a:r>
            <a:br>
              <a:rPr lang="en-US" sz="900" smtClean="0"/>
            </a:br>
            <a:r>
              <a:rPr lang="en-US" sz="900" smtClean="0"/>
              <a:t>knowledge </a:t>
            </a:r>
            <a:r>
              <a:rPr lang="en-US" sz="900"/>
              <a:t>is not understanding, understanding is not wisdom</a:t>
            </a:r>
            <a:r>
              <a:rPr lang="en-US" sz="900" smtClean="0"/>
              <a:t>. – </a:t>
            </a:r>
            <a:r>
              <a:rPr lang="en-US" sz="900"/>
              <a:t>Clifford Stoll </a:t>
            </a:r>
            <a:endParaRPr lang="en-US" sz="900">
              <a:effectLst/>
            </a:endParaRPr>
          </a:p>
        </p:txBody>
      </p:sp>
      <p:pic>
        <p:nvPicPr>
          <p:cNvPr id="9" name="Picture 2" descr="Data-centric_spher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9" t="6135" r="27241" b="5996"/>
          <a:stretch/>
        </p:blipFill>
        <p:spPr bwMode="auto">
          <a:xfrm>
            <a:off x="7247309" y="4149080"/>
            <a:ext cx="1573163" cy="16196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11" name="Rechteck 10"/>
          <p:cNvSpPr/>
          <p:nvPr/>
        </p:nvSpPr>
        <p:spPr>
          <a:xfrm>
            <a:off x="7265640" y="3902859"/>
            <a:ext cx="17761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smtClean="0"/>
              <a:t>Source: www.stratio.com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75732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approach </a:t>
            </a:r>
            <a:r>
              <a:rPr lang="en-US" dirty="0"/>
              <a:t>so far: Moving towards an application driven architecture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17/09/2019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95659D1-D435-4DC4-B545-657E7139435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Measuring the Data Universe</a:t>
            </a:r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0" name="Rechteck 69"/>
          <p:cNvSpPr/>
          <p:nvPr/>
        </p:nvSpPr>
        <p:spPr>
          <a:xfrm>
            <a:off x="6262966" y="1594892"/>
            <a:ext cx="2197466" cy="569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1"/>
                </a:solidFill>
              </a:rPr>
              <a:t>Silo </a:t>
            </a:r>
            <a:r>
              <a:rPr lang="en-US" sz="2000" b="1" smtClean="0">
                <a:solidFill>
                  <a:schemeClr val="accent1"/>
                </a:solidFill>
              </a:rPr>
              <a:t>of </a:t>
            </a:r>
            <a:br>
              <a:rPr lang="en-US" sz="2000" b="1" smtClean="0">
                <a:solidFill>
                  <a:schemeClr val="accent1"/>
                </a:solidFill>
              </a:rPr>
            </a:br>
            <a:r>
              <a:rPr lang="en-US" sz="2000" b="1" smtClean="0">
                <a:solidFill>
                  <a:schemeClr val="accent1"/>
                </a:solidFill>
              </a:rPr>
              <a:t>BI </a:t>
            </a:r>
            <a:r>
              <a:rPr lang="en-US" sz="2000" b="1" dirty="0" smtClean="0">
                <a:solidFill>
                  <a:schemeClr val="accent1"/>
                </a:solidFill>
              </a:rPr>
              <a:t>Product A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pic>
        <p:nvPicPr>
          <p:cNvPr id="7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5"/>
          <a:stretch/>
        </p:blipFill>
        <p:spPr bwMode="auto">
          <a:xfrm>
            <a:off x="395995" y="3543321"/>
            <a:ext cx="1935373" cy="2324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2"/>
          <a:stretch/>
        </p:blipFill>
        <p:spPr bwMode="auto">
          <a:xfrm>
            <a:off x="2645945" y="1605329"/>
            <a:ext cx="1935373" cy="2327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Rechteck 72"/>
          <p:cNvSpPr/>
          <p:nvPr/>
        </p:nvSpPr>
        <p:spPr>
          <a:xfrm>
            <a:off x="202710" y="3140968"/>
            <a:ext cx="236377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</a:rPr>
              <a:t>Silo </a:t>
            </a:r>
            <a:r>
              <a:rPr lang="en-US" sz="1600" b="1" smtClean="0">
                <a:solidFill>
                  <a:schemeClr val="accent1"/>
                </a:solidFill>
              </a:rPr>
              <a:t>of </a:t>
            </a:r>
            <a:br>
              <a:rPr lang="en-US" sz="1600" b="1" smtClean="0">
                <a:solidFill>
                  <a:schemeClr val="accent1"/>
                </a:solidFill>
              </a:rPr>
            </a:br>
            <a:r>
              <a:rPr lang="en-US" sz="1600" b="1" smtClean="0">
                <a:solidFill>
                  <a:schemeClr val="accent1"/>
                </a:solidFill>
              </a:rPr>
              <a:t>BI </a:t>
            </a:r>
            <a:r>
              <a:rPr lang="en-US" sz="1600" b="1" dirty="0" smtClean="0">
                <a:solidFill>
                  <a:schemeClr val="accent1"/>
                </a:solidFill>
              </a:rPr>
              <a:t>Product B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74" name="Rechteck 73"/>
          <p:cNvSpPr/>
          <p:nvPr/>
        </p:nvSpPr>
        <p:spPr>
          <a:xfrm>
            <a:off x="2411760" y="1145232"/>
            <a:ext cx="2357258" cy="455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</a:rPr>
              <a:t>Silo </a:t>
            </a:r>
            <a:r>
              <a:rPr lang="en-US" sz="1600" b="1" smtClean="0">
                <a:solidFill>
                  <a:schemeClr val="accent1"/>
                </a:solidFill>
              </a:rPr>
              <a:t>of </a:t>
            </a:r>
            <a:br>
              <a:rPr lang="en-US" sz="1600" b="1" smtClean="0">
                <a:solidFill>
                  <a:schemeClr val="accent1"/>
                </a:solidFill>
              </a:rPr>
            </a:br>
            <a:r>
              <a:rPr lang="en-US" sz="1600" b="1" smtClean="0">
                <a:solidFill>
                  <a:schemeClr val="accent1"/>
                </a:solidFill>
              </a:rPr>
              <a:t>BI </a:t>
            </a:r>
            <a:r>
              <a:rPr lang="en-US" sz="1600" b="1" dirty="0" smtClean="0">
                <a:solidFill>
                  <a:schemeClr val="accent1"/>
                </a:solidFill>
              </a:rPr>
              <a:t>Product C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79" name="Rechteck 78"/>
          <p:cNvSpPr/>
          <p:nvPr/>
        </p:nvSpPr>
        <p:spPr>
          <a:xfrm>
            <a:off x="222634" y="1268760"/>
            <a:ext cx="1901094" cy="389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accent4">
                    <a:lumMod val="50000"/>
                  </a:schemeClr>
                </a:solidFill>
              </a:rPr>
              <a:t>Silo </a:t>
            </a:r>
            <a:r>
              <a:rPr lang="en-US" sz="1600" b="1" smtClean="0">
                <a:solidFill>
                  <a:schemeClr val="accent4">
                    <a:lumMod val="50000"/>
                  </a:schemeClr>
                </a:solidFill>
              </a:rPr>
              <a:t>of </a:t>
            </a:r>
            <a:br>
              <a:rPr lang="en-US" sz="1600" b="1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1600" b="1" smtClean="0">
                <a:solidFill>
                  <a:schemeClr val="accent4">
                    <a:lumMod val="50000"/>
                  </a:schemeClr>
                </a:solidFill>
              </a:rPr>
              <a:t>Data </a:t>
            </a:r>
            <a:r>
              <a:rPr lang="en-US" sz="1600" b="1" dirty="0" smtClean="0">
                <a:solidFill>
                  <a:schemeClr val="accent4">
                    <a:lumMod val="50000"/>
                  </a:schemeClr>
                </a:solidFill>
              </a:rPr>
              <a:t>Science A</a:t>
            </a:r>
            <a:endParaRPr lang="en-US" sz="1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0" name="Rechteck 79"/>
          <p:cNvSpPr/>
          <p:nvPr/>
        </p:nvSpPr>
        <p:spPr>
          <a:xfrm>
            <a:off x="2462060" y="4714318"/>
            <a:ext cx="1677892" cy="343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accent4">
                    <a:lumMod val="50000"/>
                  </a:schemeClr>
                </a:solidFill>
              </a:rPr>
              <a:t>Silo </a:t>
            </a:r>
            <a:r>
              <a:rPr lang="en-US" sz="1200" b="1" smtClean="0">
                <a:solidFill>
                  <a:schemeClr val="accent4">
                    <a:lumMod val="50000"/>
                  </a:schemeClr>
                </a:solidFill>
              </a:rPr>
              <a:t>of </a:t>
            </a:r>
            <a:br>
              <a:rPr lang="en-US" sz="1200" b="1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1200" b="1" smtClean="0">
                <a:solidFill>
                  <a:schemeClr val="accent4">
                    <a:lumMod val="50000"/>
                  </a:schemeClr>
                </a:solidFill>
              </a:rPr>
              <a:t>Data </a:t>
            </a:r>
            <a:r>
              <a:rPr lang="en-US" sz="1200" b="1" dirty="0" smtClean="0">
                <a:solidFill>
                  <a:schemeClr val="accent4">
                    <a:lumMod val="50000"/>
                  </a:schemeClr>
                </a:solidFill>
              </a:rPr>
              <a:t>Science B</a:t>
            </a:r>
            <a:endParaRPr lang="en-US" sz="1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1" name="Rechteck 80"/>
          <p:cNvSpPr/>
          <p:nvPr/>
        </p:nvSpPr>
        <p:spPr>
          <a:xfrm>
            <a:off x="3989486" y="3836665"/>
            <a:ext cx="1662634" cy="3945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accent4">
                    <a:lumMod val="50000"/>
                  </a:schemeClr>
                </a:solidFill>
              </a:rPr>
              <a:t>Silo </a:t>
            </a:r>
            <a:r>
              <a:rPr lang="en-US" sz="1200" b="1" smtClean="0">
                <a:solidFill>
                  <a:schemeClr val="accent4">
                    <a:lumMod val="50000"/>
                  </a:schemeClr>
                </a:solidFill>
              </a:rPr>
              <a:t>of </a:t>
            </a:r>
            <a:br>
              <a:rPr lang="en-US" sz="1200" b="1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1200" b="1" smtClean="0">
                <a:solidFill>
                  <a:schemeClr val="accent4">
                    <a:lumMod val="50000"/>
                  </a:schemeClr>
                </a:solidFill>
              </a:rPr>
              <a:t>Data </a:t>
            </a:r>
            <a:r>
              <a:rPr lang="en-US" sz="1200" b="1" dirty="0" smtClean="0">
                <a:solidFill>
                  <a:schemeClr val="accent4">
                    <a:lumMod val="50000"/>
                  </a:schemeClr>
                </a:solidFill>
              </a:rPr>
              <a:t>Science C</a:t>
            </a:r>
            <a:endParaRPr lang="en-US" sz="1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3" name="Rechteck 82"/>
          <p:cNvSpPr/>
          <p:nvPr/>
        </p:nvSpPr>
        <p:spPr>
          <a:xfrm>
            <a:off x="4642600" y="1296194"/>
            <a:ext cx="165340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accent4">
                    <a:lumMod val="50000"/>
                  </a:schemeClr>
                </a:solidFill>
              </a:rPr>
              <a:t>Silo </a:t>
            </a:r>
            <a:r>
              <a:rPr lang="en-US" sz="1200" b="1" smtClean="0">
                <a:solidFill>
                  <a:schemeClr val="accent4">
                    <a:lumMod val="50000"/>
                  </a:schemeClr>
                </a:solidFill>
              </a:rPr>
              <a:t>of </a:t>
            </a:r>
            <a:br>
              <a:rPr lang="en-US" sz="1200" b="1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1200" b="1" smtClean="0">
                <a:solidFill>
                  <a:schemeClr val="accent4">
                    <a:lumMod val="50000"/>
                  </a:schemeClr>
                </a:solidFill>
              </a:rPr>
              <a:t>Data </a:t>
            </a:r>
            <a:r>
              <a:rPr lang="en-US" sz="1200" b="1" dirty="0" smtClean="0">
                <a:solidFill>
                  <a:schemeClr val="accent4">
                    <a:lumMod val="50000"/>
                  </a:schemeClr>
                </a:solidFill>
              </a:rPr>
              <a:t>Science D</a:t>
            </a:r>
            <a:endParaRPr lang="en-US" sz="1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8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2"/>
          <a:stretch/>
        </p:blipFill>
        <p:spPr bwMode="auto">
          <a:xfrm>
            <a:off x="5797668" y="2171367"/>
            <a:ext cx="3094812" cy="372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5" y="1689625"/>
            <a:ext cx="132873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216748"/>
            <a:ext cx="1175768" cy="1084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746" y="5075060"/>
            <a:ext cx="770358" cy="710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778" y="1658322"/>
            <a:ext cx="626342" cy="57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Rechteck 43"/>
          <p:cNvSpPr/>
          <p:nvPr/>
        </p:nvSpPr>
        <p:spPr>
          <a:xfrm>
            <a:off x="4139952" y="5996467"/>
            <a:ext cx="50040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smtClean="0"/>
              <a:t>Source: R</a:t>
            </a:r>
            <a:r>
              <a:rPr lang="en-US" sz="800"/>
              <a:t>. Stahl, P. Staab, Measuring the Data Universe. Springer; 1st ed. 2018 (28. Mai 2018)</a:t>
            </a:r>
          </a:p>
        </p:txBody>
      </p:sp>
    </p:spTree>
    <p:extLst>
      <p:ext uri="{BB962C8B-B14F-4D97-AF65-F5344CB8AC3E}">
        <p14:creationId xmlns:p14="http://schemas.microsoft.com/office/powerpoint/2010/main" val="308309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 different, data centric approach: </a:t>
            </a:r>
            <a:r>
              <a:rPr lang="de-DE" smtClean="0"/>
              <a:t/>
            </a:r>
            <a:br>
              <a:rPr lang="de-DE" smtClean="0"/>
            </a:br>
            <a:r>
              <a:rPr lang="de-DE" smtClean="0"/>
              <a:t>Integrating the </a:t>
            </a:r>
            <a:r>
              <a:rPr lang="de-DE"/>
              <a:t>data of high </a:t>
            </a:r>
            <a:r>
              <a:rPr lang="de-DE" smtClean="0"/>
              <a:t>relevance</a:t>
            </a:r>
            <a:endParaRPr lang="de-DE" dirty="0"/>
          </a:p>
        </p:txBody>
      </p:sp>
      <p:sp>
        <p:nvSpPr>
          <p:cNvPr id="32" name="Fußzeilenplatzhalter 3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schemeClr val="bg2">
                    <a:lumMod val="75000"/>
                  </a:schemeClr>
                </a:solidFill>
              </a:rPr>
              <a:t>Measuring the Data Universe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1" name="Datumsplatzhalter 30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chemeClr val="bg2">
                    <a:lumMod val="75000"/>
                  </a:schemeClr>
                </a:solidFill>
              </a:rPr>
              <a:t>17/09/2019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5" name="Foliennummernplatzhalter 3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795659D1-D435-4DC4-B545-657E7139435F}" type="slidenum">
              <a:rPr lang="de-DE" smtClean="0">
                <a:solidFill>
                  <a:schemeClr val="bg2">
                    <a:lumMod val="75000"/>
                  </a:scheme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277309" y="421599"/>
            <a:ext cx="8894736" cy="5400601"/>
            <a:chOff x="285776" y="303498"/>
            <a:chExt cx="8894736" cy="4050451"/>
          </a:xfrm>
        </p:grpSpPr>
        <p:grpSp>
          <p:nvGrpSpPr>
            <p:cNvPr id="15" name="Gruppieren 14"/>
            <p:cNvGrpSpPr/>
            <p:nvPr/>
          </p:nvGrpSpPr>
          <p:grpSpPr>
            <a:xfrm rot="5400000">
              <a:off x="4157079" y="266618"/>
              <a:ext cx="216026" cy="7958632"/>
              <a:chOff x="611560" y="1484784"/>
              <a:chExt cx="288034" cy="3935187"/>
            </a:xfrm>
          </p:grpSpPr>
          <p:cxnSp>
            <p:nvCxnSpPr>
              <p:cNvPr id="16" name="Gerade Verbindung mit Pfeil 15"/>
              <p:cNvCxnSpPr/>
              <p:nvPr/>
            </p:nvCxnSpPr>
            <p:spPr>
              <a:xfrm flipV="1">
                <a:off x="611560" y="1484784"/>
                <a:ext cx="0" cy="3935187"/>
              </a:xfrm>
              <a:prstGeom prst="straightConnector1">
                <a:avLst/>
              </a:prstGeom>
              <a:ln w="38100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Rechteck 16"/>
              <p:cNvSpPr/>
              <p:nvPr/>
            </p:nvSpPr>
            <p:spPr>
              <a:xfrm rot="16200000">
                <a:off x="-1201148" y="3319228"/>
                <a:ext cx="3913451" cy="2880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de-DE" sz="1400" dirty="0" err="1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Increasing</a:t>
                </a:r>
                <a:r>
                  <a:rPr lang="de-DE" sz="1400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400" dirty="0" err="1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degree</a:t>
                </a:r>
                <a:r>
                  <a:rPr lang="de-DE" sz="1400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400" dirty="0" err="1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</a:t>
                </a:r>
                <a:r>
                  <a:rPr lang="de-DE" sz="1400" dirty="0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400" dirty="0" err="1">
                    <a:solidFill>
                      <a:schemeClr val="tx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standardization</a:t>
                </a:r>
                <a:endParaRPr lang="de-DE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uppieren 17"/>
            <p:cNvGrpSpPr/>
            <p:nvPr/>
          </p:nvGrpSpPr>
          <p:grpSpPr>
            <a:xfrm>
              <a:off x="8028384" y="1005573"/>
              <a:ext cx="792088" cy="2970332"/>
              <a:chOff x="2771800" y="1484784"/>
              <a:chExt cx="864096" cy="3600400"/>
            </a:xfrm>
          </p:grpSpPr>
          <p:sp>
            <p:nvSpPr>
              <p:cNvPr id="19" name="Flussdiagramm: Prozess 18"/>
              <p:cNvSpPr/>
              <p:nvPr/>
            </p:nvSpPr>
            <p:spPr>
              <a:xfrm>
                <a:off x="2771800" y="1484784"/>
                <a:ext cx="864096" cy="3600400"/>
              </a:xfrm>
              <a:prstGeom prst="flowChartProcess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 sz="1200" b="1" dirty="0" err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Würfel 19"/>
              <p:cNvSpPr/>
              <p:nvPr/>
            </p:nvSpPr>
            <p:spPr>
              <a:xfrm>
                <a:off x="2915816" y="2276872"/>
                <a:ext cx="610320" cy="584668"/>
              </a:xfrm>
              <a:prstGeom prst="cub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 sz="1200" b="1" dirty="0" err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Würfel 20"/>
              <p:cNvSpPr/>
              <p:nvPr/>
            </p:nvSpPr>
            <p:spPr>
              <a:xfrm>
                <a:off x="2915816" y="3060356"/>
                <a:ext cx="610320" cy="584668"/>
              </a:xfrm>
              <a:prstGeom prst="cub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 sz="1200" b="1" dirty="0" err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Würfel 21"/>
              <p:cNvSpPr/>
              <p:nvPr/>
            </p:nvSpPr>
            <p:spPr>
              <a:xfrm>
                <a:off x="2915816" y="3852444"/>
                <a:ext cx="610320" cy="584668"/>
              </a:xfrm>
              <a:prstGeom prst="cub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 sz="1200" b="1" dirty="0" err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Gruppieren 22"/>
            <p:cNvGrpSpPr/>
            <p:nvPr/>
          </p:nvGrpSpPr>
          <p:grpSpPr>
            <a:xfrm>
              <a:off x="285776" y="1005573"/>
              <a:ext cx="901848" cy="2970332"/>
              <a:chOff x="115061" y="1836277"/>
              <a:chExt cx="901848" cy="2952328"/>
            </a:xfrm>
          </p:grpSpPr>
          <p:grpSp>
            <p:nvGrpSpPr>
              <p:cNvPr id="24" name="Gruppieren 23"/>
              <p:cNvGrpSpPr/>
              <p:nvPr/>
            </p:nvGrpSpPr>
            <p:grpSpPr>
              <a:xfrm>
                <a:off x="115061" y="1836277"/>
                <a:ext cx="901848" cy="2952328"/>
                <a:chOff x="-36512" y="1484784"/>
                <a:chExt cx="1224136" cy="3600400"/>
              </a:xfrm>
            </p:grpSpPr>
            <p:sp>
              <p:nvSpPr>
                <p:cNvPr id="26" name="Flussdiagramm: Prozess 25"/>
                <p:cNvSpPr/>
                <p:nvPr/>
              </p:nvSpPr>
              <p:spPr>
                <a:xfrm>
                  <a:off x="-36512" y="1484784"/>
                  <a:ext cx="1224136" cy="3600400"/>
                </a:xfrm>
                <a:prstGeom prst="flowChartProcess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de-DE" sz="1200" b="1" dirty="0" err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Würfel 26"/>
                <p:cNvSpPr/>
                <p:nvPr/>
              </p:nvSpPr>
              <p:spPr>
                <a:xfrm>
                  <a:off x="107504" y="2341410"/>
                  <a:ext cx="936104" cy="473705"/>
                </a:xfrm>
                <a:prstGeom prst="cube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de-DE" sz="1200" b="1" dirty="0" err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" name="Zylinder 27"/>
                <p:cNvSpPr/>
                <p:nvPr/>
              </p:nvSpPr>
              <p:spPr>
                <a:xfrm>
                  <a:off x="285776" y="3806020"/>
                  <a:ext cx="610320" cy="584668"/>
                </a:xfrm>
                <a:prstGeom prst="can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de-DE" sz="1200" b="1" dirty="0" err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5" name="Wolke 24"/>
              <p:cNvSpPr/>
              <p:nvPr/>
            </p:nvSpPr>
            <p:spPr>
              <a:xfrm>
                <a:off x="260947" y="3128246"/>
                <a:ext cx="580973" cy="479428"/>
              </a:xfrm>
              <a:prstGeom prst="cloud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 sz="1200" b="1" dirty="0" err="1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uppieren 5"/>
            <p:cNvGrpSpPr/>
            <p:nvPr/>
          </p:nvGrpSpPr>
          <p:grpSpPr>
            <a:xfrm>
              <a:off x="1259632" y="965728"/>
              <a:ext cx="6624736" cy="3010175"/>
              <a:chOff x="1702568" y="1287638"/>
              <a:chExt cx="5677744" cy="4013566"/>
            </a:xfrm>
          </p:grpSpPr>
          <p:grpSp>
            <p:nvGrpSpPr>
              <p:cNvPr id="4" name="Gruppieren 3"/>
              <p:cNvGrpSpPr/>
              <p:nvPr/>
            </p:nvGrpSpPr>
            <p:grpSpPr>
              <a:xfrm>
                <a:off x="5591000" y="1287638"/>
                <a:ext cx="1789312" cy="2813437"/>
                <a:chOff x="4764592" y="1884789"/>
                <a:chExt cx="1789312" cy="2813437"/>
              </a:xfrm>
            </p:grpSpPr>
            <p:sp>
              <p:nvSpPr>
                <p:cNvPr id="7" name="Rechteck 6"/>
                <p:cNvSpPr/>
                <p:nvPr/>
              </p:nvSpPr>
              <p:spPr>
                <a:xfrm>
                  <a:off x="4764592" y="1884789"/>
                  <a:ext cx="1789312" cy="989234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6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Semantic</a:t>
                  </a:r>
                  <a:r>
                    <a:rPr lang="de-DE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de-DE" sz="16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harmonization</a:t>
                  </a:r>
                  <a:endParaRPr lang="de-DE" sz="16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Rechteck 7"/>
                <p:cNvSpPr/>
                <p:nvPr/>
              </p:nvSpPr>
              <p:spPr>
                <a:xfrm>
                  <a:off x="4764592" y="2927146"/>
                  <a:ext cx="1789312" cy="177108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The concepts, methods </a:t>
                  </a:r>
                  <a:b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and </a:t>
                  </a:r>
                  <a:r>
                    <a:rPr lang="en-US" sz="10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codelists</a:t>
                  </a:r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used for the classification of the data </a:t>
                  </a:r>
                  <a:b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are the same.</a:t>
                  </a:r>
                </a:p>
                <a:p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Thus linking the data, the actual integration of content, becomes possible.</a:t>
                  </a:r>
                  <a:endParaRPr lang="de-DE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de-DE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" name="Gruppieren 8"/>
              <p:cNvGrpSpPr/>
              <p:nvPr/>
            </p:nvGrpSpPr>
            <p:grpSpPr>
              <a:xfrm>
                <a:off x="3646784" y="2132856"/>
                <a:ext cx="1789312" cy="2448270"/>
                <a:chOff x="3022144" y="2780930"/>
                <a:chExt cx="1789312" cy="2448270"/>
              </a:xfrm>
            </p:grpSpPr>
            <p:sp>
              <p:nvSpPr>
                <p:cNvPr id="10" name="Rechteck 9"/>
                <p:cNvSpPr/>
                <p:nvPr/>
              </p:nvSpPr>
              <p:spPr>
                <a:xfrm>
                  <a:off x="3022144" y="3799371"/>
                  <a:ext cx="1789312" cy="142982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 uniform language (the same concepts and terms) is used to describe the data.</a:t>
                  </a:r>
                  <a:b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/>
                  </a:r>
                  <a:b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Thus a rule-based (and automatable) treatment of the data becomes possible.</a:t>
                  </a:r>
                </a:p>
              </p:txBody>
            </p:sp>
            <p:sp>
              <p:nvSpPr>
                <p:cNvPr id="11" name="Rechteck 10"/>
                <p:cNvSpPr/>
                <p:nvPr/>
              </p:nvSpPr>
              <p:spPr>
                <a:xfrm>
                  <a:off x="3022144" y="2780930"/>
                  <a:ext cx="1789312" cy="989234"/>
                </a:xfrm>
                <a:prstGeom prst="rect">
                  <a:avLst/>
                </a:pr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80000">
                      <a:schemeClr val="accent1">
                        <a:shade val="93000"/>
                        <a:satMod val="130000"/>
                      </a:schemeClr>
                    </a:gs>
                    <a:gs pos="100000">
                      <a:schemeClr val="accent1">
                        <a:shade val="94000"/>
                        <a:satMod val="135000"/>
                      </a:schemeClr>
                    </a:gs>
                  </a:gsLst>
                  <a:lin ang="5400000" scaled="0"/>
                </a:gra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Uniform </a:t>
                  </a:r>
                  <a:r>
                    <a:rPr lang="de-DE" sz="16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data</a:t>
                  </a:r>
                  <a:r>
                    <a:rPr lang="de-DE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br>
                    <a:rPr lang="de-DE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de-DE" sz="16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modeling</a:t>
                  </a:r>
                  <a:r>
                    <a:rPr lang="de-DE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de-DE" sz="16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method</a:t>
                  </a:r>
                  <a:endParaRPr lang="de-DE" sz="16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/>
                  <a:r>
                    <a:rPr lang="de-DE" sz="1600" b="1" dirty="0">
                      <a:solidFill>
                        <a:srgbClr val="FFC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Order </a:t>
                  </a:r>
                  <a:r>
                    <a:rPr lang="de-DE" sz="1600" b="1" dirty="0" err="1">
                      <a:solidFill>
                        <a:srgbClr val="FFC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system</a:t>
                  </a:r>
                  <a:endParaRPr lang="de-DE" sz="1600" b="1" dirty="0">
                    <a:solidFill>
                      <a:srgbClr val="FFC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" name="Gruppieren 11"/>
              <p:cNvGrpSpPr/>
              <p:nvPr/>
            </p:nvGrpSpPr>
            <p:grpSpPr>
              <a:xfrm>
                <a:off x="1702568" y="2852936"/>
                <a:ext cx="1789312" cy="2448268"/>
                <a:chOff x="1126504" y="3789044"/>
                <a:chExt cx="1789312" cy="2448268"/>
              </a:xfrm>
            </p:grpSpPr>
            <p:sp>
              <p:nvSpPr>
                <p:cNvPr id="13" name="Rechteck 12"/>
                <p:cNvSpPr/>
                <p:nvPr/>
              </p:nvSpPr>
              <p:spPr>
                <a:xfrm>
                  <a:off x="1126504" y="4789361"/>
                  <a:ext cx="1789312" cy="1447951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The data is stored (physically or virtually</a:t>
                  </a:r>
                  <a:r>
                    <a:rPr lang="en-US" sz="1000">
                      <a:latin typeface="Arial" panose="020B0604020202020204" pitchFamily="34" charset="0"/>
                      <a:cs typeface="Arial" panose="020B0604020202020204" pitchFamily="34" charset="0"/>
                    </a:rPr>
                    <a:t>) in </a:t>
                  </a:r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 common system.</a:t>
                  </a:r>
                </a:p>
                <a:p>
                  <a:endParaRPr lang="en-US" sz="1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Common procedures can be used for administration, authorization and access.</a:t>
                  </a:r>
                </a:p>
              </p:txBody>
            </p:sp>
            <p:sp>
              <p:nvSpPr>
                <p:cNvPr id="14" name="Rechteck 13"/>
                <p:cNvSpPr/>
                <p:nvPr/>
              </p:nvSpPr>
              <p:spPr>
                <a:xfrm>
                  <a:off x="1126504" y="3789044"/>
                  <a:ext cx="1789312" cy="989234"/>
                </a:xfrm>
                <a:prstGeom prst="rect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  <a:gs pos="0">
                      <a:schemeClr val="accent1">
                        <a:lumMod val="60000"/>
                        <a:lumOff val="40000"/>
                      </a:schemeClr>
                    </a:gs>
                  </a:gsLst>
                  <a:lin ang="16200000" scaled="0"/>
                </a:gra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Logical </a:t>
                  </a:r>
                  <a:br>
                    <a:rPr lang="de-DE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de-DE" sz="160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Centralization</a:t>
                  </a:r>
                  <a:endParaRPr lang="de-DE" sz="16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9" name="Rechteckiger Pfeil 28"/>
              <p:cNvSpPr/>
              <p:nvPr/>
            </p:nvSpPr>
            <p:spPr>
              <a:xfrm>
                <a:off x="4572000" y="1484780"/>
                <a:ext cx="936104" cy="592926"/>
              </a:xfrm>
              <a:prstGeom prst="bentArrow">
                <a:avLst>
                  <a:gd name="adj1" fmla="val 25000"/>
                  <a:gd name="adj2" fmla="val 25000"/>
                  <a:gd name="adj3" fmla="val 50000"/>
                  <a:gd name="adj4" fmla="val 43750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Rechteckiger Pfeil 29"/>
              <p:cNvSpPr/>
              <p:nvPr/>
            </p:nvSpPr>
            <p:spPr>
              <a:xfrm>
                <a:off x="2627784" y="2204860"/>
                <a:ext cx="936104" cy="592926"/>
              </a:xfrm>
              <a:prstGeom prst="bentArrow">
                <a:avLst>
                  <a:gd name="adj1" fmla="val 25000"/>
                  <a:gd name="adj2" fmla="val 25000"/>
                  <a:gd name="adj3" fmla="val 50000"/>
                  <a:gd name="adj4" fmla="val 43750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3" name="Rechteck 32"/>
            <p:cNvSpPr/>
            <p:nvPr/>
          </p:nvSpPr>
          <p:spPr>
            <a:xfrm>
              <a:off x="6804248" y="4137924"/>
              <a:ext cx="2376264" cy="2160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de-DE" sz="1400" dirty="0" err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Ready</a:t>
              </a:r>
              <a:r>
                <a:rPr lang="de-DE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</a:t>
              </a:r>
              <a:r>
                <a:rPr lang="de-DE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</a:t>
              </a:r>
              <a:r>
                <a:rPr lang="de-DE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linked</a:t>
              </a:r>
              <a:endParaRPr lang="de-DE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Legende mit Pfeil nach unten 1"/>
            <p:cNvSpPr/>
            <p:nvPr/>
          </p:nvSpPr>
          <p:spPr>
            <a:xfrm>
              <a:off x="1376969" y="1113588"/>
              <a:ext cx="1679866" cy="594066"/>
            </a:xfrm>
            <a:prstGeom prst="downArrowCallou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IT, Technology</a:t>
              </a:r>
              <a:br>
                <a:rPr lang="en-US" sz="1200" dirty="0"/>
              </a:br>
              <a:r>
                <a:rPr lang="en-US" sz="1200" dirty="0"/>
                <a:t>DWH, BI Projects…</a:t>
              </a:r>
            </a:p>
          </p:txBody>
        </p:sp>
        <p:sp>
          <p:nvSpPr>
            <p:cNvPr id="34" name="Legende mit Pfeil nach unten 33"/>
            <p:cNvSpPr/>
            <p:nvPr/>
          </p:nvSpPr>
          <p:spPr>
            <a:xfrm>
              <a:off x="3732067" y="627534"/>
              <a:ext cx="1679866" cy="594066"/>
            </a:xfrm>
            <a:prstGeom prst="downArrowCallou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smtClean="0"/>
                <a:t>Standardization</a:t>
              </a:r>
              <a:r>
                <a:rPr lang="en-US" sz="1200" dirty="0"/>
                <a:t/>
              </a:r>
              <a:br>
                <a:rPr lang="en-US" sz="1200" dirty="0"/>
              </a:br>
              <a:r>
                <a:rPr lang="en-US" sz="1200" dirty="0"/>
                <a:t>SDMX, DDI…</a:t>
              </a:r>
            </a:p>
          </p:txBody>
        </p:sp>
        <p:sp>
          <p:nvSpPr>
            <p:cNvPr id="36" name="Legende mit Pfeil nach unten 35"/>
            <p:cNvSpPr/>
            <p:nvPr/>
          </p:nvSpPr>
          <p:spPr>
            <a:xfrm>
              <a:off x="6000559" y="303498"/>
              <a:ext cx="1679866" cy="594066"/>
            </a:xfrm>
            <a:prstGeom prst="downArrowCallou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dirty="0"/>
                <a:t>Coordination</a:t>
              </a:r>
              <a:br>
                <a:rPr lang="en-US" sz="1200" dirty="0"/>
              </a:br>
              <a:r>
                <a:rPr lang="en-US" sz="1200" dirty="0"/>
                <a:t>Ontologies, Global IDs…</a:t>
              </a:r>
            </a:p>
          </p:txBody>
        </p:sp>
      </p:grpSp>
      <p:sp>
        <p:nvSpPr>
          <p:cNvPr id="40" name="Rechteck 39"/>
          <p:cNvSpPr/>
          <p:nvPr/>
        </p:nvSpPr>
        <p:spPr>
          <a:xfrm>
            <a:off x="4139952" y="5996467"/>
            <a:ext cx="50040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smtClean="0"/>
              <a:t>Source: R</a:t>
            </a:r>
            <a:r>
              <a:rPr lang="en-US" sz="800"/>
              <a:t>. Stahl, P. Staab, Measuring the Data Universe. Springer; 1st ed. 2018 (28. Mai 2018)</a:t>
            </a:r>
          </a:p>
        </p:txBody>
      </p:sp>
    </p:spTree>
    <p:extLst>
      <p:ext uri="{BB962C8B-B14F-4D97-AF65-F5344CB8AC3E}">
        <p14:creationId xmlns:p14="http://schemas.microsoft.com/office/powerpoint/2010/main" val="206250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49" y="404664"/>
            <a:ext cx="8907463" cy="551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 different, data centric approach: </a:t>
            </a:r>
            <a:br>
              <a:rPr lang="de-DE"/>
            </a:br>
            <a:r>
              <a:rPr lang="de-DE"/>
              <a:t>Integrating the data of high relevance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schemeClr val="bg2">
                    <a:lumMod val="75000"/>
                  </a:schemeClr>
                </a:solidFill>
              </a:rPr>
              <a:t>Measuring the Data Universe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chemeClr val="bg2">
                    <a:lumMod val="75000"/>
                  </a:schemeClr>
                </a:solidFill>
              </a:rPr>
              <a:t>17/09/2019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795659D1-D435-4DC4-B545-657E7139435F}" type="slidenum">
              <a:rPr lang="de-DE" smtClean="0">
                <a:solidFill>
                  <a:schemeClr val="bg2">
                    <a:lumMod val="75000"/>
                  </a:scheme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4139952" y="5996467"/>
            <a:ext cx="50040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smtClean="0"/>
              <a:t>Source: R</a:t>
            </a:r>
            <a:r>
              <a:rPr lang="en-US" sz="800"/>
              <a:t>. Stahl, P. Staab, Measuring the Data Universe. Springer; 1st ed. 2018 (28. Mai 2018)</a:t>
            </a:r>
          </a:p>
        </p:txBody>
      </p:sp>
      <p:sp>
        <p:nvSpPr>
          <p:cNvPr id="2" name="Freihandform 1"/>
          <p:cNvSpPr/>
          <p:nvPr/>
        </p:nvSpPr>
        <p:spPr>
          <a:xfrm>
            <a:off x="1259632" y="4221088"/>
            <a:ext cx="2133999" cy="814420"/>
          </a:xfrm>
          <a:custGeom>
            <a:avLst/>
            <a:gdLst>
              <a:gd name="connsiteX0" fmla="*/ 1380105 w 3345679"/>
              <a:gd name="connsiteY0" fmla="*/ 220899 h 978591"/>
              <a:gd name="connsiteX1" fmla="*/ 2192905 w 3345679"/>
              <a:gd name="connsiteY1" fmla="*/ 765 h 978591"/>
              <a:gd name="connsiteX2" fmla="*/ 2480771 w 3345679"/>
              <a:gd name="connsiteY2" fmla="*/ 161632 h 978591"/>
              <a:gd name="connsiteX3" fmla="*/ 2167505 w 3345679"/>
              <a:gd name="connsiteY3" fmla="*/ 500299 h 978591"/>
              <a:gd name="connsiteX4" fmla="*/ 3225838 w 3345679"/>
              <a:gd name="connsiteY4" fmla="*/ 500299 h 978591"/>
              <a:gd name="connsiteX5" fmla="*/ 3242771 w 3345679"/>
              <a:gd name="connsiteY5" fmla="*/ 779699 h 978591"/>
              <a:gd name="connsiteX6" fmla="*/ 2523105 w 3345679"/>
              <a:gd name="connsiteY6" fmla="*/ 737365 h 978591"/>
              <a:gd name="connsiteX7" fmla="*/ 2540038 w 3345679"/>
              <a:gd name="connsiteY7" fmla="*/ 974432 h 978591"/>
              <a:gd name="connsiteX8" fmla="*/ 1684905 w 3345679"/>
              <a:gd name="connsiteY8" fmla="*/ 889765 h 978591"/>
              <a:gd name="connsiteX9" fmla="*/ 702771 w 3345679"/>
              <a:gd name="connsiteY9" fmla="*/ 906699 h 978591"/>
              <a:gd name="connsiteX10" fmla="*/ 38 w 3345679"/>
              <a:gd name="connsiteY10" fmla="*/ 652699 h 978591"/>
              <a:gd name="connsiteX11" fmla="*/ 668905 w 3345679"/>
              <a:gd name="connsiteY11" fmla="*/ 618832 h 978591"/>
              <a:gd name="connsiteX12" fmla="*/ 364105 w 3345679"/>
              <a:gd name="connsiteY12" fmla="*/ 449499 h 978591"/>
              <a:gd name="connsiteX13" fmla="*/ 1380105 w 3345679"/>
              <a:gd name="connsiteY13" fmla="*/ 220899 h 978591"/>
              <a:gd name="connsiteX0" fmla="*/ 1380105 w 3333265"/>
              <a:gd name="connsiteY0" fmla="*/ 220899 h 978591"/>
              <a:gd name="connsiteX1" fmla="*/ 2192905 w 3333265"/>
              <a:gd name="connsiteY1" fmla="*/ 765 h 978591"/>
              <a:gd name="connsiteX2" fmla="*/ 2480771 w 3333265"/>
              <a:gd name="connsiteY2" fmla="*/ 161632 h 978591"/>
              <a:gd name="connsiteX3" fmla="*/ 2362238 w 3333265"/>
              <a:gd name="connsiteY3" fmla="*/ 500299 h 978591"/>
              <a:gd name="connsiteX4" fmla="*/ 3225838 w 3333265"/>
              <a:gd name="connsiteY4" fmla="*/ 500299 h 978591"/>
              <a:gd name="connsiteX5" fmla="*/ 3242771 w 3333265"/>
              <a:gd name="connsiteY5" fmla="*/ 779699 h 978591"/>
              <a:gd name="connsiteX6" fmla="*/ 2523105 w 3333265"/>
              <a:gd name="connsiteY6" fmla="*/ 737365 h 978591"/>
              <a:gd name="connsiteX7" fmla="*/ 2540038 w 3333265"/>
              <a:gd name="connsiteY7" fmla="*/ 974432 h 978591"/>
              <a:gd name="connsiteX8" fmla="*/ 1684905 w 3333265"/>
              <a:gd name="connsiteY8" fmla="*/ 889765 h 978591"/>
              <a:gd name="connsiteX9" fmla="*/ 702771 w 3333265"/>
              <a:gd name="connsiteY9" fmla="*/ 906699 h 978591"/>
              <a:gd name="connsiteX10" fmla="*/ 38 w 3333265"/>
              <a:gd name="connsiteY10" fmla="*/ 652699 h 978591"/>
              <a:gd name="connsiteX11" fmla="*/ 668905 w 3333265"/>
              <a:gd name="connsiteY11" fmla="*/ 618832 h 978591"/>
              <a:gd name="connsiteX12" fmla="*/ 364105 w 3333265"/>
              <a:gd name="connsiteY12" fmla="*/ 449499 h 978591"/>
              <a:gd name="connsiteX13" fmla="*/ 1380105 w 3333265"/>
              <a:gd name="connsiteY13" fmla="*/ 220899 h 978591"/>
              <a:gd name="connsiteX0" fmla="*/ 1380105 w 3324921"/>
              <a:gd name="connsiteY0" fmla="*/ 220899 h 978972"/>
              <a:gd name="connsiteX1" fmla="*/ 2192905 w 3324921"/>
              <a:gd name="connsiteY1" fmla="*/ 765 h 978972"/>
              <a:gd name="connsiteX2" fmla="*/ 2480771 w 3324921"/>
              <a:gd name="connsiteY2" fmla="*/ 161632 h 978972"/>
              <a:gd name="connsiteX3" fmla="*/ 2362238 w 3324921"/>
              <a:gd name="connsiteY3" fmla="*/ 500299 h 978972"/>
              <a:gd name="connsiteX4" fmla="*/ 3225838 w 3324921"/>
              <a:gd name="connsiteY4" fmla="*/ 500299 h 978972"/>
              <a:gd name="connsiteX5" fmla="*/ 3242771 w 3324921"/>
              <a:gd name="connsiteY5" fmla="*/ 779699 h 978972"/>
              <a:gd name="connsiteX6" fmla="*/ 2658572 w 3324921"/>
              <a:gd name="connsiteY6" fmla="*/ 728899 h 978972"/>
              <a:gd name="connsiteX7" fmla="*/ 2540038 w 3324921"/>
              <a:gd name="connsiteY7" fmla="*/ 974432 h 978972"/>
              <a:gd name="connsiteX8" fmla="*/ 1684905 w 3324921"/>
              <a:gd name="connsiteY8" fmla="*/ 889765 h 978972"/>
              <a:gd name="connsiteX9" fmla="*/ 702771 w 3324921"/>
              <a:gd name="connsiteY9" fmla="*/ 906699 h 978972"/>
              <a:gd name="connsiteX10" fmla="*/ 38 w 3324921"/>
              <a:gd name="connsiteY10" fmla="*/ 652699 h 978972"/>
              <a:gd name="connsiteX11" fmla="*/ 668905 w 3324921"/>
              <a:gd name="connsiteY11" fmla="*/ 618832 h 978972"/>
              <a:gd name="connsiteX12" fmla="*/ 364105 w 3324921"/>
              <a:gd name="connsiteY12" fmla="*/ 449499 h 978972"/>
              <a:gd name="connsiteX13" fmla="*/ 1380105 w 3324921"/>
              <a:gd name="connsiteY13" fmla="*/ 220899 h 978972"/>
              <a:gd name="connsiteX0" fmla="*/ 1024505 w 3324921"/>
              <a:gd name="connsiteY0" fmla="*/ 370294 h 984433"/>
              <a:gd name="connsiteX1" fmla="*/ 2192905 w 3324921"/>
              <a:gd name="connsiteY1" fmla="*/ 6226 h 984433"/>
              <a:gd name="connsiteX2" fmla="*/ 2480771 w 3324921"/>
              <a:gd name="connsiteY2" fmla="*/ 167093 h 984433"/>
              <a:gd name="connsiteX3" fmla="*/ 2362238 w 3324921"/>
              <a:gd name="connsiteY3" fmla="*/ 505760 h 984433"/>
              <a:gd name="connsiteX4" fmla="*/ 3225838 w 3324921"/>
              <a:gd name="connsiteY4" fmla="*/ 505760 h 984433"/>
              <a:gd name="connsiteX5" fmla="*/ 3242771 w 3324921"/>
              <a:gd name="connsiteY5" fmla="*/ 785160 h 984433"/>
              <a:gd name="connsiteX6" fmla="*/ 2658572 w 3324921"/>
              <a:gd name="connsiteY6" fmla="*/ 734360 h 984433"/>
              <a:gd name="connsiteX7" fmla="*/ 2540038 w 3324921"/>
              <a:gd name="connsiteY7" fmla="*/ 979893 h 984433"/>
              <a:gd name="connsiteX8" fmla="*/ 1684905 w 3324921"/>
              <a:gd name="connsiteY8" fmla="*/ 895226 h 984433"/>
              <a:gd name="connsiteX9" fmla="*/ 702771 w 3324921"/>
              <a:gd name="connsiteY9" fmla="*/ 912160 h 984433"/>
              <a:gd name="connsiteX10" fmla="*/ 38 w 3324921"/>
              <a:gd name="connsiteY10" fmla="*/ 658160 h 984433"/>
              <a:gd name="connsiteX11" fmla="*/ 668905 w 3324921"/>
              <a:gd name="connsiteY11" fmla="*/ 624293 h 984433"/>
              <a:gd name="connsiteX12" fmla="*/ 364105 w 3324921"/>
              <a:gd name="connsiteY12" fmla="*/ 454960 h 984433"/>
              <a:gd name="connsiteX13" fmla="*/ 1024505 w 3324921"/>
              <a:gd name="connsiteY13" fmla="*/ 370294 h 984433"/>
              <a:gd name="connsiteX0" fmla="*/ 1024505 w 3324921"/>
              <a:gd name="connsiteY0" fmla="*/ 364479 h 978618"/>
              <a:gd name="connsiteX1" fmla="*/ 2192905 w 3324921"/>
              <a:gd name="connsiteY1" fmla="*/ 411 h 978618"/>
              <a:gd name="connsiteX2" fmla="*/ 2565438 w 3324921"/>
              <a:gd name="connsiteY2" fmla="*/ 296745 h 978618"/>
              <a:gd name="connsiteX3" fmla="*/ 2362238 w 3324921"/>
              <a:gd name="connsiteY3" fmla="*/ 499945 h 978618"/>
              <a:gd name="connsiteX4" fmla="*/ 3225838 w 3324921"/>
              <a:gd name="connsiteY4" fmla="*/ 499945 h 978618"/>
              <a:gd name="connsiteX5" fmla="*/ 3242771 w 3324921"/>
              <a:gd name="connsiteY5" fmla="*/ 779345 h 978618"/>
              <a:gd name="connsiteX6" fmla="*/ 2658572 w 3324921"/>
              <a:gd name="connsiteY6" fmla="*/ 728545 h 978618"/>
              <a:gd name="connsiteX7" fmla="*/ 2540038 w 3324921"/>
              <a:gd name="connsiteY7" fmla="*/ 974078 h 978618"/>
              <a:gd name="connsiteX8" fmla="*/ 1684905 w 3324921"/>
              <a:gd name="connsiteY8" fmla="*/ 889411 h 978618"/>
              <a:gd name="connsiteX9" fmla="*/ 702771 w 3324921"/>
              <a:gd name="connsiteY9" fmla="*/ 906345 h 978618"/>
              <a:gd name="connsiteX10" fmla="*/ 38 w 3324921"/>
              <a:gd name="connsiteY10" fmla="*/ 652345 h 978618"/>
              <a:gd name="connsiteX11" fmla="*/ 668905 w 3324921"/>
              <a:gd name="connsiteY11" fmla="*/ 618478 h 978618"/>
              <a:gd name="connsiteX12" fmla="*/ 364105 w 3324921"/>
              <a:gd name="connsiteY12" fmla="*/ 449145 h 978618"/>
              <a:gd name="connsiteX13" fmla="*/ 1024505 w 3324921"/>
              <a:gd name="connsiteY13" fmla="*/ 364479 h 978618"/>
              <a:gd name="connsiteX0" fmla="*/ 1024505 w 3324921"/>
              <a:gd name="connsiteY0" fmla="*/ 179026 h 793165"/>
              <a:gd name="connsiteX1" fmla="*/ 2252172 w 3324921"/>
              <a:gd name="connsiteY1" fmla="*/ 1225 h 793165"/>
              <a:gd name="connsiteX2" fmla="*/ 2565438 w 3324921"/>
              <a:gd name="connsiteY2" fmla="*/ 111292 h 793165"/>
              <a:gd name="connsiteX3" fmla="*/ 2362238 w 3324921"/>
              <a:gd name="connsiteY3" fmla="*/ 314492 h 793165"/>
              <a:gd name="connsiteX4" fmla="*/ 3225838 w 3324921"/>
              <a:gd name="connsiteY4" fmla="*/ 314492 h 793165"/>
              <a:gd name="connsiteX5" fmla="*/ 3242771 w 3324921"/>
              <a:gd name="connsiteY5" fmla="*/ 593892 h 793165"/>
              <a:gd name="connsiteX6" fmla="*/ 2658572 w 3324921"/>
              <a:gd name="connsiteY6" fmla="*/ 543092 h 793165"/>
              <a:gd name="connsiteX7" fmla="*/ 2540038 w 3324921"/>
              <a:gd name="connsiteY7" fmla="*/ 788625 h 793165"/>
              <a:gd name="connsiteX8" fmla="*/ 1684905 w 3324921"/>
              <a:gd name="connsiteY8" fmla="*/ 703958 h 793165"/>
              <a:gd name="connsiteX9" fmla="*/ 702771 w 3324921"/>
              <a:gd name="connsiteY9" fmla="*/ 720892 h 793165"/>
              <a:gd name="connsiteX10" fmla="*/ 38 w 3324921"/>
              <a:gd name="connsiteY10" fmla="*/ 466892 h 793165"/>
              <a:gd name="connsiteX11" fmla="*/ 668905 w 3324921"/>
              <a:gd name="connsiteY11" fmla="*/ 433025 h 793165"/>
              <a:gd name="connsiteX12" fmla="*/ 364105 w 3324921"/>
              <a:gd name="connsiteY12" fmla="*/ 263692 h 793165"/>
              <a:gd name="connsiteX13" fmla="*/ 1024505 w 3324921"/>
              <a:gd name="connsiteY13" fmla="*/ 179026 h 793165"/>
              <a:gd name="connsiteX0" fmla="*/ 1024505 w 3319438"/>
              <a:gd name="connsiteY0" fmla="*/ 179026 h 790438"/>
              <a:gd name="connsiteX1" fmla="*/ 2252172 w 3319438"/>
              <a:gd name="connsiteY1" fmla="*/ 1225 h 790438"/>
              <a:gd name="connsiteX2" fmla="*/ 2565438 w 3319438"/>
              <a:gd name="connsiteY2" fmla="*/ 111292 h 790438"/>
              <a:gd name="connsiteX3" fmla="*/ 2362238 w 3319438"/>
              <a:gd name="connsiteY3" fmla="*/ 314492 h 790438"/>
              <a:gd name="connsiteX4" fmla="*/ 3225838 w 3319438"/>
              <a:gd name="connsiteY4" fmla="*/ 314492 h 790438"/>
              <a:gd name="connsiteX5" fmla="*/ 3242771 w 3319438"/>
              <a:gd name="connsiteY5" fmla="*/ 593892 h 790438"/>
              <a:gd name="connsiteX6" fmla="*/ 2751705 w 3319438"/>
              <a:gd name="connsiteY6" fmla="*/ 610825 h 790438"/>
              <a:gd name="connsiteX7" fmla="*/ 2540038 w 3319438"/>
              <a:gd name="connsiteY7" fmla="*/ 788625 h 790438"/>
              <a:gd name="connsiteX8" fmla="*/ 1684905 w 3319438"/>
              <a:gd name="connsiteY8" fmla="*/ 703958 h 790438"/>
              <a:gd name="connsiteX9" fmla="*/ 702771 w 3319438"/>
              <a:gd name="connsiteY9" fmla="*/ 720892 h 790438"/>
              <a:gd name="connsiteX10" fmla="*/ 38 w 3319438"/>
              <a:gd name="connsiteY10" fmla="*/ 466892 h 790438"/>
              <a:gd name="connsiteX11" fmla="*/ 668905 w 3319438"/>
              <a:gd name="connsiteY11" fmla="*/ 433025 h 790438"/>
              <a:gd name="connsiteX12" fmla="*/ 364105 w 3319438"/>
              <a:gd name="connsiteY12" fmla="*/ 263692 h 790438"/>
              <a:gd name="connsiteX13" fmla="*/ 1024505 w 3319438"/>
              <a:gd name="connsiteY13" fmla="*/ 179026 h 790438"/>
              <a:gd name="connsiteX0" fmla="*/ 1024505 w 3319438"/>
              <a:gd name="connsiteY0" fmla="*/ 177926 h 789338"/>
              <a:gd name="connsiteX1" fmla="*/ 2252172 w 3319438"/>
              <a:gd name="connsiteY1" fmla="*/ 125 h 789338"/>
              <a:gd name="connsiteX2" fmla="*/ 2683972 w 3319438"/>
              <a:gd name="connsiteY2" fmla="*/ 152525 h 789338"/>
              <a:gd name="connsiteX3" fmla="*/ 2362238 w 3319438"/>
              <a:gd name="connsiteY3" fmla="*/ 313392 h 789338"/>
              <a:gd name="connsiteX4" fmla="*/ 3225838 w 3319438"/>
              <a:gd name="connsiteY4" fmla="*/ 313392 h 789338"/>
              <a:gd name="connsiteX5" fmla="*/ 3242771 w 3319438"/>
              <a:gd name="connsiteY5" fmla="*/ 592792 h 789338"/>
              <a:gd name="connsiteX6" fmla="*/ 2751705 w 3319438"/>
              <a:gd name="connsiteY6" fmla="*/ 609725 h 789338"/>
              <a:gd name="connsiteX7" fmla="*/ 2540038 w 3319438"/>
              <a:gd name="connsiteY7" fmla="*/ 787525 h 789338"/>
              <a:gd name="connsiteX8" fmla="*/ 1684905 w 3319438"/>
              <a:gd name="connsiteY8" fmla="*/ 702858 h 789338"/>
              <a:gd name="connsiteX9" fmla="*/ 702771 w 3319438"/>
              <a:gd name="connsiteY9" fmla="*/ 719792 h 789338"/>
              <a:gd name="connsiteX10" fmla="*/ 38 w 3319438"/>
              <a:gd name="connsiteY10" fmla="*/ 465792 h 789338"/>
              <a:gd name="connsiteX11" fmla="*/ 668905 w 3319438"/>
              <a:gd name="connsiteY11" fmla="*/ 431925 h 789338"/>
              <a:gd name="connsiteX12" fmla="*/ 364105 w 3319438"/>
              <a:gd name="connsiteY12" fmla="*/ 262592 h 789338"/>
              <a:gd name="connsiteX13" fmla="*/ 1024505 w 3319438"/>
              <a:gd name="connsiteY13" fmla="*/ 177926 h 789338"/>
              <a:gd name="connsiteX0" fmla="*/ 1024505 w 3319438"/>
              <a:gd name="connsiteY0" fmla="*/ 177926 h 789338"/>
              <a:gd name="connsiteX1" fmla="*/ 2252172 w 3319438"/>
              <a:gd name="connsiteY1" fmla="*/ 125 h 789338"/>
              <a:gd name="connsiteX2" fmla="*/ 2683972 w 3319438"/>
              <a:gd name="connsiteY2" fmla="*/ 152525 h 789338"/>
              <a:gd name="connsiteX3" fmla="*/ 2362238 w 3319438"/>
              <a:gd name="connsiteY3" fmla="*/ 313392 h 789338"/>
              <a:gd name="connsiteX4" fmla="*/ 3225838 w 3319438"/>
              <a:gd name="connsiteY4" fmla="*/ 313392 h 789338"/>
              <a:gd name="connsiteX5" fmla="*/ 3242771 w 3319438"/>
              <a:gd name="connsiteY5" fmla="*/ 592792 h 789338"/>
              <a:gd name="connsiteX6" fmla="*/ 2751705 w 3319438"/>
              <a:gd name="connsiteY6" fmla="*/ 609725 h 789338"/>
              <a:gd name="connsiteX7" fmla="*/ 2540038 w 3319438"/>
              <a:gd name="connsiteY7" fmla="*/ 787525 h 789338"/>
              <a:gd name="connsiteX8" fmla="*/ 1684905 w 3319438"/>
              <a:gd name="connsiteY8" fmla="*/ 702858 h 789338"/>
              <a:gd name="connsiteX9" fmla="*/ 702771 w 3319438"/>
              <a:gd name="connsiteY9" fmla="*/ 719792 h 789338"/>
              <a:gd name="connsiteX10" fmla="*/ 38 w 3319438"/>
              <a:gd name="connsiteY10" fmla="*/ 465792 h 789338"/>
              <a:gd name="connsiteX11" fmla="*/ 668905 w 3319438"/>
              <a:gd name="connsiteY11" fmla="*/ 431925 h 789338"/>
              <a:gd name="connsiteX12" fmla="*/ 364105 w 3319438"/>
              <a:gd name="connsiteY12" fmla="*/ 262592 h 789338"/>
              <a:gd name="connsiteX13" fmla="*/ 585794 w 3319438"/>
              <a:gd name="connsiteY13" fmla="*/ 219032 h 789338"/>
              <a:gd name="connsiteX14" fmla="*/ 1024505 w 3319438"/>
              <a:gd name="connsiteY14" fmla="*/ 177926 h 789338"/>
              <a:gd name="connsiteX0" fmla="*/ 1024505 w 3319438"/>
              <a:gd name="connsiteY0" fmla="*/ 177926 h 814420"/>
              <a:gd name="connsiteX1" fmla="*/ 2252172 w 3319438"/>
              <a:gd name="connsiteY1" fmla="*/ 125 h 814420"/>
              <a:gd name="connsiteX2" fmla="*/ 2683972 w 3319438"/>
              <a:gd name="connsiteY2" fmla="*/ 152525 h 814420"/>
              <a:gd name="connsiteX3" fmla="*/ 2362238 w 3319438"/>
              <a:gd name="connsiteY3" fmla="*/ 313392 h 814420"/>
              <a:gd name="connsiteX4" fmla="*/ 3225838 w 3319438"/>
              <a:gd name="connsiteY4" fmla="*/ 313392 h 814420"/>
              <a:gd name="connsiteX5" fmla="*/ 3242771 w 3319438"/>
              <a:gd name="connsiteY5" fmla="*/ 592792 h 814420"/>
              <a:gd name="connsiteX6" fmla="*/ 2751705 w 3319438"/>
              <a:gd name="connsiteY6" fmla="*/ 609725 h 814420"/>
              <a:gd name="connsiteX7" fmla="*/ 2252171 w 3319438"/>
              <a:gd name="connsiteY7" fmla="*/ 812925 h 814420"/>
              <a:gd name="connsiteX8" fmla="*/ 1684905 w 3319438"/>
              <a:gd name="connsiteY8" fmla="*/ 702858 h 814420"/>
              <a:gd name="connsiteX9" fmla="*/ 702771 w 3319438"/>
              <a:gd name="connsiteY9" fmla="*/ 719792 h 814420"/>
              <a:gd name="connsiteX10" fmla="*/ 38 w 3319438"/>
              <a:gd name="connsiteY10" fmla="*/ 465792 h 814420"/>
              <a:gd name="connsiteX11" fmla="*/ 668905 w 3319438"/>
              <a:gd name="connsiteY11" fmla="*/ 431925 h 814420"/>
              <a:gd name="connsiteX12" fmla="*/ 364105 w 3319438"/>
              <a:gd name="connsiteY12" fmla="*/ 262592 h 814420"/>
              <a:gd name="connsiteX13" fmla="*/ 585794 w 3319438"/>
              <a:gd name="connsiteY13" fmla="*/ 219032 h 814420"/>
              <a:gd name="connsiteX14" fmla="*/ 1024505 w 3319438"/>
              <a:gd name="connsiteY14" fmla="*/ 177926 h 81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19438" h="814420">
                <a:moveTo>
                  <a:pt x="1024505" y="177926"/>
                </a:moveTo>
                <a:cubicBezTo>
                  <a:pt x="1302235" y="141442"/>
                  <a:pt x="1975594" y="4358"/>
                  <a:pt x="2252172" y="125"/>
                </a:cubicBezTo>
                <a:cubicBezTo>
                  <a:pt x="2528750" y="-4108"/>
                  <a:pt x="2665628" y="100314"/>
                  <a:pt x="2683972" y="152525"/>
                </a:cubicBezTo>
                <a:cubicBezTo>
                  <a:pt x="2702316" y="204736"/>
                  <a:pt x="2271927" y="286581"/>
                  <a:pt x="2362238" y="313392"/>
                </a:cubicBezTo>
                <a:cubicBezTo>
                  <a:pt x="2452549" y="340203"/>
                  <a:pt x="3079083" y="266825"/>
                  <a:pt x="3225838" y="313392"/>
                </a:cubicBezTo>
                <a:cubicBezTo>
                  <a:pt x="3372594" y="359959"/>
                  <a:pt x="3321793" y="543403"/>
                  <a:pt x="3242771" y="592792"/>
                </a:cubicBezTo>
                <a:cubicBezTo>
                  <a:pt x="3163749" y="642181"/>
                  <a:pt x="2916805" y="573036"/>
                  <a:pt x="2751705" y="609725"/>
                </a:cubicBezTo>
                <a:cubicBezTo>
                  <a:pt x="2586605" y="646414"/>
                  <a:pt x="2429971" y="797403"/>
                  <a:pt x="2252171" y="812925"/>
                </a:cubicBezTo>
                <a:cubicBezTo>
                  <a:pt x="2074371" y="828447"/>
                  <a:pt x="1943138" y="718380"/>
                  <a:pt x="1684905" y="702858"/>
                </a:cubicBezTo>
                <a:cubicBezTo>
                  <a:pt x="1426672" y="687336"/>
                  <a:pt x="983582" y="759303"/>
                  <a:pt x="702771" y="719792"/>
                </a:cubicBezTo>
                <a:cubicBezTo>
                  <a:pt x="421960" y="680281"/>
                  <a:pt x="5682" y="513770"/>
                  <a:pt x="38" y="465792"/>
                </a:cubicBezTo>
                <a:cubicBezTo>
                  <a:pt x="-5606" y="417814"/>
                  <a:pt x="608227" y="465792"/>
                  <a:pt x="668905" y="431925"/>
                </a:cubicBezTo>
                <a:cubicBezTo>
                  <a:pt x="729583" y="398058"/>
                  <a:pt x="377957" y="298074"/>
                  <a:pt x="364105" y="262592"/>
                </a:cubicBezTo>
                <a:cubicBezTo>
                  <a:pt x="350253" y="227110"/>
                  <a:pt x="475727" y="233143"/>
                  <a:pt x="585794" y="219032"/>
                </a:cubicBezTo>
                <a:cubicBezTo>
                  <a:pt x="695861" y="204921"/>
                  <a:pt x="746775" y="214410"/>
                  <a:pt x="1024505" y="17792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193" y="3415274"/>
            <a:ext cx="1451174" cy="1451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3563888" y="4654877"/>
            <a:ext cx="20374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accent5">
                    <a:lumMod val="50000"/>
                  </a:schemeClr>
                </a:solidFill>
              </a:rPr>
              <a:t>“simple”</a:t>
            </a:r>
            <a:br>
              <a:rPr lang="en-US" b="1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>
                <a:solidFill>
                  <a:schemeClr val="accent5">
                    <a:lumMod val="50000"/>
                  </a:schemeClr>
                </a:solidFill>
              </a:rPr>
              <a:t>Data Warehouse</a:t>
            </a:r>
          </a:p>
        </p:txBody>
      </p:sp>
      <p:sp>
        <p:nvSpPr>
          <p:cNvPr id="8" name="Rechteck 7"/>
          <p:cNvSpPr/>
          <p:nvPr/>
        </p:nvSpPr>
        <p:spPr>
          <a:xfrm>
            <a:off x="1475656" y="5013176"/>
            <a:ext cx="1653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smtClean="0">
                <a:solidFill>
                  <a:schemeClr val="accent1">
                    <a:lumMod val="75000"/>
                  </a:schemeClr>
                </a:solidFill>
              </a:rPr>
              <a:t>Data Lake</a:t>
            </a:r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043" y="2372514"/>
            <a:ext cx="2110163" cy="208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hteck 20"/>
          <p:cNvSpPr/>
          <p:nvPr/>
        </p:nvSpPr>
        <p:spPr>
          <a:xfrm>
            <a:off x="5774926" y="4365104"/>
            <a:ext cx="20374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smtClean="0">
                <a:solidFill>
                  <a:schemeClr val="accent6">
                    <a:lumMod val="75000"/>
                  </a:schemeClr>
                </a:solidFill>
              </a:rPr>
              <a:t>“intelligent”</a:t>
            </a:r>
            <a:r>
              <a:rPr lang="en-US" b="1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b="1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b="1" smtClean="0">
                <a:solidFill>
                  <a:schemeClr val="accent6">
                    <a:lumMod val="75000"/>
                  </a:schemeClr>
                </a:solidFill>
              </a:rPr>
              <a:t>Data Warehouse</a:t>
            </a:r>
            <a:endParaRPr lang="en-US" b="1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69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2" descr="Datei:EZB-Gebäude in Frankfurt (Main)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70" y="1221135"/>
            <a:ext cx="7696654" cy="459196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 vert="horz" lIns="95720" tIns="47861" rIns="95720" bIns="47861" rtlCol="0" anchor="t">
            <a:noAutofit/>
          </a:bodyPr>
          <a:lstStyle/>
          <a:p>
            <a:pPr>
              <a:lnSpc>
                <a:spcPts val="2135"/>
              </a:lnSpc>
            </a:pPr>
            <a:r>
              <a:rPr lang="en-US" sz="2100">
                <a:solidFill>
                  <a:schemeClr val="tx1"/>
                </a:solidFill>
              </a:rPr>
              <a:t>Bringing it all together:</a:t>
            </a:r>
            <a:br>
              <a:rPr lang="en-US" sz="2100">
                <a:solidFill>
                  <a:schemeClr val="tx1"/>
                </a:solidFill>
              </a:rPr>
            </a:br>
            <a:r>
              <a:rPr lang="en-US" sz="2100" smtClean="0">
                <a:solidFill>
                  <a:schemeClr val="tx1"/>
                </a:solidFill>
              </a:rPr>
              <a:t>Data </a:t>
            </a:r>
            <a:r>
              <a:rPr lang="en-US" sz="2100">
                <a:solidFill>
                  <a:schemeClr val="tx1"/>
                </a:solidFill>
              </a:rPr>
              <a:t>and systems </a:t>
            </a:r>
            <a:r>
              <a:rPr lang="en-US" sz="2100" smtClean="0">
                <a:solidFill>
                  <a:schemeClr val="tx1"/>
                </a:solidFill>
              </a:rPr>
              <a:t>landscape</a:t>
            </a:r>
            <a:endParaRPr lang="en-US" sz="2100">
              <a:solidFill>
                <a:schemeClr val="tx1"/>
              </a:solidFill>
            </a:endParaRP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chemeClr val="bg2">
                    <a:lumMod val="75000"/>
                  </a:schemeClr>
                </a:solidFill>
              </a:rPr>
              <a:t>17/09/2019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schemeClr val="bg2">
                    <a:lumMod val="75000"/>
                  </a:schemeClr>
                </a:solidFill>
              </a:rPr>
              <a:t>Measuring the Data Universe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795659D1-D435-4DC4-B545-657E7139435F}" type="slidenum">
              <a:rPr lang="de-DE" smtClean="0">
                <a:solidFill>
                  <a:schemeClr val="bg2">
                    <a:lumMod val="75000"/>
                  </a:scheme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8" name="Rechteck 47"/>
          <p:cNvSpPr/>
          <p:nvPr/>
        </p:nvSpPr>
        <p:spPr>
          <a:xfrm>
            <a:off x="956809" y="1340768"/>
            <a:ext cx="7287599" cy="719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6000" b="1" smtClean="0">
                <a:ln>
                  <a:solidFill>
                    <a:schemeClr val="bg1"/>
                  </a:solidFill>
                </a:ln>
                <a:solidFill>
                  <a:srgbClr val="FF00FF"/>
                </a:solidFill>
                <a:effectLst>
                  <a:glow rad="114300">
                    <a:schemeClr val="bg1">
                      <a:alpha val="31000"/>
                    </a:schemeClr>
                  </a:glow>
                </a:effectLst>
                <a:latin typeface="Edwardian Script ITC" panose="030303020407070D0804" pitchFamily="66" charset="0"/>
              </a:rPr>
              <a:t>A beautiful house by the lake…</a:t>
            </a:r>
            <a:endParaRPr lang="en-US" sz="6000" b="1">
              <a:ln>
                <a:solidFill>
                  <a:schemeClr val="bg1"/>
                </a:solidFill>
              </a:ln>
              <a:solidFill>
                <a:srgbClr val="FF00FF"/>
              </a:solidFill>
              <a:effectLst>
                <a:glow rad="114300">
                  <a:schemeClr val="bg1">
                    <a:alpha val="31000"/>
                  </a:schemeClr>
                </a:glo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3737499" y="5792602"/>
            <a:ext cx="47551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smtClean="0"/>
              <a:t>Source: https</a:t>
            </a:r>
            <a:r>
              <a:rPr lang="en-US" sz="800"/>
              <a:t>://de.wikipedia.org/wiki/Datei:EZB-Geb%C3%A4ude_in_Frankfurt_(Main).jpg</a:t>
            </a:r>
          </a:p>
        </p:txBody>
      </p:sp>
    </p:spTree>
    <p:extLst>
      <p:ext uri="{BB962C8B-B14F-4D97-AF65-F5344CB8AC3E}">
        <p14:creationId xmlns:p14="http://schemas.microsoft.com/office/powerpoint/2010/main" val="271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Datei:EZB-Gebäude in Frankfurt (Main)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955" r="377" b="11997"/>
          <a:stretch/>
        </p:blipFill>
        <p:spPr bwMode="auto">
          <a:xfrm>
            <a:off x="2916146" y="1214019"/>
            <a:ext cx="3240030" cy="45881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2904965" y="1214019"/>
            <a:ext cx="3251211" cy="428289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 vert="horz" lIns="95720" tIns="47861" rIns="95720" bIns="47861" rtlCol="0" anchor="t">
            <a:noAutofit/>
          </a:bodyPr>
          <a:lstStyle/>
          <a:p>
            <a:pPr>
              <a:lnSpc>
                <a:spcPts val="2135"/>
              </a:lnSpc>
            </a:pPr>
            <a:r>
              <a:rPr lang="en-US" sz="2100">
                <a:solidFill>
                  <a:schemeClr val="tx1"/>
                </a:solidFill>
              </a:rPr>
              <a:t>Bringing it all together:</a:t>
            </a:r>
            <a:br>
              <a:rPr lang="en-US" sz="2100">
                <a:solidFill>
                  <a:schemeClr val="tx1"/>
                </a:solidFill>
              </a:rPr>
            </a:br>
            <a:r>
              <a:rPr lang="en-US" sz="2100" smtClean="0">
                <a:solidFill>
                  <a:schemeClr val="tx1"/>
                </a:solidFill>
              </a:rPr>
              <a:t>Data </a:t>
            </a:r>
            <a:r>
              <a:rPr lang="en-US" sz="2100">
                <a:solidFill>
                  <a:schemeClr val="tx1"/>
                </a:solidFill>
              </a:rPr>
              <a:t>and systems </a:t>
            </a:r>
            <a:r>
              <a:rPr lang="en-US" sz="2100" smtClean="0">
                <a:solidFill>
                  <a:schemeClr val="tx1"/>
                </a:solidFill>
              </a:rPr>
              <a:t>landscape</a:t>
            </a:r>
            <a:endParaRPr lang="en-US" sz="2100">
              <a:solidFill>
                <a:schemeClr val="tx1"/>
              </a:solidFill>
            </a:endParaRP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chemeClr val="bg2">
                    <a:lumMod val="75000"/>
                  </a:schemeClr>
                </a:solidFill>
              </a:rPr>
              <a:t>17/09/2019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schemeClr val="bg2">
                    <a:lumMod val="75000"/>
                  </a:schemeClr>
                </a:solidFill>
              </a:rPr>
              <a:t>Measuring the Data Universe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795659D1-D435-4DC4-B545-657E7139435F}" type="slidenum">
              <a:rPr lang="de-DE" smtClean="0">
                <a:solidFill>
                  <a:schemeClr val="bg2">
                    <a:lumMod val="75000"/>
                  </a:scheme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2" name="Rechteck 71"/>
          <p:cNvSpPr/>
          <p:nvPr/>
        </p:nvSpPr>
        <p:spPr>
          <a:xfrm>
            <a:off x="6156176" y="1221135"/>
            <a:ext cx="2232248" cy="458485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hteck 3"/>
          <p:cNvSpPr/>
          <p:nvPr/>
        </p:nvSpPr>
        <p:spPr>
          <a:xfrm>
            <a:off x="691770" y="1221135"/>
            <a:ext cx="2213195" cy="458485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6" name="Pfeil nach links und rechts 4095"/>
          <p:cNvSpPr/>
          <p:nvPr/>
        </p:nvSpPr>
        <p:spPr>
          <a:xfrm>
            <a:off x="6253926" y="4869703"/>
            <a:ext cx="910703" cy="360000"/>
          </a:xfrm>
          <a:prstGeom prst="left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Pfeil nach rechts 56"/>
          <p:cNvSpPr/>
          <p:nvPr/>
        </p:nvSpPr>
        <p:spPr>
          <a:xfrm>
            <a:off x="6253926" y="3283399"/>
            <a:ext cx="910703" cy="360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083" y="4555594"/>
            <a:ext cx="643184" cy="599330"/>
          </a:xfrm>
          <a:prstGeom prst="rect">
            <a:avLst/>
          </a:prstGeom>
          <a:noFill/>
          <a:ln>
            <a:noFill/>
          </a:ln>
          <a:effectLst>
            <a:outerShdw blurRad="304800" dist="50800" dir="11820000" sx="131000" sy="131000" algn="tl" rotWithShape="0">
              <a:prstClr val="black">
                <a:alpha val="63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hteck 34"/>
          <p:cNvSpPr/>
          <p:nvPr/>
        </p:nvSpPr>
        <p:spPr>
          <a:xfrm>
            <a:off x="6948424" y="5232437"/>
            <a:ext cx="144000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>
                <a:solidFill>
                  <a:schemeClr val="tx1"/>
                </a:solidFill>
              </a:rPr>
              <a:t>Data science, </a:t>
            </a:r>
            <a:br>
              <a:rPr lang="en-US" sz="1400" smtClean="0">
                <a:solidFill>
                  <a:schemeClr val="tx1"/>
                </a:solidFill>
              </a:rPr>
            </a:br>
            <a:r>
              <a:rPr lang="en-US" sz="1400" smtClean="0">
                <a:solidFill>
                  <a:schemeClr val="tx1"/>
                </a:solidFill>
              </a:rPr>
              <a:t>research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3" name="Rechteck 52"/>
          <p:cNvSpPr/>
          <p:nvPr/>
        </p:nvSpPr>
        <p:spPr>
          <a:xfrm>
            <a:off x="6908319" y="3503662"/>
            <a:ext cx="1440000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Business</a:t>
            </a:r>
            <a:br>
              <a:rPr lang="en-US" sz="1400">
                <a:solidFill>
                  <a:schemeClr val="tx1"/>
                </a:solidFill>
              </a:rPr>
            </a:br>
            <a:r>
              <a:rPr lang="en-US" sz="1400" smtClean="0">
                <a:solidFill>
                  <a:schemeClr val="tx1"/>
                </a:solidFill>
              </a:rPr>
              <a:t>analysts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1" name="Freihandform 10"/>
          <p:cNvSpPr/>
          <p:nvPr/>
        </p:nvSpPr>
        <p:spPr>
          <a:xfrm rot="180577">
            <a:off x="2959219" y="4461908"/>
            <a:ext cx="3138985" cy="926949"/>
          </a:xfrm>
          <a:custGeom>
            <a:avLst/>
            <a:gdLst>
              <a:gd name="connsiteX0" fmla="*/ 1380105 w 3345679"/>
              <a:gd name="connsiteY0" fmla="*/ 220899 h 978591"/>
              <a:gd name="connsiteX1" fmla="*/ 2192905 w 3345679"/>
              <a:gd name="connsiteY1" fmla="*/ 765 h 978591"/>
              <a:gd name="connsiteX2" fmla="*/ 2480771 w 3345679"/>
              <a:gd name="connsiteY2" fmla="*/ 161632 h 978591"/>
              <a:gd name="connsiteX3" fmla="*/ 2167505 w 3345679"/>
              <a:gd name="connsiteY3" fmla="*/ 500299 h 978591"/>
              <a:gd name="connsiteX4" fmla="*/ 3225838 w 3345679"/>
              <a:gd name="connsiteY4" fmla="*/ 500299 h 978591"/>
              <a:gd name="connsiteX5" fmla="*/ 3242771 w 3345679"/>
              <a:gd name="connsiteY5" fmla="*/ 779699 h 978591"/>
              <a:gd name="connsiteX6" fmla="*/ 2523105 w 3345679"/>
              <a:gd name="connsiteY6" fmla="*/ 737365 h 978591"/>
              <a:gd name="connsiteX7" fmla="*/ 2540038 w 3345679"/>
              <a:gd name="connsiteY7" fmla="*/ 974432 h 978591"/>
              <a:gd name="connsiteX8" fmla="*/ 1684905 w 3345679"/>
              <a:gd name="connsiteY8" fmla="*/ 889765 h 978591"/>
              <a:gd name="connsiteX9" fmla="*/ 702771 w 3345679"/>
              <a:gd name="connsiteY9" fmla="*/ 906699 h 978591"/>
              <a:gd name="connsiteX10" fmla="*/ 38 w 3345679"/>
              <a:gd name="connsiteY10" fmla="*/ 652699 h 978591"/>
              <a:gd name="connsiteX11" fmla="*/ 668905 w 3345679"/>
              <a:gd name="connsiteY11" fmla="*/ 618832 h 978591"/>
              <a:gd name="connsiteX12" fmla="*/ 364105 w 3345679"/>
              <a:gd name="connsiteY12" fmla="*/ 449499 h 978591"/>
              <a:gd name="connsiteX13" fmla="*/ 1380105 w 3345679"/>
              <a:gd name="connsiteY13" fmla="*/ 220899 h 978591"/>
              <a:gd name="connsiteX0" fmla="*/ 1380105 w 3333265"/>
              <a:gd name="connsiteY0" fmla="*/ 220899 h 978591"/>
              <a:gd name="connsiteX1" fmla="*/ 2192905 w 3333265"/>
              <a:gd name="connsiteY1" fmla="*/ 765 h 978591"/>
              <a:gd name="connsiteX2" fmla="*/ 2480771 w 3333265"/>
              <a:gd name="connsiteY2" fmla="*/ 161632 h 978591"/>
              <a:gd name="connsiteX3" fmla="*/ 2362238 w 3333265"/>
              <a:gd name="connsiteY3" fmla="*/ 500299 h 978591"/>
              <a:gd name="connsiteX4" fmla="*/ 3225838 w 3333265"/>
              <a:gd name="connsiteY4" fmla="*/ 500299 h 978591"/>
              <a:gd name="connsiteX5" fmla="*/ 3242771 w 3333265"/>
              <a:gd name="connsiteY5" fmla="*/ 779699 h 978591"/>
              <a:gd name="connsiteX6" fmla="*/ 2523105 w 3333265"/>
              <a:gd name="connsiteY6" fmla="*/ 737365 h 978591"/>
              <a:gd name="connsiteX7" fmla="*/ 2540038 w 3333265"/>
              <a:gd name="connsiteY7" fmla="*/ 974432 h 978591"/>
              <a:gd name="connsiteX8" fmla="*/ 1684905 w 3333265"/>
              <a:gd name="connsiteY8" fmla="*/ 889765 h 978591"/>
              <a:gd name="connsiteX9" fmla="*/ 702771 w 3333265"/>
              <a:gd name="connsiteY9" fmla="*/ 906699 h 978591"/>
              <a:gd name="connsiteX10" fmla="*/ 38 w 3333265"/>
              <a:gd name="connsiteY10" fmla="*/ 652699 h 978591"/>
              <a:gd name="connsiteX11" fmla="*/ 668905 w 3333265"/>
              <a:gd name="connsiteY11" fmla="*/ 618832 h 978591"/>
              <a:gd name="connsiteX12" fmla="*/ 364105 w 3333265"/>
              <a:gd name="connsiteY12" fmla="*/ 449499 h 978591"/>
              <a:gd name="connsiteX13" fmla="*/ 1380105 w 3333265"/>
              <a:gd name="connsiteY13" fmla="*/ 220899 h 978591"/>
              <a:gd name="connsiteX0" fmla="*/ 1380105 w 3324921"/>
              <a:gd name="connsiteY0" fmla="*/ 220899 h 978972"/>
              <a:gd name="connsiteX1" fmla="*/ 2192905 w 3324921"/>
              <a:gd name="connsiteY1" fmla="*/ 765 h 978972"/>
              <a:gd name="connsiteX2" fmla="*/ 2480771 w 3324921"/>
              <a:gd name="connsiteY2" fmla="*/ 161632 h 978972"/>
              <a:gd name="connsiteX3" fmla="*/ 2362238 w 3324921"/>
              <a:gd name="connsiteY3" fmla="*/ 500299 h 978972"/>
              <a:gd name="connsiteX4" fmla="*/ 3225838 w 3324921"/>
              <a:gd name="connsiteY4" fmla="*/ 500299 h 978972"/>
              <a:gd name="connsiteX5" fmla="*/ 3242771 w 3324921"/>
              <a:gd name="connsiteY5" fmla="*/ 779699 h 978972"/>
              <a:gd name="connsiteX6" fmla="*/ 2658572 w 3324921"/>
              <a:gd name="connsiteY6" fmla="*/ 728899 h 978972"/>
              <a:gd name="connsiteX7" fmla="*/ 2540038 w 3324921"/>
              <a:gd name="connsiteY7" fmla="*/ 974432 h 978972"/>
              <a:gd name="connsiteX8" fmla="*/ 1684905 w 3324921"/>
              <a:gd name="connsiteY8" fmla="*/ 889765 h 978972"/>
              <a:gd name="connsiteX9" fmla="*/ 702771 w 3324921"/>
              <a:gd name="connsiteY9" fmla="*/ 906699 h 978972"/>
              <a:gd name="connsiteX10" fmla="*/ 38 w 3324921"/>
              <a:gd name="connsiteY10" fmla="*/ 652699 h 978972"/>
              <a:gd name="connsiteX11" fmla="*/ 668905 w 3324921"/>
              <a:gd name="connsiteY11" fmla="*/ 618832 h 978972"/>
              <a:gd name="connsiteX12" fmla="*/ 364105 w 3324921"/>
              <a:gd name="connsiteY12" fmla="*/ 449499 h 978972"/>
              <a:gd name="connsiteX13" fmla="*/ 1380105 w 3324921"/>
              <a:gd name="connsiteY13" fmla="*/ 220899 h 978972"/>
              <a:gd name="connsiteX0" fmla="*/ 1024505 w 3324921"/>
              <a:gd name="connsiteY0" fmla="*/ 370294 h 984433"/>
              <a:gd name="connsiteX1" fmla="*/ 2192905 w 3324921"/>
              <a:gd name="connsiteY1" fmla="*/ 6226 h 984433"/>
              <a:gd name="connsiteX2" fmla="*/ 2480771 w 3324921"/>
              <a:gd name="connsiteY2" fmla="*/ 167093 h 984433"/>
              <a:gd name="connsiteX3" fmla="*/ 2362238 w 3324921"/>
              <a:gd name="connsiteY3" fmla="*/ 505760 h 984433"/>
              <a:gd name="connsiteX4" fmla="*/ 3225838 w 3324921"/>
              <a:gd name="connsiteY4" fmla="*/ 505760 h 984433"/>
              <a:gd name="connsiteX5" fmla="*/ 3242771 w 3324921"/>
              <a:gd name="connsiteY5" fmla="*/ 785160 h 984433"/>
              <a:gd name="connsiteX6" fmla="*/ 2658572 w 3324921"/>
              <a:gd name="connsiteY6" fmla="*/ 734360 h 984433"/>
              <a:gd name="connsiteX7" fmla="*/ 2540038 w 3324921"/>
              <a:gd name="connsiteY7" fmla="*/ 979893 h 984433"/>
              <a:gd name="connsiteX8" fmla="*/ 1684905 w 3324921"/>
              <a:gd name="connsiteY8" fmla="*/ 895226 h 984433"/>
              <a:gd name="connsiteX9" fmla="*/ 702771 w 3324921"/>
              <a:gd name="connsiteY9" fmla="*/ 912160 h 984433"/>
              <a:gd name="connsiteX10" fmla="*/ 38 w 3324921"/>
              <a:gd name="connsiteY10" fmla="*/ 658160 h 984433"/>
              <a:gd name="connsiteX11" fmla="*/ 668905 w 3324921"/>
              <a:gd name="connsiteY11" fmla="*/ 624293 h 984433"/>
              <a:gd name="connsiteX12" fmla="*/ 364105 w 3324921"/>
              <a:gd name="connsiteY12" fmla="*/ 454960 h 984433"/>
              <a:gd name="connsiteX13" fmla="*/ 1024505 w 3324921"/>
              <a:gd name="connsiteY13" fmla="*/ 370294 h 984433"/>
              <a:gd name="connsiteX0" fmla="*/ 1024505 w 3324921"/>
              <a:gd name="connsiteY0" fmla="*/ 364479 h 978618"/>
              <a:gd name="connsiteX1" fmla="*/ 2192905 w 3324921"/>
              <a:gd name="connsiteY1" fmla="*/ 411 h 978618"/>
              <a:gd name="connsiteX2" fmla="*/ 2565438 w 3324921"/>
              <a:gd name="connsiteY2" fmla="*/ 296745 h 978618"/>
              <a:gd name="connsiteX3" fmla="*/ 2362238 w 3324921"/>
              <a:gd name="connsiteY3" fmla="*/ 499945 h 978618"/>
              <a:gd name="connsiteX4" fmla="*/ 3225838 w 3324921"/>
              <a:gd name="connsiteY4" fmla="*/ 499945 h 978618"/>
              <a:gd name="connsiteX5" fmla="*/ 3242771 w 3324921"/>
              <a:gd name="connsiteY5" fmla="*/ 779345 h 978618"/>
              <a:gd name="connsiteX6" fmla="*/ 2658572 w 3324921"/>
              <a:gd name="connsiteY6" fmla="*/ 728545 h 978618"/>
              <a:gd name="connsiteX7" fmla="*/ 2540038 w 3324921"/>
              <a:gd name="connsiteY7" fmla="*/ 974078 h 978618"/>
              <a:gd name="connsiteX8" fmla="*/ 1684905 w 3324921"/>
              <a:gd name="connsiteY8" fmla="*/ 889411 h 978618"/>
              <a:gd name="connsiteX9" fmla="*/ 702771 w 3324921"/>
              <a:gd name="connsiteY9" fmla="*/ 906345 h 978618"/>
              <a:gd name="connsiteX10" fmla="*/ 38 w 3324921"/>
              <a:gd name="connsiteY10" fmla="*/ 652345 h 978618"/>
              <a:gd name="connsiteX11" fmla="*/ 668905 w 3324921"/>
              <a:gd name="connsiteY11" fmla="*/ 618478 h 978618"/>
              <a:gd name="connsiteX12" fmla="*/ 364105 w 3324921"/>
              <a:gd name="connsiteY12" fmla="*/ 449145 h 978618"/>
              <a:gd name="connsiteX13" fmla="*/ 1024505 w 3324921"/>
              <a:gd name="connsiteY13" fmla="*/ 364479 h 978618"/>
              <a:gd name="connsiteX0" fmla="*/ 1024505 w 3324921"/>
              <a:gd name="connsiteY0" fmla="*/ 179026 h 793165"/>
              <a:gd name="connsiteX1" fmla="*/ 2252172 w 3324921"/>
              <a:gd name="connsiteY1" fmla="*/ 1225 h 793165"/>
              <a:gd name="connsiteX2" fmla="*/ 2565438 w 3324921"/>
              <a:gd name="connsiteY2" fmla="*/ 111292 h 793165"/>
              <a:gd name="connsiteX3" fmla="*/ 2362238 w 3324921"/>
              <a:gd name="connsiteY3" fmla="*/ 314492 h 793165"/>
              <a:gd name="connsiteX4" fmla="*/ 3225838 w 3324921"/>
              <a:gd name="connsiteY4" fmla="*/ 314492 h 793165"/>
              <a:gd name="connsiteX5" fmla="*/ 3242771 w 3324921"/>
              <a:gd name="connsiteY5" fmla="*/ 593892 h 793165"/>
              <a:gd name="connsiteX6" fmla="*/ 2658572 w 3324921"/>
              <a:gd name="connsiteY6" fmla="*/ 543092 h 793165"/>
              <a:gd name="connsiteX7" fmla="*/ 2540038 w 3324921"/>
              <a:gd name="connsiteY7" fmla="*/ 788625 h 793165"/>
              <a:gd name="connsiteX8" fmla="*/ 1684905 w 3324921"/>
              <a:gd name="connsiteY8" fmla="*/ 703958 h 793165"/>
              <a:gd name="connsiteX9" fmla="*/ 702771 w 3324921"/>
              <a:gd name="connsiteY9" fmla="*/ 720892 h 793165"/>
              <a:gd name="connsiteX10" fmla="*/ 38 w 3324921"/>
              <a:gd name="connsiteY10" fmla="*/ 466892 h 793165"/>
              <a:gd name="connsiteX11" fmla="*/ 668905 w 3324921"/>
              <a:gd name="connsiteY11" fmla="*/ 433025 h 793165"/>
              <a:gd name="connsiteX12" fmla="*/ 364105 w 3324921"/>
              <a:gd name="connsiteY12" fmla="*/ 263692 h 793165"/>
              <a:gd name="connsiteX13" fmla="*/ 1024505 w 3324921"/>
              <a:gd name="connsiteY13" fmla="*/ 179026 h 793165"/>
              <a:gd name="connsiteX0" fmla="*/ 1024505 w 3319438"/>
              <a:gd name="connsiteY0" fmla="*/ 179026 h 790438"/>
              <a:gd name="connsiteX1" fmla="*/ 2252172 w 3319438"/>
              <a:gd name="connsiteY1" fmla="*/ 1225 h 790438"/>
              <a:gd name="connsiteX2" fmla="*/ 2565438 w 3319438"/>
              <a:gd name="connsiteY2" fmla="*/ 111292 h 790438"/>
              <a:gd name="connsiteX3" fmla="*/ 2362238 w 3319438"/>
              <a:gd name="connsiteY3" fmla="*/ 314492 h 790438"/>
              <a:gd name="connsiteX4" fmla="*/ 3225838 w 3319438"/>
              <a:gd name="connsiteY4" fmla="*/ 314492 h 790438"/>
              <a:gd name="connsiteX5" fmla="*/ 3242771 w 3319438"/>
              <a:gd name="connsiteY5" fmla="*/ 593892 h 790438"/>
              <a:gd name="connsiteX6" fmla="*/ 2751705 w 3319438"/>
              <a:gd name="connsiteY6" fmla="*/ 610825 h 790438"/>
              <a:gd name="connsiteX7" fmla="*/ 2540038 w 3319438"/>
              <a:gd name="connsiteY7" fmla="*/ 788625 h 790438"/>
              <a:gd name="connsiteX8" fmla="*/ 1684905 w 3319438"/>
              <a:gd name="connsiteY8" fmla="*/ 703958 h 790438"/>
              <a:gd name="connsiteX9" fmla="*/ 702771 w 3319438"/>
              <a:gd name="connsiteY9" fmla="*/ 720892 h 790438"/>
              <a:gd name="connsiteX10" fmla="*/ 38 w 3319438"/>
              <a:gd name="connsiteY10" fmla="*/ 466892 h 790438"/>
              <a:gd name="connsiteX11" fmla="*/ 668905 w 3319438"/>
              <a:gd name="connsiteY11" fmla="*/ 433025 h 790438"/>
              <a:gd name="connsiteX12" fmla="*/ 364105 w 3319438"/>
              <a:gd name="connsiteY12" fmla="*/ 263692 h 790438"/>
              <a:gd name="connsiteX13" fmla="*/ 1024505 w 3319438"/>
              <a:gd name="connsiteY13" fmla="*/ 179026 h 790438"/>
              <a:gd name="connsiteX0" fmla="*/ 1024505 w 3319438"/>
              <a:gd name="connsiteY0" fmla="*/ 177926 h 789338"/>
              <a:gd name="connsiteX1" fmla="*/ 2252172 w 3319438"/>
              <a:gd name="connsiteY1" fmla="*/ 125 h 789338"/>
              <a:gd name="connsiteX2" fmla="*/ 2683972 w 3319438"/>
              <a:gd name="connsiteY2" fmla="*/ 152525 h 789338"/>
              <a:gd name="connsiteX3" fmla="*/ 2362238 w 3319438"/>
              <a:gd name="connsiteY3" fmla="*/ 313392 h 789338"/>
              <a:gd name="connsiteX4" fmla="*/ 3225838 w 3319438"/>
              <a:gd name="connsiteY4" fmla="*/ 313392 h 789338"/>
              <a:gd name="connsiteX5" fmla="*/ 3242771 w 3319438"/>
              <a:gd name="connsiteY5" fmla="*/ 592792 h 789338"/>
              <a:gd name="connsiteX6" fmla="*/ 2751705 w 3319438"/>
              <a:gd name="connsiteY6" fmla="*/ 609725 h 789338"/>
              <a:gd name="connsiteX7" fmla="*/ 2540038 w 3319438"/>
              <a:gd name="connsiteY7" fmla="*/ 787525 h 789338"/>
              <a:gd name="connsiteX8" fmla="*/ 1684905 w 3319438"/>
              <a:gd name="connsiteY8" fmla="*/ 702858 h 789338"/>
              <a:gd name="connsiteX9" fmla="*/ 702771 w 3319438"/>
              <a:gd name="connsiteY9" fmla="*/ 719792 h 789338"/>
              <a:gd name="connsiteX10" fmla="*/ 38 w 3319438"/>
              <a:gd name="connsiteY10" fmla="*/ 465792 h 789338"/>
              <a:gd name="connsiteX11" fmla="*/ 668905 w 3319438"/>
              <a:gd name="connsiteY11" fmla="*/ 431925 h 789338"/>
              <a:gd name="connsiteX12" fmla="*/ 364105 w 3319438"/>
              <a:gd name="connsiteY12" fmla="*/ 262592 h 789338"/>
              <a:gd name="connsiteX13" fmla="*/ 1024505 w 3319438"/>
              <a:gd name="connsiteY13" fmla="*/ 177926 h 789338"/>
              <a:gd name="connsiteX0" fmla="*/ 1024505 w 3319438"/>
              <a:gd name="connsiteY0" fmla="*/ 177926 h 789338"/>
              <a:gd name="connsiteX1" fmla="*/ 2252172 w 3319438"/>
              <a:gd name="connsiteY1" fmla="*/ 125 h 789338"/>
              <a:gd name="connsiteX2" fmla="*/ 2683972 w 3319438"/>
              <a:gd name="connsiteY2" fmla="*/ 152525 h 789338"/>
              <a:gd name="connsiteX3" fmla="*/ 2362238 w 3319438"/>
              <a:gd name="connsiteY3" fmla="*/ 313392 h 789338"/>
              <a:gd name="connsiteX4" fmla="*/ 3225838 w 3319438"/>
              <a:gd name="connsiteY4" fmla="*/ 313392 h 789338"/>
              <a:gd name="connsiteX5" fmla="*/ 3242771 w 3319438"/>
              <a:gd name="connsiteY5" fmla="*/ 592792 h 789338"/>
              <a:gd name="connsiteX6" fmla="*/ 2751705 w 3319438"/>
              <a:gd name="connsiteY6" fmla="*/ 609725 h 789338"/>
              <a:gd name="connsiteX7" fmla="*/ 2540038 w 3319438"/>
              <a:gd name="connsiteY7" fmla="*/ 787525 h 789338"/>
              <a:gd name="connsiteX8" fmla="*/ 1684905 w 3319438"/>
              <a:gd name="connsiteY8" fmla="*/ 702858 h 789338"/>
              <a:gd name="connsiteX9" fmla="*/ 702771 w 3319438"/>
              <a:gd name="connsiteY9" fmla="*/ 719792 h 789338"/>
              <a:gd name="connsiteX10" fmla="*/ 38 w 3319438"/>
              <a:gd name="connsiteY10" fmla="*/ 465792 h 789338"/>
              <a:gd name="connsiteX11" fmla="*/ 668905 w 3319438"/>
              <a:gd name="connsiteY11" fmla="*/ 431925 h 789338"/>
              <a:gd name="connsiteX12" fmla="*/ 364105 w 3319438"/>
              <a:gd name="connsiteY12" fmla="*/ 262592 h 789338"/>
              <a:gd name="connsiteX13" fmla="*/ 585794 w 3319438"/>
              <a:gd name="connsiteY13" fmla="*/ 219032 h 789338"/>
              <a:gd name="connsiteX14" fmla="*/ 1024505 w 3319438"/>
              <a:gd name="connsiteY14" fmla="*/ 177926 h 789338"/>
              <a:gd name="connsiteX0" fmla="*/ 1024505 w 3319438"/>
              <a:gd name="connsiteY0" fmla="*/ 177926 h 814420"/>
              <a:gd name="connsiteX1" fmla="*/ 2252172 w 3319438"/>
              <a:gd name="connsiteY1" fmla="*/ 125 h 814420"/>
              <a:gd name="connsiteX2" fmla="*/ 2683972 w 3319438"/>
              <a:gd name="connsiteY2" fmla="*/ 152525 h 814420"/>
              <a:gd name="connsiteX3" fmla="*/ 2362238 w 3319438"/>
              <a:gd name="connsiteY3" fmla="*/ 313392 h 814420"/>
              <a:gd name="connsiteX4" fmla="*/ 3225838 w 3319438"/>
              <a:gd name="connsiteY4" fmla="*/ 313392 h 814420"/>
              <a:gd name="connsiteX5" fmla="*/ 3242771 w 3319438"/>
              <a:gd name="connsiteY5" fmla="*/ 592792 h 814420"/>
              <a:gd name="connsiteX6" fmla="*/ 2751705 w 3319438"/>
              <a:gd name="connsiteY6" fmla="*/ 609725 h 814420"/>
              <a:gd name="connsiteX7" fmla="*/ 2252171 w 3319438"/>
              <a:gd name="connsiteY7" fmla="*/ 812925 h 814420"/>
              <a:gd name="connsiteX8" fmla="*/ 1684905 w 3319438"/>
              <a:gd name="connsiteY8" fmla="*/ 702858 h 814420"/>
              <a:gd name="connsiteX9" fmla="*/ 702771 w 3319438"/>
              <a:gd name="connsiteY9" fmla="*/ 719792 h 814420"/>
              <a:gd name="connsiteX10" fmla="*/ 38 w 3319438"/>
              <a:gd name="connsiteY10" fmla="*/ 465792 h 814420"/>
              <a:gd name="connsiteX11" fmla="*/ 668905 w 3319438"/>
              <a:gd name="connsiteY11" fmla="*/ 431925 h 814420"/>
              <a:gd name="connsiteX12" fmla="*/ 364105 w 3319438"/>
              <a:gd name="connsiteY12" fmla="*/ 262592 h 814420"/>
              <a:gd name="connsiteX13" fmla="*/ 585794 w 3319438"/>
              <a:gd name="connsiteY13" fmla="*/ 219032 h 814420"/>
              <a:gd name="connsiteX14" fmla="*/ 1024505 w 3319438"/>
              <a:gd name="connsiteY14" fmla="*/ 177926 h 814420"/>
              <a:gd name="connsiteX0" fmla="*/ 1024505 w 3319438"/>
              <a:gd name="connsiteY0" fmla="*/ 177926 h 776038"/>
              <a:gd name="connsiteX1" fmla="*/ 2252172 w 3319438"/>
              <a:gd name="connsiteY1" fmla="*/ 125 h 776038"/>
              <a:gd name="connsiteX2" fmla="*/ 2683972 w 3319438"/>
              <a:gd name="connsiteY2" fmla="*/ 152525 h 776038"/>
              <a:gd name="connsiteX3" fmla="*/ 2362238 w 3319438"/>
              <a:gd name="connsiteY3" fmla="*/ 313392 h 776038"/>
              <a:gd name="connsiteX4" fmla="*/ 3225838 w 3319438"/>
              <a:gd name="connsiteY4" fmla="*/ 313392 h 776038"/>
              <a:gd name="connsiteX5" fmla="*/ 3242771 w 3319438"/>
              <a:gd name="connsiteY5" fmla="*/ 592792 h 776038"/>
              <a:gd name="connsiteX6" fmla="*/ 2751705 w 3319438"/>
              <a:gd name="connsiteY6" fmla="*/ 609725 h 776038"/>
              <a:gd name="connsiteX7" fmla="*/ 2276595 w 3319438"/>
              <a:gd name="connsiteY7" fmla="*/ 773993 h 776038"/>
              <a:gd name="connsiteX8" fmla="*/ 1684905 w 3319438"/>
              <a:gd name="connsiteY8" fmla="*/ 702858 h 776038"/>
              <a:gd name="connsiteX9" fmla="*/ 702771 w 3319438"/>
              <a:gd name="connsiteY9" fmla="*/ 719792 h 776038"/>
              <a:gd name="connsiteX10" fmla="*/ 38 w 3319438"/>
              <a:gd name="connsiteY10" fmla="*/ 465792 h 776038"/>
              <a:gd name="connsiteX11" fmla="*/ 668905 w 3319438"/>
              <a:gd name="connsiteY11" fmla="*/ 431925 h 776038"/>
              <a:gd name="connsiteX12" fmla="*/ 364105 w 3319438"/>
              <a:gd name="connsiteY12" fmla="*/ 262592 h 776038"/>
              <a:gd name="connsiteX13" fmla="*/ 585794 w 3319438"/>
              <a:gd name="connsiteY13" fmla="*/ 219032 h 776038"/>
              <a:gd name="connsiteX14" fmla="*/ 1024505 w 3319438"/>
              <a:gd name="connsiteY14" fmla="*/ 177926 h 776038"/>
              <a:gd name="connsiteX0" fmla="*/ 1024505 w 3447037"/>
              <a:gd name="connsiteY0" fmla="*/ 177926 h 776038"/>
              <a:gd name="connsiteX1" fmla="*/ 2252172 w 3447037"/>
              <a:gd name="connsiteY1" fmla="*/ 125 h 776038"/>
              <a:gd name="connsiteX2" fmla="*/ 2683972 w 3447037"/>
              <a:gd name="connsiteY2" fmla="*/ 152525 h 776038"/>
              <a:gd name="connsiteX3" fmla="*/ 2362238 w 3447037"/>
              <a:gd name="connsiteY3" fmla="*/ 313392 h 776038"/>
              <a:gd name="connsiteX4" fmla="*/ 3225838 w 3447037"/>
              <a:gd name="connsiteY4" fmla="*/ 313392 h 776038"/>
              <a:gd name="connsiteX5" fmla="*/ 3419092 w 3447037"/>
              <a:gd name="connsiteY5" fmla="*/ 587359 h 776038"/>
              <a:gd name="connsiteX6" fmla="*/ 2751705 w 3447037"/>
              <a:gd name="connsiteY6" fmla="*/ 609725 h 776038"/>
              <a:gd name="connsiteX7" fmla="*/ 2276595 w 3447037"/>
              <a:gd name="connsiteY7" fmla="*/ 773993 h 776038"/>
              <a:gd name="connsiteX8" fmla="*/ 1684905 w 3447037"/>
              <a:gd name="connsiteY8" fmla="*/ 702858 h 776038"/>
              <a:gd name="connsiteX9" fmla="*/ 702771 w 3447037"/>
              <a:gd name="connsiteY9" fmla="*/ 719792 h 776038"/>
              <a:gd name="connsiteX10" fmla="*/ 38 w 3447037"/>
              <a:gd name="connsiteY10" fmla="*/ 465792 h 776038"/>
              <a:gd name="connsiteX11" fmla="*/ 668905 w 3447037"/>
              <a:gd name="connsiteY11" fmla="*/ 431925 h 776038"/>
              <a:gd name="connsiteX12" fmla="*/ 364105 w 3447037"/>
              <a:gd name="connsiteY12" fmla="*/ 262592 h 776038"/>
              <a:gd name="connsiteX13" fmla="*/ 585794 w 3447037"/>
              <a:gd name="connsiteY13" fmla="*/ 219032 h 776038"/>
              <a:gd name="connsiteX14" fmla="*/ 1024505 w 3447037"/>
              <a:gd name="connsiteY14" fmla="*/ 177926 h 776038"/>
              <a:gd name="connsiteX0" fmla="*/ 1024505 w 3445274"/>
              <a:gd name="connsiteY0" fmla="*/ 177916 h 776028"/>
              <a:gd name="connsiteX1" fmla="*/ 2252172 w 3445274"/>
              <a:gd name="connsiteY1" fmla="*/ 115 h 776028"/>
              <a:gd name="connsiteX2" fmla="*/ 2683972 w 3445274"/>
              <a:gd name="connsiteY2" fmla="*/ 152515 h 776028"/>
              <a:gd name="connsiteX3" fmla="*/ 2445994 w 3445274"/>
              <a:gd name="connsiteY3" fmla="*/ 255360 h 776028"/>
              <a:gd name="connsiteX4" fmla="*/ 3225838 w 3445274"/>
              <a:gd name="connsiteY4" fmla="*/ 313382 h 776028"/>
              <a:gd name="connsiteX5" fmla="*/ 3419092 w 3445274"/>
              <a:gd name="connsiteY5" fmla="*/ 587349 h 776028"/>
              <a:gd name="connsiteX6" fmla="*/ 2751705 w 3445274"/>
              <a:gd name="connsiteY6" fmla="*/ 609715 h 776028"/>
              <a:gd name="connsiteX7" fmla="*/ 2276595 w 3445274"/>
              <a:gd name="connsiteY7" fmla="*/ 773983 h 776028"/>
              <a:gd name="connsiteX8" fmla="*/ 1684905 w 3445274"/>
              <a:gd name="connsiteY8" fmla="*/ 702848 h 776028"/>
              <a:gd name="connsiteX9" fmla="*/ 702771 w 3445274"/>
              <a:gd name="connsiteY9" fmla="*/ 719782 h 776028"/>
              <a:gd name="connsiteX10" fmla="*/ 38 w 3445274"/>
              <a:gd name="connsiteY10" fmla="*/ 465782 h 776028"/>
              <a:gd name="connsiteX11" fmla="*/ 668905 w 3445274"/>
              <a:gd name="connsiteY11" fmla="*/ 431915 h 776028"/>
              <a:gd name="connsiteX12" fmla="*/ 364105 w 3445274"/>
              <a:gd name="connsiteY12" fmla="*/ 262582 h 776028"/>
              <a:gd name="connsiteX13" fmla="*/ 585794 w 3445274"/>
              <a:gd name="connsiteY13" fmla="*/ 219022 h 776028"/>
              <a:gd name="connsiteX14" fmla="*/ 1024505 w 3445274"/>
              <a:gd name="connsiteY14" fmla="*/ 177916 h 77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45274" h="776028">
                <a:moveTo>
                  <a:pt x="1024505" y="177916"/>
                </a:moveTo>
                <a:cubicBezTo>
                  <a:pt x="1302235" y="141432"/>
                  <a:pt x="1975594" y="4348"/>
                  <a:pt x="2252172" y="115"/>
                </a:cubicBezTo>
                <a:cubicBezTo>
                  <a:pt x="2528750" y="-4118"/>
                  <a:pt x="2651668" y="109974"/>
                  <a:pt x="2683972" y="152515"/>
                </a:cubicBezTo>
                <a:cubicBezTo>
                  <a:pt x="2716276" y="195056"/>
                  <a:pt x="2355683" y="228549"/>
                  <a:pt x="2445994" y="255360"/>
                </a:cubicBezTo>
                <a:cubicBezTo>
                  <a:pt x="2536305" y="282171"/>
                  <a:pt x="3063655" y="258051"/>
                  <a:pt x="3225838" y="313382"/>
                </a:cubicBezTo>
                <a:cubicBezTo>
                  <a:pt x="3388021" y="368714"/>
                  <a:pt x="3498114" y="537960"/>
                  <a:pt x="3419092" y="587349"/>
                </a:cubicBezTo>
                <a:cubicBezTo>
                  <a:pt x="3340070" y="636738"/>
                  <a:pt x="2942121" y="578609"/>
                  <a:pt x="2751705" y="609715"/>
                </a:cubicBezTo>
                <a:cubicBezTo>
                  <a:pt x="2561289" y="640821"/>
                  <a:pt x="2454395" y="758461"/>
                  <a:pt x="2276595" y="773983"/>
                </a:cubicBezTo>
                <a:cubicBezTo>
                  <a:pt x="2098795" y="789505"/>
                  <a:pt x="1947209" y="711882"/>
                  <a:pt x="1684905" y="702848"/>
                </a:cubicBezTo>
                <a:cubicBezTo>
                  <a:pt x="1422601" y="693814"/>
                  <a:pt x="983582" y="759293"/>
                  <a:pt x="702771" y="719782"/>
                </a:cubicBezTo>
                <a:cubicBezTo>
                  <a:pt x="421960" y="680271"/>
                  <a:pt x="5682" y="513760"/>
                  <a:pt x="38" y="465782"/>
                </a:cubicBezTo>
                <a:cubicBezTo>
                  <a:pt x="-5606" y="417804"/>
                  <a:pt x="608227" y="465782"/>
                  <a:pt x="668905" y="431915"/>
                </a:cubicBezTo>
                <a:cubicBezTo>
                  <a:pt x="729583" y="398048"/>
                  <a:pt x="377957" y="298064"/>
                  <a:pt x="364105" y="262582"/>
                </a:cubicBezTo>
                <a:cubicBezTo>
                  <a:pt x="350253" y="227100"/>
                  <a:pt x="475727" y="233133"/>
                  <a:pt x="585794" y="219022"/>
                </a:cubicBezTo>
                <a:cubicBezTo>
                  <a:pt x="695861" y="204911"/>
                  <a:pt x="746775" y="214400"/>
                  <a:pt x="1024505" y="1779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feil nach rechts 28"/>
          <p:cNvSpPr/>
          <p:nvPr/>
        </p:nvSpPr>
        <p:spPr>
          <a:xfrm>
            <a:off x="1892012" y="4629084"/>
            <a:ext cx="952137" cy="33932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7" name="Rechteck 4096"/>
          <p:cNvSpPr/>
          <p:nvPr/>
        </p:nvSpPr>
        <p:spPr>
          <a:xfrm>
            <a:off x="834032" y="3388533"/>
            <a:ext cx="232916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smtClean="0">
                <a:solidFill>
                  <a:schemeClr val="tx1"/>
                </a:solidFill>
              </a:rPr>
              <a:t>Raw data from internal systems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3334382" y="4654640"/>
            <a:ext cx="2403912" cy="587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mtClean="0">
                <a:solidFill>
                  <a:schemeClr val="tx1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  <a:t>Data Lake </a:t>
            </a:r>
            <a:br>
              <a:rPr lang="en-US" sz="1400" b="1" smtClean="0">
                <a:solidFill>
                  <a:schemeClr val="tx1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</a:br>
            <a:r>
              <a:rPr lang="en-US" sz="1400" smtClean="0">
                <a:solidFill>
                  <a:schemeClr val="tx1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  <a:t>Big Data applications, advanced analytics</a:t>
            </a:r>
            <a:endParaRPr lang="en-US" sz="1400">
              <a:solidFill>
                <a:schemeClr val="tx1"/>
              </a:solidFill>
              <a:effectLst>
                <a:glow rad="228600">
                  <a:schemeClr val="bg1">
                    <a:alpha val="58000"/>
                  </a:schemeClr>
                </a:glow>
              </a:effectLst>
            </a:endParaRPr>
          </a:p>
        </p:txBody>
      </p:sp>
      <p:sp>
        <p:nvSpPr>
          <p:cNvPr id="43" name="Pfeil nach links und rechts 42"/>
          <p:cNvSpPr/>
          <p:nvPr/>
        </p:nvSpPr>
        <p:spPr>
          <a:xfrm rot="5400000">
            <a:off x="3851994" y="3089420"/>
            <a:ext cx="1363730" cy="1363196"/>
          </a:xfrm>
          <a:prstGeom prst="leftRightArrow">
            <a:avLst>
              <a:gd name="adj1" fmla="val 48758"/>
              <a:gd name="adj2" fmla="val 24710"/>
            </a:avLst>
          </a:prstGeom>
          <a:gradFill>
            <a:gsLst>
              <a:gs pos="0">
                <a:schemeClr val="accent6">
                  <a:shade val="51000"/>
                  <a:satMod val="130000"/>
                </a:schemeClr>
              </a:gs>
              <a:gs pos="100000">
                <a:schemeClr val="accent1"/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hteck 44"/>
          <p:cNvSpPr/>
          <p:nvPr/>
        </p:nvSpPr>
        <p:spPr>
          <a:xfrm>
            <a:off x="3375325" y="5453064"/>
            <a:ext cx="232202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mtClean="0">
                <a:solidFill>
                  <a:schemeClr val="bg1"/>
                </a:solidFill>
              </a:rPr>
              <a:t>Company Data Center </a:t>
            </a:r>
            <a:endParaRPr lang="en-US" sz="1400" b="1">
              <a:solidFill>
                <a:schemeClr val="bg1"/>
              </a:solidFill>
            </a:endParaRPr>
          </a:p>
        </p:txBody>
      </p:sp>
      <p:grpSp>
        <p:nvGrpSpPr>
          <p:cNvPr id="20" name="Gruppieren 19"/>
          <p:cNvGrpSpPr/>
          <p:nvPr/>
        </p:nvGrpSpPr>
        <p:grpSpPr>
          <a:xfrm>
            <a:off x="7153695" y="3022591"/>
            <a:ext cx="954100" cy="561542"/>
            <a:chOff x="7507772" y="1497525"/>
            <a:chExt cx="954100" cy="561542"/>
          </a:xfrm>
          <a:effectLst>
            <a:outerShdw blurRad="241300" dist="139700" dir="7380000" sx="109000" sy="109000" algn="tl" rotWithShape="0">
              <a:prstClr val="black">
                <a:alpha val="40000"/>
              </a:prstClr>
            </a:outerShdw>
          </a:effectLst>
        </p:grpSpPr>
        <p:pic>
          <p:nvPicPr>
            <p:cNvPr id="58" name="Picture 2" descr="Quellbild anzeigen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559584">
              <a:off x="7781658" y="1497525"/>
              <a:ext cx="506510" cy="506510"/>
            </a:xfrm>
            <a:prstGeom prst="rect">
              <a:avLst/>
            </a:prstGeom>
            <a:noFill/>
            <a:effectLst>
              <a:outerShdw blurRad="50800" dist="38100" dir="2700000" sx="1000" sy="1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Quellbild anzeigen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GlowEdges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559584">
              <a:off x="7507772" y="1550538"/>
              <a:ext cx="506510" cy="506510"/>
            </a:xfrm>
            <a:prstGeom prst="rect">
              <a:avLst/>
            </a:prstGeom>
            <a:noFill/>
            <a:effectLst>
              <a:outerShdw blurRad="50800" dist="38100" dir="2700000" sx="1000" sy="1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Quellbild anzeigen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559584">
              <a:off x="7955362" y="1552557"/>
              <a:ext cx="506510" cy="506510"/>
            </a:xfrm>
            <a:prstGeom prst="rect">
              <a:avLst/>
            </a:prstGeom>
            <a:noFill/>
            <a:effectLst>
              <a:outerShdw blurRad="50800" dist="38100" dir="2700000" sx="1000" sy="1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9" name="Pfeil nach rechts 48"/>
          <p:cNvSpPr/>
          <p:nvPr/>
        </p:nvSpPr>
        <p:spPr>
          <a:xfrm>
            <a:off x="6253926" y="1666706"/>
            <a:ext cx="910703" cy="36000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hteck 49"/>
          <p:cNvSpPr/>
          <p:nvPr/>
        </p:nvSpPr>
        <p:spPr>
          <a:xfrm>
            <a:off x="6908319" y="1925746"/>
            <a:ext cx="1440000" cy="390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smtClean="0">
                <a:solidFill>
                  <a:schemeClr val="tx1"/>
                </a:solidFill>
              </a:rPr>
              <a:t>“Casual </a:t>
            </a:r>
            <a:br>
              <a:rPr lang="en-US" sz="1400" smtClean="0">
                <a:solidFill>
                  <a:schemeClr val="tx1"/>
                </a:solidFill>
              </a:rPr>
            </a:br>
            <a:r>
              <a:rPr lang="en-US" sz="1400" smtClean="0">
                <a:solidFill>
                  <a:schemeClr val="tx1"/>
                </a:solidFill>
              </a:rPr>
              <a:t>users”</a:t>
            </a:r>
            <a:endParaRPr lang="en-US" sz="1400">
              <a:solidFill>
                <a:schemeClr val="tx1"/>
              </a:solidFill>
            </a:endParaRPr>
          </a:p>
        </p:txBody>
      </p:sp>
      <p:grpSp>
        <p:nvGrpSpPr>
          <p:cNvPr id="51" name="Gruppieren 50"/>
          <p:cNvGrpSpPr/>
          <p:nvPr/>
        </p:nvGrpSpPr>
        <p:grpSpPr>
          <a:xfrm>
            <a:off x="7150485" y="1402832"/>
            <a:ext cx="968187" cy="559523"/>
            <a:chOff x="7493685" y="2963057"/>
            <a:chExt cx="968187" cy="559523"/>
          </a:xfrm>
          <a:effectLst>
            <a:outerShdw blurRad="165100" dist="114300" dir="6780000" sx="113000" sy="113000" algn="tl" rotWithShape="0">
              <a:prstClr val="black">
                <a:alpha val="40000"/>
              </a:prstClr>
            </a:outerShdw>
          </a:effectLst>
        </p:grpSpPr>
        <p:pic>
          <p:nvPicPr>
            <p:cNvPr id="55" name="Picture 2" descr="Quellbild anzeigen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559584">
              <a:off x="7767571" y="2963057"/>
              <a:ext cx="506510" cy="506510"/>
            </a:xfrm>
            <a:prstGeom prst="rect">
              <a:avLst/>
            </a:prstGeom>
            <a:noFill/>
            <a:effectLst>
              <a:outerShdw blurRad="50800" dist="38100" dir="2700000" sx="1000" sy="1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2" descr="Quellbild anzeigen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559584">
              <a:off x="7493685" y="3016070"/>
              <a:ext cx="506510" cy="506510"/>
            </a:xfrm>
            <a:prstGeom prst="rect">
              <a:avLst/>
            </a:prstGeom>
            <a:noFill/>
            <a:effectLst>
              <a:outerShdw blurRad="50800" dist="38100" dir="2700000" sx="1000" sy="1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2" descr="Quellbild anzeigen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559584">
              <a:off x="7955362" y="3002457"/>
              <a:ext cx="506510" cy="506510"/>
            </a:xfrm>
            <a:prstGeom prst="rect">
              <a:avLst/>
            </a:prstGeom>
            <a:noFill/>
            <a:effectLst>
              <a:outerShdw blurRad="50800" dist="38100" dir="2700000" sx="1000" sy="1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" name="Rechteck 41"/>
          <p:cNvSpPr/>
          <p:nvPr/>
        </p:nvSpPr>
        <p:spPr>
          <a:xfrm>
            <a:off x="3334381" y="3518569"/>
            <a:ext cx="2403912" cy="5373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smtClean="0">
                <a:solidFill>
                  <a:schemeClr val="tx1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  <a:t>Standardization</a:t>
            </a:r>
            <a:r>
              <a:rPr lang="en-US" sz="1400" smtClean="0">
                <a:solidFill>
                  <a:schemeClr val="tx1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  <a:t/>
            </a:r>
            <a:br>
              <a:rPr lang="en-US" sz="1400" smtClean="0">
                <a:solidFill>
                  <a:schemeClr val="tx1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</a:br>
            <a:r>
              <a:rPr lang="en-US" sz="1400" smtClean="0">
                <a:solidFill>
                  <a:schemeClr val="tx1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  <a:t>eg SDMX</a:t>
            </a:r>
          </a:p>
        </p:txBody>
      </p:sp>
      <p:sp>
        <p:nvSpPr>
          <p:cNvPr id="47" name="Pfeil nach rechts 46"/>
          <p:cNvSpPr/>
          <p:nvPr/>
        </p:nvSpPr>
        <p:spPr>
          <a:xfrm>
            <a:off x="939878" y="1606946"/>
            <a:ext cx="1904270" cy="339979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11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939" y="1493568"/>
            <a:ext cx="50641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1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78" y="1493568"/>
            <a:ext cx="50641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Pfeil nach rechts 62"/>
          <p:cNvSpPr/>
          <p:nvPr/>
        </p:nvSpPr>
        <p:spPr>
          <a:xfrm>
            <a:off x="939878" y="2255018"/>
            <a:ext cx="1904270" cy="339979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11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939" y="2141640"/>
            <a:ext cx="50641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1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78" y="2141640"/>
            <a:ext cx="50641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Pfeil nach rechts 66"/>
          <p:cNvSpPr/>
          <p:nvPr/>
        </p:nvSpPr>
        <p:spPr>
          <a:xfrm>
            <a:off x="939878" y="2893763"/>
            <a:ext cx="1904270" cy="339979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1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939" y="2780385"/>
            <a:ext cx="50641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1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78" y="2780385"/>
            <a:ext cx="50641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83" y="4317779"/>
            <a:ext cx="106045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Rechteck 38"/>
          <p:cNvSpPr/>
          <p:nvPr/>
        </p:nvSpPr>
        <p:spPr>
          <a:xfrm>
            <a:off x="834033" y="5255104"/>
            <a:ext cx="193776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smtClean="0">
                <a:solidFill>
                  <a:schemeClr val="tx1"/>
                </a:solidFill>
              </a:rPr>
              <a:t>External data sources</a:t>
            </a:r>
            <a:endParaRPr lang="en-US" sz="140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254" y="1323757"/>
            <a:ext cx="1948882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Rechteck 45"/>
          <p:cNvSpPr/>
          <p:nvPr/>
        </p:nvSpPr>
        <p:spPr>
          <a:xfrm>
            <a:off x="3334381" y="2005064"/>
            <a:ext cx="2403912" cy="855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FF0000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  <a:t>Data </a:t>
            </a:r>
            <a:r>
              <a:rPr lang="en-US" sz="1400" b="1" smtClean="0">
                <a:solidFill>
                  <a:srgbClr val="FF0000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  <a:t>Warehouse</a:t>
            </a:r>
          </a:p>
          <a:p>
            <a:pPr algn="ctr"/>
            <a:r>
              <a:rPr lang="en-US" sz="1400" smtClean="0">
                <a:solidFill>
                  <a:srgbClr val="FF0000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  <a:t>eg </a:t>
            </a:r>
            <a:r>
              <a:rPr lang="en-US" sz="1400">
                <a:solidFill>
                  <a:srgbClr val="FF0000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  <a:t>Bundesbank</a:t>
            </a:r>
            <a:br>
              <a:rPr lang="en-US" sz="1400">
                <a:solidFill>
                  <a:srgbClr val="FF0000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</a:br>
            <a:r>
              <a:rPr lang="en-US" sz="1400" smtClean="0">
                <a:solidFill>
                  <a:srgbClr val="FF0000"/>
                </a:solidFill>
                <a:effectLst>
                  <a:glow rad="228600">
                    <a:schemeClr val="bg1">
                      <a:alpha val="58000"/>
                    </a:schemeClr>
                  </a:glow>
                </a:effectLst>
              </a:rPr>
              <a:t>House of micro data</a:t>
            </a:r>
            <a:endParaRPr lang="en-US" sz="1400">
              <a:solidFill>
                <a:srgbClr val="FF0000"/>
              </a:solidFill>
              <a:effectLst>
                <a:glow rad="228600">
                  <a:schemeClr val="bg1">
                    <a:alpha val="58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577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feil nach oben 24"/>
          <p:cNvSpPr/>
          <p:nvPr/>
        </p:nvSpPr>
        <p:spPr>
          <a:xfrm>
            <a:off x="1687488" y="4923378"/>
            <a:ext cx="5836840" cy="1025902"/>
          </a:xfrm>
          <a:prstGeom prst="up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62000">
                <a:schemeClr val="accent1">
                  <a:tint val="44500"/>
                  <a:satMod val="160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Example:</a:t>
            </a:r>
            <a:br>
              <a:rPr lang="en-US" smtClean="0"/>
            </a:br>
            <a:r>
              <a:rPr lang="en-US" smtClean="0"/>
              <a:t>Deutsche Bundesbank Central Statistics Infrastructure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schemeClr val="bg2">
                    <a:lumMod val="75000"/>
                  </a:schemeClr>
                </a:solidFill>
              </a:rPr>
              <a:t>Measuring the Data Universe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chemeClr val="bg2">
                    <a:lumMod val="75000"/>
                  </a:schemeClr>
                </a:solidFill>
              </a:rPr>
              <a:t>17/09/2019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795659D1-D435-4DC4-B545-657E7139435F}" type="slidenum">
              <a:rPr lang="de-DE" smtClean="0">
                <a:solidFill>
                  <a:schemeClr val="bg2">
                    <a:lumMod val="75000"/>
                  </a:scheme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611560" y="1791764"/>
            <a:ext cx="4005580" cy="3110400"/>
          </a:xfrm>
          <a:solidFill>
            <a:schemeClr val="bg1"/>
          </a:solidFill>
        </p:spPr>
        <p:txBody>
          <a:bodyPr anchor="ctr">
            <a:normAutofit fontScale="85000" lnSpcReduction="20000"/>
          </a:bodyPr>
          <a:lstStyle/>
          <a:p>
            <a:pPr marL="285750" lvl="1" indent="-285750">
              <a:spcBef>
                <a:spcPts val="1200"/>
              </a:spcBef>
            </a:pPr>
            <a:r>
              <a:rPr lang="de-DE" sz="1600" b="1" smtClean="0"/>
              <a:t>Data Content (February 2019)</a:t>
            </a:r>
            <a:r>
              <a:rPr lang="de-DE" sz="1600" smtClean="0"/>
              <a:t/>
            </a:r>
            <a:br>
              <a:rPr lang="de-DE" sz="1600" smtClean="0"/>
            </a:br>
            <a:r>
              <a:rPr lang="de-DE" sz="1600" smtClean="0"/>
              <a:t>160 mio time series (150 mio internal) </a:t>
            </a:r>
            <a:r>
              <a:rPr lang="de-DE" sz="1600" dirty="0" smtClean="0"/>
              <a:t/>
            </a:r>
            <a:br>
              <a:rPr lang="de-DE" sz="1600" dirty="0" smtClean="0"/>
            </a:br>
            <a:r>
              <a:rPr lang="de-DE" sz="1600" dirty="0" smtClean="0"/>
              <a:t>in </a:t>
            </a:r>
            <a:r>
              <a:rPr lang="de-DE" sz="1600"/>
              <a:t>450 </a:t>
            </a:r>
            <a:r>
              <a:rPr lang="de-DE" sz="1600" smtClean="0"/>
              <a:t>data sets (210 internal)</a:t>
            </a:r>
            <a:endParaRPr lang="de-DE" sz="1600" dirty="0" smtClean="0"/>
          </a:p>
          <a:p>
            <a:pPr marL="285750" lvl="1" indent="-285750">
              <a:spcBef>
                <a:spcPts val="1200"/>
              </a:spcBef>
            </a:pPr>
            <a:r>
              <a:rPr lang="de-DE" sz="1600" b="1" smtClean="0"/>
              <a:t>Integration Pipeline for House of Microdata in 2019</a:t>
            </a:r>
            <a:r>
              <a:rPr lang="de-DE" sz="1600" smtClean="0"/>
              <a:t/>
            </a:r>
            <a:br>
              <a:rPr lang="de-DE" sz="1600" smtClean="0"/>
            </a:br>
            <a:r>
              <a:rPr lang="de-DE" sz="1600" smtClean="0"/>
              <a:t>ESCB Centralised Securities Data Base: </a:t>
            </a:r>
            <a:br>
              <a:rPr lang="de-DE" sz="1600" smtClean="0"/>
            </a:br>
            <a:r>
              <a:rPr lang="de-DE" sz="1600" smtClean="0"/>
              <a:t>350 </a:t>
            </a:r>
            <a:r>
              <a:rPr lang="de-DE" sz="1600"/>
              <a:t>mio time series</a:t>
            </a:r>
            <a:r>
              <a:rPr lang="de-DE" sz="1600" smtClean="0"/>
              <a:t/>
            </a:r>
            <a:br>
              <a:rPr lang="de-DE" sz="1600" smtClean="0"/>
            </a:br>
            <a:r>
              <a:rPr lang="de-DE" sz="1600" smtClean="0"/>
              <a:t>German Securities holdings statistics: </a:t>
            </a:r>
            <a:br>
              <a:rPr lang="de-DE" sz="1600" smtClean="0"/>
            </a:br>
            <a:r>
              <a:rPr lang="de-DE" sz="1600" smtClean="0"/>
              <a:t>12 </a:t>
            </a:r>
            <a:r>
              <a:rPr lang="de-DE" sz="1600"/>
              <a:t>mio time series</a:t>
            </a:r>
            <a:r>
              <a:rPr lang="de-DE" sz="1600" smtClean="0"/>
              <a:t/>
            </a:r>
            <a:br>
              <a:rPr lang="de-DE" sz="1600" smtClean="0"/>
            </a:br>
            <a:r>
              <a:rPr lang="de-DE" sz="1600" smtClean="0"/>
              <a:t>Other</a:t>
            </a:r>
            <a:endParaRPr lang="de-DE" sz="1600" dirty="0"/>
          </a:p>
          <a:p>
            <a:pPr marL="285750" lvl="1" indent="-285750">
              <a:spcBef>
                <a:spcPts val="1200"/>
              </a:spcBef>
            </a:pPr>
            <a:r>
              <a:rPr lang="de-DE" sz="1600" b="1" smtClean="0"/>
              <a:t>Over 1.500 active users</a:t>
            </a:r>
            <a:r>
              <a:rPr lang="de-DE" sz="1600" smtClean="0"/>
              <a:t/>
            </a:r>
            <a:br>
              <a:rPr lang="de-DE" sz="1600" smtClean="0"/>
            </a:br>
            <a:r>
              <a:rPr lang="de-DE" sz="1600" smtClean="0"/>
              <a:t>of which 200 per day</a:t>
            </a:r>
          </a:p>
          <a:p>
            <a:pPr marL="285750" lvl="1" indent="-285750">
              <a:spcBef>
                <a:spcPts val="1200"/>
              </a:spcBef>
            </a:pPr>
            <a:r>
              <a:rPr lang="de-DE" sz="1600" b="1" smtClean="0"/>
              <a:t>10.000 downloads per day</a:t>
            </a:r>
            <a:r>
              <a:rPr lang="de-DE" sz="1600" smtClean="0"/>
              <a:t/>
            </a:r>
            <a:br>
              <a:rPr lang="de-DE" sz="1600" smtClean="0"/>
            </a:br>
            <a:r>
              <a:rPr lang="de-DE" sz="1600" smtClean="0"/>
              <a:t>1 mio time series downloaded per day</a:t>
            </a:r>
            <a:endParaRPr lang="de-DE" sz="1600" dirty="0"/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3606107919"/>
              </p:ext>
            </p:extLst>
          </p:nvPr>
        </p:nvGraphicFramePr>
        <p:xfrm>
          <a:off x="4601000" y="1788384"/>
          <a:ext cx="3782960" cy="3108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hteck 10"/>
          <p:cNvSpPr/>
          <p:nvPr/>
        </p:nvSpPr>
        <p:spPr>
          <a:xfrm>
            <a:off x="611560" y="1422432"/>
            <a:ext cx="77724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b="1" smtClean="0">
                <a:solidFill>
                  <a:schemeClr val="bg1"/>
                </a:solidFill>
              </a:rPr>
              <a:t>  </a:t>
            </a:r>
            <a:r>
              <a:rPr lang="de-DE" sz="1100" b="1" smtClean="0">
                <a:solidFill>
                  <a:schemeClr val="bg1"/>
                </a:solidFill>
              </a:rPr>
              <a:t> </a:t>
            </a:r>
            <a:r>
              <a:rPr lang="de-DE" b="1" smtClean="0">
                <a:solidFill>
                  <a:schemeClr val="bg1"/>
                </a:solidFill>
              </a:rPr>
              <a:t>  Bundesbank Central Statistics Infrastructure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611560" y="1415058"/>
            <a:ext cx="7772400" cy="347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40" y="4735930"/>
            <a:ext cx="1080000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40" y="927648"/>
            <a:ext cx="1080000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927648"/>
            <a:ext cx="1080000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735930"/>
            <a:ext cx="1080000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chteck 30"/>
          <p:cNvSpPr/>
          <p:nvPr/>
        </p:nvSpPr>
        <p:spPr>
          <a:xfrm>
            <a:off x="1907704" y="4961478"/>
            <a:ext cx="5400600" cy="892552"/>
          </a:xfrm>
          <a:prstGeom prst="rect">
            <a:avLst/>
          </a:prstGeom>
          <a:noFill/>
          <a:ln w="28575">
            <a:noFill/>
          </a:ln>
          <a:effectLst>
            <a:outerShdw blurRad="139700" dir="2700000" sx="105000" sy="105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159384" indent="-159495" algn="ctr">
              <a:spcBef>
                <a:spcPts val="60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de-DE" sz="1400" b="1" smtClean="0">
                <a:solidFill>
                  <a:schemeClr val="accent1">
                    <a:lumMod val="75000"/>
                  </a:schemeClr>
                </a:solidFill>
              </a:rPr>
              <a:t>Multiple sources (statistics, supervision, markets, cash,…)</a:t>
            </a:r>
            <a:endParaRPr lang="de-DE" sz="1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59384" indent="-159495" algn="ctr">
              <a:spcBef>
                <a:spcPts val="60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de-DE" sz="1400" b="1" smtClean="0">
                <a:solidFill>
                  <a:schemeClr val="accent1">
                    <a:lumMod val="75000"/>
                  </a:schemeClr>
                </a:solidFill>
              </a:rPr>
              <a:t>International </a:t>
            </a:r>
            <a:r>
              <a:rPr lang="de-DE" sz="1400" b="1">
                <a:solidFill>
                  <a:schemeClr val="accent1">
                    <a:lumMod val="75000"/>
                  </a:schemeClr>
                </a:solidFill>
              </a:rPr>
              <a:t>organisations, commercial data</a:t>
            </a:r>
          </a:p>
          <a:p>
            <a:pPr marL="159384" indent="-159495" algn="ctr">
              <a:spcBef>
                <a:spcPts val="600"/>
              </a:spcBef>
              <a:buClr>
                <a:srgbClr val="0070C0"/>
              </a:buClr>
              <a:buFont typeface="Wingdings" pitchFamily="2" charset="2"/>
              <a:buChar char="ü"/>
            </a:pPr>
            <a:r>
              <a:rPr lang="de-DE" sz="1400" b="1" smtClean="0">
                <a:solidFill>
                  <a:schemeClr val="accent1">
                    <a:lumMod val="75000"/>
                  </a:schemeClr>
                </a:solidFill>
              </a:rPr>
              <a:t>Bundesbank </a:t>
            </a:r>
            <a:r>
              <a:rPr lang="de-DE" sz="1400" b="1">
                <a:solidFill>
                  <a:schemeClr val="accent1">
                    <a:lumMod val="75000"/>
                  </a:schemeClr>
                </a:solidFill>
              </a:rPr>
              <a:t>House of </a:t>
            </a:r>
            <a:r>
              <a:rPr lang="de-DE" sz="1400" b="1" smtClean="0">
                <a:solidFill>
                  <a:schemeClr val="accent1">
                    <a:lumMod val="75000"/>
                  </a:schemeClr>
                </a:solidFill>
              </a:rPr>
              <a:t>Microdata</a:t>
            </a:r>
            <a:endParaRPr lang="de-DE" sz="1400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17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SDMX for Microdata - Experiences of ECB &amp; Bundesbank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294967295"/>
          </p:nvPr>
        </p:nvSpPr>
        <p:spPr>
          <a:xfrm>
            <a:off x="467544" y="6069013"/>
            <a:ext cx="8120063" cy="1619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schemeClr val="bg2">
                    <a:lumMod val="75000"/>
                  </a:schemeClr>
                </a:solidFill>
              </a:rPr>
              <a:t>Measuring the Data Universe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4294967295"/>
          </p:nvPr>
        </p:nvSpPr>
        <p:spPr>
          <a:xfrm>
            <a:off x="467544" y="6253163"/>
            <a:ext cx="2114550" cy="1619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chemeClr val="bg2">
                    <a:lumMod val="75000"/>
                  </a:schemeClr>
                </a:solidFill>
              </a:rPr>
              <a:t>17/09/2019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294967295"/>
          </p:nvPr>
        </p:nvSpPr>
        <p:spPr>
          <a:xfrm>
            <a:off x="467544" y="6432550"/>
            <a:ext cx="2114550" cy="161925"/>
          </a:xfrm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795659D1-D435-4DC4-B545-657E7139435F}" type="slidenum">
              <a:rPr lang="de-DE" smtClean="0">
                <a:solidFill>
                  <a:schemeClr val="bg2">
                    <a:lumMod val="75000"/>
                  </a:scheme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38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altLang="en-US"/>
              <a:t>Workstream “SDMX for Microdata” from the </a:t>
            </a:r>
            <a:r>
              <a:rPr lang="en-GB" altLang="en-US" smtClean="0"/>
              <a:t/>
            </a:r>
            <a:br>
              <a:rPr lang="en-GB" altLang="en-US" smtClean="0"/>
            </a:br>
            <a:r>
              <a:rPr lang="en-GB" altLang="en-US" smtClean="0"/>
              <a:t>SDMX </a:t>
            </a:r>
            <a:r>
              <a:rPr lang="en-GB" altLang="en-US"/>
              <a:t>Roadmap 2020</a:t>
            </a:r>
            <a:endParaRPr lang="en-GB" altLang="en-US" dirty="0"/>
          </a:p>
        </p:txBody>
      </p:sp>
      <p:sp>
        <p:nvSpPr>
          <p:cNvPr id="17411" name="Content Placeholder 4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GB" altLang="en-US" smtClean="0"/>
              <a:t>Resulting </a:t>
            </a:r>
            <a:r>
              <a:rPr lang="en-GB" altLang="en-US" dirty="0" smtClean="0"/>
              <a:t>document</a:t>
            </a:r>
            <a:r>
              <a:rPr lang="en-GB" altLang="en-US" smtClean="0"/>
              <a:t>: </a:t>
            </a:r>
            <a:r>
              <a:rPr lang="en-GB" altLang="en-US" b="1" smtClean="0"/>
              <a:t>Design </a:t>
            </a:r>
            <a:r>
              <a:rPr lang="en-GB" altLang="en-US" b="1" dirty="0" smtClean="0"/>
              <a:t>of data structure definitions for microdata – Report of Experiences from the European Central Bank and </a:t>
            </a:r>
            <a:r>
              <a:rPr lang="en-GB" altLang="en-US" b="1" smtClean="0"/>
              <a:t>Deutsche Bundesbank</a:t>
            </a:r>
          </a:p>
          <a:p>
            <a:pPr marL="0" indent="0" eaLnBrk="1" hangingPunct="1">
              <a:buNone/>
              <a:defRPr/>
            </a:pPr>
            <a:endParaRPr lang="en-GB" alt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GB" altLang="en-US" b="1"/>
              <a:t>General challenges</a:t>
            </a:r>
            <a:r>
              <a:rPr lang="en-GB" altLang="en-US"/>
              <a:t> of Microdata (Volume, Confidentiality, Master Data, Reference Metadata, Back Data Revision Mechanisms)</a:t>
            </a:r>
          </a:p>
          <a:p>
            <a:pPr>
              <a:defRPr/>
            </a:pPr>
            <a:r>
              <a:rPr lang="en-GB" altLang="en-US" b="1"/>
              <a:t>DSD specific challenges</a:t>
            </a:r>
            <a:r>
              <a:rPr lang="en-GB" altLang="en-US"/>
              <a:t> (Multiple Measures, un-coded concepts, exploding code lists, groups)</a:t>
            </a:r>
            <a:endParaRPr lang="en-GB" altLang="en-US" dirty="0"/>
          </a:p>
          <a:p>
            <a:pPr>
              <a:defRPr/>
            </a:pPr>
            <a:r>
              <a:rPr lang="en-GB" altLang="en-US" b="1" dirty="0"/>
              <a:t>DSD Design Principles</a:t>
            </a:r>
            <a:r>
              <a:rPr lang="en-GB" altLang="en-US" dirty="0"/>
              <a:t> </a:t>
            </a:r>
            <a:r>
              <a:rPr lang="en-GB" altLang="en-US"/>
              <a:t>for Microdata </a:t>
            </a:r>
            <a:r>
              <a:rPr lang="en-GB" altLang="en-US" smtClean="0"/>
              <a:t>(keeping the </a:t>
            </a:r>
            <a:r>
              <a:rPr lang="en-US" altLang="en-US" smtClean="0"/>
              <a:t>same </a:t>
            </a:r>
            <a:r>
              <a:rPr lang="en-US" altLang="en-US"/>
              <a:t>approach </a:t>
            </a:r>
            <a:r>
              <a:rPr lang="en-US" altLang="en-US" smtClean="0"/>
              <a:t>as </a:t>
            </a:r>
            <a:r>
              <a:rPr lang="en-US" altLang="en-US"/>
              <a:t>for </a:t>
            </a:r>
            <a:r>
              <a:rPr lang="en-US" altLang="en-US" smtClean="0"/>
              <a:t>macrodata, </a:t>
            </a:r>
            <a:r>
              <a:rPr lang="en-GB" altLang="en-US" smtClean="0"/>
              <a:t>balancing </a:t>
            </a:r>
            <a:r>
              <a:rPr lang="en-GB" altLang="en-US"/>
              <a:t>number of DSDs </a:t>
            </a:r>
            <a:r>
              <a:rPr lang="en-GB" altLang="en-US" smtClean="0"/>
              <a:t>regarding </a:t>
            </a:r>
            <a:r>
              <a:rPr lang="en-GB" altLang="en-US"/>
              <a:t>optimum fit vs. redundancy and </a:t>
            </a:r>
            <a:r>
              <a:rPr lang="en-GB" altLang="en-US" smtClean="0"/>
              <a:t>integrity</a:t>
            </a:r>
            <a:r>
              <a:rPr lang="en-GB" smtClean="0"/>
              <a:t>)</a:t>
            </a:r>
            <a:endParaRPr lang="en-GB" altLang="en-US"/>
          </a:p>
          <a:p>
            <a:pPr>
              <a:defRPr/>
            </a:pPr>
            <a:r>
              <a:rPr lang="en-GB" altLang="en-US" b="1"/>
              <a:t>Easy-To-Use Formats</a:t>
            </a:r>
            <a:r>
              <a:rPr lang="en-GB" altLang="en-US"/>
              <a:t> </a:t>
            </a:r>
            <a:r>
              <a:rPr lang="en-GB" altLang="en-US" smtClean="0"/>
              <a:t>(especially SDMX-CSV</a:t>
            </a:r>
            <a:r>
              <a:rPr lang="en-GB" altLang="en-US"/>
              <a:t>, SDMX-JSON)</a:t>
            </a:r>
            <a:endParaRPr lang="en-GB" altLang="en-US" dirty="0"/>
          </a:p>
          <a:p>
            <a:pPr>
              <a:defRPr/>
            </a:pPr>
            <a:r>
              <a:rPr lang="en-GB" altLang="en-US" b="1"/>
              <a:t>Use Cases</a:t>
            </a:r>
            <a:r>
              <a:rPr lang="en-GB" altLang="en-US"/>
              <a:t> (Bundesbank House of Microdata, AnaCredit)</a:t>
            </a:r>
            <a:endParaRPr lang="en-GB" altLang="en-US" dirty="0"/>
          </a:p>
          <a:p>
            <a:pPr marL="298450" lvl="1" indent="0" eaLnBrk="1" hangingPunct="1">
              <a:buFontTx/>
              <a:buNone/>
              <a:defRPr/>
            </a:pPr>
            <a:endParaRPr lang="en-GB" altLang="en-US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7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B062DF9B-10B5-43F3-AACE-85BC530C703F}" type="slidenum">
              <a:rPr lang="en-GB" altLang="en-US" sz="1200" smtClean="0">
                <a:solidFill>
                  <a:schemeClr val="bg2">
                    <a:lumMod val="75000"/>
                  </a:schemeClr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10</a:t>
            </a:fld>
            <a:endParaRPr lang="en-GB" altLang="en-US" sz="120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 smtClean="0">
                <a:solidFill>
                  <a:schemeClr val="bg2">
                    <a:lumMod val="75000"/>
                  </a:schemeClr>
                </a:solidFill>
              </a:rPr>
              <a:t>17/09/2019</a:t>
            </a:r>
            <a:endParaRPr lang="de-DE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chemeClr val="bg2">
                    <a:lumMod val="75000"/>
                  </a:schemeClr>
                </a:solidFill>
              </a:rPr>
              <a:t>Measuring the Data Universe</a:t>
            </a:r>
            <a:endParaRPr lang="de-DE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30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/>
              <a:t>Example </a:t>
            </a:r>
            <a:r>
              <a:rPr lang="en-GB" altLang="en-US" smtClean="0"/>
              <a:t>1: Use Case “House of Microdata”</a:t>
            </a:r>
            <a:br>
              <a:rPr lang="en-GB" altLang="en-US" smtClean="0"/>
            </a:br>
            <a:r>
              <a:rPr lang="en-GB" altLang="en-US" smtClean="0"/>
              <a:t>Money Market Statistical Reporting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5BBD09B-1E59-4BCA-8450-F01BAADD11FB}" type="slidenum">
              <a:rPr lang="en-GB" smtClean="0">
                <a:solidFill>
                  <a:schemeClr val="bg2">
                    <a:lumMod val="75000"/>
                  </a:schemeClr>
                </a:solidFill>
              </a:rPr>
              <a:pPr>
                <a:defRPr/>
              </a:pPr>
              <a:t>11</a:t>
            </a:fld>
            <a:endParaRPr lang="en-GB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6629" name="Textplatzhalter 2"/>
          <p:cNvSpPr txBox="1">
            <a:spLocks/>
          </p:cNvSpPr>
          <p:nvPr/>
        </p:nvSpPr>
        <p:spPr bwMode="auto">
          <a:xfrm>
            <a:off x="439738" y="1181100"/>
            <a:ext cx="8280400" cy="449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4" tIns="45707" rIns="91414" bIns="45707"/>
          <a:lstStyle>
            <a:lvl1pPr defTabSz="912813" eaLnBrk="0" hangingPunct="0">
              <a:spcBef>
                <a:spcPct val="3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19088" indent="-158750" defTabSz="912813" eaLnBrk="0" hangingPunct="0"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477838" indent="-158750" defTabSz="912813" eaLnBrk="0" hangingPunct="0"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665163" indent="-196850" defTabSz="912813" eaLnBrk="0" hangingPunct="0">
              <a:buChar char="–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844550" indent="-157163" defTabSz="912813" eaLnBrk="0" hangingPunct="0"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1301750" indent="-157163" defTabSz="912813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1758950" indent="-157163" defTabSz="912813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2216150" indent="-157163" defTabSz="912813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2673350" indent="-157163" defTabSz="912813" eaLnBrk="0" fontAlgn="base" hangingPunct="0">
              <a:spcBef>
                <a:spcPct val="0"/>
              </a:spcBef>
              <a:spcAft>
                <a:spcPct val="0"/>
              </a:spcAft>
              <a:buFont typeface="Times" pitchFamily="18" charset="0"/>
              <a:buChar char="•"/>
              <a:defRPr sz="1600" i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ts val="438"/>
              </a:spcBef>
              <a:buClrTx/>
              <a:buFontTx/>
              <a:buNone/>
            </a:pPr>
            <a:r>
              <a:rPr lang="en-GB" altLang="en-US" sz="1800" b="1">
                <a:solidFill>
                  <a:schemeClr val="tx2"/>
                </a:solidFill>
              </a:rPr>
              <a:t>Key </a:t>
            </a:r>
            <a:r>
              <a:rPr lang="en-GB" altLang="en-US" sz="1800" b="1" smtClean="0">
                <a:solidFill>
                  <a:schemeClr val="tx2"/>
                </a:solidFill>
              </a:rPr>
              <a:t>dimensions</a:t>
            </a:r>
            <a:endParaRPr lang="en-GB" altLang="en-US" sz="1800" b="1">
              <a:solidFill>
                <a:schemeClr val="tx2"/>
              </a:solidFill>
            </a:endParaRPr>
          </a:p>
          <a:p>
            <a:pPr eaLnBrk="1" hangingPunct="1">
              <a:spcBef>
                <a:spcPts val="438"/>
              </a:spcBef>
              <a:buClrTx/>
              <a:buFontTx/>
              <a:buNone/>
            </a:pPr>
            <a:endParaRPr lang="de-DE" altLang="en-US" sz="1800" b="1">
              <a:solidFill>
                <a:srgbClr val="0062A1"/>
              </a:solidFill>
            </a:endParaRPr>
          </a:p>
          <a:p>
            <a:pPr eaLnBrk="1" hangingPunct="1">
              <a:spcBef>
                <a:spcPts val="438"/>
              </a:spcBef>
              <a:buClrTx/>
              <a:buFontTx/>
              <a:buNone/>
            </a:pPr>
            <a:endParaRPr lang="de-DE" altLang="en-US" sz="1800" b="1">
              <a:solidFill>
                <a:srgbClr val="0062A1"/>
              </a:solidFill>
            </a:endParaRPr>
          </a:p>
          <a:p>
            <a:pPr eaLnBrk="1" hangingPunct="1">
              <a:spcBef>
                <a:spcPts val="438"/>
              </a:spcBef>
              <a:buClrTx/>
              <a:buFontTx/>
              <a:buNone/>
            </a:pPr>
            <a:endParaRPr lang="de-DE" altLang="en-US" sz="1800" b="1">
              <a:solidFill>
                <a:srgbClr val="0062A1"/>
              </a:solidFill>
            </a:endParaRPr>
          </a:p>
          <a:p>
            <a:pPr eaLnBrk="1" hangingPunct="1">
              <a:spcBef>
                <a:spcPts val="438"/>
              </a:spcBef>
              <a:buClrTx/>
              <a:buFontTx/>
              <a:buNone/>
            </a:pPr>
            <a:endParaRPr lang="de-DE" altLang="en-US" sz="1800" b="1">
              <a:solidFill>
                <a:srgbClr val="0062A1"/>
              </a:solidFill>
            </a:endParaRPr>
          </a:p>
          <a:p>
            <a:pPr eaLnBrk="1" hangingPunct="1">
              <a:spcBef>
                <a:spcPts val="438"/>
              </a:spcBef>
              <a:buClrTx/>
              <a:buFontTx/>
              <a:buNone/>
            </a:pPr>
            <a:endParaRPr lang="de-DE" altLang="en-US" sz="1800" b="1">
              <a:solidFill>
                <a:srgbClr val="0062A1"/>
              </a:solidFill>
            </a:endParaRPr>
          </a:p>
          <a:p>
            <a:pPr algn="just" eaLnBrk="1" hangingPunct="1">
              <a:lnSpc>
                <a:spcPct val="120000"/>
              </a:lnSpc>
              <a:spcBef>
                <a:spcPts val="438"/>
              </a:spcBef>
              <a:buClrTx/>
              <a:buFontTx/>
              <a:buNone/>
            </a:pPr>
            <a:r>
              <a:rPr lang="de-DE" altLang="en-US" sz="1800" b="1">
                <a:solidFill>
                  <a:srgbClr val="0062A1"/>
                </a:solidFill>
              </a:rPr>
              <a:t>			</a:t>
            </a:r>
            <a:endParaRPr lang="de-DE" altLang="en-US" sz="1800" b="1">
              <a:solidFill>
                <a:srgbClr val="000000"/>
              </a:solidFill>
            </a:endParaRPr>
          </a:p>
          <a:p>
            <a:pPr eaLnBrk="1" hangingPunct="1">
              <a:spcBef>
                <a:spcPts val="438"/>
              </a:spcBef>
              <a:buClrTx/>
              <a:buFont typeface="Arial" pitchFamily="34" charset="0"/>
              <a:buChar char="−"/>
            </a:pPr>
            <a:endParaRPr lang="de-DE" altLang="en-US" sz="1800" b="1">
              <a:solidFill>
                <a:srgbClr val="000000"/>
              </a:solidFill>
            </a:endParaRPr>
          </a:p>
          <a:p>
            <a:pPr lvl="1" eaLnBrk="1" hangingPunct="1">
              <a:spcBef>
                <a:spcPts val="438"/>
              </a:spcBef>
              <a:buFont typeface="Arial" pitchFamily="34" charset="0"/>
              <a:buChar char="•"/>
            </a:pPr>
            <a:endParaRPr lang="de-DE" altLang="en-US" b="1">
              <a:solidFill>
                <a:srgbClr val="000000"/>
              </a:solidFill>
            </a:endParaRPr>
          </a:p>
        </p:txBody>
      </p:sp>
      <p:sp>
        <p:nvSpPr>
          <p:cNvPr id="88" name="Textfeld 11"/>
          <p:cNvSpPr txBox="1"/>
          <p:nvPr/>
        </p:nvSpPr>
        <p:spPr>
          <a:xfrm>
            <a:off x="647700" y="2778150"/>
            <a:ext cx="1941513" cy="285750"/>
          </a:xfrm>
          <a:prstGeom prst="rect">
            <a:avLst/>
          </a:prstGeom>
          <a:noFill/>
        </p:spPr>
        <p:txBody>
          <a:bodyPr lIns="84926" tIns="42465" rIns="84926" bIns="42465">
            <a:spAutoFit/>
          </a:bodyPr>
          <a:lstStyle/>
          <a:p>
            <a:pPr defTabSz="91424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00" dirty="0">
                <a:solidFill>
                  <a:schemeClr val="tx2"/>
                </a:solidFill>
                <a:latin typeface="Arial"/>
                <a:cs typeface="+mn-cs"/>
              </a:rPr>
              <a:t>describe</a:t>
            </a:r>
          </a:p>
        </p:txBody>
      </p:sp>
      <p:cxnSp>
        <p:nvCxnSpPr>
          <p:cNvPr id="26631" name="Gerade Verbindung 19"/>
          <p:cNvCxnSpPr>
            <a:cxnSpLocks noChangeShapeType="1"/>
          </p:cNvCxnSpPr>
          <p:nvPr/>
        </p:nvCxnSpPr>
        <p:spPr bwMode="auto">
          <a:xfrm rot="5400000">
            <a:off x="4475162" y="2084413"/>
            <a:ext cx="161925" cy="0"/>
          </a:xfrm>
          <a:prstGeom prst="line">
            <a:avLst/>
          </a:prstGeom>
          <a:noFill/>
          <a:ln w="19050" algn="ctr">
            <a:solidFill>
              <a:srgbClr val="0060A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2" name="Gerade Verbindung 12"/>
          <p:cNvCxnSpPr>
            <a:cxnSpLocks noChangeShapeType="1"/>
          </p:cNvCxnSpPr>
          <p:nvPr/>
        </p:nvCxnSpPr>
        <p:spPr bwMode="auto">
          <a:xfrm rot="5400000">
            <a:off x="1207294" y="2420169"/>
            <a:ext cx="163512" cy="0"/>
          </a:xfrm>
          <a:prstGeom prst="line">
            <a:avLst/>
          </a:prstGeom>
          <a:noFill/>
          <a:ln w="19050" algn="ctr">
            <a:solidFill>
              <a:srgbClr val="0060A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6633" name="Gruppieren 7"/>
          <p:cNvGrpSpPr>
            <a:grpSpLocks/>
          </p:cNvGrpSpPr>
          <p:nvPr/>
        </p:nvGrpSpPr>
        <p:grpSpPr bwMode="auto">
          <a:xfrm>
            <a:off x="561976" y="1628800"/>
            <a:ext cx="7912099" cy="1824038"/>
            <a:chOff x="613642" y="1656289"/>
            <a:chExt cx="7911317" cy="1823174"/>
          </a:xfrm>
        </p:grpSpPr>
        <p:sp>
          <p:nvSpPr>
            <p:cNvPr id="92" name="Rechteck 10"/>
            <p:cNvSpPr/>
            <p:nvPr/>
          </p:nvSpPr>
          <p:spPr>
            <a:xfrm>
              <a:off x="2922161" y="2812980"/>
              <a:ext cx="5602798" cy="666483"/>
            </a:xfrm>
            <a:prstGeom prst="rect">
              <a:avLst/>
            </a:prstGeom>
            <a:solidFill>
              <a:srgbClr val="0062A1"/>
            </a:solidFill>
            <a:ln>
              <a:solidFill>
                <a:srgbClr val="FFFFFF"/>
              </a:solidFill>
            </a:ln>
            <a:effectLst/>
            <a:scene3d>
              <a:camera prst="orthographicFront"/>
              <a:lightRig rig="flat" dir="t"/>
            </a:scene3d>
            <a:sp3d/>
          </p:spPr>
          <p:txBody>
            <a:bodyPr lIns="38100" tIns="38100" rIns="38100" bIns="38100" spcCol="1270" anchor="ctr"/>
            <a:lstStyle/>
            <a:p>
              <a:pPr algn="ctr" defTabSz="465352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de-DE" sz="2000" b="1" kern="0" dirty="0">
                  <a:solidFill>
                    <a:srgbClr val="FFFFFF"/>
                  </a:solidFill>
                  <a:latin typeface="Arial"/>
                  <a:cs typeface="+mn-cs"/>
                </a:rPr>
                <a:t>Money Market Statistical Reporting</a:t>
              </a:r>
            </a:p>
          </p:txBody>
        </p:sp>
        <p:sp>
          <p:nvSpPr>
            <p:cNvPr id="93" name="Rechteck 13"/>
            <p:cNvSpPr/>
            <p:nvPr/>
          </p:nvSpPr>
          <p:spPr>
            <a:xfrm>
              <a:off x="622189" y="1656289"/>
              <a:ext cx="1316191" cy="682443"/>
            </a:xfrm>
            <a:prstGeom prst="rect">
              <a:avLst/>
            </a:prstGeom>
            <a:solidFill>
              <a:srgbClr val="0062A1">
                <a:lumMod val="60000"/>
                <a:lumOff val="40000"/>
              </a:srgbClr>
            </a:solidFill>
            <a:ln>
              <a:solidFill>
                <a:srgbClr val="0062A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"/>
            </a:scene3d>
            <a:sp3d/>
          </p:spPr>
          <p:txBody>
            <a:bodyPr lIns="38100" tIns="38100" rIns="38100" bIns="38100" spcCol="1270" anchor="ctr"/>
            <a:lstStyle/>
            <a:p>
              <a:pPr algn="ctr" defTabSz="465352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kern="0" dirty="0">
                  <a:solidFill>
                    <a:srgbClr val="000000"/>
                  </a:solidFill>
                  <a:latin typeface="Arial"/>
                  <a:cs typeface="+mn-cs"/>
                </a:rPr>
                <a:t>Frequency</a:t>
              </a:r>
            </a:p>
          </p:txBody>
        </p:sp>
        <p:sp>
          <p:nvSpPr>
            <p:cNvPr id="94" name="Rechteck 14"/>
            <p:cNvSpPr/>
            <p:nvPr/>
          </p:nvSpPr>
          <p:spPr>
            <a:xfrm>
              <a:off x="2271492" y="1656289"/>
              <a:ext cx="1316191" cy="682443"/>
            </a:xfrm>
            <a:prstGeom prst="rect">
              <a:avLst/>
            </a:prstGeom>
            <a:solidFill>
              <a:srgbClr val="9C9E9F">
                <a:lumMod val="60000"/>
                <a:lumOff val="40000"/>
              </a:srgbClr>
            </a:solidFill>
            <a:ln>
              <a:solidFill>
                <a:srgbClr val="0062A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"/>
            </a:scene3d>
            <a:sp3d/>
          </p:spPr>
          <p:txBody>
            <a:bodyPr lIns="38100" tIns="38100" rIns="38100" bIns="38100" spcCol="1270" anchor="ctr"/>
            <a:lstStyle/>
            <a:p>
              <a:pPr algn="ctr" defTabSz="465352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kern="0" dirty="0">
                  <a:solidFill>
                    <a:srgbClr val="000000"/>
                  </a:solidFill>
                  <a:latin typeface="Arial"/>
                  <a:cs typeface="+mn-cs"/>
                </a:rPr>
                <a:t>Reporting</a:t>
              </a:r>
            </a:p>
            <a:p>
              <a:pPr algn="ctr" defTabSz="465352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kern="0" dirty="0">
                  <a:solidFill>
                    <a:srgbClr val="000000"/>
                  </a:solidFill>
                  <a:latin typeface="Arial"/>
                  <a:cs typeface="+mn-cs"/>
                </a:rPr>
                <a:t>agent</a:t>
              </a:r>
            </a:p>
          </p:txBody>
        </p:sp>
        <p:sp>
          <p:nvSpPr>
            <p:cNvPr id="95" name="Rechteck 15"/>
            <p:cNvSpPr/>
            <p:nvPr/>
          </p:nvSpPr>
          <p:spPr>
            <a:xfrm>
              <a:off x="3888896" y="1656289"/>
              <a:ext cx="1316191" cy="682443"/>
            </a:xfrm>
            <a:prstGeom prst="rect">
              <a:avLst/>
            </a:prstGeom>
            <a:solidFill>
              <a:srgbClr val="0062A1">
                <a:lumMod val="40000"/>
                <a:lumOff val="60000"/>
              </a:srgbClr>
            </a:solidFill>
            <a:ln>
              <a:solidFill>
                <a:srgbClr val="0062A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"/>
            </a:scene3d>
            <a:sp3d/>
          </p:spPr>
          <p:txBody>
            <a:bodyPr lIns="38100" tIns="38100" rIns="38100" bIns="38100" spcCol="1270" anchor="ctr"/>
            <a:lstStyle/>
            <a:p>
              <a:pPr algn="ctr" defTabSz="465352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kern="0" dirty="0">
                  <a:solidFill>
                    <a:srgbClr val="000000"/>
                  </a:solidFill>
                  <a:latin typeface="Arial"/>
                  <a:cs typeface="+mn-cs"/>
                </a:rPr>
                <a:t>Market </a:t>
              </a:r>
            </a:p>
            <a:p>
              <a:pPr algn="ctr" defTabSz="465352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kern="0" dirty="0">
                  <a:solidFill>
                    <a:srgbClr val="000000"/>
                  </a:solidFill>
                  <a:latin typeface="Arial"/>
                  <a:cs typeface="+mn-cs"/>
                </a:rPr>
                <a:t>segment</a:t>
              </a:r>
            </a:p>
          </p:txBody>
        </p:sp>
        <p:sp>
          <p:nvSpPr>
            <p:cNvPr id="96" name="Rechteck 16"/>
            <p:cNvSpPr/>
            <p:nvPr/>
          </p:nvSpPr>
          <p:spPr>
            <a:xfrm>
              <a:off x="5527566" y="1656289"/>
              <a:ext cx="1316191" cy="682443"/>
            </a:xfrm>
            <a:prstGeom prst="rect">
              <a:avLst/>
            </a:prstGeom>
            <a:solidFill>
              <a:srgbClr val="000000">
                <a:lumMod val="40000"/>
                <a:lumOff val="60000"/>
              </a:srgbClr>
            </a:solidFill>
            <a:ln>
              <a:solidFill>
                <a:srgbClr val="0062A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"/>
            </a:scene3d>
            <a:sp3d/>
          </p:spPr>
          <p:txBody>
            <a:bodyPr lIns="35387" tIns="35387" rIns="35387" bIns="35387" spcCol="1179" anchor="ctr"/>
            <a:lstStyle/>
            <a:p>
              <a:pPr algn="ctr" defTabSz="465352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kern="0" dirty="0">
                  <a:solidFill>
                    <a:srgbClr val="000000"/>
                  </a:solidFill>
                  <a:latin typeface="Arial"/>
                  <a:cs typeface="+mn-cs"/>
                </a:rPr>
                <a:t>Reference</a:t>
              </a:r>
            </a:p>
            <a:p>
              <a:pPr algn="ctr" defTabSz="465352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kern="0" dirty="0">
                  <a:solidFill>
                    <a:srgbClr val="000000"/>
                  </a:solidFill>
                  <a:latin typeface="Arial"/>
                  <a:cs typeface="+mn-cs"/>
                </a:rPr>
                <a:t>date</a:t>
              </a:r>
            </a:p>
          </p:txBody>
        </p:sp>
        <p:sp>
          <p:nvSpPr>
            <p:cNvPr id="97" name="Rechteck 17"/>
            <p:cNvSpPr/>
            <p:nvPr/>
          </p:nvSpPr>
          <p:spPr>
            <a:xfrm>
              <a:off x="7208768" y="1656289"/>
              <a:ext cx="1316191" cy="682443"/>
            </a:xfrm>
            <a:prstGeom prst="rect">
              <a:avLst/>
            </a:prstGeom>
            <a:solidFill>
              <a:srgbClr val="9C9E9F">
                <a:lumMod val="20000"/>
                <a:lumOff val="80000"/>
              </a:srgbClr>
            </a:solidFill>
            <a:ln>
              <a:solidFill>
                <a:srgbClr val="0062A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"/>
            </a:scene3d>
            <a:sp3d/>
          </p:spPr>
          <p:txBody>
            <a:bodyPr lIns="35387" tIns="35387" rIns="35387" bIns="35387" spcCol="1179" anchor="ctr"/>
            <a:lstStyle/>
            <a:p>
              <a:pPr algn="ctr" defTabSz="465352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kern="0" dirty="0">
                  <a:solidFill>
                    <a:srgbClr val="000000"/>
                  </a:solidFill>
                  <a:latin typeface="Arial"/>
                  <a:cs typeface="+mn-cs"/>
                </a:rPr>
                <a:t>Transaction </a:t>
              </a:r>
            </a:p>
            <a:p>
              <a:pPr algn="ctr" defTabSz="465352" eaLnBrk="0" fontAlgn="auto" hangingPunct="0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GB" sz="1200" b="1" kern="0" dirty="0">
                  <a:solidFill>
                    <a:srgbClr val="000000"/>
                  </a:solidFill>
                  <a:latin typeface="Arial"/>
                  <a:cs typeface="+mn-cs"/>
                </a:rPr>
                <a:t>identifier </a:t>
              </a:r>
            </a:p>
          </p:txBody>
        </p:sp>
        <p:cxnSp>
          <p:nvCxnSpPr>
            <p:cNvPr id="26658" name="Gerade Verbindung 18"/>
            <p:cNvCxnSpPr>
              <a:cxnSpLocks noChangeShapeType="1"/>
            </p:cNvCxnSpPr>
            <p:nvPr/>
          </p:nvCxnSpPr>
          <p:spPr bwMode="auto">
            <a:xfrm rot="5400000">
              <a:off x="2840600" y="2462618"/>
              <a:ext cx="163122" cy="0"/>
            </a:xfrm>
            <a:prstGeom prst="line">
              <a:avLst/>
            </a:prstGeom>
            <a:noFill/>
            <a:ln w="19050" algn="ctr">
              <a:solidFill>
                <a:srgbClr val="0062A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59" name="Gerade Verbindung 20"/>
            <p:cNvCxnSpPr>
              <a:cxnSpLocks noChangeShapeType="1"/>
            </p:cNvCxnSpPr>
            <p:nvPr/>
          </p:nvCxnSpPr>
          <p:spPr bwMode="auto">
            <a:xfrm rot="5400000">
              <a:off x="7785302" y="2450414"/>
              <a:ext cx="163122" cy="0"/>
            </a:xfrm>
            <a:prstGeom prst="line">
              <a:avLst/>
            </a:prstGeom>
            <a:noFill/>
            <a:ln w="19050" algn="ctr">
              <a:solidFill>
                <a:srgbClr val="0062A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0" name="Gerade Verbindung 21"/>
            <p:cNvCxnSpPr>
              <a:cxnSpLocks noChangeShapeType="1"/>
            </p:cNvCxnSpPr>
            <p:nvPr/>
          </p:nvCxnSpPr>
          <p:spPr bwMode="auto">
            <a:xfrm rot="5400000">
              <a:off x="6110109" y="2451985"/>
              <a:ext cx="163122" cy="0"/>
            </a:xfrm>
            <a:prstGeom prst="line">
              <a:avLst/>
            </a:prstGeom>
            <a:noFill/>
            <a:ln w="19050" algn="ctr">
              <a:solidFill>
                <a:srgbClr val="0062A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1" name="Freihandform 22"/>
            <p:cNvSpPr/>
            <p:nvPr/>
          </p:nvSpPr>
          <p:spPr>
            <a:xfrm>
              <a:off x="613642" y="2544179"/>
              <a:ext cx="7253221" cy="598893"/>
            </a:xfrm>
            <a:custGeom>
              <a:avLst/>
              <a:gdLst>
                <a:gd name="connsiteX0" fmla="*/ 8229600 w 8229600"/>
                <a:gd name="connsiteY0" fmla="*/ 9525 h 876300"/>
                <a:gd name="connsiteX1" fmla="*/ 0 w 8229600"/>
                <a:gd name="connsiteY1" fmla="*/ 0 h 876300"/>
                <a:gd name="connsiteX2" fmla="*/ 0 w 8229600"/>
                <a:gd name="connsiteY2" fmla="*/ 876300 h 876300"/>
                <a:gd name="connsiteX3" fmla="*/ 2600325 w 8229600"/>
                <a:gd name="connsiteY3" fmla="*/ 876300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29600" h="876300">
                  <a:moveTo>
                    <a:pt x="8229600" y="9525"/>
                  </a:moveTo>
                  <a:lnTo>
                    <a:pt x="0" y="0"/>
                  </a:lnTo>
                  <a:lnTo>
                    <a:pt x="0" y="876300"/>
                  </a:lnTo>
                  <a:lnTo>
                    <a:pt x="2600325" y="876300"/>
                  </a:lnTo>
                </a:path>
              </a:pathLst>
            </a:custGeom>
            <a:noFill/>
            <a:ln w="19050" cap="flat" cmpd="sng" algn="ctr">
              <a:solidFill>
                <a:srgbClr val="0062A1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lIns="91426" tIns="45713" rIns="91426" bIns="45713" anchor="ctr"/>
            <a:lstStyle/>
            <a:p>
              <a:pPr algn="ctr" defTabSz="91424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kern="0">
                <a:solidFill>
                  <a:srgbClr val="0062A1"/>
                </a:solidFill>
                <a:latin typeface="Arial"/>
                <a:cs typeface="+mn-cs"/>
              </a:endParaRPr>
            </a:p>
          </p:txBody>
        </p:sp>
      </p:grpSp>
      <p:cxnSp>
        <p:nvCxnSpPr>
          <p:cNvPr id="26634" name="Gerade Verbindung 23"/>
          <p:cNvCxnSpPr>
            <a:cxnSpLocks noChangeShapeType="1"/>
          </p:cNvCxnSpPr>
          <p:nvPr/>
        </p:nvCxnSpPr>
        <p:spPr bwMode="auto">
          <a:xfrm flipH="1">
            <a:off x="4559300" y="2354288"/>
            <a:ext cx="0" cy="160337"/>
          </a:xfrm>
          <a:prstGeom prst="line">
            <a:avLst/>
          </a:prstGeom>
          <a:noFill/>
          <a:ln w="19050" algn="ctr">
            <a:solidFill>
              <a:srgbClr val="0060A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03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010649"/>
              </p:ext>
            </p:extLst>
          </p:nvPr>
        </p:nvGraphicFramePr>
        <p:xfrm>
          <a:off x="467544" y="3776395"/>
          <a:ext cx="8012112" cy="1733744"/>
        </p:xfrm>
        <a:graphic>
          <a:graphicData uri="http://schemas.openxmlformats.org/drawingml/2006/table">
            <a:tbl>
              <a:tblPr firstRow="1" bandRow="1"/>
              <a:tblGrid>
                <a:gridCol w="1368152"/>
                <a:gridCol w="6643960"/>
              </a:tblGrid>
              <a:tr h="3008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GB" sz="1800" b="1" noProof="0" smtClean="0">
                          <a:solidFill>
                            <a:schemeClr val="tx2"/>
                          </a:solidFill>
                        </a:rPr>
                        <a:t>Measure</a:t>
                      </a:r>
                      <a:endParaRPr lang="en-GB" sz="1800" b="1" noProof="0" dirty="0" smtClean="0">
                        <a:solidFill>
                          <a:schemeClr val="tx2"/>
                        </a:solidFill>
                      </a:endParaRPr>
                    </a:p>
                  </a:txBody>
                  <a:tcPr marL="91448" marR="91448" marT="45742" marB="457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noProof="0" dirty="0" smtClean="0"/>
                        <a:t>Nominal amount</a:t>
                      </a:r>
                      <a:r>
                        <a:rPr lang="en-GB" sz="1800" baseline="0" noProof="0" dirty="0" smtClean="0"/>
                        <a:t> of the transaction </a:t>
                      </a:r>
                      <a:endParaRPr lang="en-GB" sz="1800" noProof="0" dirty="0"/>
                    </a:p>
                  </a:txBody>
                  <a:tcPr marL="91448" marR="91448" marT="45742" marB="457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679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GB" sz="1800" b="1" smtClean="0">
                          <a:solidFill>
                            <a:schemeClr val="tx2"/>
                          </a:solidFill>
                        </a:rPr>
                        <a:t>A</a:t>
                      </a:r>
                      <a:r>
                        <a:rPr lang="en-GB" sz="1800" b="1" baseline="0" smtClean="0">
                          <a:solidFill>
                            <a:schemeClr val="tx2"/>
                          </a:solidFill>
                        </a:rPr>
                        <a:t>ttributes</a:t>
                      </a:r>
                      <a:endParaRPr lang="en-GB" sz="1800" b="1" dirty="0">
                        <a:solidFill>
                          <a:schemeClr val="tx2"/>
                        </a:solidFill>
                      </a:endParaRPr>
                    </a:p>
                  </a:txBody>
                  <a:tcPr marL="91448" marR="91448" marT="45742" marB="457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baseline="0" dirty="0" smtClean="0"/>
                        <a:t>Around 25 a</a:t>
                      </a:r>
                      <a:r>
                        <a:rPr lang="en-GB" sz="1800" dirty="0" smtClean="0"/>
                        <a:t>ttributes</a:t>
                      </a:r>
                      <a:r>
                        <a:rPr lang="en-GB" sz="1800" baseline="0" dirty="0" smtClean="0"/>
                        <a:t> with </a:t>
                      </a:r>
                      <a:r>
                        <a:rPr lang="en-GB" sz="1800" baseline="0" noProof="0" dirty="0" smtClean="0"/>
                        <a:t>detailed</a:t>
                      </a:r>
                      <a:r>
                        <a:rPr lang="en-GB" sz="1800" baseline="0" dirty="0" smtClean="0"/>
                        <a:t> information on </a:t>
                      </a:r>
                      <a:r>
                        <a:rPr lang="en-GB" sz="1800" baseline="0" smtClean="0"/>
                        <a:t>the transaction</a:t>
                      </a:r>
                      <a:endParaRPr lang="en-GB" sz="1800" baseline="0" dirty="0" smtClean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800" baseline="0" dirty="0" smtClean="0"/>
                        <a:t>E.g. </a:t>
                      </a:r>
                      <a:r>
                        <a:rPr lang="en-GB" sz="1800" b="0" baseline="0" dirty="0" smtClean="0"/>
                        <a:t>interest rate, Proprietary Transaction Identifier (PTI), Legal Entity Identifier of the counterparty (LEI), maturity</a:t>
                      </a:r>
                      <a:endParaRPr lang="en-GB" sz="1800" b="0" dirty="0"/>
                    </a:p>
                  </a:txBody>
                  <a:tcPr marL="91448" marR="91448" marT="45742" marB="4574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chemeClr val="bg2">
                    <a:lumMod val="75000"/>
                  </a:schemeClr>
                </a:solidFill>
              </a:rPr>
              <a:t>17/09/2019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mtClean="0">
                <a:solidFill>
                  <a:schemeClr val="bg2">
                    <a:lumMod val="75000"/>
                  </a:schemeClr>
                </a:solidFill>
              </a:rPr>
              <a:t>Measuring the Data Universe</a:t>
            </a:r>
            <a:endParaRPr lang="de-DE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4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Example 2: Use Case “AnaCredit</a:t>
            </a:r>
            <a:r>
              <a:rPr lang="en-GB" altLang="en-US" smtClean="0"/>
              <a:t>” (Collection </a:t>
            </a:r>
            <a:r>
              <a:rPr lang="en-GB" altLang="en-US"/>
              <a:t>of microdata on credits on a loan-by-loan basis from </a:t>
            </a:r>
            <a:r>
              <a:rPr lang="en-GB" altLang="en-US" smtClean="0"/>
              <a:t>Euro NCBs)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ED449C10-A83B-4EFD-A3B0-5DAFF080221F}" type="slidenum">
              <a:rPr lang="en-GB" smtClean="0">
                <a:solidFill>
                  <a:schemeClr val="bg2">
                    <a:lumMod val="75000"/>
                  </a:schemeClr>
                </a:solidFill>
              </a:rPr>
              <a:pPr>
                <a:defRPr/>
              </a:pPr>
              <a:t>12</a:t>
            </a:fld>
            <a:endParaRPr lang="en-GB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Text Box 30"/>
          <p:cNvSpPr txBox="1"/>
          <p:nvPr/>
        </p:nvSpPr>
        <p:spPr bwMode="auto">
          <a:xfrm>
            <a:off x="4467373" y="2269664"/>
            <a:ext cx="1279642" cy="260191"/>
          </a:xfrm>
          <a:prstGeom prst="rect">
            <a:avLst/>
          </a:prstGeom>
          <a:noFill/>
          <a:ln w="6350">
            <a:noFill/>
          </a:ln>
          <a:effectLst/>
        </p:spPr>
        <p:txBody>
          <a:bodyPr/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GB" sz="12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SDMX-CSV</a:t>
            </a:r>
          </a:p>
        </p:txBody>
      </p:sp>
      <p:sp>
        <p:nvSpPr>
          <p:cNvPr id="10" name="Text Box 32"/>
          <p:cNvSpPr txBox="1"/>
          <p:nvPr/>
        </p:nvSpPr>
        <p:spPr bwMode="auto">
          <a:xfrm>
            <a:off x="5474182" y="2787529"/>
            <a:ext cx="1388144" cy="553382"/>
          </a:xfrm>
          <a:prstGeom prst="rect">
            <a:avLst/>
          </a:prstGeom>
          <a:noFill/>
          <a:ln w="6350">
            <a:noFill/>
          </a:ln>
          <a:effectLst/>
        </p:spPr>
        <p:txBody>
          <a:bodyPr/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GB" sz="1200" b="1" kern="0">
                <a:solidFill>
                  <a:sysClr val="windowText" lastClr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SDMX-ML </a:t>
            </a:r>
            <a:r>
              <a:rPr lang="en-GB" sz="1200" b="1" kern="0" smtClean="0">
                <a:solidFill>
                  <a:sysClr val="windowText" lastClr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/>
            </a:r>
            <a:br>
              <a:rPr lang="en-GB" sz="1200" b="1" kern="0" smtClean="0">
                <a:solidFill>
                  <a:sysClr val="windowText" lastClr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GB" sz="1200" b="1" kern="0" smtClean="0">
                <a:solidFill>
                  <a:sysClr val="windowText" lastClr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(</a:t>
            </a:r>
            <a:r>
              <a:rPr lang="en-GB" sz="12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Flat format)</a:t>
            </a:r>
          </a:p>
        </p:txBody>
      </p:sp>
      <p:sp>
        <p:nvSpPr>
          <p:cNvPr id="14" name="Can 26"/>
          <p:cNvSpPr/>
          <p:nvPr/>
        </p:nvSpPr>
        <p:spPr bwMode="auto">
          <a:xfrm>
            <a:off x="3598965" y="2614064"/>
            <a:ext cx="1800000" cy="859265"/>
          </a:xfrm>
          <a:prstGeom prst="can">
            <a:avLst/>
          </a:prstGeom>
          <a:solidFill>
            <a:srgbClr val="4F81BD"/>
          </a:solidFill>
          <a:ln w="190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GB" sz="1200" b="1" kern="0" dirty="0">
                <a:solidFill>
                  <a:sysClr val="window" lastClr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BBK </a:t>
            </a:r>
            <a:r>
              <a:rPr lang="en-GB" sz="1200" b="1" kern="0" dirty="0" err="1">
                <a:solidFill>
                  <a:sysClr val="window" lastClr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AnaCredit</a:t>
            </a:r>
            <a:endParaRPr lang="en-GB" sz="1200" b="1" kern="0" dirty="0">
              <a:solidFill>
                <a:sysClr val="window" lastClr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5" name="Can 27"/>
          <p:cNvSpPr/>
          <p:nvPr/>
        </p:nvSpPr>
        <p:spPr bwMode="auto">
          <a:xfrm>
            <a:off x="6611311" y="2614063"/>
            <a:ext cx="1800000" cy="859266"/>
          </a:xfrm>
          <a:prstGeom prst="can">
            <a:avLst/>
          </a:prstGeom>
          <a:solidFill>
            <a:schemeClr val="accent2"/>
          </a:solidFill>
          <a:ln w="190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GB" sz="1200" b="1" kern="0" dirty="0">
                <a:solidFill>
                  <a:sysClr val="window" lastClr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ECB </a:t>
            </a:r>
            <a:r>
              <a:rPr lang="en-GB" sz="1200" b="1" kern="0" dirty="0" err="1">
                <a:solidFill>
                  <a:sysClr val="window" lastClr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AnaCredit</a:t>
            </a:r>
            <a:endParaRPr lang="en-GB" sz="1200" b="1" kern="0" dirty="0">
              <a:solidFill>
                <a:sysClr val="window" lastClr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6" name="Can 28"/>
          <p:cNvSpPr/>
          <p:nvPr/>
        </p:nvSpPr>
        <p:spPr bwMode="auto">
          <a:xfrm>
            <a:off x="3599270" y="1330102"/>
            <a:ext cx="1800000" cy="859386"/>
          </a:xfrm>
          <a:prstGeom prst="can">
            <a:avLst/>
          </a:prstGeom>
          <a:solidFill>
            <a:srgbClr val="4F81BD"/>
          </a:solidFill>
          <a:ln w="190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GB" sz="1200" b="1" kern="0">
                <a:solidFill>
                  <a:sysClr val="window" lastClr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BBK </a:t>
            </a:r>
            <a:r>
              <a:rPr lang="en-GB" sz="1200" b="1" kern="0" smtClean="0">
                <a:solidFill>
                  <a:sysClr val="window" lastClr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Internal </a:t>
            </a:r>
            <a:br>
              <a:rPr lang="en-GB" sz="1200" b="1" kern="0" smtClean="0">
                <a:solidFill>
                  <a:sysClr val="window" lastClr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GB" sz="1200" b="1" kern="0" smtClean="0">
                <a:solidFill>
                  <a:sysClr val="window" lastClr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BI-System</a:t>
            </a:r>
            <a:endParaRPr lang="en-GB" sz="1200" b="1" kern="0" dirty="0">
              <a:solidFill>
                <a:sysClr val="window" lastClr="FFFFFF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7" name="Can 29"/>
          <p:cNvSpPr/>
          <p:nvPr/>
        </p:nvSpPr>
        <p:spPr bwMode="auto">
          <a:xfrm>
            <a:off x="683568" y="2614063"/>
            <a:ext cx="1800000" cy="859266"/>
          </a:xfrm>
          <a:prstGeom prst="can">
            <a:avLst/>
          </a:prstGeom>
          <a:solidFill>
            <a:schemeClr val="accent1">
              <a:lumMod val="50000"/>
            </a:schemeClr>
          </a:solidFill>
          <a:ln w="190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GB" sz="1200" b="1" kern="0" dirty="0">
                <a:solidFill>
                  <a:sysClr val="window" lastClr="FFFF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Reporting Agent </a:t>
            </a:r>
          </a:p>
        </p:txBody>
      </p:sp>
      <p:cxnSp>
        <p:nvCxnSpPr>
          <p:cNvPr id="18" name="Straight Arrow Connector 30"/>
          <p:cNvCxnSpPr>
            <a:cxnSpLocks noChangeShapeType="1"/>
            <a:stCxn id="17" idx="4"/>
            <a:endCxn id="14" idx="2"/>
          </p:cNvCxnSpPr>
          <p:nvPr/>
        </p:nvCxnSpPr>
        <p:spPr bwMode="auto">
          <a:xfrm>
            <a:off x="2483568" y="3043696"/>
            <a:ext cx="1115397" cy="1"/>
          </a:xfrm>
          <a:prstGeom prst="straightConnector1">
            <a:avLst/>
          </a:prstGeom>
          <a:noFill/>
          <a:ln w="28575" algn="ctr">
            <a:solidFill>
              <a:srgbClr val="4A7EBB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Arrow Connector 31"/>
          <p:cNvCxnSpPr>
            <a:cxnSpLocks noChangeShapeType="1"/>
            <a:stCxn id="14" idx="1"/>
            <a:endCxn id="16" idx="3"/>
          </p:cNvCxnSpPr>
          <p:nvPr/>
        </p:nvCxnSpPr>
        <p:spPr bwMode="auto">
          <a:xfrm flipV="1">
            <a:off x="4498965" y="2189488"/>
            <a:ext cx="305" cy="424576"/>
          </a:xfrm>
          <a:prstGeom prst="straightConnector1">
            <a:avLst/>
          </a:prstGeom>
          <a:noFill/>
          <a:ln w="28575" algn="ctr">
            <a:solidFill>
              <a:srgbClr val="4A7EBB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Arrow Connector 32"/>
          <p:cNvCxnSpPr>
            <a:cxnSpLocks noChangeShapeType="1"/>
            <a:stCxn id="14" idx="4"/>
            <a:endCxn id="15" idx="2"/>
          </p:cNvCxnSpPr>
          <p:nvPr/>
        </p:nvCxnSpPr>
        <p:spPr bwMode="auto">
          <a:xfrm flipV="1">
            <a:off x="5398965" y="3043696"/>
            <a:ext cx="1212346" cy="1"/>
          </a:xfrm>
          <a:prstGeom prst="straightConnector1">
            <a:avLst/>
          </a:prstGeom>
          <a:noFill/>
          <a:ln w="28575" algn="ctr">
            <a:solidFill>
              <a:srgbClr val="4A7EBB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 Box 33"/>
          <p:cNvSpPr txBox="1"/>
          <p:nvPr/>
        </p:nvSpPr>
        <p:spPr bwMode="auto">
          <a:xfrm>
            <a:off x="2476939" y="2787529"/>
            <a:ext cx="1422590" cy="553382"/>
          </a:xfrm>
          <a:prstGeom prst="rect">
            <a:avLst/>
          </a:prstGeom>
          <a:noFill/>
          <a:ln w="6350">
            <a:noFill/>
          </a:ln>
          <a:effectLst/>
        </p:spPr>
        <p:txBody>
          <a:bodyPr/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GB" sz="1200" b="1" kern="0">
                <a:solidFill>
                  <a:sysClr val="windowText" lastClr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SDMX-ML </a:t>
            </a:r>
            <a:r>
              <a:rPr lang="en-GB" sz="1200" b="1" kern="0" smtClean="0">
                <a:solidFill>
                  <a:sysClr val="windowText" lastClr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/>
            </a:r>
            <a:br>
              <a:rPr lang="en-GB" sz="1200" b="1" kern="0" smtClean="0">
                <a:solidFill>
                  <a:sysClr val="windowText" lastClr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GB" sz="1200" b="1" kern="0" smtClean="0">
                <a:solidFill>
                  <a:sysClr val="windowText" lastClr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(</a:t>
            </a:r>
            <a:r>
              <a:rPr lang="en-GB" sz="1200" b="1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Flat format)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7544" y="3645024"/>
            <a:ext cx="8480410" cy="115212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1400" smtClean="0"/>
              <a:t>ECB </a:t>
            </a:r>
            <a:r>
              <a:rPr lang="en-GB" sz="1400"/>
              <a:t>uses the SDMX 2.1 flat format (where all dimensions appear at observation level)</a:t>
            </a:r>
          </a:p>
          <a:p>
            <a:pPr>
              <a:defRPr/>
            </a:pPr>
            <a:r>
              <a:rPr lang="en-GB" sz="1400"/>
              <a:t>Bundesbank follows this approach for the domestic Bank‘s primary reporting without using a </a:t>
            </a:r>
            <a:r>
              <a:rPr lang="en-GB" sz="1400" smtClean="0"/>
              <a:t>DSD</a:t>
            </a:r>
            <a:br>
              <a:rPr lang="en-GB" sz="1400" smtClean="0"/>
            </a:br>
            <a:r>
              <a:rPr lang="en-GB" sz="1400" smtClean="0">
                <a:sym typeface="Wingdings" panose="05000000000000000000" pitchFamily="2" charset="2"/>
              </a:rPr>
              <a:t></a:t>
            </a:r>
            <a:r>
              <a:rPr lang="en-GB" sz="1400">
                <a:sym typeface="Wingdings" panose="05000000000000000000" pitchFamily="2" charset="2"/>
              </a:rPr>
              <a:t>reporting agents can manage their reporting obligations without having to handle SDMX concepts</a:t>
            </a:r>
          </a:p>
          <a:p>
            <a:pPr>
              <a:defRPr/>
            </a:pPr>
            <a:r>
              <a:rPr lang="en-GB" sz="1400">
                <a:sym typeface="Wingdings" panose="05000000000000000000" pitchFamily="2" charset="2"/>
              </a:rPr>
              <a:t>for internal interface to the BI Systems use of SDMX-CSV format </a:t>
            </a:r>
          </a:p>
          <a:p>
            <a:pPr>
              <a:defRPr/>
            </a:pPr>
            <a:endParaRPr lang="en-GB" sz="1400"/>
          </a:p>
          <a:p>
            <a:pPr>
              <a:defRPr/>
            </a:pPr>
            <a:endParaRPr lang="en-GB" altLang="en-US" sz="1400"/>
          </a:p>
          <a:p>
            <a:pPr marL="0" indent="0">
              <a:buFontTx/>
              <a:buNone/>
              <a:defRPr/>
            </a:pPr>
            <a:endParaRPr lang="en-GB" altLang="en-US" sz="1400" dirty="0"/>
          </a:p>
        </p:txBody>
      </p:sp>
      <p:pic>
        <p:nvPicPr>
          <p:cNvPr id="23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" r="8331"/>
          <a:stretch>
            <a:fillRect/>
          </a:stretch>
        </p:blipFill>
        <p:spPr bwMode="auto">
          <a:xfrm>
            <a:off x="611560" y="4891812"/>
            <a:ext cx="7920880" cy="8414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umsplatzhalt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 smtClean="0">
                <a:solidFill>
                  <a:schemeClr val="bg2">
                    <a:lumMod val="75000"/>
                  </a:schemeClr>
                </a:solidFill>
              </a:rPr>
              <a:t>17/09/2019</a:t>
            </a:r>
            <a:endParaRPr lang="de-DE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>
                <a:solidFill>
                  <a:schemeClr val="bg2">
                    <a:lumMod val="75000"/>
                  </a:schemeClr>
                </a:solidFill>
              </a:rPr>
              <a:t>Measuring the Data Universe</a:t>
            </a:r>
            <a:endParaRPr lang="de-DE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58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BBk_Farbe">
  <a:themeElements>
    <a:clrScheme name="Scheuer1">
      <a:dk1>
        <a:sysClr val="windowText" lastClr="000000"/>
      </a:dk1>
      <a:lt1>
        <a:srgbClr val="FFFFFF"/>
      </a:lt1>
      <a:dk2>
        <a:srgbClr val="000000"/>
      </a:dk2>
      <a:lt2>
        <a:srgbClr val="9FA2A4"/>
      </a:lt2>
      <a:accent1>
        <a:srgbClr val="7C93C3"/>
      </a:accent1>
      <a:accent2>
        <a:srgbClr val="A1CCCD"/>
      </a:accent2>
      <a:accent3>
        <a:srgbClr val="C3CBC9"/>
      </a:accent3>
      <a:accent4>
        <a:srgbClr val="C2CB9A"/>
      </a:accent4>
      <a:accent5>
        <a:srgbClr val="EAC985"/>
      </a:accent5>
      <a:accent6>
        <a:srgbClr val="D496A0"/>
      </a:accent6>
      <a:hlink>
        <a:srgbClr val="7C93C3"/>
      </a:hlink>
      <a:folHlink>
        <a:srgbClr val="B0BEDB"/>
      </a:folHlink>
    </a:clrScheme>
    <a:fontScheme name="Bundesban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716</Words>
  <Application>Microsoft Office PowerPoint</Application>
  <PresentationFormat>On-screen Show (4:3)</PresentationFormat>
  <Paragraphs>160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 Unicode MS</vt:lpstr>
      <vt:lpstr>Arial</vt:lpstr>
      <vt:lpstr>Calibri</vt:lpstr>
      <vt:lpstr>Courier New</vt:lpstr>
      <vt:lpstr>Edwardian Script ITC</vt:lpstr>
      <vt:lpstr>Symbol</vt:lpstr>
      <vt:lpstr>Wingdings</vt:lpstr>
      <vt:lpstr>ヒラギノ角ゴ Pro W3</vt:lpstr>
      <vt:lpstr>2_BBk_Farbe</vt:lpstr>
      <vt:lpstr>Measuring the data universe:  A management perspective on data integration using SDMX</vt:lpstr>
      <vt:lpstr>The data universe is exploding</vt:lpstr>
      <vt:lpstr>The approach so far: Moving towards an application driven architecture</vt:lpstr>
      <vt:lpstr>A different, data centric approach:  Integrating the data of high relevance</vt:lpstr>
      <vt:lpstr>A different, data centric approach:  Integrating the data of high relevance</vt:lpstr>
      <vt:lpstr>Bringing it all together: Data and systems landscape</vt:lpstr>
      <vt:lpstr>Bringing it all together: Data and systems landscape</vt:lpstr>
      <vt:lpstr>Example: Deutsche Bundesbank Central Statistics Infrastructure</vt:lpstr>
      <vt:lpstr>SDMX for Microdata - Experiences of ECB &amp; Bundesbank</vt:lpstr>
      <vt:lpstr>Workstream “SDMX for Microdata” from the  SDMX Roadmap 2020</vt:lpstr>
      <vt:lpstr>Example 1: Use Case “House of Microdata” Money Market Statistical Reporting</vt:lpstr>
      <vt:lpstr>Example 2: Use Case “AnaCredit” (Collection of microdata on credits on a loan-by-loan basis from Euro NCBs)</vt:lpstr>
    </vt:vector>
  </TitlesOfParts>
  <Company>Deutsche Bundesbank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SDMX Product Portfolio for HoM-Contents</dc:title>
  <dc:creator>Reinhold Stahl</dc:creator>
  <cp:lastModifiedBy>Fernando Morente</cp:lastModifiedBy>
  <cp:revision>317</cp:revision>
  <cp:lastPrinted>2018-09-05T07:37:17Z</cp:lastPrinted>
  <dcterms:created xsi:type="dcterms:W3CDTF">2017-09-14T11:35:18Z</dcterms:created>
  <dcterms:modified xsi:type="dcterms:W3CDTF">2019-09-16T11:53:14Z</dcterms:modified>
</cp:coreProperties>
</file>