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2" r:id="rId2"/>
  </p:sldMasterIdLst>
  <p:notesMasterIdLst>
    <p:notesMasterId r:id="rId11"/>
  </p:notesMasterIdLst>
  <p:sldIdLst>
    <p:sldId id="256" r:id="rId3"/>
    <p:sldId id="338" r:id="rId4"/>
    <p:sldId id="346" r:id="rId5"/>
    <p:sldId id="347" r:id="rId6"/>
    <p:sldId id="340" r:id="rId7"/>
    <p:sldId id="348" r:id="rId8"/>
    <p:sldId id="349" r:id="rId9"/>
    <p:sldId id="34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nzik Béla" initials="BB" lastIdx="1" clrIdx="0">
    <p:extLst>
      <p:ext uri="{19B8F6BF-5375-455C-9EA6-DF929625EA0E}">
        <p15:presenceInfo xmlns:p15="http://schemas.microsoft.com/office/powerpoint/2012/main" userId="S::brinzikb@mnb.hu::40c550ae-3149-4c87-a28a-98dc076baf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058" autoAdjust="0"/>
  </p:normalViewPr>
  <p:slideViewPr>
    <p:cSldViewPr snapToGrid="0">
      <p:cViewPr varScale="1">
        <p:scale>
          <a:sx n="77" d="100"/>
          <a:sy n="77" d="100"/>
        </p:scale>
        <p:origin x="15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FC73DC-532D-4595-9B1B-2E46AA619A1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5D84BF0-2CD1-4725-8B91-CD3E6F7A4BF2}">
      <dgm:prSet phldrT="[Text]"/>
      <dgm:spPr/>
      <dgm:t>
        <a:bodyPr/>
        <a:lstStyle/>
        <a:p>
          <a:r>
            <a:rPr lang="en-GB" noProof="0" dirty="0" err="1"/>
            <a:t>SDMX</a:t>
          </a:r>
          <a:r>
            <a:rPr lang="en-GB" dirty="0"/>
            <a:t> report generation</a:t>
          </a:r>
        </a:p>
      </dgm:t>
    </dgm:pt>
    <dgm:pt modelId="{36631E60-1E09-4535-AAC8-5C9F4561D164}" type="parTrans" cxnId="{641146A4-4B20-4A8F-98D7-696108EF0C8D}">
      <dgm:prSet/>
      <dgm:spPr/>
      <dgm:t>
        <a:bodyPr/>
        <a:lstStyle/>
        <a:p>
          <a:endParaRPr lang="en-GB"/>
        </a:p>
      </dgm:t>
    </dgm:pt>
    <dgm:pt modelId="{172965DD-D29F-4800-A47D-063E1B56BD33}" type="sibTrans" cxnId="{641146A4-4B20-4A8F-98D7-696108EF0C8D}">
      <dgm:prSet/>
      <dgm:spPr/>
      <dgm:t>
        <a:bodyPr/>
        <a:lstStyle/>
        <a:p>
          <a:endParaRPr lang="en-GB"/>
        </a:p>
      </dgm:t>
    </dgm:pt>
    <dgm:pt modelId="{14001A21-6E5C-47AF-93B3-1B7685F820E5}">
      <dgm:prSet phldrT="[Text]"/>
      <dgm:spPr/>
      <dgm:t>
        <a:bodyPr/>
        <a:lstStyle/>
        <a:p>
          <a:r>
            <a:rPr lang="en-GB" dirty="0"/>
            <a:t>Analyses (</a:t>
          </a:r>
          <a:r>
            <a:rPr lang="en-GB" dirty="0" err="1"/>
            <a:t>XLS</a:t>
          </a:r>
          <a:r>
            <a:rPr lang="hu-HU" dirty="0"/>
            <a:t>X</a:t>
          </a:r>
          <a:r>
            <a:rPr lang="en-GB" dirty="0"/>
            <a:t> pivot)</a:t>
          </a:r>
        </a:p>
      </dgm:t>
    </dgm:pt>
    <dgm:pt modelId="{826CA9A3-B5F7-4FB3-A3C6-F48CC2A04051}" type="parTrans" cxnId="{0F7781C7-A9FA-4581-9B92-D02DEDA9447C}">
      <dgm:prSet/>
      <dgm:spPr/>
      <dgm:t>
        <a:bodyPr/>
        <a:lstStyle/>
        <a:p>
          <a:endParaRPr lang="en-GB"/>
        </a:p>
      </dgm:t>
    </dgm:pt>
    <dgm:pt modelId="{6767843F-447A-42A7-87A1-704AB4573B8A}" type="sibTrans" cxnId="{0F7781C7-A9FA-4581-9B92-D02DEDA9447C}">
      <dgm:prSet/>
      <dgm:spPr/>
      <dgm:t>
        <a:bodyPr/>
        <a:lstStyle/>
        <a:p>
          <a:endParaRPr lang="en-GB"/>
        </a:p>
      </dgm:t>
    </dgm:pt>
    <dgm:pt modelId="{3033E5EC-F7AB-45B7-B98E-CD4F1FCBE0C5}">
      <dgm:prSet phldrT="[Text]"/>
      <dgm:spPr/>
      <dgm:t>
        <a:bodyPr/>
        <a:lstStyle/>
        <a:p>
          <a:r>
            <a:rPr lang="en-GB" dirty="0"/>
            <a:t>XML coding</a:t>
          </a:r>
        </a:p>
      </dgm:t>
    </dgm:pt>
    <dgm:pt modelId="{921ABFA3-B3CA-40AD-88D3-B775EBBDC5ED}" type="parTrans" cxnId="{BEF51576-6B6C-4AD5-B470-88D3681069E8}">
      <dgm:prSet/>
      <dgm:spPr/>
      <dgm:t>
        <a:bodyPr/>
        <a:lstStyle/>
        <a:p>
          <a:endParaRPr lang="en-GB"/>
        </a:p>
      </dgm:t>
    </dgm:pt>
    <dgm:pt modelId="{429A8E03-9BC0-4B32-80D8-4EA8FA405E78}" type="sibTrans" cxnId="{BEF51576-6B6C-4AD5-B470-88D3681069E8}">
      <dgm:prSet/>
      <dgm:spPr/>
      <dgm:t>
        <a:bodyPr/>
        <a:lstStyle/>
        <a:p>
          <a:endParaRPr lang="en-GB"/>
        </a:p>
      </dgm:t>
    </dgm:pt>
    <dgm:pt modelId="{1587062E-F577-409A-9B2B-8C0D1B081B7B}">
      <dgm:prSet phldrT="[Text]"/>
      <dgm:spPr/>
      <dgm:t>
        <a:bodyPr/>
        <a:lstStyle/>
        <a:p>
          <a:r>
            <a:rPr lang="en-GB" dirty="0"/>
            <a:t>Report submitting</a:t>
          </a:r>
        </a:p>
      </dgm:t>
    </dgm:pt>
    <dgm:pt modelId="{DBBEDD8B-F6A9-4D38-835C-D95168C37CED}" type="parTrans" cxnId="{0DE614BB-2888-4EC5-A3C1-EA4363578CE5}">
      <dgm:prSet/>
      <dgm:spPr/>
      <dgm:t>
        <a:bodyPr/>
        <a:lstStyle/>
        <a:p>
          <a:endParaRPr lang="en-GB"/>
        </a:p>
      </dgm:t>
    </dgm:pt>
    <dgm:pt modelId="{9422262A-FF82-4FD9-A2F6-3A60D8429521}" type="sibTrans" cxnId="{0DE614BB-2888-4EC5-A3C1-EA4363578CE5}">
      <dgm:prSet/>
      <dgm:spPr/>
      <dgm:t>
        <a:bodyPr/>
        <a:lstStyle/>
        <a:p>
          <a:endParaRPr lang="en-GB"/>
        </a:p>
      </dgm:t>
    </dgm:pt>
    <dgm:pt modelId="{2AD9AA2B-1042-4D3E-82AD-70EF17E8F9BD}" type="pres">
      <dgm:prSet presAssocID="{18FC73DC-532D-4595-9B1B-2E46AA619A1E}" presName="CompostProcess" presStyleCnt="0">
        <dgm:presLayoutVars>
          <dgm:dir/>
          <dgm:resizeHandles val="exact"/>
        </dgm:presLayoutVars>
      </dgm:prSet>
      <dgm:spPr/>
    </dgm:pt>
    <dgm:pt modelId="{99C48104-BC36-405F-8185-57052109D406}" type="pres">
      <dgm:prSet presAssocID="{18FC73DC-532D-4595-9B1B-2E46AA619A1E}" presName="arrow" presStyleLbl="bgShp" presStyleIdx="0" presStyleCnt="1"/>
      <dgm:spPr/>
    </dgm:pt>
    <dgm:pt modelId="{D5E51F58-EDE6-4DED-9709-598B27821634}" type="pres">
      <dgm:prSet presAssocID="{18FC73DC-532D-4595-9B1B-2E46AA619A1E}" presName="linearProcess" presStyleCnt="0"/>
      <dgm:spPr/>
    </dgm:pt>
    <dgm:pt modelId="{11444FBE-4AB5-4550-B488-9B00BEED312C}" type="pres">
      <dgm:prSet presAssocID="{55D84BF0-2CD1-4725-8B91-CD3E6F7A4BF2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D8751-429D-41EF-97AB-D28E0ED44D24}" type="pres">
      <dgm:prSet presAssocID="{172965DD-D29F-4800-A47D-063E1B56BD33}" presName="sibTrans" presStyleCnt="0"/>
      <dgm:spPr/>
    </dgm:pt>
    <dgm:pt modelId="{79E6271A-C0C6-49EF-BCE3-FEAF33235191}" type="pres">
      <dgm:prSet presAssocID="{14001A21-6E5C-47AF-93B3-1B7685F820E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7A33CC-8682-4B0F-86A2-B08A5B67629A}" type="pres">
      <dgm:prSet presAssocID="{6767843F-447A-42A7-87A1-704AB4573B8A}" presName="sibTrans" presStyleCnt="0"/>
      <dgm:spPr/>
    </dgm:pt>
    <dgm:pt modelId="{355616E8-AEB7-489C-94BE-8C4D677144DD}" type="pres">
      <dgm:prSet presAssocID="{3033E5EC-F7AB-45B7-B98E-CD4F1FCBE0C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E2BAB-AC90-44F4-BCC3-D01FFAD23BCC}" type="pres">
      <dgm:prSet presAssocID="{429A8E03-9BC0-4B32-80D8-4EA8FA405E78}" presName="sibTrans" presStyleCnt="0"/>
      <dgm:spPr/>
    </dgm:pt>
    <dgm:pt modelId="{49595B17-63A1-497E-9375-64E1685676BA}" type="pres">
      <dgm:prSet presAssocID="{1587062E-F577-409A-9B2B-8C0D1B081B7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84B57F-287F-4836-A9CC-33670039B4B4}" type="presOf" srcId="{14001A21-6E5C-47AF-93B3-1B7685F820E5}" destId="{79E6271A-C0C6-49EF-BCE3-FEAF33235191}" srcOrd="0" destOrd="0" presId="urn:microsoft.com/office/officeart/2005/8/layout/hProcess9"/>
    <dgm:cxn modelId="{E3F5984A-994E-427B-8641-A8C64832C002}" type="presOf" srcId="{55D84BF0-2CD1-4725-8B91-CD3E6F7A4BF2}" destId="{11444FBE-4AB5-4550-B488-9B00BEED312C}" srcOrd="0" destOrd="0" presId="urn:microsoft.com/office/officeart/2005/8/layout/hProcess9"/>
    <dgm:cxn modelId="{BEF51576-6B6C-4AD5-B470-88D3681069E8}" srcId="{18FC73DC-532D-4595-9B1B-2E46AA619A1E}" destId="{3033E5EC-F7AB-45B7-B98E-CD4F1FCBE0C5}" srcOrd="2" destOrd="0" parTransId="{921ABFA3-B3CA-40AD-88D3-B775EBBDC5ED}" sibTransId="{429A8E03-9BC0-4B32-80D8-4EA8FA405E78}"/>
    <dgm:cxn modelId="{0DE614BB-2888-4EC5-A3C1-EA4363578CE5}" srcId="{18FC73DC-532D-4595-9B1B-2E46AA619A1E}" destId="{1587062E-F577-409A-9B2B-8C0D1B081B7B}" srcOrd="3" destOrd="0" parTransId="{DBBEDD8B-F6A9-4D38-835C-D95168C37CED}" sibTransId="{9422262A-FF82-4FD9-A2F6-3A60D8429521}"/>
    <dgm:cxn modelId="{CD7142E0-67A6-4B0B-9583-C5D66841A77E}" type="presOf" srcId="{18FC73DC-532D-4595-9B1B-2E46AA619A1E}" destId="{2AD9AA2B-1042-4D3E-82AD-70EF17E8F9BD}" srcOrd="0" destOrd="0" presId="urn:microsoft.com/office/officeart/2005/8/layout/hProcess9"/>
    <dgm:cxn modelId="{641146A4-4B20-4A8F-98D7-696108EF0C8D}" srcId="{18FC73DC-532D-4595-9B1B-2E46AA619A1E}" destId="{55D84BF0-2CD1-4725-8B91-CD3E6F7A4BF2}" srcOrd="0" destOrd="0" parTransId="{36631E60-1E09-4535-AAC8-5C9F4561D164}" sibTransId="{172965DD-D29F-4800-A47D-063E1B56BD33}"/>
    <dgm:cxn modelId="{BEC1C992-FCB8-4341-9031-30C8A6E1B7A7}" type="presOf" srcId="{3033E5EC-F7AB-45B7-B98E-CD4F1FCBE0C5}" destId="{355616E8-AEB7-489C-94BE-8C4D677144DD}" srcOrd="0" destOrd="0" presId="urn:microsoft.com/office/officeart/2005/8/layout/hProcess9"/>
    <dgm:cxn modelId="{B1841815-36D1-46AA-8D7A-FF3C2EF2B147}" type="presOf" srcId="{1587062E-F577-409A-9B2B-8C0D1B081B7B}" destId="{49595B17-63A1-497E-9375-64E1685676BA}" srcOrd="0" destOrd="0" presId="urn:microsoft.com/office/officeart/2005/8/layout/hProcess9"/>
    <dgm:cxn modelId="{0F7781C7-A9FA-4581-9B92-D02DEDA9447C}" srcId="{18FC73DC-532D-4595-9B1B-2E46AA619A1E}" destId="{14001A21-6E5C-47AF-93B3-1B7685F820E5}" srcOrd="1" destOrd="0" parTransId="{826CA9A3-B5F7-4FB3-A3C6-F48CC2A04051}" sibTransId="{6767843F-447A-42A7-87A1-704AB4573B8A}"/>
    <dgm:cxn modelId="{B24303E2-0F53-4BE5-A70F-ACB49DDBA115}" type="presParOf" srcId="{2AD9AA2B-1042-4D3E-82AD-70EF17E8F9BD}" destId="{99C48104-BC36-405F-8185-57052109D406}" srcOrd="0" destOrd="0" presId="urn:microsoft.com/office/officeart/2005/8/layout/hProcess9"/>
    <dgm:cxn modelId="{7BD903A1-CB2B-42CE-9230-C0D0F4002007}" type="presParOf" srcId="{2AD9AA2B-1042-4D3E-82AD-70EF17E8F9BD}" destId="{D5E51F58-EDE6-4DED-9709-598B27821634}" srcOrd="1" destOrd="0" presId="urn:microsoft.com/office/officeart/2005/8/layout/hProcess9"/>
    <dgm:cxn modelId="{46729E40-F280-42EC-A67B-A9D48B60EC4F}" type="presParOf" srcId="{D5E51F58-EDE6-4DED-9709-598B27821634}" destId="{11444FBE-4AB5-4550-B488-9B00BEED312C}" srcOrd="0" destOrd="0" presId="urn:microsoft.com/office/officeart/2005/8/layout/hProcess9"/>
    <dgm:cxn modelId="{8AEF4518-3995-42B4-8E62-670EF8A2C051}" type="presParOf" srcId="{D5E51F58-EDE6-4DED-9709-598B27821634}" destId="{7B7D8751-429D-41EF-97AB-D28E0ED44D24}" srcOrd="1" destOrd="0" presId="urn:microsoft.com/office/officeart/2005/8/layout/hProcess9"/>
    <dgm:cxn modelId="{CCD27D84-4D4C-4900-B5C9-ACD8CB3D9B20}" type="presParOf" srcId="{D5E51F58-EDE6-4DED-9709-598B27821634}" destId="{79E6271A-C0C6-49EF-BCE3-FEAF33235191}" srcOrd="2" destOrd="0" presId="urn:microsoft.com/office/officeart/2005/8/layout/hProcess9"/>
    <dgm:cxn modelId="{BFEFE97B-A373-479A-8B8C-AE46F046DF3C}" type="presParOf" srcId="{D5E51F58-EDE6-4DED-9709-598B27821634}" destId="{977A33CC-8682-4B0F-86A2-B08A5B67629A}" srcOrd="3" destOrd="0" presId="urn:microsoft.com/office/officeart/2005/8/layout/hProcess9"/>
    <dgm:cxn modelId="{8ED8631D-AF25-413E-AE7C-F13A6EBBF6A6}" type="presParOf" srcId="{D5E51F58-EDE6-4DED-9709-598B27821634}" destId="{355616E8-AEB7-489C-94BE-8C4D677144DD}" srcOrd="4" destOrd="0" presId="urn:microsoft.com/office/officeart/2005/8/layout/hProcess9"/>
    <dgm:cxn modelId="{677542D7-6878-4560-A17A-E56F7192CF39}" type="presParOf" srcId="{D5E51F58-EDE6-4DED-9709-598B27821634}" destId="{72CE2BAB-AC90-44F4-BCC3-D01FFAD23BCC}" srcOrd="5" destOrd="0" presId="urn:microsoft.com/office/officeart/2005/8/layout/hProcess9"/>
    <dgm:cxn modelId="{657774E4-5683-4CA9-A85B-D204146F4576}" type="presParOf" srcId="{D5E51F58-EDE6-4DED-9709-598B27821634}" destId="{49595B17-63A1-497E-9375-64E1685676B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02B4F-D56A-4CCD-BB58-007EFB8B4B1F}" type="datetimeFigureOut">
              <a:rPr lang="hu-HU" smtClean="0"/>
              <a:t>2019. 09. 16.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DDCF8-6EA6-486E-8B4A-602331CC558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10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DDCF8-6EA6-486E-8B4A-602331CC5589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0567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DDCF8-6EA6-486E-8B4A-602331CC5589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25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DDCF8-6EA6-486E-8B4A-602331CC558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113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DDCF8-6EA6-486E-8B4A-602331CC558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7075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DDCF8-6EA6-486E-8B4A-602331CC5589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441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zöveg helye 13">
            <a:extLst>
              <a:ext uri="{FF2B5EF4-FFF2-40B4-BE49-F238E27FC236}">
                <a16:creationId xmlns:a16="http://schemas.microsoft.com/office/drawing/2014/main" xmlns="" id="{E1E54AF7-9CFA-45CB-9750-29AB45291C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6029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 algn="r"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Konferencia | 2018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xmlns="" id="{1EFD92E4-2321-49E5-AEED-0D4F061F923D}"/>
              </a:ext>
            </a:extLst>
          </p:cNvPr>
          <p:cNvSpPr/>
          <p:nvPr/>
        </p:nvSpPr>
        <p:spPr>
          <a:xfrm>
            <a:off x="0" y="1079505"/>
            <a:ext cx="9144000" cy="5778499"/>
          </a:xfrm>
          <a:prstGeom prst="rect">
            <a:avLst/>
          </a:prstGeom>
          <a:gradFill flip="none" rotWithShape="1">
            <a:gsLst>
              <a:gs pos="6000">
                <a:schemeClr val="tx2"/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398923B4-BAF4-482B-8B9E-42943A59C2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37" y="2211574"/>
            <a:ext cx="8312727" cy="2098808"/>
          </a:xfrm>
          <a:noFill/>
        </p:spPr>
        <p:txBody>
          <a:bodyPr wrap="square" bIns="108000" rtlCol="0" anchor="b">
            <a:noAutofit/>
          </a:bodyPr>
          <a:lstStyle>
            <a:lvl1pPr algn="ctr">
              <a:lnSpc>
                <a:spcPct val="100000"/>
              </a:lnSpc>
              <a:defRPr lang="hu-HU" sz="3600" cap="all" spc="225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342900"/>
            <a:r>
              <a:rPr lang="hu-HU" dirty="0" err="1"/>
              <a:t>MintacíM</a:t>
            </a:r>
            <a:r>
              <a:rPr lang="hu-HU" dirty="0"/>
              <a:t> szerkesztése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AA4D6964-545F-4255-BA13-25E11882AE9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6"/>
          <a:stretch/>
        </p:blipFill>
        <p:spPr>
          <a:xfrm rot="5400000">
            <a:off x="3748962" y="2612183"/>
            <a:ext cx="1594800" cy="5052565"/>
          </a:xfrm>
          <a:prstGeom prst="rect">
            <a:avLst/>
          </a:prstGeom>
        </p:spPr>
      </p:pic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xmlns="" id="{8F540EF5-DEC4-4616-91D5-F7ED154C603B}"/>
              </a:ext>
            </a:extLst>
          </p:cNvPr>
          <p:cNvCxnSpPr>
            <a:cxnSpLocks/>
          </p:cNvCxnSpPr>
          <p:nvPr/>
        </p:nvCxnSpPr>
        <p:spPr>
          <a:xfrm>
            <a:off x="1110346" y="4325373"/>
            <a:ext cx="6770915" cy="0"/>
          </a:xfrm>
          <a:prstGeom prst="line">
            <a:avLst/>
          </a:prstGeom>
          <a:ln>
            <a:gradFill>
              <a:gsLst>
                <a:gs pos="27000">
                  <a:schemeClr val="bg1"/>
                </a:gs>
                <a:gs pos="0">
                  <a:schemeClr val="bg1">
                    <a:alpha val="0"/>
                  </a:schemeClr>
                </a:gs>
                <a:gs pos="77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 helye 13">
            <a:extLst>
              <a:ext uri="{FF2B5EF4-FFF2-40B4-BE49-F238E27FC236}">
                <a16:creationId xmlns:a16="http://schemas.microsoft.com/office/drawing/2014/main" xmlns="" id="{F6EF56F0-9022-4FBA-AE45-DAF024E457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5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Előadó Neve | titulusa</a:t>
            </a:r>
          </a:p>
        </p:txBody>
      </p: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xmlns="" id="{9B285920-0F2F-4913-A146-A627FA1F22EF}"/>
              </a:ext>
            </a:extLst>
          </p:cNvPr>
          <p:cNvGrpSpPr>
            <a:grpSpLocks noChangeAspect="1"/>
          </p:cNvGrpSpPr>
          <p:nvPr/>
        </p:nvGrpSpPr>
        <p:grpSpPr>
          <a:xfrm>
            <a:off x="3900743" y="407902"/>
            <a:ext cx="1342514" cy="1342514"/>
            <a:chOff x="5357620" y="340777"/>
            <a:chExt cx="1476765" cy="1476765"/>
          </a:xfrm>
        </p:grpSpPr>
        <p:sp>
          <p:nvSpPr>
            <p:cNvPr id="12" name="Ellipszis 11">
              <a:extLst>
                <a:ext uri="{FF2B5EF4-FFF2-40B4-BE49-F238E27FC236}">
                  <a16:creationId xmlns:a16="http://schemas.microsoft.com/office/drawing/2014/main" xmlns="" id="{720D2D16-3C73-4B29-BF0A-5C0CD4A35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57620" y="340777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3" name="Kép 12">
              <a:extLst>
                <a:ext uri="{FF2B5EF4-FFF2-40B4-BE49-F238E27FC236}">
                  <a16:creationId xmlns:a16="http://schemas.microsoft.com/office/drawing/2014/main" xmlns="" id="{64B7CD62-C5AE-49B3-A3F1-CCDBFFCCD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5463779" y="445740"/>
              <a:ext cx="1264444" cy="1266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57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jeze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B9832036-2788-4622-A64B-17EA6B541E33}"/>
              </a:ext>
            </a:extLst>
          </p:cNvPr>
          <p:cNvSpPr/>
          <p:nvPr/>
        </p:nvSpPr>
        <p:spPr>
          <a:xfrm>
            <a:off x="2" y="1"/>
            <a:ext cx="1400175" cy="6858000"/>
          </a:xfrm>
          <a:prstGeom prst="rect">
            <a:avLst/>
          </a:prstGeom>
          <a:gradFill>
            <a:gsLst>
              <a:gs pos="0">
                <a:srgbClr val="143777"/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xmlns="" id="{5746DDF3-1237-4ABC-BE9B-40E07F652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13954" r="50075" b="15166"/>
          <a:stretch/>
        </p:blipFill>
        <p:spPr>
          <a:xfrm>
            <a:off x="5637689" y="0"/>
            <a:ext cx="3497733" cy="6858000"/>
          </a:xfrm>
          <a:prstGeom prst="rect">
            <a:avLst/>
          </a:prstGeom>
        </p:spPr>
      </p:pic>
      <p:sp>
        <p:nvSpPr>
          <p:cNvPr id="16" name="Téglalap 15">
            <a:extLst>
              <a:ext uri="{FF2B5EF4-FFF2-40B4-BE49-F238E27FC236}">
                <a16:creationId xmlns:a16="http://schemas.microsoft.com/office/drawing/2014/main" xmlns="" id="{C5E54EA3-5DA1-484C-86ED-D48C079F35EE}"/>
              </a:ext>
            </a:extLst>
          </p:cNvPr>
          <p:cNvSpPr>
            <a:spLocks noChangeAspect="1"/>
          </p:cNvSpPr>
          <p:nvPr/>
        </p:nvSpPr>
        <p:spPr>
          <a:xfrm>
            <a:off x="5637689" y="-1"/>
            <a:ext cx="3506313" cy="685800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xmlns="" id="{F8A1C6F4-B994-46B7-B604-2637090259BF}"/>
              </a:ext>
            </a:extLst>
          </p:cNvPr>
          <p:cNvGrpSpPr/>
          <p:nvPr/>
        </p:nvGrpSpPr>
        <p:grpSpPr>
          <a:xfrm>
            <a:off x="790749" y="2757743"/>
            <a:ext cx="1342514" cy="1342514"/>
            <a:chOff x="2398603" y="3656545"/>
            <a:chExt cx="1476765" cy="1476765"/>
          </a:xfrm>
        </p:grpSpPr>
        <p:sp>
          <p:nvSpPr>
            <p:cNvPr id="10" name="Ellipszis 9">
              <a:extLst>
                <a:ext uri="{FF2B5EF4-FFF2-40B4-BE49-F238E27FC236}">
                  <a16:creationId xmlns:a16="http://schemas.microsoft.com/office/drawing/2014/main" xmlns="" id="{A6271CBC-C030-43FF-85C3-A12DBA354E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8603" y="3656545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1" name="Kép 10">
              <a:extLst>
                <a:ext uri="{FF2B5EF4-FFF2-40B4-BE49-F238E27FC236}">
                  <a16:creationId xmlns:a16="http://schemas.microsoft.com/office/drawing/2014/main" xmlns="" id="{506F0F34-288C-4900-8715-CDD0E3BBBA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2504762" y="3761508"/>
              <a:ext cx="1264444" cy="1266826"/>
            </a:xfrm>
            <a:prstGeom prst="rect">
              <a:avLst/>
            </a:prstGeom>
          </p:spPr>
        </p:pic>
      </p:grpSp>
      <p:pic>
        <p:nvPicPr>
          <p:cNvPr id="17" name="Kép 16">
            <a:extLst>
              <a:ext uri="{FF2B5EF4-FFF2-40B4-BE49-F238E27FC236}">
                <a16:creationId xmlns:a16="http://schemas.microsoft.com/office/drawing/2014/main" xmlns="" id="{66325AB9-9CA1-4E78-B77C-07464C8D65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56"/>
          <a:stretch/>
        </p:blipFill>
        <p:spPr>
          <a:xfrm>
            <a:off x="8583" y="1129644"/>
            <a:ext cx="1762121" cy="4786769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xmlns="" id="{35A37BE2-9DE4-465D-8D3E-B086EDC1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771" y="2824213"/>
            <a:ext cx="4983366" cy="1209562"/>
          </a:xfrm>
          <a:noFill/>
        </p:spPr>
        <p:txBody>
          <a:bodyPr wrap="square" rtlCol="0" anchor="ctr">
            <a:spAutoFit/>
          </a:bodyPr>
          <a:lstStyle>
            <a:lvl1pPr>
              <a:lnSpc>
                <a:spcPct val="110000"/>
              </a:lnSpc>
              <a:defRPr lang="hu-HU" sz="33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42900"/>
            <a:r>
              <a:rPr lang="en-US"/>
              <a:t>Click to edit Master title style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0955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xmlns="" id="{9BA93E46-E304-457C-B4E5-97307FE0451E}"/>
              </a:ext>
            </a:extLst>
          </p:cNvPr>
          <p:cNvSpPr/>
          <p:nvPr/>
        </p:nvSpPr>
        <p:spPr>
          <a:xfrm flipV="1">
            <a:off x="5256000" y="-7372"/>
            <a:ext cx="3888000" cy="604823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xmlns="" id="{243A6DB6-4204-4902-B048-54DA76673F9E}"/>
              </a:ext>
            </a:extLst>
          </p:cNvPr>
          <p:cNvSpPr/>
          <p:nvPr/>
        </p:nvSpPr>
        <p:spPr>
          <a:xfrm>
            <a:off x="5256000" y="6119730"/>
            <a:ext cx="3888432" cy="738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xmlns="" id="{7714EFCE-D761-4920-A4FD-C7BB8DCD8C78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5600914"/>
            <a:ext cx="916955" cy="916955"/>
            <a:chOff x="7979931" y="5555066"/>
            <a:chExt cx="1008650" cy="1008650"/>
          </a:xfrm>
        </p:grpSpPr>
        <p:sp>
          <p:nvSpPr>
            <p:cNvPr id="16" name="Ellipszis 15">
              <a:extLst>
                <a:ext uri="{FF2B5EF4-FFF2-40B4-BE49-F238E27FC236}">
                  <a16:creationId xmlns:a16="http://schemas.microsoft.com/office/drawing/2014/main" xmlns="" id="{350EBC85-C44A-49C8-B9C4-B37A733500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xmlns="" id="{B1717237-3717-49F6-B135-8CF62385E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pic>
        <p:nvPicPr>
          <p:cNvPr id="27" name="Kép 26">
            <a:extLst>
              <a:ext uri="{FF2B5EF4-FFF2-40B4-BE49-F238E27FC236}">
                <a16:creationId xmlns:a16="http://schemas.microsoft.com/office/drawing/2014/main" xmlns="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516" y="5815205"/>
            <a:ext cx="781401" cy="1306829"/>
          </a:xfrm>
          <a:prstGeom prst="rect">
            <a:avLst/>
          </a:prstGeom>
        </p:spPr>
      </p:pic>
      <p:sp>
        <p:nvSpPr>
          <p:cNvPr id="37" name="Szöveg helye 7">
            <a:extLst>
              <a:ext uri="{FF2B5EF4-FFF2-40B4-BE49-F238E27FC236}">
                <a16:creationId xmlns:a16="http://schemas.microsoft.com/office/drawing/2014/main" xmlns="" id="{02C34324-1D62-4033-965F-F0EE61C280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0" y="1880323"/>
            <a:ext cx="3600000" cy="37176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38" name="Cím 8">
            <a:extLst>
              <a:ext uri="{FF2B5EF4-FFF2-40B4-BE49-F238E27FC236}">
                <a16:creationId xmlns:a16="http://schemas.microsoft.com/office/drawing/2014/main" xmlns="" id="{5DC3556C-9858-4CD8-AC57-BA798C8A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39" name="Szöveg helye 2">
            <a:extLst>
              <a:ext uri="{FF2B5EF4-FFF2-40B4-BE49-F238E27FC236}">
                <a16:creationId xmlns:a16="http://schemas.microsoft.com/office/drawing/2014/main" xmlns="" id="{39C7282D-11A0-4434-A196-D66513CD39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999" y="6316643"/>
            <a:ext cx="3600001" cy="369333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19" name="Tartalom helye 3">
            <a:extLst>
              <a:ext uri="{FF2B5EF4-FFF2-40B4-BE49-F238E27FC236}">
                <a16:creationId xmlns:a16="http://schemas.microsoft.com/office/drawing/2014/main" xmlns="" id="{F44D6510-BF2B-4B8D-B8CB-9EBEB238AFE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0" name="Szöveg helye 5">
            <a:extLst>
              <a:ext uri="{FF2B5EF4-FFF2-40B4-BE49-F238E27FC236}">
                <a16:creationId xmlns:a16="http://schemas.microsoft.com/office/drawing/2014/main" xmlns="" id="{1B73FA26-82AB-4322-839E-DCCBF5E35E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1" name="Szöveg helye 5">
            <a:extLst>
              <a:ext uri="{FF2B5EF4-FFF2-40B4-BE49-F238E27FC236}">
                <a16:creationId xmlns:a16="http://schemas.microsoft.com/office/drawing/2014/main" xmlns="" id="{10434836-BF4A-430A-BDC7-2F0A9F649B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299908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xmlns="" id="{9BA93E46-E304-457C-B4E5-97307FE0451E}"/>
              </a:ext>
            </a:extLst>
          </p:cNvPr>
          <p:cNvSpPr/>
          <p:nvPr/>
        </p:nvSpPr>
        <p:spPr>
          <a:xfrm flipV="1">
            <a:off x="0" y="-7370"/>
            <a:ext cx="3888000" cy="604823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xmlns="" id="{243A6DB6-4204-4902-B048-54DA76673F9E}"/>
              </a:ext>
            </a:extLst>
          </p:cNvPr>
          <p:cNvSpPr/>
          <p:nvPr/>
        </p:nvSpPr>
        <p:spPr>
          <a:xfrm>
            <a:off x="2" y="6119730"/>
            <a:ext cx="3888000" cy="7382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xmlns="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1553302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B1C46F0A-1AB8-4BCC-BAFC-1016B87CF0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2066" y="6316865"/>
            <a:ext cx="2827684" cy="361835"/>
          </a:xfrm>
        </p:spPr>
        <p:txBody>
          <a:bodyPr anchor="ctr">
            <a:noAutofit/>
          </a:bodyPr>
          <a:lstStyle>
            <a:lvl1pPr algn="r"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8" name="Szöveg helye 7">
            <a:extLst>
              <a:ext uri="{FF2B5EF4-FFF2-40B4-BE49-F238E27FC236}">
                <a16:creationId xmlns:a16="http://schemas.microsoft.com/office/drawing/2014/main" xmlns="" id="{CEC0966E-815A-4B33-9F0C-B8A5DD6DD6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749" y="1887824"/>
            <a:ext cx="3600000" cy="3710173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9" name="Cím 8">
            <a:extLst>
              <a:ext uri="{FF2B5EF4-FFF2-40B4-BE49-F238E27FC236}">
                <a16:creationId xmlns:a16="http://schemas.microsoft.com/office/drawing/2014/main" xmlns="" id="{C75D0434-E8E8-440E-8707-77DCFF370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49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rm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hu-HU" dirty="0"/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xmlns="" id="{CCB2BA63-84A4-4546-87A0-D9DA49F8D53E}"/>
              </a:ext>
            </a:extLst>
          </p:cNvPr>
          <p:cNvGrpSpPr>
            <a:grpSpLocks noChangeAspect="1"/>
          </p:cNvGrpSpPr>
          <p:nvPr/>
        </p:nvGrpSpPr>
        <p:grpSpPr>
          <a:xfrm>
            <a:off x="209232" y="5600914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xmlns="" id="{3603E696-F6AE-4DB9-AB6F-CC6499591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xmlns="" id="{71F5F168-646F-4B5E-804F-43C2504515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3" name="Szöveg helye 5">
            <a:extLst>
              <a:ext uri="{FF2B5EF4-FFF2-40B4-BE49-F238E27FC236}">
                <a16:creationId xmlns:a16="http://schemas.microsoft.com/office/drawing/2014/main" xmlns="" id="{F0C73910-03DB-4031-A496-E4DE431BA8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5525" y="5841351"/>
            <a:ext cx="4536000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4" name="Szöveg helye 5">
            <a:extLst>
              <a:ext uri="{FF2B5EF4-FFF2-40B4-BE49-F238E27FC236}">
                <a16:creationId xmlns:a16="http://schemas.microsoft.com/office/drawing/2014/main" xmlns="" id="{C303D8CD-B4C5-4351-A36C-57B8B61283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5525" y="6315176"/>
            <a:ext cx="4536000" cy="370800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sp>
        <p:nvSpPr>
          <p:cNvPr id="25" name="Tartalom helye 3">
            <a:extLst>
              <a:ext uri="{FF2B5EF4-FFF2-40B4-BE49-F238E27FC236}">
                <a16:creationId xmlns:a16="http://schemas.microsoft.com/office/drawing/2014/main" xmlns="" id="{EB5270F9-D439-41A4-9A4D-1A79F355782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225670" y="571670"/>
            <a:ext cx="4536000" cy="5055085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</p:spTree>
    <p:extLst>
      <p:ext uri="{BB962C8B-B14F-4D97-AF65-F5344CB8AC3E}">
        <p14:creationId xmlns:p14="http://schemas.microsoft.com/office/powerpoint/2010/main" val="424375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xmlns="" id="{9BA93E46-E304-457C-B4E5-97307FE0451E}"/>
              </a:ext>
            </a:extLst>
          </p:cNvPr>
          <p:cNvSpPr/>
          <p:nvPr/>
        </p:nvSpPr>
        <p:spPr>
          <a:xfrm flipV="1">
            <a:off x="5255664" y="-4"/>
            <a:ext cx="3888336" cy="3384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xmlns="" id="{BBA96685-E775-4D65-81A4-7D98E230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832" y="365129"/>
            <a:ext cx="3600000" cy="2892066"/>
          </a:xfrm>
          <a:ln>
            <a:noFill/>
          </a:ln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Több soros Mintacím szerkesztése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xmlns="" id="{243A6DB6-4204-4902-B048-54DA76673F9E}"/>
              </a:ext>
            </a:extLst>
          </p:cNvPr>
          <p:cNvSpPr/>
          <p:nvPr/>
        </p:nvSpPr>
        <p:spPr>
          <a:xfrm>
            <a:off x="5255664" y="3449169"/>
            <a:ext cx="3888767" cy="34088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xmlns="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346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3946156-F48D-415B-A39E-CE3FF05536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832" y="3579212"/>
            <a:ext cx="3600000" cy="2550849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 tartalmak helye.</a:t>
            </a:r>
          </a:p>
        </p:txBody>
      </p:sp>
      <p:sp>
        <p:nvSpPr>
          <p:cNvPr id="22" name="Tartalom helye 3">
            <a:extLst>
              <a:ext uri="{FF2B5EF4-FFF2-40B4-BE49-F238E27FC236}">
                <a16:creationId xmlns:a16="http://schemas.microsoft.com/office/drawing/2014/main" xmlns="" id="{828B175C-BEBE-4758-9D4B-D75CC083C9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5" name="Szöveg helye 2">
            <a:extLst>
              <a:ext uri="{FF2B5EF4-FFF2-40B4-BE49-F238E27FC236}">
                <a16:creationId xmlns:a16="http://schemas.microsoft.com/office/drawing/2014/main" xmlns="" id="{D1B90F64-22FD-46A6-AD66-EACE5DE9A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83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6" name="Szöveg helye 5">
            <a:extLst>
              <a:ext uri="{FF2B5EF4-FFF2-40B4-BE49-F238E27FC236}">
                <a16:creationId xmlns:a16="http://schemas.microsoft.com/office/drawing/2014/main" xmlns="" id="{62CF5B3C-7531-4D70-9104-C67EBB1CF8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31" name="Szöveg helye 5">
            <a:extLst>
              <a:ext uri="{FF2B5EF4-FFF2-40B4-BE49-F238E27FC236}">
                <a16:creationId xmlns:a16="http://schemas.microsoft.com/office/drawing/2014/main" xmlns="" id="{B67782A7-14FB-488C-ADBF-95EC70AB208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xmlns="" id="{713E5D64-A416-4407-A7A9-09466826ED7E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2968169"/>
            <a:ext cx="916955" cy="916955"/>
            <a:chOff x="7979931" y="5555066"/>
            <a:chExt cx="1008650" cy="1008650"/>
          </a:xfrm>
        </p:grpSpPr>
        <p:sp>
          <p:nvSpPr>
            <p:cNvPr id="21" name="Ellipszis 20">
              <a:extLst>
                <a:ext uri="{FF2B5EF4-FFF2-40B4-BE49-F238E27FC236}">
                  <a16:creationId xmlns:a16="http://schemas.microsoft.com/office/drawing/2014/main" xmlns="" id="{D0A6B8B5-ED8C-481E-9B80-314EA5E96C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3" name="Kép 22">
              <a:extLst>
                <a:ext uri="{FF2B5EF4-FFF2-40B4-BE49-F238E27FC236}">
                  <a16:creationId xmlns:a16="http://schemas.microsoft.com/office/drawing/2014/main" xmlns="" id="{7D9D7D4A-71F2-4FD6-A2E4-D41AE88DA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348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:a16="http://schemas.microsoft.com/office/drawing/2014/main" xmlns="" id="{9BA93E46-E304-457C-B4E5-97307FE0451E}"/>
              </a:ext>
            </a:extLst>
          </p:cNvPr>
          <p:cNvSpPr/>
          <p:nvPr/>
        </p:nvSpPr>
        <p:spPr>
          <a:xfrm flipV="1">
            <a:off x="5256000" y="-3"/>
            <a:ext cx="3888000" cy="1663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  <a:lumOff val="25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xmlns="" id="{BBA96685-E775-4D65-81A4-7D98E230E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24" y="365129"/>
            <a:ext cx="3600000" cy="998976"/>
          </a:xfrm>
          <a:ln>
            <a:noFill/>
          </a:ln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Rövid cím szerkesztése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xmlns="" id="{243A6DB6-4204-4902-B048-54DA76673F9E}"/>
              </a:ext>
            </a:extLst>
          </p:cNvPr>
          <p:cNvSpPr/>
          <p:nvPr/>
        </p:nvSpPr>
        <p:spPr>
          <a:xfrm>
            <a:off x="5256000" y="1729236"/>
            <a:ext cx="3888000" cy="512876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xmlns="" id="{C9E3E7CF-F49B-4DF1-899B-52D5E5BE38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809299" y="5815205"/>
            <a:ext cx="781401" cy="1306829"/>
          </a:xfrm>
          <a:prstGeom prst="rect">
            <a:avLst/>
          </a:prstGeom>
        </p:spPr>
      </p:pic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3946156-F48D-415B-A39E-CE3FF05536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6454" y="1835397"/>
            <a:ext cx="3600000" cy="429465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egyéb tartalmak helye.</a:t>
            </a:r>
          </a:p>
        </p:txBody>
      </p:sp>
      <p:sp>
        <p:nvSpPr>
          <p:cNvPr id="23" name="Szöveg helye 2">
            <a:extLst>
              <a:ext uri="{FF2B5EF4-FFF2-40B4-BE49-F238E27FC236}">
                <a16:creationId xmlns:a16="http://schemas.microsoft.com/office/drawing/2014/main" xmlns="" id="{0B2D9C99-1C4E-4298-A997-389B38E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6454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xmlns="" id="{3C8BD7F5-F845-4745-82FD-81504485B0BD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241912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xmlns="" id="{725A775F-8F32-4260-A9DA-60C1222D4E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xmlns="" id="{D614204D-7C12-4091-98F5-6937A3747D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0" name="Tartalom helye 3">
            <a:extLst>
              <a:ext uri="{FF2B5EF4-FFF2-40B4-BE49-F238E27FC236}">
                <a16:creationId xmlns:a16="http://schemas.microsoft.com/office/drawing/2014/main" xmlns="" id="{DC6DF135-3B7D-4956-9743-C8E623DF8DD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1" name="Szöveg helye 5">
            <a:extLst>
              <a:ext uri="{FF2B5EF4-FFF2-40B4-BE49-F238E27FC236}">
                <a16:creationId xmlns:a16="http://schemas.microsoft.com/office/drawing/2014/main" xmlns="" id="{42BB3DE8-1251-4064-8D6B-4B1FA45267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2" name="Szöveg helye 5">
            <a:extLst>
              <a:ext uri="{FF2B5EF4-FFF2-40B4-BE49-F238E27FC236}">
                <a16:creationId xmlns:a16="http://schemas.microsoft.com/office/drawing/2014/main" xmlns="" id="{A78D3E86-9993-4BC1-99AD-7D429BC3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60071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894D9129-1CB5-417B-87D6-5893AB314D9E}"/>
              </a:ext>
            </a:extLst>
          </p:cNvPr>
          <p:cNvSpPr/>
          <p:nvPr/>
        </p:nvSpPr>
        <p:spPr>
          <a:xfrm>
            <a:off x="5184000" y="922448"/>
            <a:ext cx="3960000" cy="593555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xmlns="" id="{98C45189-E75A-4873-AC6E-8DB275763272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gradFill>
            <a:gsLst>
              <a:gs pos="9000">
                <a:schemeClr val="tx2">
                  <a:lumMod val="75000"/>
                  <a:lumOff val="25000"/>
                </a:schemeClr>
              </a:gs>
              <a:gs pos="95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Cím 1">
            <a:extLst>
              <a:ext uri="{FF2B5EF4-FFF2-40B4-BE49-F238E27FC236}">
                <a16:creationId xmlns:a16="http://schemas.microsoft.com/office/drawing/2014/main" xmlns="" id="{112F30A4-08F8-460C-90AB-68491CC36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27" name="Szöveg helye 2">
            <a:extLst>
              <a:ext uri="{FF2B5EF4-FFF2-40B4-BE49-F238E27FC236}">
                <a16:creationId xmlns:a16="http://schemas.microsoft.com/office/drawing/2014/main" xmlns="" id="{4291317A-D0C3-4FE3-A84C-AA2CE6A52A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4967" y="1200845"/>
            <a:ext cx="3600000" cy="492921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magyarázat egy vagy több mondatban. Hivatkozások, megjegyzések és egy tartalmak helye.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9EBD72CD-FF20-466C-95CC-B40009752B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pic>
        <p:nvPicPr>
          <p:cNvPr id="37" name="Kép 36">
            <a:extLst>
              <a:ext uri="{FF2B5EF4-FFF2-40B4-BE49-F238E27FC236}">
                <a16:creationId xmlns:a16="http://schemas.microsoft.com/office/drawing/2014/main" xmlns="" id="{BB5CD19C-83CD-4D97-A40F-1DDB7075D6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" t="7806" r="50075" b="9197"/>
          <a:stretch/>
        </p:blipFill>
        <p:spPr>
          <a:xfrm rot="5400000">
            <a:off x="6773299" y="5815205"/>
            <a:ext cx="781401" cy="1306829"/>
          </a:xfrm>
          <a:prstGeom prst="rect">
            <a:avLst/>
          </a:prstGeom>
        </p:spPr>
      </p:pic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xmlns="" id="{A709C96B-E554-4008-9A8F-B4F67C413947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xmlns="" id="{8D790186-02D7-4DFF-8358-FCB9B2A8A1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xmlns="" id="{EB79F6CD-A0F3-4DDB-9DE2-475A98B6B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18" name="Tartalom helye 3">
            <a:extLst>
              <a:ext uri="{FF2B5EF4-FFF2-40B4-BE49-F238E27FC236}">
                <a16:creationId xmlns:a16="http://schemas.microsoft.com/office/drawing/2014/main" xmlns="" id="{4C844328-3F5C-4E88-8EAF-CDCA6317F1F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1200845"/>
            <a:ext cx="4534946" cy="435812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9" name="Szöveg helye 5">
            <a:extLst>
              <a:ext uri="{FF2B5EF4-FFF2-40B4-BE49-F238E27FC236}">
                <a16:creationId xmlns:a16="http://schemas.microsoft.com/office/drawing/2014/main" xmlns="" id="{BF34CC12-9A43-4F7C-BD11-631BEB1771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0" name="Szöveg helye 5">
            <a:extLst>
              <a:ext uri="{FF2B5EF4-FFF2-40B4-BE49-F238E27FC236}">
                <a16:creationId xmlns:a16="http://schemas.microsoft.com/office/drawing/2014/main" xmlns="" id="{AEEC4DA1-E1B7-421F-9AFB-BA5458CBDF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31718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artalom helye 3">
            <a:extLst>
              <a:ext uri="{FF2B5EF4-FFF2-40B4-BE49-F238E27FC236}">
                <a16:creationId xmlns:a16="http://schemas.microsoft.com/office/drawing/2014/main" xmlns="" id="{B61A9FF3-877E-4A8A-8082-96C99F684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8176" y="1190675"/>
            <a:ext cx="8059483" cy="504709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xmlns="" id="{9D2ABD4F-9A65-4313-83C2-BC6B67352DD4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gradFill>
            <a:gsLst>
              <a:gs pos="9000">
                <a:schemeClr val="tx2">
                  <a:lumMod val="75000"/>
                  <a:lumOff val="25000"/>
                </a:schemeClr>
              </a:gs>
              <a:gs pos="95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Cím 1">
            <a:extLst>
              <a:ext uri="{FF2B5EF4-FFF2-40B4-BE49-F238E27FC236}">
                <a16:creationId xmlns:a16="http://schemas.microsoft.com/office/drawing/2014/main" xmlns="" id="{3B2918A8-6FD6-4141-916F-31D783AD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bg1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hu-HU" dirty="0"/>
          </a:p>
        </p:txBody>
      </p:sp>
      <p:sp>
        <p:nvSpPr>
          <p:cNvPr id="12" name="Szöveg helye 2">
            <a:extLst>
              <a:ext uri="{FF2B5EF4-FFF2-40B4-BE49-F238E27FC236}">
                <a16:creationId xmlns:a16="http://schemas.microsoft.com/office/drawing/2014/main" xmlns="" id="{42DF65F1-33FF-4F3C-AC86-2C7F5F898A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xmlns="" id="{DCBADE1C-80E7-482F-A47F-C127E1858476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xmlns="" id="{5B7FBF9F-FEA5-4855-8A19-53DEDE5E45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xmlns="" id="{630B57B0-5140-4B64-9110-EE7C31CECD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524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025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EB9F1D99-C601-4291-9D39-04D45263AC3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066"/>
          <a:stretch/>
        </p:blipFill>
        <p:spPr>
          <a:xfrm rot="16200000">
            <a:off x="3817311" y="2640145"/>
            <a:ext cx="1594839" cy="5054400"/>
          </a:xfrm>
          <a:prstGeom prst="rect">
            <a:avLst/>
          </a:prstGeom>
        </p:spPr>
      </p:pic>
      <p:sp>
        <p:nvSpPr>
          <p:cNvPr id="13" name="Téglalap 12">
            <a:extLst>
              <a:ext uri="{FF2B5EF4-FFF2-40B4-BE49-F238E27FC236}">
                <a16:creationId xmlns:a16="http://schemas.microsoft.com/office/drawing/2014/main" xmlns="" id="{2A2EB4D7-427D-41DD-AE99-B6B9194DE3AC}"/>
              </a:ext>
            </a:extLst>
          </p:cNvPr>
          <p:cNvSpPr/>
          <p:nvPr/>
        </p:nvSpPr>
        <p:spPr>
          <a:xfrm>
            <a:off x="-1" y="893235"/>
            <a:ext cx="9144001" cy="360000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Szöveg helye 13">
            <a:extLst>
              <a:ext uri="{FF2B5EF4-FFF2-40B4-BE49-F238E27FC236}">
                <a16:creationId xmlns:a16="http://schemas.microsoft.com/office/drawing/2014/main" xmlns="" id="{E1E54AF7-9CFA-45CB-9750-29AB45291C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6029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 algn="r"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Konferencia | 2018</a:t>
            </a:r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xmlns="" id="{D1EEAEB3-CFC8-4394-B774-6AA1C08E9A04}"/>
              </a:ext>
            </a:extLst>
          </p:cNvPr>
          <p:cNvGrpSpPr>
            <a:grpSpLocks noChangeAspect="1"/>
          </p:cNvGrpSpPr>
          <p:nvPr/>
        </p:nvGrpSpPr>
        <p:grpSpPr>
          <a:xfrm>
            <a:off x="3900743" y="407902"/>
            <a:ext cx="1342514" cy="1342514"/>
            <a:chOff x="5357620" y="340777"/>
            <a:chExt cx="1476765" cy="1476765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xmlns="" id="{8A739B8A-ACBE-49F4-9B88-71B3EE960F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57620" y="340777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8" name="Kép 17">
              <a:extLst>
                <a:ext uri="{FF2B5EF4-FFF2-40B4-BE49-F238E27FC236}">
                  <a16:creationId xmlns:a16="http://schemas.microsoft.com/office/drawing/2014/main" xmlns="" id="{FA027976-C715-4431-8E04-1893195DD5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5463779" y="445740"/>
              <a:ext cx="1264444" cy="1266826"/>
            </a:xfrm>
            <a:prstGeom prst="rect">
              <a:avLst/>
            </a:prstGeom>
          </p:spPr>
        </p:pic>
      </p:grp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xmlns="" id="{8F540EF5-DEC4-4616-91D5-F7ED154C603B}"/>
              </a:ext>
            </a:extLst>
          </p:cNvPr>
          <p:cNvCxnSpPr>
            <a:cxnSpLocks/>
          </p:cNvCxnSpPr>
          <p:nvPr/>
        </p:nvCxnSpPr>
        <p:spPr>
          <a:xfrm>
            <a:off x="1110346" y="4336002"/>
            <a:ext cx="6770915" cy="0"/>
          </a:xfrm>
          <a:prstGeom prst="line">
            <a:avLst/>
          </a:prstGeom>
          <a:ln>
            <a:gradFill>
              <a:gsLst>
                <a:gs pos="27000">
                  <a:schemeClr val="tx2">
                    <a:lumMod val="10000"/>
                    <a:lumOff val="90000"/>
                  </a:schemeClr>
                </a:gs>
                <a:gs pos="0">
                  <a:schemeClr val="bg1">
                    <a:alpha val="0"/>
                  </a:schemeClr>
                </a:gs>
                <a:gs pos="77000">
                  <a:schemeClr val="tx2">
                    <a:lumMod val="10000"/>
                    <a:lumOff val="9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 helye 13">
            <a:extLst>
              <a:ext uri="{FF2B5EF4-FFF2-40B4-BE49-F238E27FC236}">
                <a16:creationId xmlns:a16="http://schemas.microsoft.com/office/drawing/2014/main" xmlns="" id="{F6EF56F0-9022-4FBA-AE45-DAF024E457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65" y="400113"/>
            <a:ext cx="3533158" cy="300082"/>
          </a:xfrm>
          <a:noFill/>
        </p:spPr>
        <p:txBody>
          <a:bodyPr wrap="square" rtlCol="0">
            <a:spAutoFit/>
          </a:bodyPr>
          <a:lstStyle>
            <a:lvl1pPr>
              <a:defRPr lang="hu-HU" sz="1500" spc="113" baseline="0" dirty="0" smtClean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defTabSz="342900"/>
            <a:r>
              <a:rPr lang="hu-HU" dirty="0"/>
              <a:t>Előadó Neve | titulusa</a:t>
            </a:r>
          </a:p>
        </p:txBody>
      </p:sp>
      <p:sp>
        <p:nvSpPr>
          <p:cNvPr id="16" name="Cím 1">
            <a:extLst>
              <a:ext uri="{FF2B5EF4-FFF2-40B4-BE49-F238E27FC236}">
                <a16:creationId xmlns:a16="http://schemas.microsoft.com/office/drawing/2014/main" xmlns="" id="{60B16E0B-3720-4EB9-98E5-A7CFC7210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37" y="2211574"/>
            <a:ext cx="8312727" cy="2098808"/>
          </a:xfrm>
          <a:noFill/>
        </p:spPr>
        <p:txBody>
          <a:bodyPr wrap="square" bIns="108000" rtlCol="0" anchor="b">
            <a:noAutofit/>
          </a:bodyPr>
          <a:lstStyle>
            <a:lvl1pPr algn="ctr">
              <a:lnSpc>
                <a:spcPct val="100000"/>
              </a:lnSpc>
              <a:defRPr lang="hu-HU" sz="36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342900"/>
            <a:r>
              <a:rPr lang="hu-HU" dirty="0" err="1"/>
              <a:t>MintacíM</a:t>
            </a:r>
            <a:r>
              <a:rPr lang="hu-HU" dirty="0"/>
              <a:t>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8548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ejezet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xmlns="" id="{69E10144-FD81-4BC1-A765-3E1125135280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066"/>
          <a:stretch/>
        </p:blipFill>
        <p:spPr>
          <a:xfrm rot="10800000">
            <a:off x="0" y="1035000"/>
            <a:ext cx="1763100" cy="4788000"/>
          </a:xfrm>
          <a:prstGeom prst="rect">
            <a:avLst/>
          </a:prstGeom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xmlns="" id="{35A37BE2-9DE4-465D-8D3E-B086EDC1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774" y="2794239"/>
            <a:ext cx="4983366" cy="1209562"/>
          </a:xfrm>
          <a:noFill/>
        </p:spPr>
        <p:txBody>
          <a:bodyPr wrap="square" rtlCol="0" anchor="ctr">
            <a:spAutoFit/>
          </a:bodyPr>
          <a:lstStyle>
            <a:lvl1pPr>
              <a:lnSpc>
                <a:spcPct val="110000"/>
              </a:lnSpc>
              <a:defRPr lang="hu-HU" sz="3300" cap="all" spc="225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42900"/>
            <a:r>
              <a:rPr lang="hu-HU" dirty="0"/>
              <a:t>Mintacím szerkesztése</a:t>
            </a:r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xmlns="" id="{CD015DD8-BBBF-4B3F-98C5-3B6027871DC5}"/>
              </a:ext>
            </a:extLst>
          </p:cNvPr>
          <p:cNvGrpSpPr/>
          <p:nvPr/>
        </p:nvGrpSpPr>
        <p:grpSpPr>
          <a:xfrm>
            <a:off x="790749" y="2757743"/>
            <a:ext cx="1342514" cy="1342514"/>
            <a:chOff x="2398603" y="3656545"/>
            <a:chExt cx="1476765" cy="1476765"/>
          </a:xfrm>
        </p:grpSpPr>
        <p:sp>
          <p:nvSpPr>
            <p:cNvPr id="9" name="Ellipszis 8">
              <a:extLst>
                <a:ext uri="{FF2B5EF4-FFF2-40B4-BE49-F238E27FC236}">
                  <a16:creationId xmlns:a16="http://schemas.microsoft.com/office/drawing/2014/main" xmlns="" id="{1D98A545-DE95-4A45-9DEF-A3E72DEBE3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8603" y="3656545"/>
              <a:ext cx="1476765" cy="14767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0" name="Kép 9">
              <a:extLst>
                <a:ext uri="{FF2B5EF4-FFF2-40B4-BE49-F238E27FC236}">
                  <a16:creationId xmlns:a16="http://schemas.microsoft.com/office/drawing/2014/main" xmlns="" id="{424597F1-186A-4114-A071-57BDDF43A6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2504762" y="3761508"/>
              <a:ext cx="1264444" cy="1266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6402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95FE9D6D-B265-4369-BA63-B46716865F75}"/>
              </a:ext>
            </a:extLst>
          </p:cNvPr>
          <p:cNvSpPr/>
          <p:nvPr/>
        </p:nvSpPr>
        <p:spPr>
          <a:xfrm flipV="1">
            <a:off x="5256000" y="-7372"/>
            <a:ext cx="3888000" cy="604823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xmlns="" id="{C6169C81-0BA3-45EB-936B-A3663F68EABC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5600914"/>
            <a:ext cx="916955" cy="916955"/>
            <a:chOff x="7979931" y="5555066"/>
            <a:chExt cx="1008650" cy="1008650"/>
          </a:xfrm>
        </p:grpSpPr>
        <p:sp>
          <p:nvSpPr>
            <p:cNvPr id="17" name="Ellipszis 16">
              <a:extLst>
                <a:ext uri="{FF2B5EF4-FFF2-40B4-BE49-F238E27FC236}">
                  <a16:creationId xmlns:a16="http://schemas.microsoft.com/office/drawing/2014/main" xmlns="" id="{9EFD7621-71CF-437C-B3D4-E1A48BAFC1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xmlns="" id="{0AF630AB-9F6B-4D24-B8B6-92584799BA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1" name="Szöveg helye 7">
            <a:extLst>
              <a:ext uri="{FF2B5EF4-FFF2-40B4-BE49-F238E27FC236}">
                <a16:creationId xmlns:a16="http://schemas.microsoft.com/office/drawing/2014/main" xmlns="" id="{B3343780-31AA-4D24-8F2C-5BB0F16FE6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0" y="1880323"/>
            <a:ext cx="3600000" cy="37176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22" name="Cím 8">
            <a:extLst>
              <a:ext uri="{FF2B5EF4-FFF2-40B4-BE49-F238E27FC236}">
                <a16:creationId xmlns:a16="http://schemas.microsoft.com/office/drawing/2014/main" xmlns="" id="{28121AF0-8220-4AE5-9CE4-C958BB7BE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tx2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23" name="Szöveg helye 2">
            <a:extLst>
              <a:ext uri="{FF2B5EF4-FFF2-40B4-BE49-F238E27FC236}">
                <a16:creationId xmlns:a16="http://schemas.microsoft.com/office/drawing/2014/main" xmlns="" id="{7AD3AEF0-EEC9-497F-8B15-C8297DB6A9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999" y="6316643"/>
            <a:ext cx="3600001" cy="369333"/>
          </a:xfrm>
        </p:spPr>
        <p:txBody>
          <a:bodyPr anchor="ctr">
            <a:noAutofit/>
          </a:bodyPr>
          <a:lstStyle>
            <a:lvl1pPr algn="l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4" name="Tartalom helye 3">
            <a:extLst>
              <a:ext uri="{FF2B5EF4-FFF2-40B4-BE49-F238E27FC236}">
                <a16:creationId xmlns:a16="http://schemas.microsoft.com/office/drawing/2014/main" xmlns="" id="{443B9895-50E0-4F70-9538-A82F0E77226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5" name="Szöveg helye 5">
            <a:extLst>
              <a:ext uri="{FF2B5EF4-FFF2-40B4-BE49-F238E27FC236}">
                <a16:creationId xmlns:a16="http://schemas.microsoft.com/office/drawing/2014/main" xmlns="" id="{62358A1B-165E-4F6B-81B3-3E8B391590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6" name="Szöveg helye 5">
            <a:extLst>
              <a:ext uri="{FF2B5EF4-FFF2-40B4-BE49-F238E27FC236}">
                <a16:creationId xmlns:a16="http://schemas.microsoft.com/office/drawing/2014/main" xmlns="" id="{FD60B878-9459-4CFB-9A06-B09114F8CA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1873624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örz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232416D1-8352-4C9D-AB69-E103306AD2A5}"/>
              </a:ext>
            </a:extLst>
          </p:cNvPr>
          <p:cNvSpPr/>
          <p:nvPr/>
        </p:nvSpPr>
        <p:spPr>
          <a:xfrm flipV="1">
            <a:off x="0" y="-7370"/>
            <a:ext cx="3888000" cy="604823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7" name="Szöveg helye 2">
            <a:extLst>
              <a:ext uri="{FF2B5EF4-FFF2-40B4-BE49-F238E27FC236}">
                <a16:creationId xmlns:a16="http://schemas.microsoft.com/office/drawing/2014/main" xmlns="" id="{A2D54897-97BC-4AB6-A043-75DF451CB4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2066" y="6316865"/>
            <a:ext cx="2827684" cy="361835"/>
          </a:xfrm>
        </p:spPr>
        <p:txBody>
          <a:bodyPr anchor="ctr">
            <a:noAutofit/>
          </a:bodyPr>
          <a:lstStyle>
            <a:lvl1pPr algn="r"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19" name="Szöveg helye 7">
            <a:extLst>
              <a:ext uri="{FF2B5EF4-FFF2-40B4-BE49-F238E27FC236}">
                <a16:creationId xmlns:a16="http://schemas.microsoft.com/office/drawing/2014/main" xmlns="" id="{507977F6-41ED-4021-9514-403C913B5B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9749" y="1887824"/>
            <a:ext cx="3600000" cy="3710173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hu-HU" dirty="0"/>
              <a:t>Az ábrához tartozó magyarázat hosszabb kifejtése, egy vagy több mondatban, hivatkozások, megjegyzések helye…</a:t>
            </a:r>
          </a:p>
        </p:txBody>
      </p:sp>
      <p:sp>
        <p:nvSpPr>
          <p:cNvPr id="23" name="Cím 8">
            <a:extLst>
              <a:ext uri="{FF2B5EF4-FFF2-40B4-BE49-F238E27FC236}">
                <a16:creationId xmlns:a16="http://schemas.microsoft.com/office/drawing/2014/main" xmlns="" id="{E4FB3E16-AC8D-45AA-B9BF-06A9E74E6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49" y="365129"/>
            <a:ext cx="3600000" cy="1325563"/>
          </a:xfrm>
          <a:ln>
            <a:gradFill flip="none" rotWithShape="1">
              <a:gsLst>
                <a:gs pos="1000">
                  <a:schemeClr val="accent1">
                    <a:lumMod val="5000"/>
                    <a:lumOff val="95000"/>
                  </a:schemeClr>
                </a:gs>
                <a:gs pos="1000">
                  <a:schemeClr val="bg1">
                    <a:alpha val="0"/>
                  </a:schemeClr>
                </a:gs>
              </a:gsLst>
              <a:lin ang="16200000" scaled="0"/>
              <a:tileRect/>
            </a:gradFill>
          </a:ln>
        </p:spPr>
        <p:txBody>
          <a:bodyPr bIns="144000" anchor="b">
            <a:normAutofit/>
          </a:bodyPr>
          <a:lstStyle>
            <a:lvl1pPr>
              <a:lnSpc>
                <a:spcPct val="120000"/>
              </a:lnSpc>
              <a:defRPr sz="3000" cap="all" spc="75" baseline="0">
                <a:solidFill>
                  <a:schemeClr val="tx2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xmlns="" id="{E11484FF-1675-41C3-818B-AB2F6DAAE4F2}"/>
              </a:ext>
            </a:extLst>
          </p:cNvPr>
          <p:cNvGrpSpPr>
            <a:grpSpLocks noChangeAspect="1"/>
          </p:cNvGrpSpPr>
          <p:nvPr/>
        </p:nvGrpSpPr>
        <p:grpSpPr>
          <a:xfrm>
            <a:off x="209232" y="5600914"/>
            <a:ext cx="916955" cy="916955"/>
            <a:chOff x="7979931" y="5555066"/>
            <a:chExt cx="1008650" cy="1008650"/>
          </a:xfrm>
        </p:grpSpPr>
        <p:sp>
          <p:nvSpPr>
            <p:cNvPr id="25" name="Ellipszis 24">
              <a:extLst>
                <a:ext uri="{FF2B5EF4-FFF2-40B4-BE49-F238E27FC236}">
                  <a16:creationId xmlns:a16="http://schemas.microsoft.com/office/drawing/2014/main" xmlns="" id="{80BD8AF3-1867-48AE-B2EB-9BB371E59B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6" name="Kép 25">
              <a:extLst>
                <a:ext uri="{FF2B5EF4-FFF2-40B4-BE49-F238E27FC236}">
                  <a16:creationId xmlns:a16="http://schemas.microsoft.com/office/drawing/2014/main" xmlns="" id="{FAE3769D-ED75-4170-9866-10C93F4A4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7" name="Szöveg helye 5">
            <a:extLst>
              <a:ext uri="{FF2B5EF4-FFF2-40B4-BE49-F238E27FC236}">
                <a16:creationId xmlns:a16="http://schemas.microsoft.com/office/drawing/2014/main" xmlns="" id="{DB20685B-301B-40ED-8D58-1BC4C293D3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5525" y="5841351"/>
            <a:ext cx="4536000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8" name="Szöveg helye 5">
            <a:extLst>
              <a:ext uri="{FF2B5EF4-FFF2-40B4-BE49-F238E27FC236}">
                <a16:creationId xmlns:a16="http://schemas.microsoft.com/office/drawing/2014/main" xmlns="" id="{13D9A0A3-0A6C-4362-87DE-59B7198C71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5525" y="6315176"/>
            <a:ext cx="4536000" cy="370800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sp>
        <p:nvSpPr>
          <p:cNvPr id="29" name="Tartalom helye 3">
            <a:extLst>
              <a:ext uri="{FF2B5EF4-FFF2-40B4-BE49-F238E27FC236}">
                <a16:creationId xmlns:a16="http://schemas.microsoft.com/office/drawing/2014/main" xmlns="" id="{2930C90B-1E3C-41E7-9F75-83F7F22873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225670" y="571670"/>
            <a:ext cx="4536000" cy="5055085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</p:spTree>
    <p:extLst>
      <p:ext uri="{BB962C8B-B14F-4D97-AF65-F5344CB8AC3E}">
        <p14:creationId xmlns:p14="http://schemas.microsoft.com/office/powerpoint/2010/main" val="513760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72A46DC0-580F-4857-8317-082AAE9E86DC}"/>
              </a:ext>
            </a:extLst>
          </p:cNvPr>
          <p:cNvSpPr/>
          <p:nvPr/>
        </p:nvSpPr>
        <p:spPr>
          <a:xfrm flipV="1">
            <a:off x="5255664" y="-4"/>
            <a:ext cx="3888336" cy="3384000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Cím 4">
            <a:extLst>
              <a:ext uri="{FF2B5EF4-FFF2-40B4-BE49-F238E27FC236}">
                <a16:creationId xmlns:a16="http://schemas.microsoft.com/office/drawing/2014/main" xmlns="" id="{5678F594-92B3-40FB-8F4D-BF90B71FEE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832" y="365129"/>
            <a:ext cx="3600000" cy="2892066"/>
          </a:xfrm>
          <a:ln>
            <a:noFill/>
          </a:ln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Több soros Mintacím szerkesztése</a:t>
            </a:r>
          </a:p>
        </p:txBody>
      </p:sp>
      <p:sp>
        <p:nvSpPr>
          <p:cNvPr id="19" name="Szöveg helye 2">
            <a:extLst>
              <a:ext uri="{FF2B5EF4-FFF2-40B4-BE49-F238E27FC236}">
                <a16:creationId xmlns:a16="http://schemas.microsoft.com/office/drawing/2014/main" xmlns="" id="{8233694C-4943-4A7D-BE48-B2660ABF29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9832" y="3579212"/>
            <a:ext cx="3600000" cy="2550849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 tartalmak helye.</a:t>
            </a:r>
          </a:p>
        </p:txBody>
      </p:sp>
      <p:sp>
        <p:nvSpPr>
          <p:cNvPr id="20" name="Tartalom helye 3">
            <a:extLst>
              <a:ext uri="{FF2B5EF4-FFF2-40B4-BE49-F238E27FC236}">
                <a16:creationId xmlns:a16="http://schemas.microsoft.com/office/drawing/2014/main" xmlns="" id="{23F20983-B6FB-42DD-91ED-468B9EAAA0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1" name="Szöveg helye 2">
            <a:extLst>
              <a:ext uri="{FF2B5EF4-FFF2-40B4-BE49-F238E27FC236}">
                <a16:creationId xmlns:a16="http://schemas.microsoft.com/office/drawing/2014/main" xmlns="" id="{596EA518-1AF5-4030-BCE6-6AFA7A1D09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983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sp>
        <p:nvSpPr>
          <p:cNvPr id="23" name="Szöveg helye 5">
            <a:extLst>
              <a:ext uri="{FF2B5EF4-FFF2-40B4-BE49-F238E27FC236}">
                <a16:creationId xmlns:a16="http://schemas.microsoft.com/office/drawing/2014/main" xmlns="" id="{3AF593BC-57A1-4BA1-B8B2-3C3906E541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4" name="Szöveg helye 5">
            <a:extLst>
              <a:ext uri="{FF2B5EF4-FFF2-40B4-BE49-F238E27FC236}">
                <a16:creationId xmlns:a16="http://schemas.microsoft.com/office/drawing/2014/main" xmlns="" id="{CD922AE4-7C86-483F-8C1F-C571DB7E6D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xmlns="" id="{F1984F91-C90F-4ADE-AB8F-4BD6428FB7CA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2968169"/>
            <a:ext cx="916955" cy="916955"/>
            <a:chOff x="7979931" y="5555066"/>
            <a:chExt cx="1008650" cy="1008650"/>
          </a:xfrm>
        </p:grpSpPr>
        <p:sp>
          <p:nvSpPr>
            <p:cNvPr id="28" name="Ellipszis 27">
              <a:extLst>
                <a:ext uri="{FF2B5EF4-FFF2-40B4-BE49-F238E27FC236}">
                  <a16:creationId xmlns:a16="http://schemas.microsoft.com/office/drawing/2014/main" xmlns="" id="{4BE942ED-20A0-462C-9AA3-98A3D8EB06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9" name="Kép 28">
              <a:extLst>
                <a:ext uri="{FF2B5EF4-FFF2-40B4-BE49-F238E27FC236}">
                  <a16:creationId xmlns:a16="http://schemas.microsoft.com/office/drawing/2014/main" xmlns="" id="{9C25A85E-BCED-4D19-8B8D-AEDE48715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2979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0AD6B8B2-D23E-4691-9AAC-7EDDD28611E6}"/>
              </a:ext>
            </a:extLst>
          </p:cNvPr>
          <p:cNvSpPr/>
          <p:nvPr/>
        </p:nvSpPr>
        <p:spPr>
          <a:xfrm flipV="1">
            <a:off x="5256000" y="-3"/>
            <a:ext cx="3888000" cy="1663375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Cím 4">
            <a:extLst>
              <a:ext uri="{FF2B5EF4-FFF2-40B4-BE49-F238E27FC236}">
                <a16:creationId xmlns:a16="http://schemas.microsoft.com/office/drawing/2014/main" xmlns="" id="{8FFDDC65-6164-4CCB-B333-E1644A4AB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24" y="365129"/>
            <a:ext cx="3600000" cy="998976"/>
          </a:xfrm>
          <a:ln>
            <a:noFill/>
          </a:ln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lang="hu-HU" sz="3000" cap="all" spc="75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hu-HU" dirty="0"/>
              <a:t>Rövid cím szerkesztése</a:t>
            </a:r>
          </a:p>
        </p:txBody>
      </p:sp>
      <p:sp>
        <p:nvSpPr>
          <p:cNvPr id="19" name="Szöveg helye 2">
            <a:extLst>
              <a:ext uri="{FF2B5EF4-FFF2-40B4-BE49-F238E27FC236}">
                <a16:creationId xmlns:a16="http://schemas.microsoft.com/office/drawing/2014/main" xmlns="" id="{5F09AFC3-B5CD-4E41-9D45-5F00B3C242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6454" y="1835397"/>
            <a:ext cx="3600000" cy="429465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</a:t>
            </a:r>
            <a:br>
              <a:rPr lang="hu-HU" dirty="0"/>
            </a:br>
            <a:r>
              <a:rPr lang="hu-HU" dirty="0"/>
              <a:t>magyarázat egy vagy több mondatban. Hivatkozások, megjegyzések és egyéb tartalmak helye.</a:t>
            </a:r>
          </a:p>
        </p:txBody>
      </p:sp>
      <p:sp>
        <p:nvSpPr>
          <p:cNvPr id="20" name="Szöveg helye 2">
            <a:extLst>
              <a:ext uri="{FF2B5EF4-FFF2-40B4-BE49-F238E27FC236}">
                <a16:creationId xmlns:a16="http://schemas.microsoft.com/office/drawing/2014/main" xmlns="" id="{66DB3B47-E5BD-4D9C-ABC4-FD9EFBDB8E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6454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xmlns="" id="{BD258CC9-59BD-4AFF-9FC5-6FC59D53E1B0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241912"/>
            <a:ext cx="916955" cy="916955"/>
            <a:chOff x="7979931" y="5555066"/>
            <a:chExt cx="1008650" cy="1008650"/>
          </a:xfrm>
        </p:grpSpPr>
        <p:sp>
          <p:nvSpPr>
            <p:cNvPr id="22" name="Ellipszis 21">
              <a:extLst>
                <a:ext uri="{FF2B5EF4-FFF2-40B4-BE49-F238E27FC236}">
                  <a16:creationId xmlns:a16="http://schemas.microsoft.com/office/drawing/2014/main" xmlns="" id="{5CF829C1-E4FA-4C2D-BE75-8FC9B14B80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7" name="Kép 26">
              <a:extLst>
                <a:ext uri="{FF2B5EF4-FFF2-40B4-BE49-F238E27FC236}">
                  <a16:creationId xmlns:a16="http://schemas.microsoft.com/office/drawing/2014/main" xmlns="" id="{CF7E04B7-1E02-4476-A274-2A06E51F7C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8" name="Tartalom helye 3">
            <a:extLst>
              <a:ext uri="{FF2B5EF4-FFF2-40B4-BE49-F238E27FC236}">
                <a16:creationId xmlns:a16="http://schemas.microsoft.com/office/drawing/2014/main" xmlns="" id="{02898BE7-775E-458D-B1BC-FD141877356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365129"/>
            <a:ext cx="4534946" cy="5193842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9" name="Szöveg helye 5">
            <a:extLst>
              <a:ext uri="{FF2B5EF4-FFF2-40B4-BE49-F238E27FC236}">
                <a16:creationId xmlns:a16="http://schemas.microsoft.com/office/drawing/2014/main" xmlns="" id="{ADE4F8FA-4D91-467C-95E1-115577AEB2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30" name="Szöveg helye 5">
            <a:extLst>
              <a:ext uri="{FF2B5EF4-FFF2-40B4-BE49-F238E27FC236}">
                <a16:creationId xmlns:a16="http://schemas.microsoft.com/office/drawing/2014/main" xmlns="" id="{4A364233-E73C-46A3-BB4E-EF99577456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384080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13">
            <a:extLst>
              <a:ext uri="{FF2B5EF4-FFF2-40B4-BE49-F238E27FC236}">
                <a16:creationId xmlns:a16="http://schemas.microsoft.com/office/drawing/2014/main" xmlns="" id="{F49FE928-4021-49BA-8B20-CA9BBBC6F1F1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Cím 1">
            <a:extLst>
              <a:ext uri="{FF2B5EF4-FFF2-40B4-BE49-F238E27FC236}">
                <a16:creationId xmlns:a16="http://schemas.microsoft.com/office/drawing/2014/main" xmlns="" id="{8E3F0C2D-FFFB-4442-865A-AFAC54F1B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tx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dirty="0"/>
              <a:t>Mintacím szerkesztése</a:t>
            </a:r>
          </a:p>
        </p:txBody>
      </p:sp>
      <p:sp>
        <p:nvSpPr>
          <p:cNvPr id="17" name="Szöveg helye 2">
            <a:extLst>
              <a:ext uri="{FF2B5EF4-FFF2-40B4-BE49-F238E27FC236}">
                <a16:creationId xmlns:a16="http://schemas.microsoft.com/office/drawing/2014/main" xmlns="" id="{9EAD14A0-CF7F-4FF1-BB24-9FD596609E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74967" y="1200845"/>
            <a:ext cx="3600000" cy="492921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/>
            </a:lvl1pPr>
          </a:lstStyle>
          <a:p>
            <a:pPr lvl="0"/>
            <a:r>
              <a:rPr lang="hu-HU" dirty="0"/>
              <a:t>Az ábrához tartozó magyarázat egy vagy több mondatban. Hivatkozások, megjegyzések és egy tartalmak helye.</a:t>
            </a:r>
          </a:p>
        </p:txBody>
      </p:sp>
      <p:sp>
        <p:nvSpPr>
          <p:cNvPr id="18" name="Szöveg helye 2">
            <a:extLst>
              <a:ext uri="{FF2B5EF4-FFF2-40B4-BE49-F238E27FC236}">
                <a16:creationId xmlns:a16="http://schemas.microsoft.com/office/drawing/2014/main" xmlns="" id="{BDFF43FA-559E-4CC2-BA64-4A83B6A39B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xmlns="" id="{1DDF96CC-2707-498B-9D47-F656111740F7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21" name="Ellipszis 20">
              <a:extLst>
                <a:ext uri="{FF2B5EF4-FFF2-40B4-BE49-F238E27FC236}">
                  <a16:creationId xmlns:a16="http://schemas.microsoft.com/office/drawing/2014/main" xmlns="" id="{C01B383D-BBDA-4686-84F7-4C6CE78115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22" name="Kép 21">
              <a:extLst>
                <a:ext uri="{FF2B5EF4-FFF2-40B4-BE49-F238E27FC236}">
                  <a16:creationId xmlns:a16="http://schemas.microsoft.com/office/drawing/2014/main" xmlns="" id="{F4A63ADB-B578-435E-BDB6-6E72222B8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  <p:sp>
        <p:nvSpPr>
          <p:cNvPr id="26" name="Tartalom helye 3">
            <a:extLst>
              <a:ext uri="{FF2B5EF4-FFF2-40B4-BE49-F238E27FC236}">
                <a16:creationId xmlns:a16="http://schemas.microsoft.com/office/drawing/2014/main" xmlns="" id="{A5D8B0BB-C4C6-48D5-A4BA-AB0AB6F1B5C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475" y="1200845"/>
            <a:ext cx="4534946" cy="435812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28" name="Szöveg helye 5">
            <a:extLst>
              <a:ext uri="{FF2B5EF4-FFF2-40B4-BE49-F238E27FC236}">
                <a16:creationId xmlns:a16="http://schemas.microsoft.com/office/drawing/2014/main" xmlns="" id="{1CAC9F08-C220-4C2B-80B9-1A6C9C33B6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29" y="581571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800" cap="all" spc="113" baseline="0"/>
            </a:lvl1pPr>
          </a:lstStyle>
          <a:p>
            <a:pPr lvl="0"/>
            <a:r>
              <a:rPr lang="hu-HU" dirty="0"/>
              <a:t>Ábra / Diagram címe </a:t>
            </a:r>
          </a:p>
        </p:txBody>
      </p:sp>
      <p:sp>
        <p:nvSpPr>
          <p:cNvPr id="29" name="Szöveg helye 5">
            <a:extLst>
              <a:ext uri="{FF2B5EF4-FFF2-40B4-BE49-F238E27FC236}">
                <a16:creationId xmlns:a16="http://schemas.microsoft.com/office/drawing/2014/main" xmlns="" id="{0B3EA3D5-59BC-400F-9370-46BF346B11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29" y="6282023"/>
            <a:ext cx="4535091" cy="444979"/>
          </a:xfrm>
        </p:spPr>
        <p:txBody>
          <a:bodyPr anchor="ctr">
            <a:normAutofit/>
          </a:bodyPr>
          <a:lstStyle>
            <a:lvl1pPr algn="ctr">
              <a:defRPr sz="1350" cap="none" spc="113" baseline="0"/>
            </a:lvl1pPr>
          </a:lstStyle>
          <a:p>
            <a:pPr lvl="0"/>
            <a:r>
              <a:rPr lang="hu-HU" dirty="0"/>
              <a:t>Az ábra alcíme, évszám, korcsoport, egyéb</a:t>
            </a:r>
          </a:p>
        </p:txBody>
      </p:sp>
    </p:spTree>
    <p:extLst>
      <p:ext uri="{BB962C8B-B14F-4D97-AF65-F5344CB8AC3E}">
        <p14:creationId xmlns:p14="http://schemas.microsoft.com/office/powerpoint/2010/main" val="1280174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örzs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rtalom helye 3">
            <a:extLst>
              <a:ext uri="{FF2B5EF4-FFF2-40B4-BE49-F238E27FC236}">
                <a16:creationId xmlns:a16="http://schemas.microsoft.com/office/drawing/2014/main" xmlns="" id="{4DD4CFD9-DEB4-4FAD-A942-9652D70A5E5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8176" y="1190675"/>
            <a:ext cx="8059483" cy="5047096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hu-HU" dirty="0"/>
              <a:t>Ábra / diagram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xmlns="" id="{698EDC3C-F61C-4E0A-9B87-65FB0A6394C5}"/>
              </a:ext>
            </a:extLst>
          </p:cNvPr>
          <p:cNvSpPr/>
          <p:nvPr/>
        </p:nvSpPr>
        <p:spPr>
          <a:xfrm>
            <a:off x="-1" y="293639"/>
            <a:ext cx="9144001" cy="635999"/>
          </a:xfrm>
          <a:prstGeom prst="rect">
            <a:avLst/>
          </a:prstGeom>
          <a:pattFill prst="ltUpDiag">
            <a:fgClr>
              <a:schemeClr val="tx2">
                <a:lumMod val="10000"/>
                <a:lumOff val="9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Cím 1">
            <a:extLst>
              <a:ext uri="{FF2B5EF4-FFF2-40B4-BE49-F238E27FC236}">
                <a16:creationId xmlns:a16="http://schemas.microsoft.com/office/drawing/2014/main" xmlns="" id="{F15B2FEA-02B9-417D-A720-B3FC61919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4" y="310448"/>
            <a:ext cx="7610642" cy="6120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hu-HU" sz="3000" cap="all" spc="80" baseline="0">
                <a:solidFill>
                  <a:schemeClr val="tx2"/>
                </a:solidFill>
              </a:defRPr>
            </a:lvl1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dirty="0"/>
              <a:t>Mintacím szerkesztése</a:t>
            </a:r>
          </a:p>
        </p:txBody>
      </p:sp>
      <p:sp>
        <p:nvSpPr>
          <p:cNvPr id="15" name="Szöveg helye 2">
            <a:extLst>
              <a:ext uri="{FF2B5EF4-FFF2-40B4-BE49-F238E27FC236}">
                <a16:creationId xmlns:a16="http://schemas.microsoft.com/office/drawing/2014/main" xmlns="" id="{5DC307C6-FB29-457B-BF8E-A49D05DE79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82152" y="6316643"/>
            <a:ext cx="3600000" cy="369333"/>
          </a:xfrm>
        </p:spPr>
        <p:txBody>
          <a:bodyPr anchor="ctr">
            <a:noAutofit/>
          </a:bodyPr>
          <a:lstStyle>
            <a:lvl1pPr algn="r">
              <a:spcBef>
                <a:spcPts val="0"/>
              </a:spcBef>
              <a:defRPr sz="1350"/>
            </a:lvl1pPr>
          </a:lstStyle>
          <a:p>
            <a:pPr lvl="0"/>
            <a:r>
              <a:rPr lang="hu-HU" dirty="0"/>
              <a:t>Forrás | MNB</a:t>
            </a:r>
          </a:p>
        </p:txBody>
      </p: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xmlns="" id="{2294AA46-0A5D-445B-8443-08F3C32D1209}"/>
              </a:ext>
            </a:extLst>
          </p:cNvPr>
          <p:cNvGrpSpPr>
            <a:grpSpLocks noChangeAspect="1"/>
          </p:cNvGrpSpPr>
          <p:nvPr/>
        </p:nvGrpSpPr>
        <p:grpSpPr>
          <a:xfrm>
            <a:off x="8025779" y="156593"/>
            <a:ext cx="916955" cy="916955"/>
            <a:chOff x="7979931" y="5555066"/>
            <a:chExt cx="1008650" cy="1008650"/>
          </a:xfrm>
        </p:grpSpPr>
        <p:sp>
          <p:nvSpPr>
            <p:cNvPr id="18" name="Ellipszis 17">
              <a:extLst>
                <a:ext uri="{FF2B5EF4-FFF2-40B4-BE49-F238E27FC236}">
                  <a16:creationId xmlns:a16="http://schemas.microsoft.com/office/drawing/2014/main" xmlns="" id="{2CB1EFAC-6859-48B0-8A0B-2C13EEC9EF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79931" y="5555066"/>
              <a:ext cx="1008650" cy="100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sz="1800"/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xmlns="" id="{A961BC90-D2F2-45FB-AF47-AE07F2977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9" t="13826" r="24393" b="13968"/>
            <a:stretch/>
          </p:blipFill>
          <p:spPr>
            <a:xfrm>
              <a:off x="8052439" y="5626756"/>
              <a:ext cx="863632" cy="86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9223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17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12" name="Szöveg helye 16">
            <a:extLst>
              <a:ext uri="{FF2B5EF4-FFF2-40B4-BE49-F238E27FC236}">
                <a16:creationId xmlns:a16="http://schemas.microsoft.com/office/drawing/2014/main" xmlns="" id="{8FBA625A-5531-479D-ABA0-7EC882803FA7}"/>
              </a:ext>
            </a:extLst>
          </p:cNvPr>
          <p:cNvSpPr txBox="1">
            <a:spLocks/>
          </p:cNvSpPr>
          <p:nvPr/>
        </p:nvSpPr>
        <p:spPr>
          <a:xfrm>
            <a:off x="8826" y="6344468"/>
            <a:ext cx="553150" cy="335135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hu-HU" sz="1400" b="0" kern="0" spc="50" baseline="0" dirty="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5897F7-D0F6-48BC-987C-C4C9ABF430D0}" type="slidenum">
              <a:rPr lang="en-US" sz="1350" kern="1200" spc="0" smtClean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pPr algn="r"/>
              <a:t>‹#›</a:t>
            </a:fld>
            <a:r>
              <a:rPr lang="hu-HU" sz="1350" kern="1200" spc="0" dirty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 |</a:t>
            </a:r>
            <a:endParaRPr lang="en-US" sz="1350" dirty="0">
              <a:solidFill>
                <a:schemeClr val="tx2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Élőláb helye 15">
            <a:extLst>
              <a:ext uri="{FF2B5EF4-FFF2-40B4-BE49-F238E27FC236}">
                <a16:creationId xmlns:a16="http://schemas.microsoft.com/office/drawing/2014/main" xmlns="" id="{1BA11169-7FEF-4E22-B20D-BBD07A24C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0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342875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749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28624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371498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12" name="Szöveg helye 16">
            <a:extLst>
              <a:ext uri="{FF2B5EF4-FFF2-40B4-BE49-F238E27FC236}">
                <a16:creationId xmlns:a16="http://schemas.microsoft.com/office/drawing/2014/main" xmlns="" id="{8FBA625A-5531-479D-ABA0-7EC882803FA7}"/>
              </a:ext>
            </a:extLst>
          </p:cNvPr>
          <p:cNvSpPr txBox="1">
            <a:spLocks/>
          </p:cNvSpPr>
          <p:nvPr/>
        </p:nvSpPr>
        <p:spPr>
          <a:xfrm>
            <a:off x="8826" y="6344468"/>
            <a:ext cx="553150" cy="335135"/>
          </a:xfrm>
          <a:prstGeom prst="rect">
            <a:avLst/>
          </a:prstGeom>
          <a:ln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hu-HU" sz="1400" b="0" kern="0" spc="50" baseline="0" dirty="0" smtClean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5897F7-D0F6-48BC-987C-C4C9ABF430D0}" type="slidenum">
              <a:rPr lang="en-US" sz="1350" kern="1200" spc="0" smtClean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pPr algn="r"/>
              <a:t>‹#›</a:t>
            </a:fld>
            <a:r>
              <a:rPr lang="hu-HU" sz="1350" kern="1200" spc="0" dirty="0">
                <a:solidFill>
                  <a:schemeClr val="tx2"/>
                </a:solidFill>
                <a:latin typeface="+mj-lt"/>
                <a:cs typeface="Calibri Light" panose="020F0302020204030204" pitchFamily="34" charset="0"/>
              </a:rPr>
              <a:t> |</a:t>
            </a:r>
            <a:endParaRPr lang="en-US" sz="1350" dirty="0">
              <a:solidFill>
                <a:schemeClr val="tx2"/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6" name="Élőláb helye 15">
            <a:extLst>
              <a:ext uri="{FF2B5EF4-FFF2-40B4-BE49-F238E27FC236}">
                <a16:creationId xmlns:a16="http://schemas.microsoft.com/office/drawing/2014/main" xmlns="" id="{1BA11169-7FEF-4E22-B20D-BBD07A24C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7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5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2"/>
          </a:solidFill>
          <a:latin typeface="+mn-lt"/>
          <a:ea typeface="+mn-ea"/>
          <a:cs typeface="+mn-cs"/>
        </a:defRPr>
      </a:lvl1pPr>
      <a:lvl2pPr marL="342875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749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028624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371498" indent="0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HITREG@mnb.hu" TargetMode="External"/><Relationship Id="rId2" Type="http://schemas.openxmlformats.org/officeDocument/2006/relationships/hyperlink" Target="mailto:SIMONNEB@MNB.HU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8245B08-B280-4712-8DE2-7E87310771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/>
              <a:t>Global </a:t>
            </a:r>
            <a:r>
              <a:rPr lang="hu-HU" dirty="0" err="1"/>
              <a:t>SDMX</a:t>
            </a:r>
            <a:r>
              <a:rPr lang="hu-HU" dirty="0"/>
              <a:t> </a:t>
            </a:r>
            <a:r>
              <a:rPr lang="hu-HU" dirty="0" err="1"/>
              <a:t>Conference</a:t>
            </a:r>
            <a:r>
              <a:rPr lang="hu-HU" dirty="0"/>
              <a:t> | 2019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A866332-96FA-4C17-8E19-F95E408D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SDMX</a:t>
            </a:r>
            <a:r>
              <a:rPr lang="hu-HU" dirty="0"/>
              <a:t> </a:t>
            </a:r>
            <a:r>
              <a:rPr lang="hu-HU" dirty="0" err="1"/>
              <a:t>experiences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magyar nemzeti bank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E4FB2A-F296-4CB5-B762-AC539ECED7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Béla Brinzik | MNB </a:t>
            </a:r>
            <a:r>
              <a:rPr lang="hu-HU" dirty="0" err="1"/>
              <a:t>Statistics</a:t>
            </a:r>
            <a:r>
              <a:rPr lang="hu-HU" dirty="0"/>
              <a:t> </a:t>
            </a:r>
            <a:r>
              <a:rPr lang="hu-HU" dirty="0" err="1"/>
              <a:t>Dept</a:t>
            </a:r>
            <a:r>
              <a:rPr lang="hu-H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3072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8CA265-D75C-47E0-9BFA-D931AC452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006E15B-59C6-4E65-888A-524CF3FD8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SDMX</a:t>
            </a:r>
            <a:r>
              <a:rPr lang="en-GB" dirty="0"/>
              <a:t> data exchange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SDMX</a:t>
            </a:r>
            <a:r>
              <a:rPr lang="en-GB" dirty="0"/>
              <a:t>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Experiences, future plans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A54BA577-F050-4982-81E5-BFF9E1FE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6B1E478-25DE-474C-8F51-61AF06C7CD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859F1AD0-A2C3-4D7B-8152-C2C95F5724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4">
            <a:extLst>
              <a:ext uri="{FF2B5EF4-FFF2-40B4-BE49-F238E27FC236}">
                <a16:creationId xmlns:a16="http://schemas.microsoft.com/office/drawing/2014/main" xmlns="" id="{33D3007B-4B35-4F80-99C9-BB3254AEC30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925" y="1586971"/>
            <a:ext cx="4535488" cy="302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0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73239C63-BD4C-4442-8E03-0CA97F485B1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t"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Fulfil</a:t>
            </a:r>
            <a:r>
              <a:rPr lang="hu-HU" sz="2800" dirty="0"/>
              <a:t>l</a:t>
            </a:r>
            <a:r>
              <a:rPr lang="en-GB" sz="2800" dirty="0"/>
              <a:t> the international reporting  requirements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hu-HU" sz="2800" dirty="0"/>
          </a:p>
          <a:p>
            <a:pPr algn="l"/>
            <a:endParaRPr lang="hu-HU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3BA4054A-BC6B-4EEF-A6AE-AECB5300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SDMX</a:t>
            </a:r>
            <a:r>
              <a:rPr lang="en-GB" dirty="0"/>
              <a:t> data exchange at THE MNB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9F15D11-9C9E-48DE-8CAC-08399ADF60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KÃ©ptalÃ¡lat a kÃ¶vetkezÅre: âmagyar nemzeti bank logoâ">
            <a:extLst>
              <a:ext uri="{FF2B5EF4-FFF2-40B4-BE49-F238E27FC236}">
                <a16:creationId xmlns:a16="http://schemas.microsoft.com/office/drawing/2014/main" xmlns="" id="{5F5A3D4B-9ABF-466B-AB14-DEC6AF19D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27" y="3099860"/>
            <a:ext cx="122872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KÃ©ptalÃ¡lat a kÃ¶vetkezÅre: âeurostat logoâ">
            <a:extLst>
              <a:ext uri="{FF2B5EF4-FFF2-40B4-BE49-F238E27FC236}">
                <a16:creationId xmlns:a16="http://schemas.microsoft.com/office/drawing/2014/main" xmlns="" id="{1038EFA8-8FC1-49D1-8101-981CEB6B4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73" y="4680081"/>
            <a:ext cx="2166628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KÃ©ptalÃ¡lat a kÃ¶vetkezÅre: âECB logoâ">
            <a:extLst>
              <a:ext uri="{FF2B5EF4-FFF2-40B4-BE49-F238E27FC236}">
                <a16:creationId xmlns:a16="http://schemas.microsoft.com/office/drawing/2014/main" xmlns="" id="{E038509F-174B-4880-A9A2-D2803BED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74" y="2101601"/>
            <a:ext cx="14192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KÃ©ptalÃ¡lat a kÃ¶vetkezÅre: âIMF logoâ">
            <a:extLst>
              <a:ext uri="{FF2B5EF4-FFF2-40B4-BE49-F238E27FC236}">
                <a16:creationId xmlns:a16="http://schemas.microsoft.com/office/drawing/2014/main" xmlns="" id="{A77E6AA4-CA7B-447A-861B-7A42CFC0C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902" y="1866373"/>
            <a:ext cx="1528208" cy="156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Ã©ptalÃ¡lat a kÃ¶vetkezÅre: âOECD logoâ">
            <a:extLst>
              <a:ext uri="{FF2B5EF4-FFF2-40B4-BE49-F238E27FC236}">
                <a16:creationId xmlns:a16="http://schemas.microsoft.com/office/drawing/2014/main" xmlns="" id="{EE40C63D-D1B6-41F4-B476-D4CFB3802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03" y="4328585"/>
            <a:ext cx="1214779" cy="125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xmlns="" id="{4A0F5CAF-5BE6-485E-BC51-0D24D6E71A72}"/>
              </a:ext>
            </a:extLst>
          </p:cNvPr>
          <p:cNvSpPr/>
          <p:nvPr/>
        </p:nvSpPr>
        <p:spPr>
          <a:xfrm rot="9456572">
            <a:off x="2515383" y="4368301"/>
            <a:ext cx="1622098" cy="311851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xmlns="" id="{1EADF949-7708-45EB-9E30-50DE4C4277D9}"/>
              </a:ext>
            </a:extLst>
          </p:cNvPr>
          <p:cNvSpPr/>
          <p:nvPr/>
        </p:nvSpPr>
        <p:spPr>
          <a:xfrm rot="11802754">
            <a:off x="2491224" y="3062584"/>
            <a:ext cx="1614969" cy="319558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xmlns="" id="{2DFE61B2-3786-4E98-9DBF-9CDEB18189BF}"/>
              </a:ext>
            </a:extLst>
          </p:cNvPr>
          <p:cNvSpPr/>
          <p:nvPr/>
        </p:nvSpPr>
        <p:spPr>
          <a:xfrm rot="20333462">
            <a:off x="5403822" y="3006414"/>
            <a:ext cx="1548970" cy="328113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xmlns="" id="{0855D48C-07AA-4A2B-B285-E2915CF2086E}"/>
              </a:ext>
            </a:extLst>
          </p:cNvPr>
          <p:cNvSpPr/>
          <p:nvPr/>
        </p:nvSpPr>
        <p:spPr>
          <a:xfrm rot="1322515">
            <a:off x="5288188" y="4375963"/>
            <a:ext cx="1679874" cy="283711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AutoShape 2" descr="KÃ©ptalÃ¡lat a kÃ¶vetkezÅre: âbank of international settlements logoâ">
            <a:extLst>
              <a:ext uri="{FF2B5EF4-FFF2-40B4-BE49-F238E27FC236}">
                <a16:creationId xmlns:a16="http://schemas.microsoft.com/office/drawing/2014/main" xmlns="" id="{0E8819D9-159B-44FC-BCEA-9CBC0B07C3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07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7A8A671F-C454-4158-A0C8-C57BA950E69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8174" y="1269547"/>
            <a:ext cx="8059483" cy="5047096"/>
          </a:xfrm>
        </p:spPr>
        <p:txBody>
          <a:bodyPr anchor="t"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Statistical processing system : </a:t>
            </a:r>
            <a:r>
              <a:rPr lang="en-GB" sz="2800" dirty="0" err="1"/>
              <a:t>MSCASIR</a:t>
            </a:r>
            <a:r>
              <a:rPr lang="en-GB" sz="2800" dirty="0"/>
              <a:t> </a:t>
            </a:r>
            <a:r>
              <a:rPr lang="en-GB" sz="2800" b="1" dirty="0"/>
              <a:t>framework</a:t>
            </a:r>
          </a:p>
          <a:p>
            <a:pPr marL="800075" lvl="1" indent="-457200">
              <a:buFont typeface="Arial" panose="020B0604020202020204" pitchFamily="34" charset="0"/>
              <a:buChar char="•"/>
            </a:pPr>
            <a:r>
              <a:rPr lang="en-GB" sz="2500" dirty="0"/>
              <a:t>Sep</a:t>
            </a:r>
            <a:r>
              <a:rPr lang="hu-HU" sz="2500" dirty="0"/>
              <a:t>a</a:t>
            </a:r>
            <a:r>
              <a:rPr lang="en-GB" sz="2500" dirty="0"/>
              <a:t>r</a:t>
            </a:r>
            <a:r>
              <a:rPr lang="hu-HU" sz="2500" dirty="0"/>
              <a:t>a</a:t>
            </a:r>
            <a:r>
              <a:rPr lang="en-GB" sz="2500" dirty="0" err="1"/>
              <a:t>te</a:t>
            </a:r>
            <a:r>
              <a:rPr lang="hu-HU" sz="2500" dirty="0"/>
              <a:t> </a:t>
            </a:r>
            <a:r>
              <a:rPr lang="en-GB" sz="2500" dirty="0" err="1"/>
              <a:t>modul</a:t>
            </a:r>
            <a:r>
              <a:rPr lang="hu-HU" sz="2500" dirty="0"/>
              <a:t>e</a:t>
            </a:r>
            <a:r>
              <a:rPr lang="en-GB" sz="2500" dirty="0"/>
              <a:t>s for Balance of Payments (</a:t>
            </a:r>
            <a:r>
              <a:rPr lang="en-GB" sz="2500" dirty="0" err="1"/>
              <a:t>FMR</a:t>
            </a:r>
            <a:r>
              <a:rPr lang="en-GB" sz="2500" dirty="0"/>
              <a:t>), Monetary Statistics (MON), Securities (</a:t>
            </a:r>
            <a:r>
              <a:rPr lang="en-GB" sz="2500" dirty="0" err="1"/>
              <a:t>EPSJ</a:t>
            </a:r>
            <a:r>
              <a:rPr lang="en-GB" sz="2500" dirty="0"/>
              <a:t>), Flow of Funds (</a:t>
            </a:r>
            <a:r>
              <a:rPr lang="en-GB" sz="2500" dirty="0" err="1"/>
              <a:t>PSZLA</a:t>
            </a:r>
            <a:r>
              <a:rPr lang="en-GB" sz="2500" dirty="0"/>
              <a:t>)</a:t>
            </a:r>
          </a:p>
          <a:p>
            <a:pPr marL="800075" lvl="1" indent="-457200">
              <a:buFont typeface="Arial" panose="020B0604020202020204" pitchFamily="34" charset="0"/>
              <a:buChar char="•"/>
            </a:pPr>
            <a:r>
              <a:rPr lang="en-GB" sz="2500" dirty="0"/>
              <a:t>common metadata management</a:t>
            </a:r>
          </a:p>
          <a:p>
            <a:pPr marL="800075" lvl="1" indent="-457200">
              <a:buFont typeface="Arial" panose="020B0604020202020204" pitchFamily="34" charset="0"/>
              <a:buChar char="•"/>
            </a:pPr>
            <a:r>
              <a:rPr lang="en-GB" sz="2500" dirty="0"/>
              <a:t>data validation, processing, reporting, publication</a:t>
            </a:r>
          </a:p>
          <a:p>
            <a:pPr marL="800075" lvl="1" indent="-457200">
              <a:buFont typeface="Arial" panose="020B0604020202020204" pitchFamily="34" charset="0"/>
              <a:buChar char="•"/>
            </a:pPr>
            <a:r>
              <a:rPr lang="en-GB" sz="2500" dirty="0"/>
              <a:t>based on OLAP cubes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/>
              <a:t>Supported </a:t>
            </a:r>
            <a:r>
              <a:rPr lang="en-GB" sz="2800" dirty="0" err="1"/>
              <a:t>SDMX</a:t>
            </a:r>
            <a:r>
              <a:rPr lang="en-GB" sz="2800" dirty="0"/>
              <a:t> formats: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 err="1"/>
              <a:t>SDMX</a:t>
            </a:r>
            <a:r>
              <a:rPr lang="en-GB" sz="2500" dirty="0"/>
              <a:t> - EDI: </a:t>
            </a:r>
            <a:r>
              <a:rPr lang="en-GB" sz="2500" dirty="0" err="1"/>
              <a:t>GESMES</a:t>
            </a:r>
            <a:r>
              <a:rPr lang="en-GB" sz="2500" dirty="0"/>
              <a:t> </a:t>
            </a:r>
            <a:r>
              <a:rPr lang="en-GB" sz="2500" dirty="0" err="1"/>
              <a:t>modul</a:t>
            </a:r>
            <a:r>
              <a:rPr lang="hu-HU" sz="2500" dirty="0"/>
              <a:t>e</a:t>
            </a:r>
            <a:endParaRPr lang="en-GB" sz="2500" dirty="0"/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 err="1"/>
              <a:t>SDMX</a:t>
            </a:r>
            <a:r>
              <a:rPr lang="en-GB" sz="2500" dirty="0"/>
              <a:t> – ML: only data message, Balance of Payments </a:t>
            </a:r>
            <a:r>
              <a:rPr lang="en-GB" sz="2500" dirty="0" err="1"/>
              <a:t>FMR</a:t>
            </a:r>
            <a:r>
              <a:rPr lang="en-GB" sz="2500" dirty="0"/>
              <a:t>,  Flow of funds (</a:t>
            </a:r>
            <a:r>
              <a:rPr lang="en-GB" sz="2500" dirty="0" err="1"/>
              <a:t>PSZLA</a:t>
            </a:r>
            <a:r>
              <a:rPr lang="en-GB" sz="2500" dirty="0"/>
              <a:t>) </a:t>
            </a:r>
            <a:r>
              <a:rPr lang="en-GB" sz="2500" dirty="0" err="1"/>
              <a:t>modul</a:t>
            </a:r>
            <a:r>
              <a:rPr lang="hu-HU" sz="2500" dirty="0"/>
              <a:t>e</a:t>
            </a:r>
            <a:r>
              <a:rPr lang="en-GB" sz="2500" dirty="0"/>
              <a:t>s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81C5B38-54BB-4F9E-A29C-676C1B34D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SDMX</a:t>
            </a:r>
            <a:r>
              <a:rPr lang="en-GB" dirty="0"/>
              <a:t> </a:t>
            </a:r>
            <a:r>
              <a:rPr lang="en-GB" dirty="0" err="1"/>
              <a:t>implementAtion</a:t>
            </a:r>
            <a:r>
              <a:rPr lang="en-GB" dirty="0"/>
              <a:t> IN THE MNB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BCB800-EAEF-4C49-983C-77E4B6E313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2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CAB8FFAD-E089-4BF1-B9A8-5A1F921E9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000" dirty="0" err="1"/>
              <a:t>SDMX</a:t>
            </a:r>
            <a:r>
              <a:rPr lang="en-GB" sz="2000" dirty="0"/>
              <a:t> </a:t>
            </a:r>
            <a:r>
              <a:rPr lang="en-GB" sz="2000" dirty="0" err="1"/>
              <a:t>implementAtion</a:t>
            </a:r>
            <a:r>
              <a:rPr lang="en-GB" sz="2000" dirty="0"/>
              <a:t> IN THE MNB </a:t>
            </a:r>
            <a:r>
              <a:rPr lang="hu-HU" sz="2000" dirty="0"/>
              <a:t>- </a:t>
            </a:r>
            <a:r>
              <a:rPr lang="en-GB" sz="2000" dirty="0" err="1"/>
              <a:t>SDMX</a:t>
            </a:r>
            <a:r>
              <a:rPr lang="en-GB" sz="2000" dirty="0"/>
              <a:t> REPORTING in the statistical information system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226C43-9026-449D-94AD-D006F18B48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7" name="Canvas 1">
            <a:extLst>
              <a:ext uri="{FF2B5EF4-FFF2-40B4-BE49-F238E27FC236}">
                <a16:creationId xmlns:a16="http://schemas.microsoft.com/office/drawing/2014/main" xmlns="" id="{282387F9-C2EE-4D8B-B9D7-641A632AAA8F}"/>
              </a:ext>
            </a:extLst>
          </p:cNvPr>
          <p:cNvGrpSpPr/>
          <p:nvPr/>
        </p:nvGrpSpPr>
        <p:grpSpPr>
          <a:xfrm>
            <a:off x="0" y="922448"/>
            <a:ext cx="9191308" cy="5625102"/>
            <a:chOff x="0" y="0"/>
            <a:chExt cx="9238615" cy="584170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E99B606A-A813-40F6-B73F-3EBAB9846889}"/>
                </a:ext>
              </a:extLst>
            </p:cNvPr>
            <p:cNvSpPr/>
            <p:nvPr/>
          </p:nvSpPr>
          <p:spPr>
            <a:xfrm>
              <a:off x="0" y="0"/>
              <a:ext cx="9238615" cy="5414645"/>
            </a:xfrm>
            <a:prstGeom prst="rect">
              <a:avLst/>
            </a:prstGeom>
          </p:spPr>
        </p:sp>
        <p:sp>
          <p:nvSpPr>
            <p:cNvPr id="49" name="Text Box 2">
              <a:extLst>
                <a:ext uri="{FF2B5EF4-FFF2-40B4-BE49-F238E27FC236}">
                  <a16:creationId xmlns:a16="http://schemas.microsoft.com/office/drawing/2014/main" xmlns="" id="{9F52BF74-6C8D-4ED1-BC8E-E0620B8790BF}"/>
                </a:ext>
              </a:extLst>
            </p:cNvPr>
            <p:cNvSpPr txBox="1"/>
            <p:nvPr/>
          </p:nvSpPr>
          <p:spPr>
            <a:xfrm>
              <a:off x="261576" y="1195"/>
              <a:ext cx="2516096" cy="270901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200">
                  <a:latin typeface="Calibri" panose="020F0502020204030204" pitchFamily="34" charset="0"/>
                  <a:ea typeface="Times New Roman" panose="02020603050405020304" pitchFamily="18" charset="0"/>
                </a:rPr>
                <a:t>Code lists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0" name="Text Box 2">
              <a:extLst>
                <a:ext uri="{FF2B5EF4-FFF2-40B4-BE49-F238E27FC236}">
                  <a16:creationId xmlns:a16="http://schemas.microsoft.com/office/drawing/2014/main" xmlns="" id="{4740F610-254A-4D84-A0A4-F48DDC0453D3}"/>
                </a:ext>
              </a:extLst>
            </p:cNvPr>
            <p:cNvSpPr txBox="1"/>
            <p:nvPr/>
          </p:nvSpPr>
          <p:spPr>
            <a:xfrm>
              <a:off x="3442813" y="8754"/>
              <a:ext cx="3133427" cy="263342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Processing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1" name="Text Box 2">
              <a:extLst>
                <a:ext uri="{FF2B5EF4-FFF2-40B4-BE49-F238E27FC236}">
                  <a16:creationId xmlns:a16="http://schemas.microsoft.com/office/drawing/2014/main" xmlns="" id="{40E3DD25-9038-40B0-B599-A177A45761E5}"/>
                </a:ext>
              </a:extLst>
            </p:cNvPr>
            <p:cNvSpPr txBox="1"/>
            <p:nvPr/>
          </p:nvSpPr>
          <p:spPr>
            <a:xfrm>
              <a:off x="7096904" y="8753"/>
              <a:ext cx="1984611" cy="263343"/>
            </a:xfrm>
            <a:prstGeom prst="rect">
              <a:avLst/>
            </a:prstGeom>
            <a:noFill/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2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Publication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52" name="Flowchart: Magnetic Disk 51">
              <a:extLst>
                <a:ext uri="{FF2B5EF4-FFF2-40B4-BE49-F238E27FC236}">
                  <a16:creationId xmlns:a16="http://schemas.microsoft.com/office/drawing/2014/main" xmlns="" id="{81236034-59C1-4BF3-B69B-20180FC3B638}"/>
                </a:ext>
              </a:extLst>
            </p:cNvPr>
            <p:cNvSpPr/>
            <p:nvPr/>
          </p:nvSpPr>
          <p:spPr>
            <a:xfrm>
              <a:off x="1567345" y="1179586"/>
              <a:ext cx="1177022" cy="2119595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solidFill>
                    <a:schemeClr val="tx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Centralized Business register (START-REG)</a:t>
              </a:r>
            </a:p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(MNB’s, SDMX, GESMES code lists)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xmlns="" id="{429AE54F-C17C-49DE-A41E-C7F453425AFF}"/>
                </a:ext>
              </a:extLst>
            </p:cNvPr>
            <p:cNvSpPr/>
            <p:nvPr/>
          </p:nvSpPr>
          <p:spPr>
            <a:xfrm>
              <a:off x="3400261" y="1015422"/>
              <a:ext cx="3114295" cy="4826286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MsCasir</a:t>
              </a:r>
              <a:r>
                <a:rPr lang="en-GB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Framework</a:t>
              </a:r>
            </a:p>
          </p:txBody>
        </p:sp>
        <p:sp>
          <p:nvSpPr>
            <p:cNvPr id="56" name="Text Box 103">
              <a:extLst>
                <a:ext uri="{FF2B5EF4-FFF2-40B4-BE49-F238E27FC236}">
                  <a16:creationId xmlns:a16="http://schemas.microsoft.com/office/drawing/2014/main" xmlns="" id="{CAF64549-2F41-434B-8039-3165097010D3}"/>
                </a:ext>
              </a:extLst>
            </p:cNvPr>
            <p:cNvSpPr txBox="1"/>
            <p:nvPr/>
          </p:nvSpPr>
          <p:spPr>
            <a:xfrm>
              <a:off x="3560204" y="1367850"/>
              <a:ext cx="1181869" cy="447675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Securities (EPSJ)</a:t>
              </a:r>
            </a:p>
          </p:txBody>
        </p:sp>
        <p:sp>
          <p:nvSpPr>
            <p:cNvPr id="57" name="Text Box 106">
              <a:extLst>
                <a:ext uri="{FF2B5EF4-FFF2-40B4-BE49-F238E27FC236}">
                  <a16:creationId xmlns:a16="http://schemas.microsoft.com/office/drawing/2014/main" xmlns="" id="{73B4E20C-3F74-46F6-8AF9-C9C9C6C29AB1}"/>
                </a:ext>
              </a:extLst>
            </p:cNvPr>
            <p:cNvSpPr txBox="1"/>
            <p:nvPr/>
          </p:nvSpPr>
          <p:spPr>
            <a:xfrm>
              <a:off x="3492194" y="2015550"/>
              <a:ext cx="821307" cy="428625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Monetary (MON)</a:t>
              </a:r>
            </a:p>
          </p:txBody>
        </p:sp>
        <p:sp>
          <p:nvSpPr>
            <p:cNvPr id="58" name="Text Box 107">
              <a:extLst>
                <a:ext uri="{FF2B5EF4-FFF2-40B4-BE49-F238E27FC236}">
                  <a16:creationId xmlns:a16="http://schemas.microsoft.com/office/drawing/2014/main" xmlns="" id="{D818CD77-4F1A-4D1A-8688-8E222230FB1A}"/>
                </a:ext>
              </a:extLst>
            </p:cNvPr>
            <p:cNvSpPr txBox="1"/>
            <p:nvPr/>
          </p:nvSpPr>
          <p:spPr>
            <a:xfrm>
              <a:off x="3667142" y="2584961"/>
              <a:ext cx="956591" cy="636459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Balance of payments (FMR)</a:t>
              </a:r>
            </a:p>
          </p:txBody>
        </p:sp>
        <p:sp>
          <p:nvSpPr>
            <p:cNvPr id="59" name="Text Box 108">
              <a:extLst>
                <a:ext uri="{FF2B5EF4-FFF2-40B4-BE49-F238E27FC236}">
                  <a16:creationId xmlns:a16="http://schemas.microsoft.com/office/drawing/2014/main" xmlns="" id="{0FAB9832-80AA-447B-A40E-1A03DD2CB212}"/>
                </a:ext>
              </a:extLst>
            </p:cNvPr>
            <p:cNvSpPr txBox="1"/>
            <p:nvPr/>
          </p:nvSpPr>
          <p:spPr>
            <a:xfrm>
              <a:off x="5102739" y="1367852"/>
              <a:ext cx="934880" cy="87153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9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Corporate balance sheets for Flow of funds (PSZLA-VMR)</a:t>
              </a:r>
              <a:endParaRPr lang="en-GB" sz="10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 Box 109">
              <a:extLst>
                <a:ext uri="{FF2B5EF4-FFF2-40B4-BE49-F238E27FC236}">
                  <a16:creationId xmlns:a16="http://schemas.microsoft.com/office/drawing/2014/main" xmlns="" id="{AF5081EA-5FF0-4D42-878A-057E30AC7960}"/>
                </a:ext>
              </a:extLst>
            </p:cNvPr>
            <p:cNvSpPr txBox="1"/>
            <p:nvPr/>
          </p:nvSpPr>
          <p:spPr>
            <a:xfrm>
              <a:off x="5387497" y="2599057"/>
              <a:ext cx="855979" cy="58239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9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International stat. encoding (Gesmes)</a:t>
              </a:r>
              <a:endParaRPr lang="en-GB" sz="10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xmlns="" id="{B55193D8-074F-43FE-A9BB-8FB67CD923FF}"/>
                </a:ext>
              </a:extLst>
            </p:cNvPr>
            <p:cNvSpPr/>
            <p:nvPr/>
          </p:nvSpPr>
          <p:spPr>
            <a:xfrm>
              <a:off x="3418407" y="3794186"/>
              <a:ext cx="1916049" cy="257175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750"/>
                </a:spcAft>
              </a:pPr>
              <a:r>
                <a:rPr lang="en-GB" sz="100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Flow of funds (PSZLA)</a:t>
              </a:r>
              <a:endParaRPr lang="en-GB" sz="12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A1AFCCC5-CE8F-437B-95F0-DDACA1062033}"/>
                </a:ext>
              </a:extLst>
            </p:cNvPr>
            <p:cNvSpPr/>
            <p:nvPr/>
          </p:nvSpPr>
          <p:spPr>
            <a:xfrm>
              <a:off x="7900893" y="1015275"/>
              <a:ext cx="999568" cy="45866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International reporting requirements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xmlns="" id="{02E28681-85F6-44DB-B80E-7C48FC520392}"/>
                </a:ext>
              </a:extLst>
            </p:cNvPr>
            <p:cNvCxnSpPr>
              <a:cxnSpLocks/>
              <a:stCxn id="52" idx="4"/>
            </p:cNvCxnSpPr>
            <p:nvPr/>
          </p:nvCxnSpPr>
          <p:spPr>
            <a:xfrm>
              <a:off x="2744367" y="2239384"/>
              <a:ext cx="640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xmlns="" id="{803969BE-B53E-4AAA-87B3-FB2B6F1CB391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>
              <a:off x="6243476" y="2890252"/>
              <a:ext cx="165741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xmlns="" id="{9D96555D-0847-42AD-92CE-5EBCEE810AE2}"/>
                </a:ext>
              </a:extLst>
            </p:cNvPr>
            <p:cNvCxnSpPr>
              <a:stCxn id="58" idx="2"/>
            </p:cNvCxnSpPr>
            <p:nvPr/>
          </p:nvCxnSpPr>
          <p:spPr>
            <a:xfrm flipH="1">
              <a:off x="4145268" y="3221421"/>
              <a:ext cx="170" cy="5727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xmlns="" id="{F2E56DAD-1EA6-4366-BE2B-A8356BD7A266}"/>
                </a:ext>
              </a:extLst>
            </p:cNvPr>
            <p:cNvCxnSpPr>
              <a:cxnSpLocks/>
              <a:endCxn id="57" idx="0"/>
            </p:cNvCxnSpPr>
            <p:nvPr/>
          </p:nvCxnSpPr>
          <p:spPr>
            <a:xfrm>
              <a:off x="3902844" y="1828268"/>
              <a:ext cx="4" cy="1872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xmlns="" id="{2ABC42F2-D10E-483B-934B-8432900D0C94}"/>
                </a:ext>
              </a:extLst>
            </p:cNvPr>
            <p:cNvCxnSpPr>
              <a:cxnSpLocks/>
            </p:cNvCxnSpPr>
            <p:nvPr/>
          </p:nvCxnSpPr>
          <p:spPr>
            <a:xfrm>
              <a:off x="3936717" y="2466370"/>
              <a:ext cx="0" cy="1206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xmlns="" id="{79C72DD0-F435-421B-99C1-15B118FF6471}"/>
                </a:ext>
              </a:extLst>
            </p:cNvPr>
            <p:cNvCxnSpPr>
              <a:cxnSpLocks/>
            </p:cNvCxnSpPr>
            <p:nvPr/>
          </p:nvCxnSpPr>
          <p:spPr>
            <a:xfrm>
              <a:off x="4439178" y="1827536"/>
              <a:ext cx="0" cy="7595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xmlns="" id="{943CB04C-6896-469A-8017-DBAAF9F2B6BB}"/>
                </a:ext>
              </a:extLst>
            </p:cNvPr>
            <p:cNvCxnSpPr/>
            <p:nvPr/>
          </p:nvCxnSpPr>
          <p:spPr>
            <a:xfrm>
              <a:off x="3614313" y="2444175"/>
              <a:ext cx="0" cy="13500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xmlns="" id="{3735713D-596B-4A08-8C1C-EB0901EE6228}"/>
                </a:ext>
              </a:extLst>
            </p:cNvPr>
            <p:cNvCxnSpPr/>
            <p:nvPr/>
          </p:nvCxnSpPr>
          <p:spPr>
            <a:xfrm>
              <a:off x="4686764" y="1815525"/>
              <a:ext cx="15939" cy="19786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xmlns="" id="{CB26F349-0E0E-40AC-9893-8AED4F10C578}"/>
                </a:ext>
              </a:extLst>
            </p:cNvPr>
            <p:cNvCxnSpPr>
              <a:cxnSpLocks/>
            </p:cNvCxnSpPr>
            <p:nvPr/>
          </p:nvCxnSpPr>
          <p:spPr>
            <a:xfrm>
              <a:off x="5150310" y="2239384"/>
              <a:ext cx="0" cy="15548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1" name="Flowchart: Magnetic Disk 100">
            <a:extLst>
              <a:ext uri="{FF2B5EF4-FFF2-40B4-BE49-F238E27FC236}">
                <a16:creationId xmlns:a16="http://schemas.microsoft.com/office/drawing/2014/main" xmlns="" id="{FDA6A5E8-FD18-4CAD-BA43-DCDF2C998D2A}"/>
              </a:ext>
            </a:extLst>
          </p:cNvPr>
          <p:cNvSpPr/>
          <p:nvPr/>
        </p:nvSpPr>
        <p:spPr>
          <a:xfrm>
            <a:off x="24414" y="2403640"/>
            <a:ext cx="1006670" cy="136683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en-GB" sz="100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SDMX Registries</a:t>
            </a:r>
            <a:endParaRPr lang="en-GB" sz="100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xmlns="" id="{8DCD4807-28CA-4377-BD87-26040E7633F8}"/>
              </a:ext>
            </a:extLst>
          </p:cNvPr>
          <p:cNvCxnSpPr>
            <a:cxnSpLocks/>
            <a:stCxn id="101" idx="4"/>
            <a:endCxn id="52" idx="2"/>
          </p:cNvCxnSpPr>
          <p:nvPr/>
        </p:nvCxnSpPr>
        <p:spPr>
          <a:xfrm flipV="1">
            <a:off x="1031084" y="3078797"/>
            <a:ext cx="528235" cy="826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xmlns="" id="{9B29D470-1AFB-41CD-8BA3-11F4B087C24C}"/>
              </a:ext>
            </a:extLst>
          </p:cNvPr>
          <p:cNvSpPr/>
          <p:nvPr/>
        </p:nvSpPr>
        <p:spPr>
          <a:xfrm>
            <a:off x="3595806" y="5329981"/>
            <a:ext cx="2739680" cy="120351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/>
              <a:t>SDMX reporting functions: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Report defintion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Report generation</a:t>
            </a:r>
          </a:p>
        </p:txBody>
      </p:sp>
      <p:sp>
        <p:nvSpPr>
          <p:cNvPr id="120" name="Arrow: Right 119">
            <a:extLst>
              <a:ext uri="{FF2B5EF4-FFF2-40B4-BE49-F238E27FC236}">
                <a16:creationId xmlns:a16="http://schemas.microsoft.com/office/drawing/2014/main" xmlns="" id="{0A57B8BC-ED84-4643-B1C1-64BEBB33ABCA}"/>
              </a:ext>
            </a:extLst>
          </p:cNvPr>
          <p:cNvSpPr/>
          <p:nvPr/>
        </p:nvSpPr>
        <p:spPr>
          <a:xfrm rot="5400000">
            <a:off x="4772448" y="4872665"/>
            <a:ext cx="422853" cy="44171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xmlns="" id="{D420DF9F-505D-4E01-B3F4-5F72B7F3B95D}"/>
              </a:ext>
            </a:extLst>
          </p:cNvPr>
          <p:cNvCxnSpPr/>
          <p:nvPr/>
        </p:nvCxnSpPr>
        <p:spPr>
          <a:xfrm>
            <a:off x="3382850" y="4857066"/>
            <a:ext cx="314166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xmlns="" id="{930D8D29-A914-45D5-9287-4AA065B97CE8}"/>
              </a:ext>
            </a:extLst>
          </p:cNvPr>
          <p:cNvCxnSpPr/>
          <p:nvPr/>
        </p:nvCxnSpPr>
        <p:spPr>
          <a:xfrm>
            <a:off x="6335486" y="5931738"/>
            <a:ext cx="1524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40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xmlns="" id="{97EF3AF4-4050-409F-9449-EEA1D1308709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08216605"/>
              </p:ext>
            </p:extLst>
          </p:nvPr>
        </p:nvGraphicFramePr>
        <p:xfrm>
          <a:off x="2437688" y="2409427"/>
          <a:ext cx="6706312" cy="288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xmlns="" id="{8E2E870C-1503-42EB-9F6A-CDC635C4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SDMX</a:t>
            </a:r>
            <a:r>
              <a:rPr lang="en-GB" dirty="0"/>
              <a:t> </a:t>
            </a:r>
            <a:r>
              <a:rPr lang="en-GB" dirty="0" err="1"/>
              <a:t>implementAtion</a:t>
            </a:r>
            <a:r>
              <a:rPr lang="en-GB" dirty="0"/>
              <a:t> IN THE MNB  - </a:t>
            </a:r>
            <a:r>
              <a:rPr lang="en-GB" dirty="0" err="1"/>
              <a:t>SDMX</a:t>
            </a:r>
            <a:r>
              <a:rPr lang="en-GB" dirty="0"/>
              <a:t> </a:t>
            </a:r>
            <a:r>
              <a:rPr lang="en-GB" dirty="0" err="1"/>
              <a:t>reportING</a:t>
            </a:r>
            <a:r>
              <a:rPr lang="en-GB" dirty="0"/>
              <a:t> </a:t>
            </a:r>
            <a:r>
              <a:rPr lang="en-GB" dirty="0" err="1"/>
              <a:t>pROCESS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888D1AF-4E5A-4ABF-ADBB-91503621D1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xmlns="" id="{AFAC2411-811E-45EA-8BAB-65E9DA767D53}"/>
              </a:ext>
            </a:extLst>
          </p:cNvPr>
          <p:cNvSpPr/>
          <p:nvPr/>
        </p:nvSpPr>
        <p:spPr>
          <a:xfrm>
            <a:off x="2437688" y="986979"/>
            <a:ext cx="1889760" cy="1154496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OLAP cubes with </a:t>
            </a:r>
            <a:r>
              <a:rPr lang="en-GB" dirty="0" err="1"/>
              <a:t>MNB’s</a:t>
            </a:r>
            <a:r>
              <a:rPr lang="en-GB" dirty="0"/>
              <a:t> codes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1F613A4F-3532-4F59-ABAD-99E969B35117}"/>
              </a:ext>
            </a:extLst>
          </p:cNvPr>
          <p:cNvSpPr/>
          <p:nvPr/>
        </p:nvSpPr>
        <p:spPr>
          <a:xfrm>
            <a:off x="0" y="2195290"/>
            <a:ext cx="1533506" cy="825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16DEFCDF-C534-4E7E-937F-1FECC95C32A6}"/>
              </a:ext>
            </a:extLst>
          </p:cNvPr>
          <p:cNvSpPr/>
          <p:nvPr/>
        </p:nvSpPr>
        <p:spPr>
          <a:xfrm>
            <a:off x="152400" y="2347690"/>
            <a:ext cx="1533506" cy="825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BD2A21BF-3123-4326-A685-3A64F692E6DA}"/>
              </a:ext>
            </a:extLst>
          </p:cNvPr>
          <p:cNvSpPr/>
          <p:nvPr/>
        </p:nvSpPr>
        <p:spPr>
          <a:xfrm>
            <a:off x="304800" y="2500090"/>
            <a:ext cx="1533506" cy="825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Mapping definitions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02F36E5A-BFB8-4969-923B-3AC2E256B65F}"/>
              </a:ext>
            </a:extLst>
          </p:cNvPr>
          <p:cNvSpPr/>
          <p:nvPr/>
        </p:nvSpPr>
        <p:spPr>
          <a:xfrm>
            <a:off x="0" y="4902867"/>
            <a:ext cx="1533506" cy="825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4064A20B-D192-4651-A1E2-67619790F83E}"/>
              </a:ext>
            </a:extLst>
          </p:cNvPr>
          <p:cNvSpPr/>
          <p:nvPr/>
        </p:nvSpPr>
        <p:spPr>
          <a:xfrm>
            <a:off x="152400" y="5055267"/>
            <a:ext cx="1533506" cy="825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10F33F0C-CF90-4889-A59E-999A3B8664CD}"/>
              </a:ext>
            </a:extLst>
          </p:cNvPr>
          <p:cNvSpPr/>
          <p:nvPr/>
        </p:nvSpPr>
        <p:spPr>
          <a:xfrm>
            <a:off x="304800" y="5207667"/>
            <a:ext cx="1533506" cy="825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Report </a:t>
            </a:r>
            <a:r>
              <a:rPr lang="en-GB" dirty="0" err="1"/>
              <a:t>defin</a:t>
            </a:r>
            <a:r>
              <a:rPr lang="hu-HU" dirty="0"/>
              <a:t>i</a:t>
            </a:r>
            <a:r>
              <a:rPr lang="en-GB" dirty="0" err="1"/>
              <a:t>tions</a:t>
            </a:r>
            <a:endParaRPr lang="en-GB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DBA1012A-81D4-4271-B04F-A4832C0D9CBA}"/>
              </a:ext>
            </a:extLst>
          </p:cNvPr>
          <p:cNvSpPr/>
          <p:nvPr/>
        </p:nvSpPr>
        <p:spPr>
          <a:xfrm>
            <a:off x="2590088" y="5152454"/>
            <a:ext cx="1533506" cy="825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Parameters of report generation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xmlns="" id="{E216E2DB-B39A-42E2-9120-A1E38AF07B0A}"/>
              </a:ext>
            </a:extLst>
          </p:cNvPr>
          <p:cNvSpPr/>
          <p:nvPr/>
        </p:nvSpPr>
        <p:spPr>
          <a:xfrm rot="16200000">
            <a:off x="3206887" y="4727717"/>
            <a:ext cx="263457" cy="287794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xmlns="" id="{59038BC1-238A-4FD7-B844-9265BA48604E}"/>
              </a:ext>
            </a:extLst>
          </p:cNvPr>
          <p:cNvSpPr/>
          <p:nvPr/>
        </p:nvSpPr>
        <p:spPr>
          <a:xfrm rot="5400000">
            <a:off x="2958639" y="2474774"/>
            <a:ext cx="759949" cy="287793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xmlns="" id="{3B91A5F6-66C6-4352-A881-9764F9244925}"/>
              </a:ext>
            </a:extLst>
          </p:cNvPr>
          <p:cNvSpPr/>
          <p:nvPr/>
        </p:nvSpPr>
        <p:spPr>
          <a:xfrm rot="2088575">
            <a:off x="1828592" y="3420094"/>
            <a:ext cx="579807" cy="273935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xmlns="" id="{F84EEE7F-5CC2-4779-B78A-124CFAAFECA3}"/>
              </a:ext>
            </a:extLst>
          </p:cNvPr>
          <p:cNvSpPr/>
          <p:nvPr/>
        </p:nvSpPr>
        <p:spPr>
          <a:xfrm rot="19310360">
            <a:off x="1860976" y="4579558"/>
            <a:ext cx="579807" cy="273935"/>
          </a:xfrm>
          <a:prstGeom prst="rightArrow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0E4D619-5DF7-4615-B699-917C31E37D32}"/>
              </a:ext>
            </a:extLst>
          </p:cNvPr>
          <p:cNvSpPr txBox="1"/>
          <p:nvPr/>
        </p:nvSpPr>
        <p:spPr>
          <a:xfrm>
            <a:off x="466005" y="6375999"/>
            <a:ext cx="136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Definition</a:t>
            </a:r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xmlns="" id="{464D6E19-371E-4854-9325-A26F3D37518E}"/>
              </a:ext>
            </a:extLst>
          </p:cNvPr>
          <p:cNvSpPr/>
          <p:nvPr/>
        </p:nvSpPr>
        <p:spPr>
          <a:xfrm rot="5400000">
            <a:off x="5517311" y="2921838"/>
            <a:ext cx="369332" cy="644108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xmlns="" id="{956821C5-5C2C-4BB3-B8FD-71EEABFB7AE0}"/>
              </a:ext>
            </a:extLst>
          </p:cNvPr>
          <p:cNvSpPr/>
          <p:nvPr/>
        </p:nvSpPr>
        <p:spPr>
          <a:xfrm rot="5400000">
            <a:off x="1005848" y="5116006"/>
            <a:ext cx="356635" cy="20446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FD8D491-09F6-446A-AE53-30438C1B0197}"/>
              </a:ext>
            </a:extLst>
          </p:cNvPr>
          <p:cNvSpPr txBox="1"/>
          <p:nvPr/>
        </p:nvSpPr>
        <p:spPr>
          <a:xfrm>
            <a:off x="4797956" y="6416368"/>
            <a:ext cx="2264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Report generation</a:t>
            </a:r>
          </a:p>
        </p:txBody>
      </p:sp>
    </p:spTree>
    <p:extLst>
      <p:ext uri="{BB962C8B-B14F-4D97-AF65-F5344CB8AC3E}">
        <p14:creationId xmlns:p14="http://schemas.microsoft.com/office/powerpoint/2010/main" val="2239103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44A0FB14-042D-4EEF-A71F-4DB437695E7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Experiences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/>
              <a:t>Initial investment in the development of new functionality 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/>
              <a:t>Expertise – involving domain experts, courses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/>
              <a:t>Maintenance – few changes in metadata -&gt; stable quality, but our process is not automated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endParaRPr lang="en-GB" sz="25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Future plans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/>
              <a:t>Implementing integrity rules </a:t>
            </a:r>
          </a:p>
          <a:p>
            <a:pPr marL="685775" lvl="1" indent="-342900">
              <a:buFont typeface="Arial" panose="020B0604020202020204" pitchFamily="34" charset="0"/>
              <a:buChar char="•"/>
            </a:pPr>
            <a:r>
              <a:rPr lang="en-GB" sz="2500" dirty="0"/>
              <a:t>Improve WEB dissemination – extractions into </a:t>
            </a:r>
            <a:r>
              <a:rPr lang="en-GB" sz="2500" dirty="0" err="1"/>
              <a:t>SDMX</a:t>
            </a:r>
            <a:r>
              <a:rPr lang="en-GB" sz="2500" dirty="0"/>
              <a:t>-ML format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73F825C6-D56F-42E7-878E-710810BF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Experiences, FUTURE PLANS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2E68578-1C30-4A18-A247-2DBF5C1CCF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269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9C46684-D55B-489D-BB5B-B16F348ED80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2000" b="1" dirty="0"/>
              <a:t>THANK YOU FOR YOUR ATTENTION!</a:t>
            </a:r>
            <a:endParaRPr lang="hu-HU" sz="2000" b="1" dirty="0"/>
          </a:p>
          <a:p>
            <a:endParaRPr lang="hu-HU" sz="1200" b="1" dirty="0">
              <a:hlinkClick r:id="rId2"/>
            </a:endParaRPr>
          </a:p>
          <a:p>
            <a:r>
              <a:rPr lang="hu-HU" sz="1200" dirty="0"/>
              <a:t>Béla Brinzik</a:t>
            </a:r>
            <a:endParaRPr lang="hu-HU" sz="1100" dirty="0"/>
          </a:p>
          <a:p>
            <a:r>
              <a:rPr lang="hu-HU" sz="1400" b="1" dirty="0">
                <a:solidFill>
                  <a:srgbClr val="0070C0"/>
                </a:solidFill>
                <a:hlinkClick r:id="rId3"/>
              </a:rPr>
              <a:t>brinzikb@mnb.hu</a:t>
            </a:r>
            <a:endParaRPr lang="hu-HU" sz="1400" b="1" dirty="0">
              <a:solidFill>
                <a:srgbClr val="0070C0"/>
              </a:solidFill>
            </a:endParaRPr>
          </a:p>
          <a:p>
            <a:endParaRPr lang="hu-H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7AB27FB-882B-4FA8-8722-AD2614EFB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C5FD53-40B0-4237-9B1B-B72E96F9C3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6062334"/>
      </p:ext>
    </p:extLst>
  </p:cSld>
  <p:clrMapOvr>
    <a:masterClrMapping/>
  </p:clrMapOvr>
</p:sld>
</file>

<file path=ppt/theme/theme1.xml><?xml version="1.0" encoding="utf-8"?>
<a:theme xmlns:a="http://schemas.openxmlformats.org/drawingml/2006/main" name="MNB téma 4_3 új">
  <a:themeElements>
    <a:clrScheme name="MNB séma">
      <a:dk1>
        <a:sysClr val="windowText" lastClr="000000"/>
      </a:dk1>
      <a:lt1>
        <a:sysClr val="window" lastClr="FFFFFF"/>
      </a:lt1>
      <a:dk2>
        <a:srgbClr val="0C2148"/>
      </a:dk2>
      <a:lt2>
        <a:srgbClr val="E7E6E6"/>
      </a:lt2>
      <a:accent1>
        <a:srgbClr val="009EE0"/>
      </a:accent1>
      <a:accent2>
        <a:srgbClr val="48A0AE"/>
      </a:accent2>
      <a:accent3>
        <a:srgbClr val="DA0000"/>
      </a:accent3>
      <a:accent4>
        <a:srgbClr val="E57200"/>
      </a:accent4>
      <a:accent5>
        <a:srgbClr val="F6A800"/>
      </a:accent5>
      <a:accent6>
        <a:srgbClr val="70AD47"/>
      </a:accent6>
      <a:hlink>
        <a:srgbClr val="0563C1"/>
      </a:hlink>
      <a:folHlink>
        <a:srgbClr val="954F72"/>
      </a:folHlink>
    </a:clrScheme>
    <a:fontScheme name="MNB sé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9D82F22-8C12-49ED-9B02-0DE281DA6CCC}" vid="{B62070E2-8DAD-4C8D-8BC5-F50A9BF3ACF0}"/>
    </a:ext>
  </a:extLst>
</a:theme>
</file>

<file path=ppt/theme/theme2.xml><?xml version="1.0" encoding="utf-8"?>
<a:theme xmlns:a="http://schemas.openxmlformats.org/drawingml/2006/main" name="MNB téma 4_3 nyomtatásra">
  <a:themeElements>
    <a:clrScheme name="MNB séma">
      <a:dk1>
        <a:sysClr val="windowText" lastClr="000000"/>
      </a:dk1>
      <a:lt1>
        <a:sysClr val="window" lastClr="FFFFFF"/>
      </a:lt1>
      <a:dk2>
        <a:srgbClr val="0C2148"/>
      </a:dk2>
      <a:lt2>
        <a:srgbClr val="E7E6E6"/>
      </a:lt2>
      <a:accent1>
        <a:srgbClr val="009EE0"/>
      </a:accent1>
      <a:accent2>
        <a:srgbClr val="48A0AE"/>
      </a:accent2>
      <a:accent3>
        <a:srgbClr val="DA0000"/>
      </a:accent3>
      <a:accent4>
        <a:srgbClr val="E57200"/>
      </a:accent4>
      <a:accent5>
        <a:srgbClr val="F6A800"/>
      </a:accent5>
      <a:accent6>
        <a:srgbClr val="70AD47"/>
      </a:accent6>
      <a:hlink>
        <a:srgbClr val="0563C1"/>
      </a:hlink>
      <a:folHlink>
        <a:srgbClr val="954F72"/>
      </a:folHlink>
    </a:clrScheme>
    <a:fontScheme name="MNB sé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9D82F22-8C12-49ED-9B02-0DE281DA6CCC}" vid="{A9582B90-6524-41EB-9FA6-0BA03A9CB9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1486</TotalTime>
  <Words>318</Words>
  <Application>Microsoft Office PowerPoint</Application>
  <PresentationFormat>On-screen Show (4:3)</PresentationFormat>
  <Paragraphs>67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MNB téma 4_3 új</vt:lpstr>
      <vt:lpstr>MNB téma 4_3 nyomtatásra</vt:lpstr>
      <vt:lpstr>SDMX experiences in the magyar nemzeti bank</vt:lpstr>
      <vt:lpstr>agenda</vt:lpstr>
      <vt:lpstr>SDMX data exchange at THE MNB </vt:lpstr>
      <vt:lpstr>SDMX implementAtion IN THE MNB </vt:lpstr>
      <vt:lpstr>SDMX implementAtion IN THE MNB - SDMX REPORTING in the statistical information system</vt:lpstr>
      <vt:lpstr>SDMX implementAtion IN THE MNB  - SDMX reportING pROCESS</vt:lpstr>
      <vt:lpstr>Experiences, FUTURE PLANS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processing and analyses supported by data warehouse technologies</dc:title>
  <dc:creator>Brinzik Béla</dc:creator>
  <cp:lastModifiedBy>Fernando Morente</cp:lastModifiedBy>
  <cp:revision>76</cp:revision>
  <dcterms:created xsi:type="dcterms:W3CDTF">2019-02-14T13:16:01Z</dcterms:created>
  <dcterms:modified xsi:type="dcterms:W3CDTF">2019-09-16T11:54:28Z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d11092-50c9-4e74-84b5-b1af078dc3d0_Enabled">
    <vt:lpwstr>True</vt:lpwstr>
  </property>
  <property fmtid="{D5CDD505-2E9C-101B-9397-08002B2CF9AE}" pid="3" name="MSIP_Label_b0d11092-50c9-4e74-84b5-b1af078dc3d0_SiteId">
    <vt:lpwstr>97c01ef8-0264-4eef-9c08-fb4a9ba1c0db</vt:lpwstr>
  </property>
  <property fmtid="{D5CDD505-2E9C-101B-9397-08002B2CF9AE}" pid="4" name="MSIP_Label_b0d11092-50c9-4e74-84b5-b1af078dc3d0_Ref">
    <vt:lpwstr>https://api.informationprotection.azure.com/api/97c01ef8-0264-4eef-9c08-fb4a9ba1c0db</vt:lpwstr>
  </property>
  <property fmtid="{D5CDD505-2E9C-101B-9397-08002B2CF9AE}" pid="5" name="MSIP_Label_b0d11092-50c9-4e74-84b5-b1af078dc3d0_Owner">
    <vt:lpwstr>brinzikb@mnb.hu</vt:lpwstr>
  </property>
  <property fmtid="{D5CDD505-2E9C-101B-9397-08002B2CF9AE}" pid="6" name="MSIP_Label_b0d11092-50c9-4e74-84b5-b1af078dc3d0_SetDate">
    <vt:lpwstr>2019-02-14T17:39:16.6831438+01:00</vt:lpwstr>
  </property>
  <property fmtid="{D5CDD505-2E9C-101B-9397-08002B2CF9AE}" pid="7" name="MSIP_Label_b0d11092-50c9-4e74-84b5-b1af078dc3d0_Name">
    <vt:lpwstr>Protected</vt:lpwstr>
  </property>
  <property fmtid="{D5CDD505-2E9C-101B-9397-08002B2CF9AE}" pid="8" name="MSIP_Label_b0d11092-50c9-4e74-84b5-b1af078dc3d0_Application">
    <vt:lpwstr>Microsoft Azure Information Protection</vt:lpwstr>
  </property>
  <property fmtid="{D5CDD505-2E9C-101B-9397-08002B2CF9AE}" pid="9" name="MSIP_Label_b0d11092-50c9-4e74-84b5-b1af078dc3d0_Extended_MSFT_Method">
    <vt:lpwstr>Automatic</vt:lpwstr>
  </property>
  <property fmtid="{D5CDD505-2E9C-101B-9397-08002B2CF9AE}" pid="10" name="Sensitivity">
    <vt:lpwstr>Protected</vt:lpwstr>
  </property>
</Properties>
</file>