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3" r:id="rId4"/>
    <p:sldId id="275" r:id="rId5"/>
    <p:sldId id="283" r:id="rId6"/>
    <p:sldId id="282" r:id="rId7"/>
    <p:sldId id="279" r:id="rId8"/>
    <p:sldId id="280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B37169-1923-4E34-ACB0-A33C95B21D7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92568F-0C06-4C63-B539-55EE431626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449288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 smtClean="0">
                <a:latin typeface="Cambria" panose="02040503050406030204" pitchFamily="18" charset="0"/>
              </a:rPr>
              <a:t>Dr. </a:t>
            </a:r>
            <a:r>
              <a:rPr lang="en-US" sz="2800" dirty="0" err="1" smtClean="0">
                <a:latin typeface="Cambria" panose="02040503050406030204" pitchFamily="18" charset="0"/>
              </a:rPr>
              <a:t>Mamta</a:t>
            </a:r>
            <a:r>
              <a:rPr lang="en-US" sz="2800" dirty="0" smtClean="0">
                <a:latin typeface="Cambria" panose="02040503050406030204" pitchFamily="18" charset="0"/>
              </a:rPr>
              <a:t> </a:t>
            </a:r>
            <a:r>
              <a:rPr lang="en-US" sz="2800" dirty="0" err="1" smtClean="0">
                <a:latin typeface="Cambria" panose="02040503050406030204" pitchFamily="18" charset="0"/>
              </a:rPr>
              <a:t>Saxena</a:t>
            </a:r>
            <a:r>
              <a:rPr lang="en-US" sz="2800" dirty="0" smtClean="0">
                <a:latin typeface="Cambria" panose="02040503050406030204" pitchFamily="18" charset="0"/>
              </a:rPr>
              <a:t>, ADG, DSDD</a:t>
            </a:r>
          </a:p>
          <a:p>
            <a:r>
              <a:rPr lang="en-US" sz="2800" dirty="0" smtClean="0">
                <a:latin typeface="Cambria" panose="02040503050406030204" pitchFamily="18" charset="0"/>
              </a:rPr>
              <a:t>Mr. Kumar </a:t>
            </a:r>
            <a:r>
              <a:rPr lang="en-US" sz="2800" dirty="0" err="1" smtClean="0">
                <a:latin typeface="Cambria" panose="02040503050406030204" pitchFamily="18" charset="0"/>
              </a:rPr>
              <a:t>Sundaram</a:t>
            </a:r>
            <a:r>
              <a:rPr lang="en-US" sz="2800" dirty="0" smtClean="0">
                <a:latin typeface="Cambria" panose="02040503050406030204" pitchFamily="18" charset="0"/>
              </a:rPr>
              <a:t>, JD, NAD</a:t>
            </a:r>
          </a:p>
          <a:p>
            <a:r>
              <a:rPr lang="en-US" sz="2800" dirty="0" smtClean="0">
                <a:latin typeface="Cambria" panose="02040503050406030204" pitchFamily="18" charset="0"/>
              </a:rPr>
              <a:t>Dr. </a:t>
            </a:r>
            <a:r>
              <a:rPr lang="en-US" sz="2800" dirty="0" err="1" smtClean="0">
                <a:latin typeface="Cambria" panose="02040503050406030204" pitchFamily="18" charset="0"/>
              </a:rPr>
              <a:t>Sudeepta</a:t>
            </a:r>
            <a:r>
              <a:rPr lang="en-US" sz="2800" dirty="0" smtClean="0">
                <a:latin typeface="Cambria" panose="02040503050406030204" pitchFamily="18" charset="0"/>
              </a:rPr>
              <a:t> </a:t>
            </a:r>
            <a:r>
              <a:rPr lang="en-US" sz="2800" dirty="0" err="1" smtClean="0">
                <a:latin typeface="Cambria" panose="02040503050406030204" pitchFamily="18" charset="0"/>
              </a:rPr>
              <a:t>Ghosh</a:t>
            </a:r>
            <a:r>
              <a:rPr lang="en-US" sz="2800" dirty="0" smtClean="0">
                <a:latin typeface="Cambria" panose="02040503050406030204" pitchFamily="18" charset="0"/>
              </a:rPr>
              <a:t>, DD, NAD</a:t>
            </a:r>
          </a:p>
          <a:p>
            <a:r>
              <a:rPr lang="en-US" sz="2800" dirty="0" err="1" smtClean="0">
                <a:latin typeface="Cambria" panose="02040503050406030204" pitchFamily="18" charset="0"/>
              </a:rPr>
              <a:t>NSO,Ministry</a:t>
            </a:r>
            <a:r>
              <a:rPr lang="en-US" sz="2800" dirty="0" smtClean="0">
                <a:latin typeface="Cambria" panose="02040503050406030204" pitchFamily="18" charset="0"/>
              </a:rPr>
              <a:t> of Statistics &amp; PI</a:t>
            </a:r>
          </a:p>
          <a:p>
            <a:r>
              <a:rPr lang="en-US" sz="2800" dirty="0" smtClean="0">
                <a:latin typeface="Cambria" panose="02040503050406030204" pitchFamily="18" charset="0"/>
              </a:rPr>
              <a:t>INDIA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92697"/>
            <a:ext cx="7992888" cy="2232247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Cambria" panose="02040503050406030204" pitchFamily="18" charset="0"/>
              </a:rPr>
              <a:t>Adoption of Statistical Data-Metadata Exchange (SDMX) in India and its way forward</a:t>
            </a:r>
            <a:endParaRPr lang="en-US" sz="5400" dirty="0">
              <a:latin typeface="Cambria" panose="02040503050406030204" pitchFamily="18" charset="0"/>
            </a:endParaRPr>
          </a:p>
        </p:txBody>
      </p:sp>
      <p:pic>
        <p:nvPicPr>
          <p:cNvPr id="4" name="Picture 4" descr="Image result for nso logo mos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91384"/>
            <a:ext cx="1701476" cy="120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3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Outline of the Presentation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Introduction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SDMX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India and SDMX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Discussions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Challenges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Way Forward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4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Introduction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4072" y="1700808"/>
            <a:ext cx="8229600" cy="4896543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Data Dissemination ensures that the statistics produced are made public for the use of the audience at large. </a:t>
            </a:r>
            <a:endParaRPr lang="en-US" dirty="0" smtClean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Production </a:t>
            </a:r>
            <a:r>
              <a:rPr lang="en-US" dirty="0">
                <a:latin typeface="Cambria" panose="02040503050406030204" pitchFamily="18" charset="0"/>
              </a:rPr>
              <a:t>of statistics does not carry enough weight unless it is made palatable for public consumption with comparability and </a:t>
            </a:r>
            <a:r>
              <a:rPr lang="en-US" dirty="0" smtClean="0">
                <a:latin typeface="Cambria" panose="02040503050406030204" pitchFamily="18" charset="0"/>
              </a:rPr>
              <a:t>potential for </a:t>
            </a:r>
            <a:r>
              <a:rPr lang="en-US" dirty="0">
                <a:latin typeface="Cambria" panose="02040503050406030204" pitchFamily="18" charset="0"/>
              </a:rPr>
              <a:t>concrete interpretation. </a:t>
            </a:r>
            <a:endParaRPr lang="en-US" dirty="0" smtClean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The </a:t>
            </a:r>
            <a:r>
              <a:rPr lang="en-US" dirty="0">
                <a:latin typeface="Cambria" panose="02040503050406030204" pitchFamily="18" charset="0"/>
              </a:rPr>
              <a:t>dissemination of statistics nowadays is not only confined within the boundaries of the nation but also across the nation.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1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588818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India and SDMX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68952" cy="496855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Under the </a:t>
            </a:r>
            <a:r>
              <a:rPr lang="en-US" dirty="0" err="1" smtClean="0">
                <a:latin typeface="Cambria" panose="02040503050406030204" pitchFamily="18" charset="0"/>
              </a:rPr>
              <a:t>MoU</a:t>
            </a:r>
            <a:r>
              <a:rPr lang="en-US" dirty="0" smtClean="0">
                <a:latin typeface="Cambria" panose="02040503050406030204" pitchFamily="18" charset="0"/>
              </a:rPr>
              <a:t> , </a:t>
            </a:r>
            <a:r>
              <a:rPr lang="en-US" dirty="0" err="1" smtClean="0">
                <a:latin typeface="Cambria" panose="02040503050406030204" pitchFamily="18" charset="0"/>
              </a:rPr>
              <a:t>EuroStat</a:t>
            </a:r>
            <a:r>
              <a:rPr lang="en-US" dirty="0" smtClean="0">
                <a:latin typeface="Cambria" panose="02040503050406030204" pitchFamily="18" charset="0"/>
              </a:rPr>
              <a:t> offered assistance to SDMX project in India under framework of “EU Project on ICT Standardization”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Initiated </a:t>
            </a:r>
            <a:r>
              <a:rPr lang="en-US" dirty="0">
                <a:latin typeface="Cambria" panose="02040503050406030204" pitchFamily="18" charset="0"/>
              </a:rPr>
              <a:t>SDMX in the domain of National </a:t>
            </a:r>
            <a:r>
              <a:rPr lang="en-US" dirty="0" smtClean="0">
                <a:latin typeface="Cambria" panose="02040503050406030204" pitchFamily="18" charset="0"/>
              </a:rPr>
              <a:t>Accounts-started with Quarterly NA. Intended to be extended to Annual NA. 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Further the same has been  </a:t>
            </a:r>
            <a:r>
              <a:rPr lang="en-US" dirty="0">
                <a:latin typeface="Cambria" panose="02040503050406030204" pitchFamily="18" charset="0"/>
              </a:rPr>
              <a:t>extended to the </a:t>
            </a:r>
            <a:r>
              <a:rPr lang="en-US" dirty="0" smtClean="0">
                <a:latin typeface="Cambria" panose="02040503050406030204" pitchFamily="18" charset="0"/>
              </a:rPr>
              <a:t>NSDP, India.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India for SDMX intends to onboard and thereby collaborate with major data provider/generator agencies namely Central Bank, M/o Finance, other Central/State agencies which are routinely generating official Statistics Data.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RBI already shares information in SDMX format with BIS.</a:t>
            </a:r>
          </a:p>
        </p:txBody>
      </p:sp>
    </p:spTree>
    <p:extLst>
      <p:ext uri="{BB962C8B-B14F-4D97-AF65-F5344CB8AC3E}">
        <p14:creationId xmlns:p14="http://schemas.microsoft.com/office/powerpoint/2010/main" val="205491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Data Warehouse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4680520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The NSO India is also in the process of setting up a Data Warehouse </a:t>
            </a:r>
            <a:r>
              <a:rPr lang="en-US" dirty="0" smtClean="0">
                <a:latin typeface="Cambria" panose="02040503050406030204" pitchFamily="18" charset="0"/>
              </a:rPr>
              <a:t>with the objective to address the various national </a:t>
            </a:r>
            <a:r>
              <a:rPr lang="en-US" dirty="0">
                <a:latin typeface="Cambria" panose="02040503050406030204" pitchFamily="18" charset="0"/>
              </a:rPr>
              <a:t>and international data </a:t>
            </a:r>
            <a:r>
              <a:rPr lang="en-US" dirty="0" smtClean="0">
                <a:latin typeface="Cambria" panose="02040503050406030204" pitchFamily="18" charset="0"/>
              </a:rPr>
              <a:t>requirements. </a:t>
            </a:r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/>
              <a:t>It </a:t>
            </a:r>
            <a:r>
              <a:rPr lang="en-US" dirty="0"/>
              <a:t>would </a:t>
            </a:r>
            <a:r>
              <a:rPr lang="en-US" dirty="0" smtClean="0"/>
              <a:t>also act as central </a:t>
            </a:r>
            <a:r>
              <a:rPr lang="en-US" dirty="0"/>
              <a:t>repository of all the statistical data collected by various </a:t>
            </a:r>
            <a:r>
              <a:rPr lang="en-US" dirty="0" smtClean="0"/>
              <a:t>ministries/ </a:t>
            </a:r>
            <a:r>
              <a:rPr lang="en-US" dirty="0"/>
              <a:t>other Agencies generating Administrative data.</a:t>
            </a:r>
          </a:p>
          <a:p>
            <a:r>
              <a:rPr lang="en-US" dirty="0" smtClean="0"/>
              <a:t>It further aims </a:t>
            </a:r>
            <a:r>
              <a:rPr lang="en-US" dirty="0"/>
              <a:t>at leveraging big data analytical tools to </a:t>
            </a:r>
            <a:r>
              <a:rPr lang="en-US" dirty="0" smtClean="0"/>
              <a:t>improve </a:t>
            </a:r>
            <a:r>
              <a:rPr lang="en-US" dirty="0"/>
              <a:t>the quality of macro-economic aggregates</a:t>
            </a:r>
            <a:r>
              <a:rPr lang="en-US" dirty="0" smtClean="0"/>
              <a:t>.</a:t>
            </a:r>
          </a:p>
          <a:p>
            <a:r>
              <a:rPr lang="en-US" dirty="0">
                <a:latin typeface="Cambria" panose="02040503050406030204" pitchFamily="18" charset="0"/>
              </a:rPr>
              <a:t>It is pragmatic that the data Warehouse is compatible with SDMX requirement.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7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India and SDMX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India’s economy has a large chunk of the informal sector; the data source of which is primarily the NSS surveys under NSO India.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The NSO </a:t>
            </a:r>
            <a:r>
              <a:rPr lang="en-US" dirty="0">
                <a:latin typeface="Cambria" panose="02040503050406030204" pitchFamily="18" charset="0"/>
              </a:rPr>
              <a:t>conducts large scale sample surveys on routine and </a:t>
            </a:r>
            <a:r>
              <a:rPr lang="en-US" dirty="0" smtClean="0">
                <a:latin typeface="Cambria" panose="02040503050406030204" pitchFamily="18" charset="0"/>
              </a:rPr>
              <a:t>as per requirements. </a:t>
            </a:r>
            <a:endParaRPr lang="en-US" dirty="0"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The surveys generate large scale data related to various socio-economic phenomenon. </a:t>
            </a:r>
            <a:endParaRPr lang="en-US" dirty="0" smtClean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In most of the developing nations, estimation procedure rely to a large extent on the socio-economic surveys.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Until SDMX </a:t>
            </a:r>
            <a:r>
              <a:rPr lang="en-US" dirty="0">
                <a:latin typeface="Cambria" panose="02040503050406030204" pitchFamily="18" charset="0"/>
              </a:rPr>
              <a:t>platform </a:t>
            </a:r>
            <a:r>
              <a:rPr lang="en-US" dirty="0" smtClean="0">
                <a:latin typeface="Cambria" panose="02040503050406030204" pitchFamily="18" charset="0"/>
              </a:rPr>
              <a:t>is extended to data/results of socio-economic </a:t>
            </a:r>
            <a:r>
              <a:rPr lang="en-US" dirty="0">
                <a:latin typeface="Cambria" panose="02040503050406030204" pitchFamily="18" charset="0"/>
              </a:rPr>
              <a:t>surveys </a:t>
            </a:r>
            <a:r>
              <a:rPr lang="en-US" dirty="0" smtClean="0">
                <a:latin typeface="Cambria" panose="02040503050406030204" pitchFamily="18" charset="0"/>
              </a:rPr>
              <a:t>the objectives behind envisaging SDMX  </a:t>
            </a:r>
            <a:r>
              <a:rPr lang="en-US" dirty="0">
                <a:latin typeface="Cambria" panose="02040503050406030204" pitchFamily="18" charset="0"/>
              </a:rPr>
              <a:t>platform </a:t>
            </a:r>
            <a:r>
              <a:rPr lang="en-US" dirty="0" smtClean="0">
                <a:latin typeface="Cambria" panose="02040503050406030204" pitchFamily="18" charset="0"/>
              </a:rPr>
              <a:t>would remain unfulfilled.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Challenges and its remedies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29600" cy="4325112"/>
          </a:xfrm>
        </p:spPr>
        <p:txBody>
          <a:bodyPr/>
          <a:lstStyle/>
          <a:p>
            <a:r>
              <a:rPr lang="en-US" dirty="0" smtClean="0"/>
              <a:t>Awareness: SDMX being a new domain, more awareness emphasizing its importance needs to be spread.</a:t>
            </a:r>
          </a:p>
          <a:p>
            <a:r>
              <a:rPr lang="en-US" dirty="0" smtClean="0"/>
              <a:t>Capacity Building: Regular trainings of officials at various levels are required for proper understanding its concepts</a:t>
            </a:r>
          </a:p>
          <a:p>
            <a:r>
              <a:rPr lang="en-US" dirty="0" smtClean="0"/>
              <a:t>Shifting of officials : In order to cope up with the issue more and more officials needs to be thoroughly trained in this area.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9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782782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Way Forward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2618" y="1819933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Expand the domain of the SDMX to be at par with other developed nations.</a:t>
            </a:r>
          </a:p>
          <a:p>
            <a:r>
              <a:rPr lang="en-US" dirty="0" smtClean="0"/>
              <a:t>Expand SDMX on socio-economic surveys</a:t>
            </a:r>
          </a:p>
          <a:p>
            <a:r>
              <a:rPr lang="en-US" dirty="0" smtClean="0"/>
              <a:t>Requires onboarding of more agencies within the implementing countries to expedite the conversion to SDMX compatible format.</a:t>
            </a:r>
          </a:p>
          <a:p>
            <a:r>
              <a:rPr lang="en-US" dirty="0" smtClean="0"/>
              <a:t>A large amount of data is already on web which may be attempted for SDMX conversion so as to have larger time series of data for better analysis.</a:t>
            </a:r>
          </a:p>
          <a:p>
            <a:r>
              <a:rPr lang="en-US" dirty="0" smtClean="0"/>
              <a:t>Regular trainings for capacity building.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1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7200" dirty="0" smtClean="0"/>
          </a:p>
          <a:p>
            <a:pPr marL="11430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</a:t>
            </a:r>
            <a:r>
              <a:rPr lang="en-US" sz="7200" dirty="0" smtClean="0">
                <a:latin typeface="+mj-lt"/>
              </a:rPr>
              <a:t>THANK YOU</a:t>
            </a:r>
            <a:endParaRPr lang="en-US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40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1257</TotalTime>
  <Words>538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Cambria</vt:lpstr>
      <vt:lpstr>Franklin Gothic Book</vt:lpstr>
      <vt:lpstr>Perpetua</vt:lpstr>
      <vt:lpstr>Wingdings 2</vt:lpstr>
      <vt:lpstr>Equity</vt:lpstr>
      <vt:lpstr>Adoption of Statistical Data-Metadata Exchange (SDMX) in India and its way forward</vt:lpstr>
      <vt:lpstr>Outline of the Presentation</vt:lpstr>
      <vt:lpstr>Introduction</vt:lpstr>
      <vt:lpstr>India and SDMX</vt:lpstr>
      <vt:lpstr>Data Warehouse</vt:lpstr>
      <vt:lpstr>India and SDMX</vt:lpstr>
      <vt:lpstr>Challenges and its remedies</vt:lpstr>
      <vt:lpstr>Way Forward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Compilation of the National Accounts Statistics</dc:title>
  <dc:creator>NAD</dc:creator>
  <cp:lastModifiedBy>Fernando Morente</cp:lastModifiedBy>
  <cp:revision>51</cp:revision>
  <dcterms:created xsi:type="dcterms:W3CDTF">2019-08-22T04:17:35Z</dcterms:created>
  <dcterms:modified xsi:type="dcterms:W3CDTF">2019-09-26T08:30:52Z</dcterms:modified>
</cp:coreProperties>
</file>