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3" r:id="rId2"/>
    <p:sldId id="285" r:id="rId3"/>
    <p:sldId id="288" r:id="rId4"/>
    <p:sldId id="290" r:id="rId5"/>
    <p:sldId id="289" r:id="rId6"/>
    <p:sldId id="282" r:id="rId7"/>
    <p:sldId id="292" r:id="rId8"/>
    <p:sldId id="291" r:id="rId9"/>
    <p:sldId id="287" r:id="rId10"/>
    <p:sldId id="286" r:id="rId11"/>
    <p:sldId id="278" r:id="rId1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E6FD2"/>
    <a:srgbClr val="FFD624"/>
    <a:srgbClr val="EA8F16"/>
    <a:srgbClr val="F4A70C"/>
    <a:srgbClr val="0F5494"/>
    <a:srgbClr val="3166CF"/>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5" d="100"/>
          <a:sy n="85" d="100"/>
        </p:scale>
        <p:origin x="12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2A120-13EB-413E-AB5B-D6AD3FCE0972}" type="doc">
      <dgm:prSet loTypeId="urn:microsoft.com/office/officeart/2005/8/layout/gear1" loCatId="cycle" qsTypeId="urn:microsoft.com/office/officeart/2005/8/quickstyle/simple1" qsCatId="simple" csTypeId="urn:microsoft.com/office/officeart/2005/8/colors/accent1_2" csCatId="accent1" phldr="1"/>
      <dgm:spPr/>
    </dgm:pt>
    <dgm:pt modelId="{CB858ED1-3BEB-4E0D-8400-EF673B101CB6}">
      <dgm:prSet phldrT="[Text]"/>
      <dgm:spPr/>
      <dgm:t>
        <a:bodyPr/>
        <a:lstStyle/>
        <a:p>
          <a:r>
            <a:rPr lang="en-US" dirty="0" smtClean="0"/>
            <a:t>SDMX Sponsor agencies</a:t>
          </a:r>
          <a:endParaRPr lang="en-US" dirty="0"/>
        </a:p>
      </dgm:t>
    </dgm:pt>
    <dgm:pt modelId="{EF25DF0A-FE8F-43A8-8E85-FF414A6730E8}" type="parTrans" cxnId="{C741706A-A58E-4027-974B-D1D50FDA29B5}">
      <dgm:prSet/>
      <dgm:spPr/>
      <dgm:t>
        <a:bodyPr/>
        <a:lstStyle/>
        <a:p>
          <a:endParaRPr lang="en-US"/>
        </a:p>
      </dgm:t>
    </dgm:pt>
    <dgm:pt modelId="{7270E6C1-1D74-42D3-BE87-D29F70F87CB1}" type="sibTrans" cxnId="{C741706A-A58E-4027-974B-D1D50FDA29B5}">
      <dgm:prSet/>
      <dgm:spPr/>
      <dgm:t>
        <a:bodyPr/>
        <a:lstStyle/>
        <a:p>
          <a:endParaRPr lang="en-US"/>
        </a:p>
      </dgm:t>
    </dgm:pt>
    <dgm:pt modelId="{2C133E37-30C1-4E1C-89DF-41339ABE7086}">
      <dgm:prSet phldrT="[Text]"/>
      <dgm:spPr/>
      <dgm:t>
        <a:bodyPr/>
        <a:lstStyle/>
        <a:p>
          <a:r>
            <a:rPr lang="en-US" dirty="0" smtClean="0"/>
            <a:t>National central banks</a:t>
          </a:r>
          <a:endParaRPr lang="en-US" dirty="0"/>
        </a:p>
      </dgm:t>
    </dgm:pt>
    <dgm:pt modelId="{A0B35333-0555-4B1B-8ECE-D2D9B51A3921}" type="parTrans" cxnId="{462F6446-051B-4C18-B7BF-BF7C96F93A28}">
      <dgm:prSet/>
      <dgm:spPr/>
      <dgm:t>
        <a:bodyPr/>
        <a:lstStyle/>
        <a:p>
          <a:endParaRPr lang="en-US"/>
        </a:p>
      </dgm:t>
    </dgm:pt>
    <dgm:pt modelId="{839F7E11-2A0C-47DA-B3B4-2757F864AB17}" type="sibTrans" cxnId="{462F6446-051B-4C18-B7BF-BF7C96F93A28}">
      <dgm:prSet/>
      <dgm:spPr/>
      <dgm:t>
        <a:bodyPr/>
        <a:lstStyle/>
        <a:p>
          <a:endParaRPr lang="en-US"/>
        </a:p>
      </dgm:t>
    </dgm:pt>
    <dgm:pt modelId="{02382A5A-C4DA-4344-95BC-BED357246657}">
      <dgm:prSet phldrT="[Text]"/>
      <dgm:spPr/>
      <dgm:t>
        <a:bodyPr/>
        <a:lstStyle/>
        <a:p>
          <a:r>
            <a:rPr lang="en-US" dirty="0" smtClean="0"/>
            <a:t>National statistics office </a:t>
          </a:r>
          <a:endParaRPr lang="en-US" dirty="0"/>
        </a:p>
      </dgm:t>
    </dgm:pt>
    <dgm:pt modelId="{F1C12841-BF7F-482C-9A86-769A1DC87276}" type="parTrans" cxnId="{947CA00A-B0AC-4B5B-8E7D-A1036526BB94}">
      <dgm:prSet/>
      <dgm:spPr/>
      <dgm:t>
        <a:bodyPr/>
        <a:lstStyle/>
        <a:p>
          <a:endParaRPr lang="en-US"/>
        </a:p>
      </dgm:t>
    </dgm:pt>
    <dgm:pt modelId="{045AD549-D313-446E-A9FF-13FF2FE9B55F}" type="sibTrans" cxnId="{947CA00A-B0AC-4B5B-8E7D-A1036526BB94}">
      <dgm:prSet/>
      <dgm:spPr/>
      <dgm:t>
        <a:bodyPr/>
        <a:lstStyle/>
        <a:p>
          <a:endParaRPr lang="en-US"/>
        </a:p>
      </dgm:t>
    </dgm:pt>
    <dgm:pt modelId="{1445ACCE-BEBC-4B95-BB2C-1CCA85F2752A}" type="pres">
      <dgm:prSet presAssocID="{1512A120-13EB-413E-AB5B-D6AD3FCE0972}" presName="composite" presStyleCnt="0">
        <dgm:presLayoutVars>
          <dgm:chMax val="3"/>
          <dgm:animLvl val="lvl"/>
          <dgm:resizeHandles val="exact"/>
        </dgm:presLayoutVars>
      </dgm:prSet>
      <dgm:spPr/>
    </dgm:pt>
    <dgm:pt modelId="{5C3617C5-EE94-41E1-99C1-087225AF9D8C}" type="pres">
      <dgm:prSet presAssocID="{CB858ED1-3BEB-4E0D-8400-EF673B101CB6}" presName="gear1" presStyleLbl="node1" presStyleIdx="0" presStyleCnt="3" custLinFactNeighborX="358" custLinFactNeighborY="-3218">
        <dgm:presLayoutVars>
          <dgm:chMax val="1"/>
          <dgm:bulletEnabled val="1"/>
        </dgm:presLayoutVars>
      </dgm:prSet>
      <dgm:spPr/>
      <dgm:t>
        <a:bodyPr/>
        <a:lstStyle/>
        <a:p>
          <a:endParaRPr lang="en-US"/>
        </a:p>
      </dgm:t>
    </dgm:pt>
    <dgm:pt modelId="{95357E92-8CA1-4F9F-9F76-F6CF83EFF035}" type="pres">
      <dgm:prSet presAssocID="{CB858ED1-3BEB-4E0D-8400-EF673B101CB6}" presName="gear1srcNode" presStyleLbl="node1" presStyleIdx="0" presStyleCnt="3"/>
      <dgm:spPr/>
      <dgm:t>
        <a:bodyPr/>
        <a:lstStyle/>
        <a:p>
          <a:endParaRPr lang="en-GB"/>
        </a:p>
      </dgm:t>
    </dgm:pt>
    <dgm:pt modelId="{EDEC6055-0D0F-4C4D-95D7-D9D655724C1E}" type="pres">
      <dgm:prSet presAssocID="{CB858ED1-3BEB-4E0D-8400-EF673B101CB6}" presName="gear1dstNode" presStyleLbl="node1" presStyleIdx="0" presStyleCnt="3"/>
      <dgm:spPr/>
      <dgm:t>
        <a:bodyPr/>
        <a:lstStyle/>
        <a:p>
          <a:endParaRPr lang="en-GB"/>
        </a:p>
      </dgm:t>
    </dgm:pt>
    <dgm:pt modelId="{18182E9D-383F-44A5-8F91-229C4F430621}" type="pres">
      <dgm:prSet presAssocID="{2C133E37-30C1-4E1C-89DF-41339ABE7086}" presName="gear2" presStyleLbl="node1" presStyleIdx="1" presStyleCnt="3">
        <dgm:presLayoutVars>
          <dgm:chMax val="1"/>
          <dgm:bulletEnabled val="1"/>
        </dgm:presLayoutVars>
      </dgm:prSet>
      <dgm:spPr/>
      <dgm:t>
        <a:bodyPr/>
        <a:lstStyle/>
        <a:p>
          <a:endParaRPr lang="en-US"/>
        </a:p>
      </dgm:t>
    </dgm:pt>
    <dgm:pt modelId="{5456099D-4677-49A3-A4AE-CBB2514B60C1}" type="pres">
      <dgm:prSet presAssocID="{2C133E37-30C1-4E1C-89DF-41339ABE7086}" presName="gear2srcNode" presStyleLbl="node1" presStyleIdx="1" presStyleCnt="3"/>
      <dgm:spPr/>
      <dgm:t>
        <a:bodyPr/>
        <a:lstStyle/>
        <a:p>
          <a:endParaRPr lang="en-GB"/>
        </a:p>
      </dgm:t>
    </dgm:pt>
    <dgm:pt modelId="{F356F331-6AB1-4780-82EE-3B89E2C877CF}" type="pres">
      <dgm:prSet presAssocID="{2C133E37-30C1-4E1C-89DF-41339ABE7086}" presName="gear2dstNode" presStyleLbl="node1" presStyleIdx="1" presStyleCnt="3"/>
      <dgm:spPr/>
      <dgm:t>
        <a:bodyPr/>
        <a:lstStyle/>
        <a:p>
          <a:endParaRPr lang="en-GB"/>
        </a:p>
      </dgm:t>
    </dgm:pt>
    <dgm:pt modelId="{B761CB3E-B9F5-4CDA-B727-40BD6971D418}" type="pres">
      <dgm:prSet presAssocID="{02382A5A-C4DA-4344-95BC-BED357246657}" presName="gear3" presStyleLbl="node1" presStyleIdx="2" presStyleCnt="3"/>
      <dgm:spPr/>
      <dgm:t>
        <a:bodyPr/>
        <a:lstStyle/>
        <a:p>
          <a:endParaRPr lang="en-US"/>
        </a:p>
      </dgm:t>
    </dgm:pt>
    <dgm:pt modelId="{97EEA750-8FF0-4817-9719-25354502472A}" type="pres">
      <dgm:prSet presAssocID="{02382A5A-C4DA-4344-95BC-BED357246657}" presName="gear3tx" presStyleLbl="node1" presStyleIdx="2" presStyleCnt="3">
        <dgm:presLayoutVars>
          <dgm:chMax val="1"/>
          <dgm:bulletEnabled val="1"/>
        </dgm:presLayoutVars>
      </dgm:prSet>
      <dgm:spPr/>
      <dgm:t>
        <a:bodyPr/>
        <a:lstStyle/>
        <a:p>
          <a:endParaRPr lang="en-US"/>
        </a:p>
      </dgm:t>
    </dgm:pt>
    <dgm:pt modelId="{D384A0AC-653E-4329-BFF5-19DCE0105285}" type="pres">
      <dgm:prSet presAssocID="{02382A5A-C4DA-4344-95BC-BED357246657}" presName="gear3srcNode" presStyleLbl="node1" presStyleIdx="2" presStyleCnt="3"/>
      <dgm:spPr/>
      <dgm:t>
        <a:bodyPr/>
        <a:lstStyle/>
        <a:p>
          <a:endParaRPr lang="en-GB"/>
        </a:p>
      </dgm:t>
    </dgm:pt>
    <dgm:pt modelId="{8535F6AD-36FE-4382-9F57-101370182282}" type="pres">
      <dgm:prSet presAssocID="{02382A5A-C4DA-4344-95BC-BED357246657}" presName="gear3dstNode" presStyleLbl="node1" presStyleIdx="2" presStyleCnt="3"/>
      <dgm:spPr/>
      <dgm:t>
        <a:bodyPr/>
        <a:lstStyle/>
        <a:p>
          <a:endParaRPr lang="en-GB"/>
        </a:p>
      </dgm:t>
    </dgm:pt>
    <dgm:pt modelId="{A8EEDD2B-C1DB-4235-BC86-CD630FF543F4}" type="pres">
      <dgm:prSet presAssocID="{7270E6C1-1D74-42D3-BE87-D29F70F87CB1}" presName="connector1" presStyleLbl="sibTrans2D1" presStyleIdx="0" presStyleCnt="3"/>
      <dgm:spPr/>
      <dgm:t>
        <a:bodyPr/>
        <a:lstStyle/>
        <a:p>
          <a:endParaRPr lang="en-GB"/>
        </a:p>
      </dgm:t>
    </dgm:pt>
    <dgm:pt modelId="{7088EC71-ABDC-4A31-819C-1304A9092FB3}" type="pres">
      <dgm:prSet presAssocID="{839F7E11-2A0C-47DA-B3B4-2757F864AB17}" presName="connector2" presStyleLbl="sibTrans2D1" presStyleIdx="1" presStyleCnt="3"/>
      <dgm:spPr/>
      <dgm:t>
        <a:bodyPr/>
        <a:lstStyle/>
        <a:p>
          <a:endParaRPr lang="en-GB"/>
        </a:p>
      </dgm:t>
    </dgm:pt>
    <dgm:pt modelId="{7686D39F-A109-4911-B089-1CE9BD128DEB}" type="pres">
      <dgm:prSet presAssocID="{045AD549-D313-446E-A9FF-13FF2FE9B55F}" presName="connector3" presStyleLbl="sibTrans2D1" presStyleIdx="2" presStyleCnt="3"/>
      <dgm:spPr/>
      <dgm:t>
        <a:bodyPr/>
        <a:lstStyle/>
        <a:p>
          <a:endParaRPr lang="en-GB"/>
        </a:p>
      </dgm:t>
    </dgm:pt>
  </dgm:ptLst>
  <dgm:cxnLst>
    <dgm:cxn modelId="{96F16C16-8C0B-44B4-9856-EB691E85E9AE}" type="presOf" srcId="{7270E6C1-1D74-42D3-BE87-D29F70F87CB1}" destId="{A8EEDD2B-C1DB-4235-BC86-CD630FF543F4}" srcOrd="0" destOrd="0" presId="urn:microsoft.com/office/officeart/2005/8/layout/gear1"/>
    <dgm:cxn modelId="{BA6402C3-E118-4F63-BBD9-AC70A2A8E4D3}" type="presOf" srcId="{02382A5A-C4DA-4344-95BC-BED357246657}" destId="{B761CB3E-B9F5-4CDA-B727-40BD6971D418}" srcOrd="0" destOrd="0" presId="urn:microsoft.com/office/officeart/2005/8/layout/gear1"/>
    <dgm:cxn modelId="{6138C68C-934F-4AF6-B448-0A9E4FF84A3A}" type="presOf" srcId="{2C133E37-30C1-4E1C-89DF-41339ABE7086}" destId="{18182E9D-383F-44A5-8F91-229C4F430621}" srcOrd="0" destOrd="0" presId="urn:microsoft.com/office/officeart/2005/8/layout/gear1"/>
    <dgm:cxn modelId="{8E6AD87A-2048-416C-AF08-5406D8EFF319}" type="presOf" srcId="{02382A5A-C4DA-4344-95BC-BED357246657}" destId="{97EEA750-8FF0-4817-9719-25354502472A}" srcOrd="1" destOrd="0" presId="urn:microsoft.com/office/officeart/2005/8/layout/gear1"/>
    <dgm:cxn modelId="{93B6AECE-CBD0-489B-8FB7-FC75915523D3}" type="presOf" srcId="{CB858ED1-3BEB-4E0D-8400-EF673B101CB6}" destId="{EDEC6055-0D0F-4C4D-95D7-D9D655724C1E}" srcOrd="2" destOrd="0" presId="urn:microsoft.com/office/officeart/2005/8/layout/gear1"/>
    <dgm:cxn modelId="{C741706A-A58E-4027-974B-D1D50FDA29B5}" srcId="{1512A120-13EB-413E-AB5B-D6AD3FCE0972}" destId="{CB858ED1-3BEB-4E0D-8400-EF673B101CB6}" srcOrd="0" destOrd="0" parTransId="{EF25DF0A-FE8F-43A8-8E85-FF414A6730E8}" sibTransId="{7270E6C1-1D74-42D3-BE87-D29F70F87CB1}"/>
    <dgm:cxn modelId="{462F6446-051B-4C18-B7BF-BF7C96F93A28}" srcId="{1512A120-13EB-413E-AB5B-D6AD3FCE0972}" destId="{2C133E37-30C1-4E1C-89DF-41339ABE7086}" srcOrd="1" destOrd="0" parTransId="{A0B35333-0555-4B1B-8ECE-D2D9B51A3921}" sibTransId="{839F7E11-2A0C-47DA-B3B4-2757F864AB17}"/>
    <dgm:cxn modelId="{ADFC5DC2-197F-44EE-8FAD-BCFB12BE45A6}" type="presOf" srcId="{02382A5A-C4DA-4344-95BC-BED357246657}" destId="{8535F6AD-36FE-4382-9F57-101370182282}" srcOrd="3" destOrd="0" presId="urn:microsoft.com/office/officeart/2005/8/layout/gear1"/>
    <dgm:cxn modelId="{F46A6779-726E-4E1D-9785-1392CAEB590B}" type="presOf" srcId="{839F7E11-2A0C-47DA-B3B4-2757F864AB17}" destId="{7088EC71-ABDC-4A31-819C-1304A9092FB3}" srcOrd="0" destOrd="0" presId="urn:microsoft.com/office/officeart/2005/8/layout/gear1"/>
    <dgm:cxn modelId="{77D2BAF8-1E8F-4F2D-9C24-40FED59A4969}" type="presOf" srcId="{CB858ED1-3BEB-4E0D-8400-EF673B101CB6}" destId="{5C3617C5-EE94-41E1-99C1-087225AF9D8C}" srcOrd="0" destOrd="0" presId="urn:microsoft.com/office/officeart/2005/8/layout/gear1"/>
    <dgm:cxn modelId="{5C2B1C55-BE1F-49D3-A04F-0F1936D6984A}" type="presOf" srcId="{1512A120-13EB-413E-AB5B-D6AD3FCE0972}" destId="{1445ACCE-BEBC-4B95-BB2C-1CCA85F2752A}" srcOrd="0" destOrd="0" presId="urn:microsoft.com/office/officeart/2005/8/layout/gear1"/>
    <dgm:cxn modelId="{79284AFD-4C5F-495A-9F9D-E01F35ED4DAA}" type="presOf" srcId="{CB858ED1-3BEB-4E0D-8400-EF673B101CB6}" destId="{95357E92-8CA1-4F9F-9F76-F6CF83EFF035}" srcOrd="1" destOrd="0" presId="urn:microsoft.com/office/officeart/2005/8/layout/gear1"/>
    <dgm:cxn modelId="{7F0B8845-4A42-4CC0-8D6B-798A5E88A601}" type="presOf" srcId="{2C133E37-30C1-4E1C-89DF-41339ABE7086}" destId="{F356F331-6AB1-4780-82EE-3B89E2C877CF}" srcOrd="2" destOrd="0" presId="urn:microsoft.com/office/officeart/2005/8/layout/gear1"/>
    <dgm:cxn modelId="{1D18BAC2-957E-4BB3-B2BC-296ACE7E931E}" type="presOf" srcId="{02382A5A-C4DA-4344-95BC-BED357246657}" destId="{D384A0AC-653E-4329-BFF5-19DCE0105285}" srcOrd="2" destOrd="0" presId="urn:microsoft.com/office/officeart/2005/8/layout/gear1"/>
    <dgm:cxn modelId="{947CA00A-B0AC-4B5B-8E7D-A1036526BB94}" srcId="{1512A120-13EB-413E-AB5B-D6AD3FCE0972}" destId="{02382A5A-C4DA-4344-95BC-BED357246657}" srcOrd="2" destOrd="0" parTransId="{F1C12841-BF7F-482C-9A86-769A1DC87276}" sibTransId="{045AD549-D313-446E-A9FF-13FF2FE9B55F}"/>
    <dgm:cxn modelId="{05012B48-4465-495F-9010-BBC0C253D52A}" type="presOf" srcId="{045AD549-D313-446E-A9FF-13FF2FE9B55F}" destId="{7686D39F-A109-4911-B089-1CE9BD128DEB}" srcOrd="0" destOrd="0" presId="urn:microsoft.com/office/officeart/2005/8/layout/gear1"/>
    <dgm:cxn modelId="{7F79D028-419A-40D8-B274-7E7910AA4F6C}" type="presOf" srcId="{2C133E37-30C1-4E1C-89DF-41339ABE7086}" destId="{5456099D-4677-49A3-A4AE-CBB2514B60C1}" srcOrd="1" destOrd="0" presId="urn:microsoft.com/office/officeart/2005/8/layout/gear1"/>
    <dgm:cxn modelId="{A5C3079B-82CB-46C9-AFDE-F2A7DA3B3949}" type="presParOf" srcId="{1445ACCE-BEBC-4B95-BB2C-1CCA85F2752A}" destId="{5C3617C5-EE94-41E1-99C1-087225AF9D8C}" srcOrd="0" destOrd="0" presId="urn:microsoft.com/office/officeart/2005/8/layout/gear1"/>
    <dgm:cxn modelId="{0B1F4865-17E3-4456-93B4-CA98A2BF6A5E}" type="presParOf" srcId="{1445ACCE-BEBC-4B95-BB2C-1CCA85F2752A}" destId="{95357E92-8CA1-4F9F-9F76-F6CF83EFF035}" srcOrd="1" destOrd="0" presId="urn:microsoft.com/office/officeart/2005/8/layout/gear1"/>
    <dgm:cxn modelId="{FE8DD138-25A3-43DB-BE24-EDC8A97A3456}" type="presParOf" srcId="{1445ACCE-BEBC-4B95-BB2C-1CCA85F2752A}" destId="{EDEC6055-0D0F-4C4D-95D7-D9D655724C1E}" srcOrd="2" destOrd="0" presId="urn:microsoft.com/office/officeart/2005/8/layout/gear1"/>
    <dgm:cxn modelId="{C9DC0C30-C6C6-40A9-BF74-5CEDB6F85DFD}" type="presParOf" srcId="{1445ACCE-BEBC-4B95-BB2C-1CCA85F2752A}" destId="{18182E9D-383F-44A5-8F91-229C4F430621}" srcOrd="3" destOrd="0" presId="urn:microsoft.com/office/officeart/2005/8/layout/gear1"/>
    <dgm:cxn modelId="{AE79A076-804E-4DEB-9060-23123E3D6F27}" type="presParOf" srcId="{1445ACCE-BEBC-4B95-BB2C-1CCA85F2752A}" destId="{5456099D-4677-49A3-A4AE-CBB2514B60C1}" srcOrd="4" destOrd="0" presId="urn:microsoft.com/office/officeart/2005/8/layout/gear1"/>
    <dgm:cxn modelId="{207DD84B-25F7-4FB1-92BF-563A10821DDE}" type="presParOf" srcId="{1445ACCE-BEBC-4B95-BB2C-1CCA85F2752A}" destId="{F356F331-6AB1-4780-82EE-3B89E2C877CF}" srcOrd="5" destOrd="0" presId="urn:microsoft.com/office/officeart/2005/8/layout/gear1"/>
    <dgm:cxn modelId="{5BC690DB-076D-49DC-A09C-1CB8EB60C67F}" type="presParOf" srcId="{1445ACCE-BEBC-4B95-BB2C-1CCA85F2752A}" destId="{B761CB3E-B9F5-4CDA-B727-40BD6971D418}" srcOrd="6" destOrd="0" presId="urn:microsoft.com/office/officeart/2005/8/layout/gear1"/>
    <dgm:cxn modelId="{3D8E523C-71D4-4E67-81F3-E0DF08303E61}" type="presParOf" srcId="{1445ACCE-BEBC-4B95-BB2C-1CCA85F2752A}" destId="{97EEA750-8FF0-4817-9719-25354502472A}" srcOrd="7" destOrd="0" presId="urn:microsoft.com/office/officeart/2005/8/layout/gear1"/>
    <dgm:cxn modelId="{F16D4F07-397B-4B4F-A0BE-E1D6ABB2A176}" type="presParOf" srcId="{1445ACCE-BEBC-4B95-BB2C-1CCA85F2752A}" destId="{D384A0AC-653E-4329-BFF5-19DCE0105285}" srcOrd="8" destOrd="0" presId="urn:microsoft.com/office/officeart/2005/8/layout/gear1"/>
    <dgm:cxn modelId="{58A73C3E-384D-47F2-B195-74D8EAFC199A}" type="presParOf" srcId="{1445ACCE-BEBC-4B95-BB2C-1CCA85F2752A}" destId="{8535F6AD-36FE-4382-9F57-101370182282}" srcOrd="9" destOrd="0" presId="urn:microsoft.com/office/officeart/2005/8/layout/gear1"/>
    <dgm:cxn modelId="{A01AAE56-45D0-4054-A890-A2A5F2ECD32D}" type="presParOf" srcId="{1445ACCE-BEBC-4B95-BB2C-1CCA85F2752A}" destId="{A8EEDD2B-C1DB-4235-BC86-CD630FF543F4}" srcOrd="10" destOrd="0" presId="urn:microsoft.com/office/officeart/2005/8/layout/gear1"/>
    <dgm:cxn modelId="{B0245AD3-2D09-4EDF-BBA1-93288E3550DD}" type="presParOf" srcId="{1445ACCE-BEBC-4B95-BB2C-1CCA85F2752A}" destId="{7088EC71-ABDC-4A31-819C-1304A9092FB3}" srcOrd="11" destOrd="0" presId="urn:microsoft.com/office/officeart/2005/8/layout/gear1"/>
    <dgm:cxn modelId="{27FA29C4-24F7-4F0F-A551-6AE47661EE67}" type="presParOf" srcId="{1445ACCE-BEBC-4B95-BB2C-1CCA85F2752A}" destId="{7686D39F-A109-4911-B089-1CE9BD128DE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ED48A-ECD5-4561-9EE5-DF06502228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E1B49A9-5862-4A48-AC7C-BE8F12029B7E}">
      <dgm:prSet phldrT="[Text]"/>
      <dgm:spPr/>
      <dgm:t>
        <a:bodyPr/>
        <a:lstStyle/>
        <a:p>
          <a:r>
            <a:rPr lang="en-US" dirty="0" smtClean="0"/>
            <a:t>SDMX Sponsor agencies</a:t>
          </a:r>
          <a:endParaRPr lang="en-US" dirty="0"/>
        </a:p>
      </dgm:t>
    </dgm:pt>
    <dgm:pt modelId="{73BBA1CD-E553-41FE-B07F-29B72243FD3E}" type="parTrans" cxnId="{572E5150-5C9C-4355-9D11-5BDF9C67B77A}">
      <dgm:prSet/>
      <dgm:spPr/>
      <dgm:t>
        <a:bodyPr/>
        <a:lstStyle/>
        <a:p>
          <a:endParaRPr lang="en-US"/>
        </a:p>
      </dgm:t>
    </dgm:pt>
    <dgm:pt modelId="{604B6ADD-2CFF-4040-8894-9CF342BC899C}" type="sibTrans" cxnId="{572E5150-5C9C-4355-9D11-5BDF9C67B77A}">
      <dgm:prSet/>
      <dgm:spPr/>
      <dgm:t>
        <a:bodyPr/>
        <a:lstStyle/>
        <a:p>
          <a:endParaRPr lang="en-US"/>
        </a:p>
      </dgm:t>
    </dgm:pt>
    <dgm:pt modelId="{EB9748CB-AE61-4210-BA7E-88E1600885EA}">
      <dgm:prSet phldrT="[Text]"/>
      <dgm:spPr/>
      <dgm:t>
        <a:bodyPr/>
        <a:lstStyle/>
        <a:p>
          <a:r>
            <a:rPr lang="en-US" dirty="0" smtClean="0"/>
            <a:t>National central banks	</a:t>
          </a:r>
          <a:endParaRPr lang="en-US" dirty="0"/>
        </a:p>
      </dgm:t>
    </dgm:pt>
    <dgm:pt modelId="{3742D197-28BC-4C5F-88A2-4BB3271F98E7}" type="parTrans" cxnId="{A40F8237-A1F5-422B-B6B8-3FACD3781B93}">
      <dgm:prSet/>
      <dgm:spPr/>
      <dgm:t>
        <a:bodyPr/>
        <a:lstStyle/>
        <a:p>
          <a:endParaRPr lang="en-US"/>
        </a:p>
      </dgm:t>
    </dgm:pt>
    <dgm:pt modelId="{2A4C294B-B92F-411C-AC82-D48365463EF4}" type="sibTrans" cxnId="{A40F8237-A1F5-422B-B6B8-3FACD3781B93}">
      <dgm:prSet/>
      <dgm:spPr/>
      <dgm:t>
        <a:bodyPr/>
        <a:lstStyle/>
        <a:p>
          <a:endParaRPr lang="en-US"/>
        </a:p>
      </dgm:t>
    </dgm:pt>
    <dgm:pt modelId="{F22F4D13-F221-4BE0-AFBC-026DB5027057}">
      <dgm:prSet phldrT="[Text]"/>
      <dgm:spPr/>
      <dgm:t>
        <a:bodyPr/>
        <a:lstStyle/>
        <a:p>
          <a:r>
            <a:rPr lang="en-US" dirty="0" smtClean="0"/>
            <a:t>National statistics offices</a:t>
          </a:r>
          <a:endParaRPr lang="en-US" dirty="0"/>
        </a:p>
      </dgm:t>
    </dgm:pt>
    <dgm:pt modelId="{E3D99CBF-D9A8-4168-9B46-14C6ACBA5844}" type="parTrans" cxnId="{34C320D0-104C-4DDD-BBD1-FA4DFDF53632}">
      <dgm:prSet/>
      <dgm:spPr/>
      <dgm:t>
        <a:bodyPr/>
        <a:lstStyle/>
        <a:p>
          <a:endParaRPr lang="en-US"/>
        </a:p>
      </dgm:t>
    </dgm:pt>
    <dgm:pt modelId="{3E7BBA15-3038-46B2-A748-A42C5F5D7751}" type="sibTrans" cxnId="{34C320D0-104C-4DDD-BBD1-FA4DFDF53632}">
      <dgm:prSet/>
      <dgm:spPr/>
      <dgm:t>
        <a:bodyPr/>
        <a:lstStyle/>
        <a:p>
          <a:endParaRPr lang="en-US"/>
        </a:p>
      </dgm:t>
    </dgm:pt>
    <dgm:pt modelId="{E1E39C90-7C5D-4CC7-B0B7-16780C9D2500}" type="pres">
      <dgm:prSet presAssocID="{6EBED48A-ECD5-4561-9EE5-DF0650222892}" presName="hierChild1" presStyleCnt="0">
        <dgm:presLayoutVars>
          <dgm:chPref val="1"/>
          <dgm:dir/>
          <dgm:animOne val="branch"/>
          <dgm:animLvl val="lvl"/>
          <dgm:resizeHandles/>
        </dgm:presLayoutVars>
      </dgm:prSet>
      <dgm:spPr/>
      <dgm:t>
        <a:bodyPr/>
        <a:lstStyle/>
        <a:p>
          <a:endParaRPr lang="en-GB"/>
        </a:p>
      </dgm:t>
    </dgm:pt>
    <dgm:pt modelId="{58F958E3-5D51-4828-BB95-45B4387F7491}" type="pres">
      <dgm:prSet presAssocID="{DE1B49A9-5862-4A48-AC7C-BE8F12029B7E}" presName="hierRoot1" presStyleCnt="0"/>
      <dgm:spPr/>
    </dgm:pt>
    <dgm:pt modelId="{9A8659AB-C273-4B02-9F11-BEC010BA31FE}" type="pres">
      <dgm:prSet presAssocID="{DE1B49A9-5862-4A48-AC7C-BE8F12029B7E}" presName="composite" presStyleCnt="0"/>
      <dgm:spPr/>
    </dgm:pt>
    <dgm:pt modelId="{C9C38879-2FEE-40C2-804D-DBACED45FC4F}" type="pres">
      <dgm:prSet presAssocID="{DE1B49A9-5862-4A48-AC7C-BE8F12029B7E}" presName="background" presStyleLbl="node0" presStyleIdx="0" presStyleCnt="1"/>
      <dgm:spPr/>
    </dgm:pt>
    <dgm:pt modelId="{4DAEE70C-69F5-4724-8A36-692F6507F25A}" type="pres">
      <dgm:prSet presAssocID="{DE1B49A9-5862-4A48-AC7C-BE8F12029B7E}" presName="text" presStyleLbl="fgAcc0" presStyleIdx="0" presStyleCnt="1">
        <dgm:presLayoutVars>
          <dgm:chPref val="3"/>
        </dgm:presLayoutVars>
      </dgm:prSet>
      <dgm:spPr/>
      <dgm:t>
        <a:bodyPr/>
        <a:lstStyle/>
        <a:p>
          <a:endParaRPr lang="en-US"/>
        </a:p>
      </dgm:t>
    </dgm:pt>
    <dgm:pt modelId="{F96A3625-8F5E-4A00-9547-CE921DFF9BA6}" type="pres">
      <dgm:prSet presAssocID="{DE1B49A9-5862-4A48-AC7C-BE8F12029B7E}" presName="hierChild2" presStyleCnt="0"/>
      <dgm:spPr/>
    </dgm:pt>
    <dgm:pt modelId="{33C389BB-971B-4C4C-AD85-9703CD9CE261}" type="pres">
      <dgm:prSet presAssocID="{3742D197-28BC-4C5F-88A2-4BB3271F98E7}" presName="Name10" presStyleLbl="parChTrans1D2" presStyleIdx="0" presStyleCnt="2"/>
      <dgm:spPr/>
      <dgm:t>
        <a:bodyPr/>
        <a:lstStyle/>
        <a:p>
          <a:endParaRPr lang="en-GB"/>
        </a:p>
      </dgm:t>
    </dgm:pt>
    <dgm:pt modelId="{C39E1FF7-9EFB-42CD-94F9-A2BCF61DC0D5}" type="pres">
      <dgm:prSet presAssocID="{EB9748CB-AE61-4210-BA7E-88E1600885EA}" presName="hierRoot2" presStyleCnt="0"/>
      <dgm:spPr/>
    </dgm:pt>
    <dgm:pt modelId="{91620300-C240-4934-8C33-D8AF39F4256C}" type="pres">
      <dgm:prSet presAssocID="{EB9748CB-AE61-4210-BA7E-88E1600885EA}" presName="composite2" presStyleCnt="0"/>
      <dgm:spPr/>
    </dgm:pt>
    <dgm:pt modelId="{74180CE6-4474-433A-BA1E-13B88DA7E423}" type="pres">
      <dgm:prSet presAssocID="{EB9748CB-AE61-4210-BA7E-88E1600885EA}" presName="background2" presStyleLbl="node2" presStyleIdx="0" presStyleCnt="2"/>
      <dgm:spPr/>
    </dgm:pt>
    <dgm:pt modelId="{AE3BD05A-A623-4879-A227-EBBE852BEAEE}" type="pres">
      <dgm:prSet presAssocID="{EB9748CB-AE61-4210-BA7E-88E1600885EA}" presName="text2" presStyleLbl="fgAcc2" presStyleIdx="0" presStyleCnt="2">
        <dgm:presLayoutVars>
          <dgm:chPref val="3"/>
        </dgm:presLayoutVars>
      </dgm:prSet>
      <dgm:spPr/>
      <dgm:t>
        <a:bodyPr/>
        <a:lstStyle/>
        <a:p>
          <a:endParaRPr lang="en-GB"/>
        </a:p>
      </dgm:t>
    </dgm:pt>
    <dgm:pt modelId="{00F54DA5-5B78-42EC-94AD-A6BD9D7385B7}" type="pres">
      <dgm:prSet presAssocID="{EB9748CB-AE61-4210-BA7E-88E1600885EA}" presName="hierChild3" presStyleCnt="0"/>
      <dgm:spPr/>
    </dgm:pt>
    <dgm:pt modelId="{EE832285-0829-4EAC-9632-EB1BCC1626F6}" type="pres">
      <dgm:prSet presAssocID="{E3D99CBF-D9A8-4168-9B46-14C6ACBA5844}" presName="Name10" presStyleLbl="parChTrans1D2" presStyleIdx="1" presStyleCnt="2"/>
      <dgm:spPr/>
      <dgm:t>
        <a:bodyPr/>
        <a:lstStyle/>
        <a:p>
          <a:endParaRPr lang="en-GB"/>
        </a:p>
      </dgm:t>
    </dgm:pt>
    <dgm:pt modelId="{35672092-E85D-4F49-A1A8-4447FA35437D}" type="pres">
      <dgm:prSet presAssocID="{F22F4D13-F221-4BE0-AFBC-026DB5027057}" presName="hierRoot2" presStyleCnt="0"/>
      <dgm:spPr/>
    </dgm:pt>
    <dgm:pt modelId="{FC0E4CEC-165E-4939-BFD6-8910E4A46CB4}" type="pres">
      <dgm:prSet presAssocID="{F22F4D13-F221-4BE0-AFBC-026DB5027057}" presName="composite2" presStyleCnt="0"/>
      <dgm:spPr/>
    </dgm:pt>
    <dgm:pt modelId="{78D83DC3-E0AA-4A87-B77D-1B416EE6780E}" type="pres">
      <dgm:prSet presAssocID="{F22F4D13-F221-4BE0-AFBC-026DB5027057}" presName="background2" presStyleLbl="node2" presStyleIdx="1" presStyleCnt="2"/>
      <dgm:spPr/>
    </dgm:pt>
    <dgm:pt modelId="{8652D882-23A3-4CF6-87AA-6F350EC31E81}" type="pres">
      <dgm:prSet presAssocID="{F22F4D13-F221-4BE0-AFBC-026DB5027057}" presName="text2" presStyleLbl="fgAcc2" presStyleIdx="1" presStyleCnt="2">
        <dgm:presLayoutVars>
          <dgm:chPref val="3"/>
        </dgm:presLayoutVars>
      </dgm:prSet>
      <dgm:spPr/>
      <dgm:t>
        <a:bodyPr/>
        <a:lstStyle/>
        <a:p>
          <a:endParaRPr lang="en-US"/>
        </a:p>
      </dgm:t>
    </dgm:pt>
    <dgm:pt modelId="{335894DB-5CBA-4719-BB48-862F157AF9D0}" type="pres">
      <dgm:prSet presAssocID="{F22F4D13-F221-4BE0-AFBC-026DB5027057}" presName="hierChild3" presStyleCnt="0"/>
      <dgm:spPr/>
    </dgm:pt>
  </dgm:ptLst>
  <dgm:cxnLst>
    <dgm:cxn modelId="{ACA743F0-18EA-4AFD-9737-379C4DA0E7C2}" type="presOf" srcId="{6EBED48A-ECD5-4561-9EE5-DF0650222892}" destId="{E1E39C90-7C5D-4CC7-B0B7-16780C9D2500}" srcOrd="0" destOrd="0" presId="urn:microsoft.com/office/officeart/2005/8/layout/hierarchy1"/>
    <dgm:cxn modelId="{00AE14FA-C632-4C21-BC97-060C8C454FEB}" type="presOf" srcId="{E3D99CBF-D9A8-4168-9B46-14C6ACBA5844}" destId="{EE832285-0829-4EAC-9632-EB1BCC1626F6}" srcOrd="0" destOrd="0" presId="urn:microsoft.com/office/officeart/2005/8/layout/hierarchy1"/>
    <dgm:cxn modelId="{5A87EDBA-BBFC-49C3-AD8F-48911005A6B6}" type="presOf" srcId="{3742D197-28BC-4C5F-88A2-4BB3271F98E7}" destId="{33C389BB-971B-4C4C-AD85-9703CD9CE261}" srcOrd="0" destOrd="0" presId="urn:microsoft.com/office/officeart/2005/8/layout/hierarchy1"/>
    <dgm:cxn modelId="{A40F8237-A1F5-422B-B6B8-3FACD3781B93}" srcId="{DE1B49A9-5862-4A48-AC7C-BE8F12029B7E}" destId="{EB9748CB-AE61-4210-BA7E-88E1600885EA}" srcOrd="0" destOrd="0" parTransId="{3742D197-28BC-4C5F-88A2-4BB3271F98E7}" sibTransId="{2A4C294B-B92F-411C-AC82-D48365463EF4}"/>
    <dgm:cxn modelId="{572E5150-5C9C-4355-9D11-5BDF9C67B77A}" srcId="{6EBED48A-ECD5-4561-9EE5-DF0650222892}" destId="{DE1B49A9-5862-4A48-AC7C-BE8F12029B7E}" srcOrd="0" destOrd="0" parTransId="{73BBA1CD-E553-41FE-B07F-29B72243FD3E}" sibTransId="{604B6ADD-2CFF-4040-8894-9CF342BC899C}"/>
    <dgm:cxn modelId="{3D213AEA-E8B7-4B3A-AA79-245ADFA9D6F8}" type="presOf" srcId="{F22F4D13-F221-4BE0-AFBC-026DB5027057}" destId="{8652D882-23A3-4CF6-87AA-6F350EC31E81}" srcOrd="0" destOrd="0" presId="urn:microsoft.com/office/officeart/2005/8/layout/hierarchy1"/>
    <dgm:cxn modelId="{1683F1A0-CB3F-4E13-8F38-0CAAC5AA3D0B}" type="presOf" srcId="{DE1B49A9-5862-4A48-AC7C-BE8F12029B7E}" destId="{4DAEE70C-69F5-4724-8A36-692F6507F25A}" srcOrd="0" destOrd="0" presId="urn:microsoft.com/office/officeart/2005/8/layout/hierarchy1"/>
    <dgm:cxn modelId="{34C320D0-104C-4DDD-BBD1-FA4DFDF53632}" srcId="{DE1B49A9-5862-4A48-AC7C-BE8F12029B7E}" destId="{F22F4D13-F221-4BE0-AFBC-026DB5027057}" srcOrd="1" destOrd="0" parTransId="{E3D99CBF-D9A8-4168-9B46-14C6ACBA5844}" sibTransId="{3E7BBA15-3038-46B2-A748-A42C5F5D7751}"/>
    <dgm:cxn modelId="{F5F9B6D0-D5DC-4AA8-9FCB-34F522AC88FB}" type="presOf" srcId="{EB9748CB-AE61-4210-BA7E-88E1600885EA}" destId="{AE3BD05A-A623-4879-A227-EBBE852BEAEE}" srcOrd="0" destOrd="0" presId="urn:microsoft.com/office/officeart/2005/8/layout/hierarchy1"/>
    <dgm:cxn modelId="{BE0BFE44-0E14-4024-AC3D-D18150FC09D5}" type="presParOf" srcId="{E1E39C90-7C5D-4CC7-B0B7-16780C9D2500}" destId="{58F958E3-5D51-4828-BB95-45B4387F7491}" srcOrd="0" destOrd="0" presId="urn:microsoft.com/office/officeart/2005/8/layout/hierarchy1"/>
    <dgm:cxn modelId="{A6413399-B62F-4032-9976-324AF56F4262}" type="presParOf" srcId="{58F958E3-5D51-4828-BB95-45B4387F7491}" destId="{9A8659AB-C273-4B02-9F11-BEC010BA31FE}" srcOrd="0" destOrd="0" presId="urn:microsoft.com/office/officeart/2005/8/layout/hierarchy1"/>
    <dgm:cxn modelId="{058F05AD-1D64-4077-86D6-B49B7F155260}" type="presParOf" srcId="{9A8659AB-C273-4B02-9F11-BEC010BA31FE}" destId="{C9C38879-2FEE-40C2-804D-DBACED45FC4F}" srcOrd="0" destOrd="0" presId="urn:microsoft.com/office/officeart/2005/8/layout/hierarchy1"/>
    <dgm:cxn modelId="{E897BE72-B336-48BD-9694-E3FC6B74BAA9}" type="presParOf" srcId="{9A8659AB-C273-4B02-9F11-BEC010BA31FE}" destId="{4DAEE70C-69F5-4724-8A36-692F6507F25A}" srcOrd="1" destOrd="0" presId="urn:microsoft.com/office/officeart/2005/8/layout/hierarchy1"/>
    <dgm:cxn modelId="{E70A35EF-AC62-4BD3-9775-D8664278D018}" type="presParOf" srcId="{58F958E3-5D51-4828-BB95-45B4387F7491}" destId="{F96A3625-8F5E-4A00-9547-CE921DFF9BA6}" srcOrd="1" destOrd="0" presId="urn:microsoft.com/office/officeart/2005/8/layout/hierarchy1"/>
    <dgm:cxn modelId="{5F1619BE-CFE5-44F7-9CBC-A934BB0A3563}" type="presParOf" srcId="{F96A3625-8F5E-4A00-9547-CE921DFF9BA6}" destId="{33C389BB-971B-4C4C-AD85-9703CD9CE261}" srcOrd="0" destOrd="0" presId="urn:microsoft.com/office/officeart/2005/8/layout/hierarchy1"/>
    <dgm:cxn modelId="{7377F341-1024-4A45-B35A-970B7AAECEB6}" type="presParOf" srcId="{F96A3625-8F5E-4A00-9547-CE921DFF9BA6}" destId="{C39E1FF7-9EFB-42CD-94F9-A2BCF61DC0D5}" srcOrd="1" destOrd="0" presId="urn:microsoft.com/office/officeart/2005/8/layout/hierarchy1"/>
    <dgm:cxn modelId="{35710E24-B0F3-4E07-AB8D-2048EE57ED55}" type="presParOf" srcId="{C39E1FF7-9EFB-42CD-94F9-A2BCF61DC0D5}" destId="{91620300-C240-4934-8C33-D8AF39F4256C}" srcOrd="0" destOrd="0" presId="urn:microsoft.com/office/officeart/2005/8/layout/hierarchy1"/>
    <dgm:cxn modelId="{53222326-DB40-4055-A2F1-CE5A8E57775D}" type="presParOf" srcId="{91620300-C240-4934-8C33-D8AF39F4256C}" destId="{74180CE6-4474-433A-BA1E-13B88DA7E423}" srcOrd="0" destOrd="0" presId="urn:microsoft.com/office/officeart/2005/8/layout/hierarchy1"/>
    <dgm:cxn modelId="{A8600BBE-D229-4B67-AFD5-F3C07130864B}" type="presParOf" srcId="{91620300-C240-4934-8C33-D8AF39F4256C}" destId="{AE3BD05A-A623-4879-A227-EBBE852BEAEE}" srcOrd="1" destOrd="0" presId="urn:microsoft.com/office/officeart/2005/8/layout/hierarchy1"/>
    <dgm:cxn modelId="{D6B01A74-3B6B-44AD-81B9-F231DB59D3F5}" type="presParOf" srcId="{C39E1FF7-9EFB-42CD-94F9-A2BCF61DC0D5}" destId="{00F54DA5-5B78-42EC-94AD-A6BD9D7385B7}" srcOrd="1" destOrd="0" presId="urn:microsoft.com/office/officeart/2005/8/layout/hierarchy1"/>
    <dgm:cxn modelId="{D89DFE28-DEAD-44D8-8952-6C3CA8332CA6}" type="presParOf" srcId="{F96A3625-8F5E-4A00-9547-CE921DFF9BA6}" destId="{EE832285-0829-4EAC-9632-EB1BCC1626F6}" srcOrd="2" destOrd="0" presId="urn:microsoft.com/office/officeart/2005/8/layout/hierarchy1"/>
    <dgm:cxn modelId="{CA821420-021B-43E5-BDA0-48988C3F2820}" type="presParOf" srcId="{F96A3625-8F5E-4A00-9547-CE921DFF9BA6}" destId="{35672092-E85D-4F49-A1A8-4447FA35437D}" srcOrd="3" destOrd="0" presId="urn:microsoft.com/office/officeart/2005/8/layout/hierarchy1"/>
    <dgm:cxn modelId="{6D393E04-5028-45B8-A19C-50513D8E3CBA}" type="presParOf" srcId="{35672092-E85D-4F49-A1A8-4447FA35437D}" destId="{FC0E4CEC-165E-4939-BFD6-8910E4A46CB4}" srcOrd="0" destOrd="0" presId="urn:microsoft.com/office/officeart/2005/8/layout/hierarchy1"/>
    <dgm:cxn modelId="{4E3BD51D-D1E5-4C7D-800D-01A2D7A684A6}" type="presParOf" srcId="{FC0E4CEC-165E-4939-BFD6-8910E4A46CB4}" destId="{78D83DC3-E0AA-4A87-B77D-1B416EE6780E}" srcOrd="0" destOrd="0" presId="urn:microsoft.com/office/officeart/2005/8/layout/hierarchy1"/>
    <dgm:cxn modelId="{21253A15-3288-4BBB-88D8-8C45EC291447}" type="presParOf" srcId="{FC0E4CEC-165E-4939-BFD6-8910E4A46CB4}" destId="{8652D882-23A3-4CF6-87AA-6F350EC31E81}" srcOrd="1" destOrd="0" presId="urn:microsoft.com/office/officeart/2005/8/layout/hierarchy1"/>
    <dgm:cxn modelId="{29CCBB89-2B30-474C-8A71-053BC29220A3}" type="presParOf" srcId="{35672092-E85D-4F49-A1A8-4447FA35437D}" destId="{335894DB-5CBA-4719-BB48-862F157AF9D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08912" cy="2016224"/>
          </a:xfrm>
        </p:spPr>
        <p:txBody>
          <a:bodyPr/>
          <a:lstStyle/>
          <a:p>
            <a:pPr algn="ctr"/>
            <a:r>
              <a:rPr lang="en-GB" sz="2800" dirty="0" smtClean="0"/>
              <a:t>Evolution of the SDMX standard:</a:t>
            </a:r>
            <a:br>
              <a:rPr lang="en-GB" sz="2800" dirty="0" smtClean="0"/>
            </a:br>
            <a:r>
              <a:rPr lang="en-US" sz="2800" dirty="0"/>
              <a:t>Results of the public consultation </a:t>
            </a:r>
            <a:endParaRPr lang="en-GB" sz="2800" dirty="0"/>
          </a:p>
        </p:txBody>
      </p:sp>
      <p:sp>
        <p:nvSpPr>
          <p:cNvPr id="3" name="TextBox 2"/>
          <p:cNvSpPr txBox="1"/>
          <p:nvPr/>
        </p:nvSpPr>
        <p:spPr>
          <a:xfrm>
            <a:off x="611560" y="5589240"/>
            <a:ext cx="8352928" cy="461665"/>
          </a:xfrm>
          <a:prstGeom prst="rect">
            <a:avLst/>
          </a:prstGeom>
          <a:noFill/>
        </p:spPr>
        <p:txBody>
          <a:bodyPr wrap="square" rtlCol="0">
            <a:spAutoFit/>
          </a:bodyPr>
          <a:lstStyle/>
          <a:p>
            <a:r>
              <a:rPr lang="de-DE" sz="2400" b="0" dirty="0" smtClean="0"/>
              <a:t>2019 SDMX Global Conference, 17. September 2019 </a:t>
            </a:r>
            <a:endParaRPr lang="en-GB" sz="2400" b="0" dirty="0" err="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36625"/>
          </a:xfrm>
        </p:spPr>
        <p:txBody>
          <a:bodyPr/>
          <a:lstStyle/>
          <a:p>
            <a:pPr algn="ctr"/>
            <a:r>
              <a:rPr lang="en-US" sz="2400" dirty="0" smtClean="0"/>
              <a:t>Impact</a:t>
            </a:r>
            <a:endParaRPr lang="en-US" sz="2400" dirty="0"/>
          </a:p>
        </p:txBody>
      </p:sp>
      <p:sp>
        <p:nvSpPr>
          <p:cNvPr id="3" name="Content Placeholder 2"/>
          <p:cNvSpPr>
            <a:spLocks noGrp="1"/>
          </p:cNvSpPr>
          <p:nvPr>
            <p:ph idx="1"/>
          </p:nvPr>
        </p:nvSpPr>
        <p:spPr>
          <a:xfrm>
            <a:off x="467544" y="1628800"/>
            <a:ext cx="8229600" cy="4104455"/>
          </a:xfrm>
        </p:spPr>
        <p:txBody>
          <a:bodyPr/>
          <a:lstStyle/>
          <a:p>
            <a:pPr marL="0" indent="0" algn="just">
              <a:buNone/>
            </a:pPr>
            <a:r>
              <a:rPr lang="en-US" sz="2000" dirty="0" smtClean="0"/>
              <a:t>SDMX 3.0 opens some questions on the future of the community.</a:t>
            </a:r>
          </a:p>
          <a:p>
            <a:pPr marL="0" indent="0">
              <a:buNone/>
            </a:pPr>
            <a:endParaRPr lang="en-US" sz="2000" dirty="0" smtClean="0"/>
          </a:p>
          <a:p>
            <a:pPr algn="just"/>
            <a:r>
              <a:rPr lang="en-US" sz="2000" dirty="0" smtClean="0"/>
              <a:t>What is the core business of SDMX? Should we focus as before on Official Statistics, or should we try to branch out towards other communities (research institutes, universities, private sector etc.)? </a:t>
            </a:r>
          </a:p>
          <a:p>
            <a:pPr marL="0" indent="0">
              <a:buNone/>
            </a:pPr>
            <a:endParaRPr lang="en-US" sz="2000" dirty="0" smtClean="0"/>
          </a:p>
          <a:p>
            <a:r>
              <a:rPr lang="en-US" sz="2000" dirty="0" smtClean="0"/>
              <a:t>How do we support the growing community and the deeper use at national level which we are likely to see with SDMX 3.0?</a:t>
            </a:r>
          </a:p>
          <a:p>
            <a:pPr marL="0" indent="0" algn="ctr">
              <a:buNone/>
            </a:pPr>
            <a:endParaRPr lang="en-US" sz="2000" dirty="0" smtClean="0"/>
          </a:p>
          <a:p>
            <a:pPr marL="0" indent="0" algn="ctr">
              <a:buNone/>
            </a:pPr>
            <a:endParaRPr lang="en-US" sz="2000" dirty="0"/>
          </a:p>
          <a:p>
            <a:pPr marL="0" indent="0" algn="ctr">
              <a:buNone/>
            </a:pPr>
            <a:endParaRPr lang="en-US" sz="2000" dirty="0"/>
          </a:p>
          <a:p>
            <a:endParaRPr lang="en-US" sz="2000" dirty="0"/>
          </a:p>
        </p:txBody>
      </p:sp>
    </p:spTree>
    <p:extLst>
      <p:ext uri="{BB962C8B-B14F-4D97-AF65-F5344CB8AC3E}">
        <p14:creationId xmlns:p14="http://schemas.microsoft.com/office/powerpoint/2010/main" val="255831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936625"/>
          </a:xfrm>
        </p:spPr>
        <p:txBody>
          <a:bodyPr/>
          <a:lstStyle/>
          <a:p>
            <a:pPr algn="ctr"/>
            <a:r>
              <a:rPr lang="en-GB" sz="2000" dirty="0" smtClean="0"/>
              <a:t>Thank you for your attention!</a:t>
            </a:r>
            <a:endParaRPr lang="en-GB" sz="2000" dirty="0"/>
          </a:p>
        </p:txBody>
      </p:sp>
    </p:spTree>
    <p:extLst>
      <p:ext uri="{BB962C8B-B14F-4D97-AF65-F5344CB8AC3E}">
        <p14:creationId xmlns:p14="http://schemas.microsoft.com/office/powerpoint/2010/main" val="308313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70721" cy="936625"/>
          </a:xfrm>
        </p:spPr>
        <p:txBody>
          <a:bodyPr/>
          <a:lstStyle/>
          <a:p>
            <a:pPr algn="ctr"/>
            <a:r>
              <a:rPr lang="en-US" sz="2400" dirty="0" smtClean="0"/>
              <a:t>The case for a new version of SDMX</a:t>
            </a:r>
            <a:endParaRPr lang="en-US" sz="2400" dirty="0"/>
          </a:p>
        </p:txBody>
      </p:sp>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300192" y="1686065"/>
            <a:ext cx="2088232" cy="1748803"/>
          </a:xfrm>
          <a:prstGeom prst="rect">
            <a:avLst/>
          </a:prstGeom>
          <a:noFill/>
          <a:ln w="9525">
            <a:noFill/>
            <a:miter lim="800000"/>
            <a:headEnd/>
            <a:tailEnd/>
          </a:ln>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954" y="1686065"/>
            <a:ext cx="2298438" cy="1748803"/>
          </a:xfrm>
          <a:prstGeom prst="rect">
            <a:avLst/>
          </a:prstGeom>
        </p:spPr>
      </p:pic>
      <p:pic>
        <p:nvPicPr>
          <p:cNvPr id="21"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60032" y="3938402"/>
            <a:ext cx="2217845" cy="1833191"/>
          </a:xfrm>
        </p:spPr>
      </p:pic>
      <p:sp>
        <p:nvSpPr>
          <p:cNvPr id="22" name="Right Arrow 21"/>
          <p:cNvSpPr/>
          <p:nvPr/>
        </p:nvSpPr>
        <p:spPr>
          <a:xfrm>
            <a:off x="644654" y="1990042"/>
            <a:ext cx="2631201" cy="1028722"/>
          </a:xfrm>
          <a:prstGeom prst="rightArrow">
            <a:avLst/>
          </a:prstGeom>
          <a:noFill/>
          <a:ln w="2540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Micro</a:t>
            </a:r>
            <a:r>
              <a:rPr lang="en-US" sz="1800" b="0" dirty="0" smtClean="0"/>
              <a:t> </a:t>
            </a:r>
            <a:r>
              <a:rPr lang="en-US" sz="1800" b="0" dirty="0" smtClean="0">
                <a:solidFill>
                  <a:srgbClr val="3E6FD2"/>
                </a:solidFill>
              </a:rPr>
              <a:t>data</a:t>
            </a:r>
            <a:endParaRPr lang="en-US" sz="1800" b="0" dirty="0">
              <a:solidFill>
                <a:srgbClr val="3E6FD2"/>
              </a:solidFill>
            </a:endParaRPr>
          </a:p>
        </p:txBody>
      </p:sp>
      <p:sp>
        <p:nvSpPr>
          <p:cNvPr id="23" name="Right Arrow 22"/>
          <p:cNvSpPr/>
          <p:nvPr/>
        </p:nvSpPr>
        <p:spPr>
          <a:xfrm>
            <a:off x="1403648" y="4494378"/>
            <a:ext cx="2631201" cy="1028722"/>
          </a:xfrm>
          <a:prstGeom prst="rightArrow">
            <a:avLst/>
          </a:prstGeom>
          <a:noFill/>
          <a:ln w="2540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b="0" dirty="0" smtClean="0">
                <a:solidFill>
                  <a:srgbClr val="0070C0"/>
                </a:solidFill>
              </a:rPr>
              <a:t>Geospatial</a:t>
            </a:r>
            <a:endParaRPr lang="en-US" sz="1800" b="0" dirty="0">
              <a:solidFill>
                <a:srgbClr val="3E6FD2"/>
              </a:solidFill>
            </a:endParaRPr>
          </a:p>
        </p:txBody>
      </p:sp>
    </p:spTree>
    <p:extLst>
      <p:ext uri="{BB962C8B-B14F-4D97-AF65-F5344CB8AC3E}">
        <p14:creationId xmlns:p14="http://schemas.microsoft.com/office/powerpoint/2010/main" val="408916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7" y="332656"/>
            <a:ext cx="8229600" cy="936625"/>
          </a:xfrm>
        </p:spPr>
        <p:txBody>
          <a:bodyPr/>
          <a:lstStyle/>
          <a:p>
            <a:pPr lvl="0" algn="ctr"/>
            <a:r>
              <a:rPr lang="en-US" sz="2400" dirty="0" smtClean="0"/>
              <a:t>The case for a new version of SDMX</a:t>
            </a:r>
            <a:endParaRPr lang="en-US" sz="2600" dirty="0"/>
          </a:p>
        </p:txBody>
      </p:sp>
      <p:sp>
        <p:nvSpPr>
          <p:cNvPr id="3" name="Content Placeholder 2"/>
          <p:cNvSpPr>
            <a:spLocks noGrp="1"/>
          </p:cNvSpPr>
          <p:nvPr>
            <p:ph idx="1"/>
          </p:nvPr>
        </p:nvSpPr>
        <p:spPr>
          <a:xfrm>
            <a:off x="902624" y="1628800"/>
            <a:ext cx="2877288" cy="4279084"/>
          </a:xfrm>
        </p:spPr>
        <p:txBody>
          <a:bodyPr/>
          <a:lstStyle/>
          <a:p>
            <a:pPr marL="0" indent="0">
              <a:buNone/>
            </a:pPr>
            <a:r>
              <a:rPr lang="en-US" sz="2000" b="1" dirty="0" smtClean="0"/>
              <a:t>Validation </a:t>
            </a:r>
            <a:r>
              <a:rPr lang="en-US" sz="2000" b="1" dirty="0"/>
              <a:t>and Transformation </a:t>
            </a:r>
            <a:r>
              <a:rPr lang="en-US" sz="2000" b="1" dirty="0" smtClean="0"/>
              <a:t>Language</a:t>
            </a:r>
            <a:endParaRPr lang="en-US"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501008"/>
            <a:ext cx="1939389" cy="2059447"/>
          </a:xfrm>
          <a:prstGeom prst="rect">
            <a:avLst/>
          </a:prstGeom>
        </p:spPr>
      </p:pic>
      <p:sp>
        <p:nvSpPr>
          <p:cNvPr id="5" name="Content Placeholder 2"/>
          <p:cNvSpPr txBox="1">
            <a:spLocks/>
          </p:cNvSpPr>
          <p:nvPr/>
        </p:nvSpPr>
        <p:spPr bwMode="auto">
          <a:xfrm>
            <a:off x="5637558" y="4530731"/>
            <a:ext cx="3034680" cy="1200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smtClean="0"/>
              <a:t>Integration in the SDMX Information Model needed!</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sp>
        <p:nvSpPr>
          <p:cNvPr id="6" name="Parallelogram 5"/>
          <p:cNvSpPr/>
          <p:nvPr/>
        </p:nvSpPr>
        <p:spPr>
          <a:xfrm rot="19516378">
            <a:off x="367735" y="3056779"/>
            <a:ext cx="4104456" cy="1944216"/>
          </a:xfrm>
          <a:prstGeom prst="parallelogram">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smtClean="0">
                <a:ln w="18000">
                  <a:solidFill>
                    <a:schemeClr val="accent2">
                      <a:satMod val="140000"/>
                    </a:schemeClr>
                  </a:solidFill>
                  <a:prstDash val="solid"/>
                  <a:miter lim="800000"/>
                </a:ln>
                <a:solidFill>
                  <a:schemeClr val="tx2">
                    <a:lumMod val="85000"/>
                    <a:lumOff val="15000"/>
                  </a:schemeClr>
                </a:solidFill>
              </a:rPr>
              <a:t>COMPLETED</a:t>
            </a:r>
          </a:p>
          <a:p>
            <a:pPr algn="ctr" defTabSz="457200" fontAlgn="auto">
              <a:spcBef>
                <a:spcPts val="0"/>
              </a:spcBef>
              <a:spcAft>
                <a:spcPts val="0"/>
              </a:spcAft>
            </a:pPr>
            <a:r>
              <a:rPr lang="en-US" sz="1800" dirty="0" smtClean="0">
                <a:ln w="18000">
                  <a:solidFill>
                    <a:schemeClr val="accent2">
                      <a:satMod val="140000"/>
                    </a:schemeClr>
                  </a:solidFill>
                  <a:prstDash val="solid"/>
                  <a:miter lim="800000"/>
                </a:ln>
                <a:solidFill>
                  <a:schemeClr val="tx2">
                    <a:lumMod val="85000"/>
                    <a:lumOff val="15000"/>
                  </a:schemeClr>
                </a:solidFill>
              </a:rPr>
              <a:t>(</a:t>
            </a:r>
            <a:r>
              <a:rPr lang="en-US" sz="1800" dirty="0">
                <a:ln w="18000">
                  <a:solidFill>
                    <a:schemeClr val="accent2">
                      <a:satMod val="140000"/>
                    </a:schemeClr>
                  </a:solidFill>
                  <a:prstDash val="solid"/>
                  <a:miter lim="800000"/>
                </a:ln>
                <a:solidFill>
                  <a:schemeClr val="tx2">
                    <a:lumMod val="85000"/>
                    <a:lumOff val="15000"/>
                  </a:schemeClr>
                </a:solidFill>
              </a:rPr>
              <a:t>VTL 2.0, released in July 2018)</a:t>
            </a:r>
          </a:p>
          <a:p>
            <a:pPr algn="ctr" defTabSz="457200" fontAlgn="auto">
              <a:spcBef>
                <a:spcPts val="0"/>
              </a:spcBef>
              <a:spcAft>
                <a:spcPts val="0"/>
              </a:spcAft>
            </a:pPr>
            <a:endParaRPr lang="en-US" sz="1800" dirty="0">
              <a:ln w="18000">
                <a:solidFill>
                  <a:schemeClr val="accent2">
                    <a:satMod val="140000"/>
                  </a:schemeClr>
                </a:solidFill>
                <a:prstDash val="solid"/>
                <a:miter lim="800000"/>
              </a:ln>
              <a:solidFill>
                <a:schemeClr val="tx2">
                  <a:lumMod val="85000"/>
                  <a:lumOff val="15000"/>
                </a:schemeClr>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9333"/>
          <a:stretch/>
        </p:blipFill>
        <p:spPr>
          <a:xfrm>
            <a:off x="5297009" y="2348880"/>
            <a:ext cx="3715778" cy="1816299"/>
          </a:xfrm>
          <a:prstGeom prst="rect">
            <a:avLst/>
          </a:prstGeom>
        </p:spPr>
      </p:pic>
      <p:sp>
        <p:nvSpPr>
          <p:cNvPr id="7" name="Right Arrow 6"/>
          <p:cNvSpPr/>
          <p:nvPr/>
        </p:nvSpPr>
        <p:spPr>
          <a:xfrm>
            <a:off x="4499992" y="3861048"/>
            <a:ext cx="720080" cy="432048"/>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135987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7" y="332656"/>
            <a:ext cx="8229600" cy="936625"/>
          </a:xfrm>
        </p:spPr>
        <p:txBody>
          <a:bodyPr/>
          <a:lstStyle/>
          <a:p>
            <a:pPr lvl="0" algn="ctr"/>
            <a:r>
              <a:rPr lang="en-US" sz="2400" dirty="0" smtClean="0"/>
              <a:t>The case for a new version of SDMX</a:t>
            </a:r>
            <a:endParaRPr lang="en-US" sz="2600" dirty="0"/>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19" t="10417" r="13826" b="6250"/>
          <a:stretch/>
        </p:blipFill>
        <p:spPr bwMode="auto">
          <a:xfrm>
            <a:off x="5160135" y="3193742"/>
            <a:ext cx="3657600" cy="234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5" y="2456766"/>
            <a:ext cx="41148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59535" y="1843680"/>
            <a:ext cx="3549832" cy="400110"/>
          </a:xfrm>
          <a:prstGeom prst="rect">
            <a:avLst/>
          </a:prstGeom>
          <a:noFill/>
        </p:spPr>
        <p:txBody>
          <a:bodyPr wrap="square" rtlCol="0">
            <a:spAutoFit/>
          </a:bodyPr>
          <a:lstStyle/>
          <a:p>
            <a:r>
              <a:rPr lang="en-GB" sz="2000" b="0" dirty="0" smtClean="0">
                <a:solidFill>
                  <a:srgbClr val="7030A0"/>
                </a:solidFill>
              </a:rPr>
              <a:t>For every dataset…</a:t>
            </a:r>
            <a:endParaRPr lang="en-GB" sz="2000" b="0" dirty="0">
              <a:solidFill>
                <a:srgbClr val="7030A0"/>
              </a:solidFill>
            </a:endParaRPr>
          </a:p>
        </p:txBody>
      </p:sp>
      <p:sp>
        <p:nvSpPr>
          <p:cNvPr id="13" name="TextBox 12"/>
          <p:cNvSpPr txBox="1"/>
          <p:nvPr/>
        </p:nvSpPr>
        <p:spPr>
          <a:xfrm>
            <a:off x="5192792" y="2380818"/>
            <a:ext cx="3832861" cy="400110"/>
          </a:xfrm>
          <a:prstGeom prst="rect">
            <a:avLst/>
          </a:prstGeom>
          <a:noFill/>
        </p:spPr>
        <p:txBody>
          <a:bodyPr wrap="square" rtlCol="0">
            <a:spAutoFit/>
          </a:bodyPr>
          <a:lstStyle/>
          <a:p>
            <a:r>
              <a:rPr lang="en-GB" sz="2000" b="0" dirty="0" smtClean="0">
                <a:solidFill>
                  <a:srgbClr val="7030A0"/>
                </a:solidFill>
              </a:rPr>
              <a:t>…harmonised metadata</a:t>
            </a:r>
            <a:endParaRPr lang="en-GB" sz="2000" b="0" dirty="0">
              <a:solidFill>
                <a:srgbClr val="7030A0"/>
              </a:solidFill>
            </a:endParaRPr>
          </a:p>
        </p:txBody>
      </p:sp>
    </p:spTree>
    <p:extLst>
      <p:ext uri="{BB962C8B-B14F-4D97-AF65-F5344CB8AC3E}">
        <p14:creationId xmlns:p14="http://schemas.microsoft.com/office/powerpoint/2010/main" val="226412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7" y="332656"/>
            <a:ext cx="8229600" cy="936625"/>
          </a:xfrm>
        </p:spPr>
        <p:txBody>
          <a:bodyPr/>
          <a:lstStyle/>
          <a:p>
            <a:pPr lvl="0" algn="ctr"/>
            <a:r>
              <a:rPr lang="en-US" sz="2400" dirty="0" smtClean="0"/>
              <a:t>The case for a new version of SDMX</a:t>
            </a:r>
            <a:endParaRPr lang="en-US" sz="2600" dirty="0"/>
          </a:p>
        </p:txBody>
      </p:sp>
      <p:sp>
        <p:nvSpPr>
          <p:cNvPr id="5" name="Content Placeholder 2"/>
          <p:cNvSpPr txBox="1">
            <a:spLocks/>
          </p:cNvSpPr>
          <p:nvPr/>
        </p:nvSpPr>
        <p:spPr bwMode="auto">
          <a:xfrm>
            <a:off x="6929626" y="1775763"/>
            <a:ext cx="936104" cy="5040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smtClean="0"/>
              <a:t>Me</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sp>
        <p:nvSpPr>
          <p:cNvPr id="10" name="AutoShape 2" descr="Image result for herding ca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6944"/>
          <a:stretch/>
        </p:blipFill>
        <p:spPr bwMode="auto">
          <a:xfrm>
            <a:off x="827584" y="1775763"/>
            <a:ext cx="3744416" cy="291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bwMode="auto">
          <a:xfrm flipH="1">
            <a:off x="4536923" y="2153805"/>
            <a:ext cx="2176679" cy="252028"/>
          </a:xfrm>
          <a:prstGeom prst="straightConnector1">
            <a:avLst/>
          </a:prstGeom>
          <a:noFill/>
          <a:ln w="28575" cap="flat" cmpd="sng" algn="ctr">
            <a:solidFill>
              <a:schemeClr val="tx1"/>
            </a:solidFill>
            <a:prstDash val="solid"/>
            <a:round/>
            <a:headEnd type="none" w="med" len="med"/>
            <a:tailEnd type="arrow"/>
          </a:ln>
          <a:effectLst/>
        </p:spPr>
      </p:cxnSp>
      <p:sp>
        <p:nvSpPr>
          <p:cNvPr id="14" name="Content Placeholder 2"/>
          <p:cNvSpPr txBox="1">
            <a:spLocks/>
          </p:cNvSpPr>
          <p:nvPr/>
        </p:nvSpPr>
        <p:spPr bwMode="auto">
          <a:xfrm>
            <a:off x="6713602" y="3201604"/>
            <a:ext cx="1368152" cy="79208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smtClean="0"/>
              <a:t>Our code lists</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cxnSp>
        <p:nvCxnSpPr>
          <p:cNvPr id="16" name="Straight Arrow Connector 15"/>
          <p:cNvCxnSpPr/>
          <p:nvPr/>
        </p:nvCxnSpPr>
        <p:spPr bwMode="auto">
          <a:xfrm flipH="1">
            <a:off x="4067945" y="3597648"/>
            <a:ext cx="2376263" cy="126014"/>
          </a:xfrm>
          <a:prstGeom prst="straightConnector1">
            <a:avLst/>
          </a:prstGeom>
          <a:noFill/>
          <a:ln w="2857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a:off x="4572001" y="3723662"/>
            <a:ext cx="1872207" cy="558062"/>
          </a:xfrm>
          <a:prstGeom prst="straightConnector1">
            <a:avLst/>
          </a:prstGeom>
          <a:noFill/>
          <a:ln w="2857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flipV="1">
            <a:off x="2980700" y="3201604"/>
            <a:ext cx="3463508" cy="216024"/>
          </a:xfrm>
          <a:prstGeom prst="straightConnector1">
            <a:avLst/>
          </a:prstGeom>
          <a:noFill/>
          <a:ln w="28575" cap="flat" cmpd="sng" algn="ctr">
            <a:solidFill>
              <a:schemeClr val="tx1"/>
            </a:solidFill>
            <a:prstDash val="solid"/>
            <a:round/>
            <a:headEnd type="none" w="med" len="med"/>
            <a:tailEnd type="arrow"/>
          </a:ln>
          <a:effectLst/>
        </p:spPr>
      </p:cxnSp>
      <p:sp>
        <p:nvSpPr>
          <p:cNvPr id="23" name="Content Placeholder 2"/>
          <p:cNvSpPr>
            <a:spLocks noGrp="1"/>
          </p:cNvSpPr>
          <p:nvPr>
            <p:ph idx="1"/>
          </p:nvPr>
        </p:nvSpPr>
        <p:spPr>
          <a:xfrm>
            <a:off x="307975" y="5235830"/>
            <a:ext cx="8546346" cy="648072"/>
          </a:xfrm>
        </p:spPr>
        <p:txBody>
          <a:bodyPr/>
          <a:lstStyle/>
          <a:p>
            <a:pPr marL="0" indent="0">
              <a:buNone/>
            </a:pPr>
            <a:r>
              <a:rPr lang="en-US" sz="2000" i="0" dirty="0" smtClean="0"/>
              <a:t>Sometimes managing SDMX objects feels a bit like herding cats…</a:t>
            </a:r>
            <a:endParaRPr lang="en-US" sz="2000" i="0" dirty="0"/>
          </a:p>
          <a:p>
            <a:pPr marL="0" indent="0" algn="ctr">
              <a:buNone/>
            </a:pPr>
            <a:endParaRPr lang="en-US" sz="2000" b="1" dirty="0"/>
          </a:p>
          <a:p>
            <a:endParaRPr lang="en-US" sz="2000" dirty="0"/>
          </a:p>
        </p:txBody>
      </p:sp>
    </p:spTree>
    <p:extLst>
      <p:ext uri="{BB962C8B-B14F-4D97-AF65-F5344CB8AC3E}">
        <p14:creationId xmlns:p14="http://schemas.microsoft.com/office/powerpoint/2010/main" val="26173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609"/>
          </a:xfrm>
        </p:spPr>
        <p:txBody>
          <a:bodyPr/>
          <a:lstStyle/>
          <a:p>
            <a:pPr algn="ctr"/>
            <a:r>
              <a:rPr lang="en-US" sz="2600" dirty="0"/>
              <a:t>SDMX 3.0 </a:t>
            </a:r>
            <a:r>
              <a:rPr lang="en-US" sz="2600" dirty="0" smtClean="0"/>
              <a:t/>
            </a:r>
            <a:br>
              <a:rPr lang="en-US" sz="2600" dirty="0" smtClean="0"/>
            </a:br>
            <a:r>
              <a:rPr lang="en-US" sz="2600" dirty="0" smtClean="0"/>
              <a:t>Prioritisation exercise - stakeholders</a:t>
            </a:r>
            <a:endParaRPr lang="en-US" sz="2600" dirty="0"/>
          </a:p>
        </p:txBody>
      </p:sp>
      <p:sp>
        <p:nvSpPr>
          <p:cNvPr id="3" name="Content Placeholder 2"/>
          <p:cNvSpPr>
            <a:spLocks noGrp="1"/>
          </p:cNvSpPr>
          <p:nvPr>
            <p:ph idx="1"/>
          </p:nvPr>
        </p:nvSpPr>
        <p:spPr>
          <a:xfrm>
            <a:off x="457200" y="1700808"/>
            <a:ext cx="8229600" cy="4392488"/>
          </a:xfrm>
        </p:spPr>
        <p:txBody>
          <a:bodyPr/>
          <a:lstStyle/>
          <a:p>
            <a:pPr marL="0" indent="0" algn="ctr">
              <a:buNone/>
            </a:pPr>
            <a:r>
              <a:rPr lang="en-GB" sz="2000" dirty="0"/>
              <a:t>The SDMX technical and statistical working groups identified 23 features to be considered for the next release of the standard (SDMX 3.0</a:t>
            </a:r>
            <a:r>
              <a:rPr lang="en-GB" sz="2000" dirty="0" smtClean="0"/>
              <a:t>). </a:t>
            </a:r>
          </a:p>
          <a:p>
            <a:pPr marL="0" indent="0" algn="ctr">
              <a:buNone/>
            </a:pPr>
            <a:endParaRPr lang="en-GB" sz="2000" dirty="0"/>
          </a:p>
          <a:p>
            <a:pPr marL="0" indent="0" algn="ctr">
              <a:buNone/>
            </a:pPr>
            <a:r>
              <a:rPr lang="en-GB" sz="2000" dirty="0" smtClean="0"/>
              <a:t>This proposal was put forward to the SDMX stakeholders</a:t>
            </a:r>
          </a:p>
          <a:p>
            <a:endParaRPr lang="en-GB" sz="2000" dirty="0"/>
          </a:p>
          <a:p>
            <a:endParaRPr lang="en-GB" sz="2000" dirty="0" smtClean="0"/>
          </a:p>
          <a:p>
            <a:pPr lvl="1"/>
            <a:endParaRPr lang="en-GB" b="0" dirty="0" smtClean="0"/>
          </a:p>
          <a:p>
            <a:endParaRPr lang="en-GB" sz="2000" dirty="0" smtClean="0"/>
          </a:p>
          <a:p>
            <a:endParaRPr lang="en-US" sz="2000" dirty="0"/>
          </a:p>
        </p:txBody>
      </p:sp>
      <p:sp>
        <p:nvSpPr>
          <p:cNvPr id="6" name="TextBox 5"/>
          <p:cNvSpPr txBox="1"/>
          <p:nvPr/>
        </p:nvSpPr>
        <p:spPr>
          <a:xfrm>
            <a:off x="1529554" y="3940751"/>
            <a:ext cx="3179178" cy="307777"/>
          </a:xfrm>
          <a:prstGeom prst="rect">
            <a:avLst/>
          </a:prstGeom>
          <a:noFill/>
        </p:spPr>
        <p:txBody>
          <a:bodyPr wrap="square" rtlCol="0">
            <a:spAutoFit/>
          </a:bodyPr>
          <a:lstStyle/>
          <a:p>
            <a:r>
              <a:rPr lang="en-GB" sz="1400" dirty="0" smtClean="0">
                <a:solidFill>
                  <a:srgbClr val="0F5494"/>
                </a:solidFill>
              </a:rPr>
              <a:t>Sponsor organisations</a:t>
            </a:r>
          </a:p>
        </p:txBody>
      </p:sp>
      <p:sp>
        <p:nvSpPr>
          <p:cNvPr id="7" name="TextBox 6"/>
          <p:cNvSpPr txBox="1"/>
          <p:nvPr/>
        </p:nvSpPr>
        <p:spPr>
          <a:xfrm>
            <a:off x="6172533" y="3826978"/>
            <a:ext cx="2773818" cy="523220"/>
          </a:xfrm>
          <a:prstGeom prst="rect">
            <a:avLst/>
          </a:prstGeom>
          <a:noFill/>
        </p:spPr>
        <p:txBody>
          <a:bodyPr wrap="square" rtlCol="0">
            <a:spAutoFit/>
          </a:bodyPr>
          <a:lstStyle/>
          <a:p>
            <a:r>
              <a:rPr lang="en-GB" sz="1400" dirty="0" smtClean="0">
                <a:solidFill>
                  <a:srgbClr val="0F5494"/>
                </a:solidFill>
              </a:rPr>
              <a:t>SDMX Community at large</a:t>
            </a:r>
          </a:p>
        </p:txBody>
      </p:sp>
      <p:sp>
        <p:nvSpPr>
          <p:cNvPr id="8" name="TextBox 7"/>
          <p:cNvSpPr txBox="1"/>
          <p:nvPr/>
        </p:nvSpPr>
        <p:spPr>
          <a:xfrm>
            <a:off x="531921" y="4380498"/>
            <a:ext cx="3965637" cy="723275"/>
          </a:xfrm>
          <a:prstGeom prst="rect">
            <a:avLst/>
          </a:prstGeom>
          <a:noFill/>
        </p:spPr>
        <p:txBody>
          <a:bodyPr wrap="square" rtlCol="0">
            <a:spAutoFit/>
          </a:bodyPr>
          <a:lstStyle/>
          <a:p>
            <a:pPr marL="228600" indent="-228600" algn="just">
              <a:spcAft>
                <a:spcPts val="600"/>
              </a:spcAft>
              <a:buFont typeface="+mj-lt"/>
              <a:buAutoNum type="arabicPeriod"/>
            </a:pPr>
            <a:r>
              <a:rPr lang="en-GB" sz="1200" b="0" dirty="0" smtClean="0">
                <a:solidFill>
                  <a:srgbClr val="0F5494"/>
                </a:solidFill>
              </a:rPr>
              <a:t>All seven sponsor organisations participated in the priority exercise</a:t>
            </a:r>
          </a:p>
          <a:p>
            <a:pPr marL="228600" indent="-228600" algn="just">
              <a:spcAft>
                <a:spcPts val="600"/>
              </a:spcAft>
              <a:buFont typeface="+mj-lt"/>
              <a:buAutoNum type="arabicPeriod"/>
            </a:pPr>
            <a:r>
              <a:rPr lang="en-US" sz="1200" b="0" dirty="0" smtClean="0">
                <a:solidFill>
                  <a:srgbClr val="0F5494"/>
                </a:solidFill>
              </a:rPr>
              <a:t>Data was compiled by the SDMX Secretariat</a:t>
            </a:r>
            <a:endParaRPr lang="en-GB" sz="1200" b="0" dirty="0">
              <a:solidFill>
                <a:srgbClr val="0F5494"/>
              </a:solidFill>
            </a:endParaRPr>
          </a:p>
        </p:txBody>
      </p:sp>
      <p:sp>
        <p:nvSpPr>
          <p:cNvPr id="9" name="TextBox 8"/>
          <p:cNvSpPr txBox="1"/>
          <p:nvPr/>
        </p:nvSpPr>
        <p:spPr>
          <a:xfrm>
            <a:off x="4638517" y="4380498"/>
            <a:ext cx="3907324" cy="984885"/>
          </a:xfrm>
          <a:prstGeom prst="rect">
            <a:avLst/>
          </a:prstGeom>
          <a:noFill/>
        </p:spPr>
        <p:txBody>
          <a:bodyPr wrap="square" rtlCol="0">
            <a:spAutoFit/>
          </a:bodyPr>
          <a:lstStyle/>
          <a:p>
            <a:pPr marL="228600" indent="-228600" algn="just">
              <a:spcAft>
                <a:spcPts val="600"/>
              </a:spcAft>
              <a:buFont typeface="+mj-lt"/>
              <a:buAutoNum type="arabicPeriod"/>
            </a:pPr>
            <a:r>
              <a:rPr lang="en-GB" sz="1200" b="0" dirty="0" smtClean="0">
                <a:solidFill>
                  <a:srgbClr val="0F5494"/>
                </a:solidFill>
              </a:rPr>
              <a:t>Public consultation was carried out over 8 weeks on sdmx.org</a:t>
            </a:r>
          </a:p>
          <a:p>
            <a:pPr marL="228600" indent="-228600" algn="just">
              <a:spcAft>
                <a:spcPts val="600"/>
              </a:spcAft>
              <a:buFont typeface="+mj-lt"/>
              <a:buAutoNum type="arabicPeriod"/>
            </a:pPr>
            <a:r>
              <a:rPr lang="en-US" sz="1200" b="0" dirty="0" smtClean="0">
                <a:solidFill>
                  <a:srgbClr val="0F5494"/>
                </a:solidFill>
              </a:rPr>
              <a:t>29 respondents submitted their preferences</a:t>
            </a:r>
          </a:p>
          <a:p>
            <a:pPr marL="228600" indent="-228600" algn="just">
              <a:spcAft>
                <a:spcPts val="600"/>
              </a:spcAft>
              <a:buFont typeface="+mj-lt"/>
              <a:buAutoNum type="arabicPeriod"/>
            </a:pPr>
            <a:r>
              <a:rPr lang="en-US" sz="1200" b="0" dirty="0" smtClean="0">
                <a:solidFill>
                  <a:srgbClr val="0F5494"/>
                </a:solidFill>
              </a:rPr>
              <a:t>Data was compiled by the SDMX Secretariat</a:t>
            </a:r>
            <a:endParaRPr lang="en-GB" sz="1200" b="0" dirty="0">
              <a:solidFill>
                <a:srgbClr val="0F5494"/>
              </a:solidFill>
            </a:endParaRPr>
          </a:p>
        </p:txBody>
      </p:sp>
      <p:pic>
        <p:nvPicPr>
          <p:cNvPr id="10" name="Picture 9"/>
          <p:cNvPicPr>
            <a:picLocks noChangeAspect="1"/>
          </p:cNvPicPr>
          <p:nvPr/>
        </p:nvPicPr>
        <p:blipFill>
          <a:blip r:embed="rId2"/>
          <a:stretch>
            <a:fillRect/>
          </a:stretch>
        </p:blipFill>
        <p:spPr>
          <a:xfrm>
            <a:off x="375226" y="3863441"/>
            <a:ext cx="1148933" cy="433418"/>
          </a:xfrm>
          <a:prstGeom prst="rect">
            <a:avLst/>
          </a:prstGeom>
        </p:spPr>
      </p:pic>
      <p:pic>
        <p:nvPicPr>
          <p:cNvPr id="12" name="Picture 11"/>
          <p:cNvPicPr>
            <a:picLocks noChangeAspect="1"/>
          </p:cNvPicPr>
          <p:nvPr/>
        </p:nvPicPr>
        <p:blipFill>
          <a:blip r:embed="rId3"/>
          <a:stretch>
            <a:fillRect/>
          </a:stretch>
        </p:blipFill>
        <p:spPr>
          <a:xfrm>
            <a:off x="4701255" y="3896802"/>
            <a:ext cx="1357907" cy="454945"/>
          </a:xfrm>
          <a:prstGeom prst="rect">
            <a:avLst/>
          </a:prstGeom>
        </p:spPr>
      </p:pic>
    </p:spTree>
    <p:extLst>
      <p:ext uri="{BB962C8B-B14F-4D97-AF65-F5344CB8AC3E}">
        <p14:creationId xmlns:p14="http://schemas.microsoft.com/office/powerpoint/2010/main" val="206647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73" y="260648"/>
            <a:ext cx="8229600" cy="936625"/>
          </a:xfrm>
        </p:spPr>
        <p:txBody>
          <a:bodyPr/>
          <a:lstStyle/>
          <a:p>
            <a:pPr algn="ctr"/>
            <a:r>
              <a:rPr lang="de-DE" sz="2400" dirty="0" smtClean="0"/>
              <a:t>SDMX 3.0 </a:t>
            </a:r>
            <a:r>
              <a:rPr lang="de-DE" sz="2400" dirty="0" err="1" smtClean="0"/>
              <a:t>consultation</a:t>
            </a:r>
            <a:r>
              <a:rPr lang="de-DE" sz="2400" dirty="0" smtClean="0"/>
              <a:t> </a:t>
            </a:r>
            <a:r>
              <a:rPr lang="de-DE" sz="2400" dirty="0" err="1" smtClean="0"/>
              <a:t>results</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14940"/>
            <a:ext cx="6632775" cy="398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427984" y="2348880"/>
            <a:ext cx="504056" cy="93610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8" name="Content Placeholder 2"/>
          <p:cNvSpPr txBox="1">
            <a:spLocks/>
          </p:cNvSpPr>
          <p:nvPr/>
        </p:nvSpPr>
        <p:spPr bwMode="auto">
          <a:xfrm>
            <a:off x="5868144" y="1808820"/>
            <a:ext cx="3024336"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smtClean="0"/>
              <a:t>4 features rated "Very helpful" by both stakeholder groups</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cxnSp>
        <p:nvCxnSpPr>
          <p:cNvPr id="9" name="Straight Arrow Connector 8"/>
          <p:cNvCxnSpPr/>
          <p:nvPr/>
        </p:nvCxnSpPr>
        <p:spPr bwMode="auto">
          <a:xfrm flipH="1">
            <a:off x="5076056" y="2348880"/>
            <a:ext cx="648072" cy="216024"/>
          </a:xfrm>
          <a:prstGeom prst="straightConnector1">
            <a:avLst/>
          </a:prstGeom>
          <a:noFill/>
          <a:ln w="28575" cap="flat" cmpd="sng" algn="ctr">
            <a:solidFill>
              <a:srgbClr val="FF0000"/>
            </a:solidFill>
            <a:prstDash val="solid"/>
            <a:round/>
            <a:headEnd type="none" w="med" len="med"/>
            <a:tailEnd type="arrow"/>
          </a:ln>
          <a:effectLst/>
        </p:spPr>
      </p:cxnSp>
      <p:sp>
        <p:nvSpPr>
          <p:cNvPr id="11" name="Content Placeholder 2"/>
          <p:cNvSpPr txBox="1">
            <a:spLocks/>
          </p:cNvSpPr>
          <p:nvPr/>
        </p:nvSpPr>
        <p:spPr bwMode="auto">
          <a:xfrm>
            <a:off x="5868144" y="3288615"/>
            <a:ext cx="3024336"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a:t>8</a:t>
            </a:r>
            <a:r>
              <a:rPr lang="en-US" sz="2000" b="0" i="0" kern="0" dirty="0" smtClean="0"/>
              <a:t> features rated "Helpful" by both stakeholder groups</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sp>
        <p:nvSpPr>
          <p:cNvPr id="13" name="Freeform 12"/>
          <p:cNvSpPr/>
          <p:nvPr/>
        </p:nvSpPr>
        <p:spPr>
          <a:xfrm>
            <a:off x="3567643" y="2265141"/>
            <a:ext cx="1084630" cy="1928634"/>
          </a:xfrm>
          <a:custGeom>
            <a:avLst/>
            <a:gdLst>
              <a:gd name="connsiteX0" fmla="*/ 424808 w 1084630"/>
              <a:gd name="connsiteY0" fmla="*/ 53056 h 1928634"/>
              <a:gd name="connsiteX1" fmla="*/ 102836 w 1084630"/>
              <a:gd name="connsiteY1" fmla="*/ 581090 h 1928634"/>
              <a:gd name="connsiteX2" fmla="*/ 77078 w 1084630"/>
              <a:gd name="connsiteY2" fmla="*/ 1881856 h 1928634"/>
              <a:gd name="connsiteX3" fmla="*/ 1055872 w 1084630"/>
              <a:gd name="connsiteY3" fmla="*/ 1572763 h 1928634"/>
              <a:gd name="connsiteX4" fmla="*/ 824053 w 1084630"/>
              <a:gd name="connsiteY4" fmla="*/ 915941 h 1928634"/>
              <a:gd name="connsiteX5" fmla="*/ 824053 w 1084630"/>
              <a:gd name="connsiteY5" fmla="*/ 117451 h 1928634"/>
              <a:gd name="connsiteX6" fmla="*/ 424808 w 1084630"/>
              <a:gd name="connsiteY6" fmla="*/ 53056 h 192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630" h="1928634">
                <a:moveTo>
                  <a:pt x="424808" y="53056"/>
                </a:moveTo>
                <a:cubicBezTo>
                  <a:pt x="304605" y="130329"/>
                  <a:pt x="160791" y="276290"/>
                  <a:pt x="102836" y="581090"/>
                </a:cubicBezTo>
                <a:cubicBezTo>
                  <a:pt x="44881" y="885890"/>
                  <a:pt x="-81761" y="1716577"/>
                  <a:pt x="77078" y="1881856"/>
                </a:cubicBezTo>
                <a:cubicBezTo>
                  <a:pt x="235917" y="2047135"/>
                  <a:pt x="931376" y="1733749"/>
                  <a:pt x="1055872" y="1572763"/>
                </a:cubicBezTo>
                <a:cubicBezTo>
                  <a:pt x="1180368" y="1411777"/>
                  <a:pt x="862689" y="1158493"/>
                  <a:pt x="824053" y="915941"/>
                </a:cubicBezTo>
                <a:cubicBezTo>
                  <a:pt x="785417" y="673389"/>
                  <a:pt x="890594" y="263412"/>
                  <a:pt x="824053" y="117451"/>
                </a:cubicBezTo>
                <a:cubicBezTo>
                  <a:pt x="757512" y="-28510"/>
                  <a:pt x="545011" y="-24217"/>
                  <a:pt x="424808" y="53056"/>
                </a:cubicBezTo>
                <a:close/>
              </a:path>
            </a:pathLst>
          </a:custGeom>
          <a:noFill/>
          <a:ln w="28575">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cxnSp>
        <p:nvCxnSpPr>
          <p:cNvPr id="15" name="Straight Arrow Connector 14"/>
          <p:cNvCxnSpPr/>
          <p:nvPr/>
        </p:nvCxnSpPr>
        <p:spPr bwMode="auto">
          <a:xfrm flipH="1">
            <a:off x="4752020" y="3828675"/>
            <a:ext cx="972108" cy="0"/>
          </a:xfrm>
          <a:prstGeom prst="straightConnector1">
            <a:avLst/>
          </a:prstGeom>
          <a:noFill/>
          <a:ln w="28575" cap="flat" cmpd="sng" algn="ctr">
            <a:solidFill>
              <a:schemeClr val="accent2">
                <a:lumMod val="60000"/>
                <a:lumOff val="40000"/>
              </a:schemeClr>
            </a:solidFill>
            <a:prstDash val="solid"/>
            <a:round/>
            <a:headEnd type="none" w="med" len="med"/>
            <a:tailEnd type="arrow"/>
          </a:ln>
          <a:effectLst/>
        </p:spPr>
      </p:cxnSp>
      <p:sp>
        <p:nvSpPr>
          <p:cNvPr id="17" name="Content Placeholder 2"/>
          <p:cNvSpPr txBox="1">
            <a:spLocks/>
          </p:cNvSpPr>
          <p:nvPr/>
        </p:nvSpPr>
        <p:spPr bwMode="auto">
          <a:xfrm>
            <a:off x="5844098" y="4725144"/>
            <a:ext cx="3048382"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smtClean="0"/>
              <a:t>5 features rated "Helpful" by the community only</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sp>
        <p:nvSpPr>
          <p:cNvPr id="18" name="Content Placeholder 2"/>
          <p:cNvSpPr txBox="1">
            <a:spLocks/>
          </p:cNvSpPr>
          <p:nvPr/>
        </p:nvSpPr>
        <p:spPr bwMode="auto">
          <a:xfrm>
            <a:off x="179512" y="1574880"/>
            <a:ext cx="3048382" cy="10801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2000" b="0" i="0" kern="0" dirty="0"/>
              <a:t>1</a:t>
            </a:r>
            <a:r>
              <a:rPr lang="en-US" sz="2000" b="0" i="0" kern="0" dirty="0" smtClean="0"/>
              <a:t> feature rated "Helpful" by the Sponsors only</a:t>
            </a:r>
            <a:endParaRPr lang="en-US" b="0" i="0" kern="0" dirty="0" smtClean="0"/>
          </a:p>
          <a:p>
            <a:pPr marL="0" indent="0" algn="ctr">
              <a:buFont typeface="Arial" pitchFamily="34" charset="0"/>
              <a:buNone/>
            </a:pPr>
            <a:endParaRPr lang="en-US" b="0" i="0" kern="0" dirty="0" smtClean="0"/>
          </a:p>
          <a:p>
            <a:pPr marL="0" indent="0" algn="ctr">
              <a:buFont typeface="Arial" pitchFamily="34" charset="0"/>
              <a:buNone/>
            </a:pPr>
            <a:endParaRPr lang="en-US" b="0" i="0" kern="0" dirty="0"/>
          </a:p>
        </p:txBody>
      </p:sp>
      <p:sp>
        <p:nvSpPr>
          <p:cNvPr id="16" name="Oval 15"/>
          <p:cNvSpPr/>
          <p:nvPr/>
        </p:nvSpPr>
        <p:spPr>
          <a:xfrm>
            <a:off x="3227894" y="4193775"/>
            <a:ext cx="1704146" cy="1179441"/>
          </a:xfrm>
          <a:prstGeom prst="ellipse">
            <a:avLst/>
          </a:prstGeom>
          <a:noFill/>
          <a:ln w="28575">
            <a:solidFill>
              <a:srgbClr val="8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cxnSp>
        <p:nvCxnSpPr>
          <p:cNvPr id="20" name="Straight Arrow Connector 19"/>
          <p:cNvCxnSpPr/>
          <p:nvPr/>
        </p:nvCxnSpPr>
        <p:spPr bwMode="auto">
          <a:xfrm flipH="1" flipV="1">
            <a:off x="4932040" y="5085184"/>
            <a:ext cx="863587" cy="288032"/>
          </a:xfrm>
          <a:prstGeom prst="straightConnector1">
            <a:avLst/>
          </a:prstGeom>
          <a:noFill/>
          <a:ln w="28575" cap="flat" cmpd="sng" algn="ctr">
            <a:solidFill>
              <a:srgbClr val="808080"/>
            </a:solidFill>
            <a:prstDash val="solid"/>
            <a:round/>
            <a:headEnd type="none" w="med" len="med"/>
            <a:tailEnd type="arrow"/>
          </a:ln>
          <a:effectLst/>
        </p:spPr>
      </p:cxnSp>
      <p:cxnSp>
        <p:nvCxnSpPr>
          <p:cNvPr id="23" name="Straight Arrow Connector 22"/>
          <p:cNvCxnSpPr/>
          <p:nvPr/>
        </p:nvCxnSpPr>
        <p:spPr bwMode="auto">
          <a:xfrm>
            <a:off x="2915307" y="2673719"/>
            <a:ext cx="432557" cy="430442"/>
          </a:xfrm>
          <a:prstGeom prst="straightConnector1">
            <a:avLst/>
          </a:prstGeom>
          <a:noFill/>
          <a:ln w="28575" cap="flat" cmpd="sng" algn="ctr">
            <a:solidFill>
              <a:srgbClr val="92D050"/>
            </a:solidFill>
            <a:prstDash val="solid"/>
            <a:round/>
            <a:headEnd type="none" w="med" len="med"/>
            <a:tailEnd type="arrow"/>
          </a:ln>
          <a:effectLst/>
        </p:spPr>
      </p:cxnSp>
    </p:spTree>
    <p:extLst>
      <p:ext uri="{BB962C8B-B14F-4D97-AF65-F5344CB8AC3E}">
        <p14:creationId xmlns:p14="http://schemas.microsoft.com/office/powerpoint/2010/main" val="42730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3" grpId="0" animBg="1"/>
      <p:bldP spid="17" grpId="0" animBg="1"/>
      <p:bldP spid="18"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36625"/>
          </a:xfrm>
        </p:spPr>
        <p:txBody>
          <a:bodyPr/>
          <a:lstStyle/>
          <a:p>
            <a:pPr algn="ctr"/>
            <a:r>
              <a:rPr lang="de-DE" sz="2400" dirty="0" smtClean="0"/>
              <a:t>SDMX 3.0 </a:t>
            </a:r>
            <a:r>
              <a:rPr lang="de-DE" sz="2400" dirty="0" err="1" smtClean="0"/>
              <a:t>public</a:t>
            </a:r>
            <a:r>
              <a:rPr lang="de-DE" sz="2400" dirty="0" smtClean="0"/>
              <a:t> </a:t>
            </a:r>
            <a:r>
              <a:rPr lang="de-DE" sz="2400" dirty="0" err="1" smtClean="0"/>
              <a:t>consultation</a:t>
            </a:r>
            <a:r>
              <a:rPr lang="de-DE" sz="2400" dirty="0" smtClean="0"/>
              <a:t>: Top </a:t>
            </a:r>
            <a:r>
              <a:rPr lang="de-DE" sz="2400" dirty="0"/>
              <a:t>P</a:t>
            </a:r>
            <a:r>
              <a:rPr lang="de-DE" sz="2400" dirty="0" smtClean="0"/>
              <a:t>icks</a:t>
            </a:r>
            <a:endParaRPr lang="en-GB" sz="2400" dirty="0"/>
          </a:p>
        </p:txBody>
      </p:sp>
      <p:sp>
        <p:nvSpPr>
          <p:cNvPr id="3" name="Content Placeholder 2"/>
          <p:cNvSpPr>
            <a:spLocks noGrp="1"/>
          </p:cNvSpPr>
          <p:nvPr>
            <p:ph idx="1"/>
          </p:nvPr>
        </p:nvSpPr>
        <p:spPr>
          <a:xfrm>
            <a:off x="467544" y="1628800"/>
            <a:ext cx="8229600" cy="3633788"/>
          </a:xfrm>
        </p:spPr>
        <p:txBody>
          <a:bodyPr/>
          <a:lstStyle/>
          <a:p>
            <a:pPr marL="457200" indent="-457200">
              <a:buFont typeface="+mj-lt"/>
              <a:buAutoNum type="arabicPeriod"/>
            </a:pPr>
            <a:r>
              <a:rPr lang="de-DE" sz="2000" dirty="0" err="1" smtClean="0"/>
              <a:t>Improvements</a:t>
            </a:r>
            <a:r>
              <a:rPr lang="de-DE" sz="2000" dirty="0" smtClean="0"/>
              <a:t> </a:t>
            </a:r>
            <a:r>
              <a:rPr lang="de-DE" sz="2000" dirty="0" err="1" smtClean="0"/>
              <a:t>to</a:t>
            </a:r>
            <a:r>
              <a:rPr lang="de-DE" sz="2000" dirty="0" smtClean="0"/>
              <a:t> </a:t>
            </a:r>
            <a:r>
              <a:rPr lang="de-DE" sz="2000" dirty="0" err="1"/>
              <a:t>C</a:t>
            </a:r>
            <a:r>
              <a:rPr lang="de-DE" sz="2000" dirty="0" err="1" smtClean="0"/>
              <a:t>odelist</a:t>
            </a:r>
            <a:r>
              <a:rPr lang="de-DE" sz="2000" dirty="0" smtClean="0"/>
              <a:t> design </a:t>
            </a:r>
            <a:r>
              <a:rPr lang="de-DE" sz="2000" dirty="0" err="1" smtClean="0"/>
              <a:t>and</a:t>
            </a:r>
            <a:r>
              <a:rPr lang="de-DE" sz="2000" dirty="0" smtClean="0"/>
              <a:t> </a:t>
            </a:r>
            <a:r>
              <a:rPr lang="de-DE" sz="2000" dirty="0" err="1" smtClean="0"/>
              <a:t>maintenance</a:t>
            </a:r>
            <a:endParaRPr lang="de-DE" sz="2000" dirty="0" smtClean="0"/>
          </a:p>
          <a:p>
            <a:pPr marL="457200" indent="-457200">
              <a:buFont typeface="+mj-lt"/>
              <a:buAutoNum type="arabicPeriod"/>
            </a:pPr>
            <a:r>
              <a:rPr lang="de-DE" sz="2000" dirty="0" err="1" smtClean="0"/>
              <a:t>Enable</a:t>
            </a:r>
            <a:r>
              <a:rPr lang="de-DE" sz="2000" dirty="0" smtClean="0"/>
              <a:t> </a:t>
            </a:r>
            <a:r>
              <a:rPr lang="de-DE" sz="2000" dirty="0" err="1" smtClean="0"/>
              <a:t>data</a:t>
            </a:r>
            <a:r>
              <a:rPr lang="de-DE" sz="2000" dirty="0" smtClean="0"/>
              <a:t> </a:t>
            </a:r>
            <a:r>
              <a:rPr lang="de-DE" sz="2000" dirty="0" err="1" smtClean="0"/>
              <a:t>validation</a:t>
            </a:r>
            <a:r>
              <a:rPr lang="de-DE" sz="2000" dirty="0" smtClean="0"/>
              <a:t> </a:t>
            </a:r>
            <a:r>
              <a:rPr lang="de-DE" sz="2000" dirty="0" err="1" smtClean="0"/>
              <a:t>and</a:t>
            </a:r>
            <a:r>
              <a:rPr lang="de-DE" sz="2000" dirty="0" smtClean="0"/>
              <a:t> </a:t>
            </a:r>
            <a:r>
              <a:rPr lang="de-DE" sz="2000" dirty="0" err="1" smtClean="0"/>
              <a:t>transformations</a:t>
            </a:r>
            <a:endParaRPr lang="de-DE" sz="2000" dirty="0" smtClean="0"/>
          </a:p>
          <a:p>
            <a:pPr marL="457200" indent="-457200">
              <a:buFont typeface="+mj-lt"/>
              <a:buAutoNum type="arabicPeriod"/>
            </a:pPr>
            <a:r>
              <a:rPr lang="de-DE" sz="2000" dirty="0" err="1" smtClean="0"/>
              <a:t>Versioning</a:t>
            </a:r>
            <a:r>
              <a:rPr lang="de-DE" sz="2000" dirty="0" smtClean="0"/>
              <a:t> </a:t>
            </a:r>
            <a:r>
              <a:rPr lang="de-DE" sz="2000" dirty="0" err="1" smtClean="0"/>
              <a:t>and</a:t>
            </a:r>
            <a:r>
              <a:rPr lang="de-DE" sz="2000" dirty="0" smtClean="0"/>
              <a:t> </a:t>
            </a:r>
            <a:r>
              <a:rPr lang="de-DE" sz="2000" dirty="0" err="1" smtClean="0"/>
              <a:t>management</a:t>
            </a:r>
            <a:r>
              <a:rPr lang="de-DE" sz="2000" dirty="0" smtClean="0"/>
              <a:t> </a:t>
            </a:r>
            <a:r>
              <a:rPr lang="de-DE" sz="2000" dirty="0" err="1" smtClean="0"/>
              <a:t>of</a:t>
            </a:r>
            <a:r>
              <a:rPr lang="de-DE" sz="2000" dirty="0" smtClean="0"/>
              <a:t> </a:t>
            </a:r>
            <a:r>
              <a:rPr lang="de-DE" sz="2000" dirty="0" err="1" smtClean="0"/>
              <a:t>artefacts</a:t>
            </a:r>
            <a:r>
              <a:rPr lang="de-DE" sz="2000" dirty="0" smtClean="0"/>
              <a:t> </a:t>
            </a:r>
            <a:r>
              <a:rPr lang="de-DE" sz="2000" dirty="0" err="1" smtClean="0"/>
              <a:t>made</a:t>
            </a:r>
            <a:r>
              <a:rPr lang="de-DE" sz="2000" dirty="0" smtClean="0"/>
              <a:t> </a:t>
            </a:r>
            <a:r>
              <a:rPr lang="de-DE" sz="2000" dirty="0" err="1" smtClean="0"/>
              <a:t>easier</a:t>
            </a:r>
            <a:endParaRPr lang="de-DE" sz="2000" dirty="0" smtClean="0"/>
          </a:p>
          <a:p>
            <a:pPr marL="457200" indent="-457200">
              <a:buFont typeface="+mj-lt"/>
              <a:buAutoNum type="arabicPeriod"/>
            </a:pPr>
            <a:r>
              <a:rPr lang="de-DE" sz="2000" dirty="0" err="1" smtClean="0"/>
              <a:t>Enhance</a:t>
            </a:r>
            <a:r>
              <a:rPr lang="de-DE" sz="2000" dirty="0" smtClean="0"/>
              <a:t> </a:t>
            </a:r>
            <a:r>
              <a:rPr lang="de-DE" sz="2000" dirty="0" err="1" smtClean="0"/>
              <a:t>data</a:t>
            </a:r>
            <a:r>
              <a:rPr lang="de-DE" sz="2000" dirty="0" smtClean="0"/>
              <a:t> </a:t>
            </a:r>
            <a:r>
              <a:rPr lang="de-DE" sz="2000" dirty="0" err="1" smtClean="0"/>
              <a:t>queries</a:t>
            </a:r>
            <a:endParaRPr lang="de-DE" sz="2000" dirty="0" smtClean="0"/>
          </a:p>
          <a:p>
            <a:pPr marL="457200" indent="-457200">
              <a:buFont typeface="+mj-lt"/>
              <a:buAutoNum type="arabicPeriod"/>
            </a:pPr>
            <a:r>
              <a:rPr lang="de-DE" sz="2000" dirty="0" err="1" smtClean="0"/>
              <a:t>Improve</a:t>
            </a:r>
            <a:r>
              <a:rPr lang="de-DE" sz="2000" dirty="0" smtClean="0"/>
              <a:t> </a:t>
            </a:r>
            <a:r>
              <a:rPr lang="de-DE" sz="2000" dirty="0" err="1" smtClean="0"/>
              <a:t>the</a:t>
            </a:r>
            <a:r>
              <a:rPr lang="de-DE" sz="2000" dirty="0" smtClean="0"/>
              <a:t> </a:t>
            </a:r>
            <a:r>
              <a:rPr lang="de-DE" sz="2000" dirty="0" err="1" smtClean="0"/>
              <a:t>exchnage</a:t>
            </a:r>
            <a:r>
              <a:rPr lang="de-DE" sz="2000" dirty="0" smtClean="0"/>
              <a:t> </a:t>
            </a:r>
            <a:r>
              <a:rPr lang="de-DE" sz="2000" dirty="0" err="1" smtClean="0"/>
              <a:t>of</a:t>
            </a:r>
            <a:r>
              <a:rPr lang="de-DE" sz="2000" dirty="0" smtClean="0"/>
              <a:t> </a:t>
            </a:r>
            <a:r>
              <a:rPr lang="de-DE" sz="2000" dirty="0" err="1" smtClean="0"/>
              <a:t>reference</a:t>
            </a:r>
            <a:r>
              <a:rPr lang="de-DE" sz="2000" dirty="0" smtClean="0"/>
              <a:t> </a:t>
            </a:r>
            <a:r>
              <a:rPr lang="de-DE" sz="2000" dirty="0" err="1" smtClean="0"/>
              <a:t>metadata</a:t>
            </a:r>
            <a:endParaRPr lang="de-DE" sz="2000" dirty="0" smtClean="0"/>
          </a:p>
          <a:p>
            <a:pPr marL="457200" indent="-457200">
              <a:buFont typeface="+mj-lt"/>
              <a:buAutoNum type="arabicPeriod"/>
            </a:pPr>
            <a:r>
              <a:rPr lang="de-DE" sz="2000" dirty="0" smtClean="0"/>
              <a:t>Support </a:t>
            </a:r>
            <a:r>
              <a:rPr lang="de-DE" sz="2000" dirty="0" err="1" smtClean="0"/>
              <a:t>reference</a:t>
            </a:r>
            <a:r>
              <a:rPr lang="de-DE" sz="2000" dirty="0" smtClean="0"/>
              <a:t> </a:t>
            </a:r>
            <a:r>
              <a:rPr lang="de-DE" sz="2000" dirty="0" err="1" smtClean="0"/>
              <a:t>metadata</a:t>
            </a:r>
            <a:r>
              <a:rPr lang="de-DE" sz="2000" dirty="0" smtClean="0"/>
              <a:t> in </a:t>
            </a:r>
            <a:r>
              <a:rPr lang="de-DE" sz="2000" dirty="0" err="1" smtClean="0"/>
              <a:t>the</a:t>
            </a:r>
            <a:r>
              <a:rPr lang="de-DE" sz="2000" dirty="0" smtClean="0"/>
              <a:t> </a:t>
            </a:r>
            <a:r>
              <a:rPr lang="de-DE" sz="2000" dirty="0" err="1" smtClean="0"/>
              <a:t>restful</a:t>
            </a:r>
            <a:r>
              <a:rPr lang="de-DE" sz="2000" dirty="0" smtClean="0"/>
              <a:t> API</a:t>
            </a:r>
          </a:p>
          <a:p>
            <a:pPr marL="457200" indent="-457200">
              <a:buFont typeface="+mj-lt"/>
              <a:buAutoNum type="arabicPeriod"/>
            </a:pPr>
            <a:r>
              <a:rPr lang="de-DE" sz="2000" dirty="0" smtClean="0"/>
              <a:t>Support </a:t>
            </a:r>
            <a:r>
              <a:rPr lang="de-DE" sz="2000" dirty="0" err="1" smtClean="0"/>
              <a:t>microdata</a:t>
            </a:r>
            <a:r>
              <a:rPr lang="de-DE" sz="2000" dirty="0" smtClean="0"/>
              <a:t> </a:t>
            </a:r>
            <a:r>
              <a:rPr lang="de-DE" sz="2000" dirty="0" err="1" smtClean="0"/>
              <a:t>exchange</a:t>
            </a:r>
            <a:endParaRPr lang="de-DE" sz="2000" dirty="0" smtClean="0"/>
          </a:p>
          <a:p>
            <a:pPr marL="457200" indent="-457200">
              <a:buFont typeface="+mj-lt"/>
              <a:buAutoNum type="arabicPeriod"/>
            </a:pPr>
            <a:endParaRPr lang="de-DE" sz="2000" dirty="0" smtClean="0"/>
          </a:p>
          <a:p>
            <a:pPr marL="0" indent="0">
              <a:buNone/>
            </a:pPr>
            <a:endParaRPr lang="de-DE" sz="2000" dirty="0"/>
          </a:p>
          <a:p>
            <a:pPr marL="0" indent="0">
              <a:buNone/>
            </a:pPr>
            <a:r>
              <a:rPr lang="de-DE" sz="2000" b="1" dirty="0" smtClean="0"/>
              <a:t>Next </a:t>
            </a:r>
            <a:r>
              <a:rPr lang="de-DE" sz="2000" b="1" dirty="0" err="1" smtClean="0"/>
              <a:t>steps</a:t>
            </a:r>
            <a:r>
              <a:rPr lang="de-DE" sz="2000" b="1" dirty="0" smtClean="0"/>
              <a:t>: </a:t>
            </a:r>
            <a:r>
              <a:rPr lang="de-DE" sz="2000" dirty="0" smtClean="0"/>
              <a:t>SDMX Sponsors will </a:t>
            </a:r>
            <a:r>
              <a:rPr lang="de-DE" sz="2000" dirty="0" err="1" smtClean="0"/>
              <a:t>analyse</a:t>
            </a:r>
            <a:r>
              <a:rPr lang="de-DE" sz="2000" dirty="0" smtClean="0"/>
              <a:t> </a:t>
            </a:r>
            <a:r>
              <a:rPr lang="de-DE" sz="2000" dirty="0" err="1" smtClean="0"/>
              <a:t>the</a:t>
            </a:r>
            <a:r>
              <a:rPr lang="de-DE" sz="2000" dirty="0" smtClean="0"/>
              <a:t> </a:t>
            </a:r>
            <a:r>
              <a:rPr lang="de-DE" sz="2000" dirty="0" err="1" smtClean="0"/>
              <a:t>results</a:t>
            </a:r>
            <a:r>
              <a:rPr lang="de-DE" sz="2000" dirty="0" smtClean="0"/>
              <a:t> </a:t>
            </a:r>
            <a:r>
              <a:rPr lang="de-DE" sz="2000" dirty="0" err="1" smtClean="0"/>
              <a:t>and</a:t>
            </a:r>
            <a:r>
              <a:rPr lang="de-DE" sz="2000" dirty="0" smtClean="0"/>
              <a:t> </a:t>
            </a:r>
            <a:r>
              <a:rPr lang="de-DE" sz="2000" dirty="0" err="1" smtClean="0"/>
              <a:t>decide</a:t>
            </a:r>
            <a:r>
              <a:rPr lang="de-DE" sz="2000" dirty="0" smtClean="0"/>
              <a:t> on </a:t>
            </a:r>
            <a:r>
              <a:rPr lang="de-DE" sz="2000" dirty="0" err="1" smtClean="0"/>
              <a:t>the</a:t>
            </a:r>
            <a:r>
              <a:rPr lang="de-DE" sz="2000" dirty="0" smtClean="0"/>
              <a:t> </a:t>
            </a:r>
            <a:r>
              <a:rPr lang="de-DE" sz="2000" dirty="0" err="1" smtClean="0"/>
              <a:t>scope</a:t>
            </a:r>
            <a:r>
              <a:rPr lang="de-DE" sz="2000" dirty="0" smtClean="0"/>
              <a:t> </a:t>
            </a:r>
            <a:r>
              <a:rPr lang="de-DE" sz="2000" dirty="0" err="1" smtClean="0"/>
              <a:t>and</a:t>
            </a:r>
            <a:r>
              <a:rPr lang="de-DE" sz="2000" dirty="0" smtClean="0"/>
              <a:t> </a:t>
            </a:r>
            <a:r>
              <a:rPr lang="de-DE" sz="2000" dirty="0" err="1" smtClean="0"/>
              <a:t>timeline</a:t>
            </a:r>
            <a:r>
              <a:rPr lang="de-DE" sz="2000" dirty="0" smtClean="0"/>
              <a:t> </a:t>
            </a:r>
            <a:r>
              <a:rPr lang="de-DE" sz="2000" dirty="0" err="1" smtClean="0"/>
              <a:t>for</a:t>
            </a:r>
            <a:r>
              <a:rPr lang="de-DE" sz="2000" dirty="0" smtClean="0"/>
              <a:t> SDMX 3.0. </a:t>
            </a:r>
          </a:p>
          <a:p>
            <a:pPr marL="457200" indent="-457200">
              <a:buFont typeface="+mj-lt"/>
              <a:buAutoNum type="arabicPeriod"/>
            </a:pPr>
            <a:endParaRPr lang="de-DE" sz="2000" dirty="0" smtClean="0"/>
          </a:p>
          <a:p>
            <a:pPr marL="457200" indent="-457200">
              <a:buFont typeface="+mj-lt"/>
              <a:buAutoNum type="arabicPeriod"/>
            </a:pPr>
            <a:endParaRPr lang="en-GB" sz="2000" dirty="0"/>
          </a:p>
        </p:txBody>
      </p:sp>
    </p:spTree>
    <p:extLst>
      <p:ext uri="{BB962C8B-B14F-4D97-AF65-F5344CB8AC3E}">
        <p14:creationId xmlns:p14="http://schemas.microsoft.com/office/powerpoint/2010/main" val="411578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119"/>
            <a:ext cx="8229600" cy="936625"/>
          </a:xfrm>
        </p:spPr>
        <p:txBody>
          <a:bodyPr/>
          <a:lstStyle/>
          <a:p>
            <a:pPr algn="ctr"/>
            <a:r>
              <a:rPr lang="en-US" sz="2400" dirty="0" smtClean="0"/>
              <a:t>Impact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9508749"/>
              </p:ext>
            </p:extLst>
          </p:nvPr>
        </p:nvGraphicFramePr>
        <p:xfrm>
          <a:off x="5012948" y="3140968"/>
          <a:ext cx="3394720" cy="3057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261004051"/>
              </p:ext>
            </p:extLst>
          </p:nvPr>
        </p:nvGraphicFramePr>
        <p:xfrm>
          <a:off x="755576" y="2636912"/>
          <a:ext cx="3336032" cy="3544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ontent Placeholder 2"/>
          <p:cNvSpPr txBox="1">
            <a:spLocks/>
          </p:cNvSpPr>
          <p:nvPr/>
        </p:nvSpPr>
        <p:spPr bwMode="auto">
          <a:xfrm>
            <a:off x="683568" y="1124744"/>
            <a:ext cx="3600400" cy="4857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1600" dirty="0" smtClean="0"/>
              <a:t>Monocentric</a:t>
            </a:r>
          </a:p>
          <a:p>
            <a:pPr marL="0" indent="0" algn="ctr">
              <a:buNone/>
            </a:pPr>
            <a:endParaRPr lang="en-US" sz="1600" dirty="0" smtClean="0"/>
          </a:p>
          <a:p>
            <a:pPr marL="0" indent="0" algn="ctr">
              <a:buNone/>
            </a:pPr>
            <a:r>
              <a:rPr lang="en-GB" sz="1600" b="0" dirty="0" smtClean="0"/>
              <a:t>SDMX was originally built to address the needs of international data exchange</a:t>
            </a:r>
          </a:p>
          <a:p>
            <a:pPr marL="0" indent="0">
              <a:buNone/>
            </a:pPr>
            <a:endParaRPr lang="en-GB" sz="1600" dirty="0"/>
          </a:p>
          <a:p>
            <a:pPr marL="0" indent="0">
              <a:buFont typeface="Arial" pitchFamily="34" charset="0"/>
              <a:buNone/>
            </a:pPr>
            <a:endParaRPr lang="en-GB" sz="16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lgn="ctr">
              <a:buFont typeface="Arial" pitchFamily="34" charset="0"/>
              <a:buNone/>
            </a:pPr>
            <a:endParaRPr lang="en-GB" sz="2000" b="0" kern="0" dirty="0" smtClean="0"/>
          </a:p>
          <a:p>
            <a:pPr marL="0" indent="0" algn="ctr">
              <a:buFont typeface="Arial" pitchFamily="34" charset="0"/>
              <a:buNone/>
            </a:pPr>
            <a:endParaRPr lang="en-GB" sz="2000" b="0" kern="0" dirty="0" smtClean="0"/>
          </a:p>
          <a:p>
            <a:endParaRPr lang="en-GB" sz="2000" b="0" kern="0" dirty="0" smtClean="0"/>
          </a:p>
        </p:txBody>
      </p:sp>
      <p:sp>
        <p:nvSpPr>
          <p:cNvPr id="9" name="Content Placeholder 2"/>
          <p:cNvSpPr txBox="1">
            <a:spLocks/>
          </p:cNvSpPr>
          <p:nvPr/>
        </p:nvSpPr>
        <p:spPr bwMode="auto">
          <a:xfrm>
            <a:off x="5012948" y="1128458"/>
            <a:ext cx="3528392" cy="3452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None/>
            </a:pPr>
            <a:r>
              <a:rPr lang="en-US" sz="1600" dirty="0" smtClean="0"/>
              <a:t>Polycentric</a:t>
            </a:r>
          </a:p>
          <a:p>
            <a:pPr marL="0" indent="0" algn="ctr">
              <a:buNone/>
            </a:pPr>
            <a:endParaRPr lang="en-US" sz="1600" dirty="0" smtClean="0"/>
          </a:p>
          <a:p>
            <a:pPr marL="0" indent="0" algn="ctr">
              <a:buNone/>
            </a:pPr>
            <a:r>
              <a:rPr lang="en-GB" sz="1600" b="0" dirty="0" smtClean="0"/>
              <a:t>SDMX would address use cases that make the standard more attractive for data providers beyond simple reporting (and for other stakeholders as well!)</a:t>
            </a:r>
          </a:p>
          <a:p>
            <a:pPr marL="0" indent="0">
              <a:buNone/>
            </a:pPr>
            <a:endParaRPr lang="en-GB" sz="1600" dirty="0"/>
          </a:p>
          <a:p>
            <a:pPr marL="0" indent="0">
              <a:buFont typeface="Arial" pitchFamily="34" charset="0"/>
              <a:buNone/>
            </a:pPr>
            <a:endParaRPr lang="en-GB" sz="16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buFont typeface="Arial" pitchFamily="34" charset="0"/>
              <a:buNone/>
            </a:pPr>
            <a:endParaRPr lang="en-GB" sz="2000" b="0" kern="0" dirty="0" smtClean="0"/>
          </a:p>
          <a:p>
            <a:pPr marL="0" indent="0" algn="ctr">
              <a:buFont typeface="Arial" pitchFamily="34" charset="0"/>
              <a:buNone/>
            </a:pPr>
            <a:endParaRPr lang="en-GB" sz="2000" b="0" kern="0" dirty="0" smtClean="0"/>
          </a:p>
          <a:p>
            <a:pPr marL="0" indent="0" algn="ctr">
              <a:buFont typeface="Arial" pitchFamily="34" charset="0"/>
              <a:buNone/>
            </a:pPr>
            <a:endParaRPr lang="en-GB" sz="2000" b="0" kern="0" dirty="0" smtClean="0"/>
          </a:p>
          <a:p>
            <a:endParaRPr lang="en-GB" sz="2000" b="0" kern="0" dirty="0" smtClean="0"/>
          </a:p>
        </p:txBody>
      </p:sp>
    </p:spTree>
    <p:extLst>
      <p:ext uri="{BB962C8B-B14F-4D97-AF65-F5344CB8AC3E}">
        <p14:creationId xmlns:p14="http://schemas.microsoft.com/office/powerpoint/2010/main" val="762972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5485</TotalTime>
  <Words>420</Words>
  <Application>Microsoft Office PowerPoint</Application>
  <PresentationFormat>On-screen Show (4:3)</PresentationFormat>
  <Paragraphs>83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Verdana</vt:lpstr>
      <vt:lpstr>Default Design</vt:lpstr>
      <vt:lpstr>Evolution of the SDMX standard: Results of the public consultation </vt:lpstr>
      <vt:lpstr>The case for a new version of SDMX</vt:lpstr>
      <vt:lpstr>The case for a new version of SDMX</vt:lpstr>
      <vt:lpstr>The case for a new version of SDMX</vt:lpstr>
      <vt:lpstr>The case for a new version of SDMX</vt:lpstr>
      <vt:lpstr>SDMX 3.0  Prioritisation exercise - stakeholders</vt:lpstr>
      <vt:lpstr>SDMX 3.0 consultation results</vt:lpstr>
      <vt:lpstr>SDMX 3.0 public consultation: Top Picks</vt:lpstr>
      <vt:lpstr>Impact</vt:lpstr>
      <vt:lpstr>Impact</vt:lpstr>
      <vt:lpstr>Thank you for your attention!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GRAMAGLIA Luca (ESTAT)</dc:creator>
  <cp:lastModifiedBy>Fernando Morente</cp:lastModifiedBy>
  <cp:revision>94</cp:revision>
  <dcterms:created xsi:type="dcterms:W3CDTF">2019-03-04T10:11:29Z</dcterms:created>
  <dcterms:modified xsi:type="dcterms:W3CDTF">2019-09-17T12:10:39Z</dcterms:modified>
</cp:coreProperties>
</file>