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56" r:id="rId3"/>
    <p:sldId id="467" r:id="rId4"/>
    <p:sldId id="466" r:id="rId5"/>
    <p:sldId id="468" r:id="rId6"/>
    <p:sldId id="469" r:id="rId7"/>
    <p:sldId id="472" r:id="rId8"/>
    <p:sldId id="473" r:id="rId9"/>
    <p:sldId id="474" r:id="rId10"/>
    <p:sldId id="471" r:id="rId11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. M. Buch" initials="CMB" lastIdx="2" clrIdx="0"/>
  <p:cmAuthor id="1" name="Claudia Buch" initials="CB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199740"/>
    <a:srgbClr val="FF9933"/>
    <a:srgbClr val="FF9900"/>
    <a:srgbClr val="CC0000"/>
    <a:srgbClr val="000099"/>
    <a:srgbClr val="99CCFF"/>
    <a:srgbClr val="3399FF"/>
    <a:srgbClr val="FFCC00"/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78960" autoAdjust="0"/>
  </p:normalViewPr>
  <p:slideViewPr>
    <p:cSldViewPr>
      <p:cViewPr varScale="1">
        <p:scale>
          <a:sx n="85" d="100"/>
          <a:sy n="85" d="100"/>
        </p:scale>
        <p:origin x="14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8273" cy="49768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1" tIns="45585" rIns="91171" bIns="45585" numCol="1" anchor="t" anchorCtr="0" compatLnSpc="1">
            <a:prstTxWarp prst="textNoShape">
              <a:avLst/>
            </a:prstTxWarp>
          </a:bodyPr>
          <a:lstStyle>
            <a:lvl1pPr defTabSz="911159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1327" y="1"/>
            <a:ext cx="2928273" cy="49768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1" tIns="45585" rIns="91171" bIns="45585" numCol="1" anchor="t" anchorCtr="0" compatLnSpc="1">
            <a:prstTxWarp prst="textNoShape">
              <a:avLst/>
            </a:prstTxWarp>
          </a:bodyPr>
          <a:lstStyle>
            <a:lvl1pPr algn="r" defTabSz="911159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3241"/>
            <a:ext cx="2928273" cy="4976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1" tIns="45585" rIns="91171" bIns="45585" numCol="1" anchor="b" anchorCtr="0" compatLnSpc="1">
            <a:prstTxWarp prst="textNoShape">
              <a:avLst/>
            </a:prstTxWarp>
          </a:bodyPr>
          <a:lstStyle>
            <a:lvl1pPr defTabSz="911159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1327" y="9443241"/>
            <a:ext cx="2928273" cy="4976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1" tIns="45585" rIns="91171" bIns="45585" numCol="1" anchor="b" anchorCtr="0" compatLnSpc="1">
            <a:prstTxWarp prst="textNoShape">
              <a:avLst/>
            </a:prstTxWarp>
          </a:bodyPr>
          <a:lstStyle>
            <a:lvl1pPr algn="r" defTabSz="911159">
              <a:defRPr sz="1200"/>
            </a:lvl1pPr>
          </a:lstStyle>
          <a:p>
            <a:pPr>
              <a:defRPr/>
            </a:pPr>
            <a:fld id="{4DCE5610-A885-4E30-AACF-A425763EA244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60848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8273" cy="49768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1" tIns="45585" rIns="91171" bIns="45585" numCol="1" anchor="t" anchorCtr="0" compatLnSpc="1">
            <a:prstTxWarp prst="textNoShape">
              <a:avLst/>
            </a:prstTxWarp>
          </a:bodyPr>
          <a:lstStyle>
            <a:lvl1pPr defTabSz="911159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327" y="1"/>
            <a:ext cx="2928273" cy="49768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1" tIns="45585" rIns="91171" bIns="45585" numCol="1" anchor="t" anchorCtr="0" compatLnSpc="1">
            <a:prstTxWarp prst="textNoShape">
              <a:avLst/>
            </a:prstTxWarp>
          </a:bodyPr>
          <a:lstStyle>
            <a:lvl1pPr algn="r" defTabSz="911159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553" y="4722416"/>
            <a:ext cx="5412061" cy="447596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1" tIns="45585" rIns="91171" bIns="45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noProof="0" smtClean="0"/>
              <a:t>Textmasterformate durch Klicken bearbeiten</a:t>
            </a:r>
          </a:p>
          <a:p>
            <a:pPr lvl="1"/>
            <a:r>
              <a:rPr lang="en-US" altLang="de-DE" noProof="0" smtClean="0"/>
              <a:t>Zweite Ebene</a:t>
            </a:r>
          </a:p>
          <a:p>
            <a:pPr lvl="2"/>
            <a:r>
              <a:rPr lang="en-US" altLang="de-DE" noProof="0" smtClean="0"/>
              <a:t>Dritte Ebene</a:t>
            </a:r>
          </a:p>
          <a:p>
            <a:pPr lvl="3"/>
            <a:r>
              <a:rPr lang="en-US" altLang="de-DE" noProof="0" smtClean="0"/>
              <a:t>Vierte Ebene</a:t>
            </a:r>
          </a:p>
          <a:p>
            <a:pPr lvl="4"/>
            <a:r>
              <a:rPr lang="en-US" alt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241"/>
            <a:ext cx="2928273" cy="4976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1" tIns="45585" rIns="91171" bIns="45585" numCol="1" anchor="b" anchorCtr="0" compatLnSpc="1">
            <a:prstTxWarp prst="textNoShape">
              <a:avLst/>
            </a:prstTxWarp>
          </a:bodyPr>
          <a:lstStyle>
            <a:lvl1pPr defTabSz="911159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327" y="9443241"/>
            <a:ext cx="2928273" cy="4976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1" tIns="45585" rIns="91171" bIns="45585" numCol="1" anchor="b" anchorCtr="0" compatLnSpc="1">
            <a:prstTxWarp prst="textNoShape">
              <a:avLst/>
            </a:prstTxWarp>
          </a:bodyPr>
          <a:lstStyle>
            <a:lvl1pPr algn="r" defTabSz="911159">
              <a:defRPr sz="1200"/>
            </a:lvl1pPr>
          </a:lstStyle>
          <a:p>
            <a:pPr>
              <a:defRPr/>
            </a:pPr>
            <a:fld id="{5730F724-F22B-4E2A-8C61-A305FD291868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87788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15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96" indent="-285730" defTabSz="91115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917" indent="-228583" defTabSz="91115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85" indent="-228583" defTabSz="91115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251" indent="-228583" defTabSz="91115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418" indent="-228583" defTabSz="911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85" indent="-228583" defTabSz="911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752" indent="-228583" defTabSz="911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919" indent="-228583" defTabSz="911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1A7668A-AA58-4F31-974D-D792BBA786DE}" type="slidenum">
              <a:rPr lang="en-US" altLang="de-DE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de-DE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1000" u="sng" noProof="0" dirty="0" smtClean="0">
                <a:latin typeface="+mn-lt"/>
                <a:ea typeface="ＭＳ Ｐゴシック" pitchFamily="34" charset="-128"/>
              </a:rPr>
              <a:t>Key messages: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de-DE" sz="1000" noProof="0" dirty="0" smtClean="0">
                <a:latin typeface="+mn-lt"/>
                <a:ea typeface="ＭＳ Ｐゴシック" pitchFamily="34" charset="-128"/>
              </a:rPr>
              <a:t>Implications</a:t>
            </a:r>
            <a:r>
              <a:rPr lang="en-US" altLang="de-DE" sz="1000" baseline="0" noProof="0" dirty="0" smtClean="0">
                <a:latin typeface="+mn-lt"/>
                <a:ea typeface="ＭＳ Ｐゴシック" pitchFamily="34" charset="-128"/>
              </a:rPr>
              <a:t> for financial stability are clear conceptually – but hard to assess empirically.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de-DE" sz="1000" baseline="0" noProof="0" dirty="0" smtClean="0">
                <a:latin typeface="+mn-lt"/>
                <a:ea typeface="ＭＳ Ｐゴシック" pitchFamily="34" charset="-128"/>
              </a:rPr>
              <a:t>Implications for productivity depend on sufficient market dynamics, regulatory responses should not just focus on entry regulation. Exit regulation is key.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de-DE" sz="1000" noProof="0" dirty="0" smtClean="0">
                <a:latin typeface="+mn-lt"/>
                <a:ea typeface="ＭＳ Ｐゴシック" pitchFamily="34" charset="-128"/>
              </a:rPr>
              <a:t>Improving</a:t>
            </a:r>
            <a:r>
              <a:rPr lang="en-US" altLang="de-DE" sz="1000" baseline="0" noProof="0" dirty="0" smtClean="0">
                <a:latin typeface="+mn-lt"/>
                <a:ea typeface="ＭＳ Ｐゴシック" pitchFamily="34" charset="-128"/>
              </a:rPr>
              <a:t> statistical reporting systems should be a key priority – which would aid many policy areas.</a:t>
            </a:r>
            <a:endParaRPr lang="en-US" altLang="de-DE" sz="1000" noProof="0" dirty="0" smtClean="0"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9592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z="1000" kern="1200" noProof="0" dirty="0" smtClean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10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4409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z="1000" kern="1200" noProof="0" dirty="0" smtClean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2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44099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z="1000" kern="1200" noProof="0" dirty="0" smtClean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3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44099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z="1000" kern="1200" noProof="0" dirty="0" smtClean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4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44099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z="1000" kern="1200" noProof="0" dirty="0" smtClean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5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44099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z="1000" kern="1200" noProof="0" dirty="0" smtClean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6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44099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z="1000" kern="1200" noProof="0" dirty="0" smtClean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7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44099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z="1000" kern="1200" noProof="0" dirty="0" smtClean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8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44099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z="1000" kern="1200" noProof="0" dirty="0" smtClean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9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4409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85DB9-EF37-485A-B41B-55F4CB247A16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2731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86454-8C2D-4FB6-97E4-340A895E9C39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4277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80EA5-780D-40DC-90A2-EA3A98F9746B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52511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AAB37-9E13-4F82-90BC-DA088AE62504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00878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5280A-5BFA-44BB-AB10-19DDC0C982EC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5263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FB829-128F-46BB-9C1E-7E18D8EA6C54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6798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7200031" cy="121528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A323-D34C-4F43-9D73-B42DD612AA3A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07307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F8CB-D7E6-495A-B6D0-32905773CA49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829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69486-821D-456F-BF1D-0E2E025C1D2F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703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2B6C7-018E-4BEC-817F-4628444317FB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84147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EC19D-AFE2-4FE1-AE40-FC094975CF69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17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5DA37-1FBA-475B-AB92-59995518AC0D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8191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8F3FC-AB95-44AB-BB60-90B82A33D29F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6693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741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D96B64-942C-49E4-A566-3F67B1CB6905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  <p:sp>
        <p:nvSpPr>
          <p:cNvPr id="1029" name="Line 8"/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44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charset="0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Lucida Sans Unicode" pitchFamily="34" charset="0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Lucida Sans Unicode" pitchFamily="34" charset="0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Lucida Sans Unicode" pitchFamily="34" charset="0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62F55D84-39B1-417A-89C8-A3B0F43B0680}" type="slidenum">
              <a:rPr lang="en-US" altLang="de-DE"/>
              <a:pPr>
                <a:defRPr/>
              </a:pPr>
              <a:t>1</a:t>
            </a:fld>
            <a:endParaRPr lang="en-US" altLang="de-DE"/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484784"/>
            <a:ext cx="7921253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de-DE" sz="2800" noProof="0" dirty="0" smtClean="0">
              <a:solidFill>
                <a:srgbClr val="000099"/>
              </a:solidFill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de-DE" sz="28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SDMX </a:t>
            </a:r>
            <a:br>
              <a:rPr lang="en-US" altLang="de-DE" sz="28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n-US" altLang="de-DE" sz="28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– </a:t>
            </a:r>
            <a:br>
              <a:rPr lang="en-US" altLang="de-DE" sz="28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en-US" altLang="de-DE" sz="28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past, present and future</a:t>
            </a:r>
            <a:endParaRPr lang="en-US" altLang="de-DE" sz="28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de-DE" noProof="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de-DE" noProof="0" dirty="0" smtClean="0">
                <a:latin typeface="Calibri" pitchFamily="34" charset="0"/>
                <a:ea typeface="ＭＳ Ｐゴシック" pitchFamily="34" charset="-128"/>
              </a:rPr>
              <a:t>Reinhold Stahl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noProof="0" dirty="0" smtClean="0">
                <a:latin typeface="Calibri" pitchFamily="34" charset="0"/>
                <a:ea typeface="ＭＳ Ｐゴシック" pitchFamily="34" charset="-128"/>
              </a:rPr>
              <a:t>(Deutsche Bundesbank)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de-DE" b="0" noProof="0" dirty="0" smtClean="0">
                <a:latin typeface="Calibri" pitchFamily="34" charset="0"/>
                <a:ea typeface="ＭＳ Ｐゴシック" pitchFamily="34" charset="-128"/>
              </a:rPr>
              <a:t> </a:t>
            </a:r>
            <a:br>
              <a:rPr lang="en-US" altLang="de-DE" b="0" noProof="0" dirty="0" smtClean="0">
                <a:latin typeface="Calibri" pitchFamily="34" charset="0"/>
                <a:ea typeface="ＭＳ Ｐゴシック" pitchFamily="34" charset="-128"/>
              </a:rPr>
            </a:br>
            <a:endParaRPr lang="en-US" altLang="de-DE" b="0" noProof="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endParaRPr lang="en-US" altLang="de-DE" b="0" noProof="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SDMX Global Conference</a:t>
            </a:r>
            <a:endParaRPr lang="en-US" altLang="de-DE" b="0" dirty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altLang="de-DE" b="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Budapest, 16th September </a:t>
            </a:r>
            <a:r>
              <a:rPr lang="en-US" altLang="de-DE" b="0" dirty="0">
                <a:latin typeface="Calibri" pitchFamily="34" charset="0"/>
                <a:ea typeface="ＭＳ Ｐゴシック" pitchFamily="34" charset="-128"/>
              </a:rPr>
              <a:t>2019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altLang="de-DE" b="0" noProof="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endParaRPr lang="en-US" altLang="de-DE" b="0" noProof="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de-DE" b="0" noProof="0" dirty="0" smtClean="0">
              <a:solidFill>
                <a:srgbClr val="000099"/>
              </a:solidFill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de-DE" b="0" noProof="0" dirty="0" smtClean="0"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3076" name="Grafik 7" descr="BBk_Logo_A4_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88913"/>
            <a:ext cx="20891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81A323-D34C-4F43-9D73-B42DD612AA3A}" type="slidenum">
              <a:rPr lang="en-US" altLang="de-DE" smtClean="0"/>
              <a:pPr>
                <a:defRPr/>
              </a:pPr>
              <a:t>10</a:t>
            </a:fld>
            <a:endParaRPr lang="en-US" altLang="de-DE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899592" y="836712"/>
            <a:ext cx="7992888" cy="1944216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altLang="de-DE" sz="3600" dirty="0" smtClean="0">
                <a:latin typeface="Calibri" panose="020F0502020204030204" pitchFamily="34" charset="0"/>
              </a:rPr>
              <a:t>Making SDMX fit for future: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200"/>
              </a:spcAft>
              <a:tabLst>
                <a:tab pos="270510" algn="l"/>
              </a:tabLst>
            </a:pPr>
            <a:r>
              <a:rPr lang="en-US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Better visibility of existing data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200"/>
              </a:spcAft>
              <a:tabLst>
                <a:tab pos="270510" algn="l"/>
              </a:tabLst>
            </a:pPr>
            <a:r>
              <a:rPr lang="en-US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Better </a:t>
            </a:r>
            <a:r>
              <a:rPr lang="en-US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availability of comprehensive and ready-to-use </a:t>
            </a:r>
            <a:r>
              <a:rPr lang="en-US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products</a:t>
            </a:r>
            <a:endParaRPr lang="en-US" sz="2400" dirty="0">
              <a:solidFill>
                <a:srgbClr val="0070C0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200"/>
              </a:spcAft>
              <a:tabLst>
                <a:tab pos="270510" algn="l"/>
              </a:tabLst>
            </a:pPr>
            <a:r>
              <a:rPr lang="en-US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Better </a:t>
            </a:r>
            <a:r>
              <a:rPr lang="en-US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usability given the new trends in software </a:t>
            </a:r>
            <a:r>
              <a:rPr lang="en-US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engineering</a:t>
            </a:r>
            <a:endParaRPr lang="en-US" sz="2400" dirty="0">
              <a:solidFill>
                <a:srgbClr val="0070C0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altLang="de-DE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81A323-D34C-4F43-9D73-B42DD612AA3A}" type="slidenum">
              <a:rPr lang="en-US" altLang="de-DE" smtClean="0"/>
              <a:pPr>
                <a:defRPr/>
              </a:pPr>
              <a:t>2</a:t>
            </a:fld>
            <a:endParaRPr lang="en-US" altLang="de-DE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11560" y="2060848"/>
            <a:ext cx="7992888" cy="1944216"/>
          </a:xfrm>
        </p:spPr>
        <p:txBody>
          <a:bodyPr/>
          <a:lstStyle/>
          <a:p>
            <a:pPr marL="0" indent="0">
              <a:buNone/>
            </a:pPr>
            <a:endParaRPr lang="en-US" altLang="de-DE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de-DE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en-US" altLang="de-DE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Importance of data standards and SDMX</a:t>
            </a:r>
          </a:p>
          <a:p>
            <a:pPr marL="0" indent="0">
              <a:buNone/>
            </a:pPr>
            <a:endParaRPr lang="en-US" altLang="de-DE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81A323-D34C-4F43-9D73-B42DD612AA3A}" type="slidenum">
              <a:rPr lang="en-US" altLang="de-DE" smtClean="0"/>
              <a:pPr>
                <a:defRPr/>
              </a:pPr>
              <a:t>3</a:t>
            </a:fld>
            <a:endParaRPr lang="en-US" altLang="de-DE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899592" y="836712"/>
            <a:ext cx="7488832" cy="1944216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altLang="de-DE" sz="3600" dirty="0" smtClean="0">
                <a:latin typeface="Calibri" panose="020F0502020204030204" pitchFamily="34" charset="0"/>
              </a:rPr>
              <a:t>SDMX offers a range of benefits: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tabLst>
                <a:tab pos="270510" algn="l"/>
              </a:tabLst>
            </a:pPr>
            <a:r>
              <a:rPr lang="en-GB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a </a:t>
            </a:r>
            <a:r>
              <a:rPr lang="en-GB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clear model for describing statistical data and </a:t>
            </a:r>
            <a:r>
              <a:rPr lang="en-GB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metadata</a:t>
            </a:r>
            <a:endParaRPr lang="de-DE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270510" algn="l"/>
              </a:tabLst>
            </a:pPr>
            <a:r>
              <a:rPr lang="en-GB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a </a:t>
            </a:r>
            <a:r>
              <a:rPr lang="en-GB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common language for </a:t>
            </a:r>
            <a:r>
              <a:rPr lang="en-GB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statistics</a:t>
            </a:r>
            <a:endParaRPr lang="de-DE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tabLst>
                <a:tab pos="270510" algn="l"/>
              </a:tabLst>
            </a:pPr>
            <a:r>
              <a:rPr lang="en-GB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an </a:t>
            </a:r>
            <a:r>
              <a:rPr lang="en-GB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information model enabling </a:t>
            </a:r>
            <a:r>
              <a:rPr lang="en-GB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machine-to-machine-communication</a:t>
            </a:r>
            <a:endParaRPr lang="de-DE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270510" algn="l"/>
              </a:tabLst>
            </a:pPr>
            <a:r>
              <a:rPr lang="en-GB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a </a:t>
            </a:r>
            <a:r>
              <a:rPr lang="en-GB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reliable standard for various </a:t>
            </a:r>
            <a:r>
              <a:rPr lang="en-GB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tools</a:t>
            </a:r>
            <a:endParaRPr lang="de-DE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270510" algn="l"/>
              </a:tabLst>
            </a:pPr>
            <a:r>
              <a:rPr lang="en-GB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a </a:t>
            </a:r>
            <a:r>
              <a:rPr lang="en-GB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platform independent </a:t>
            </a:r>
            <a:r>
              <a:rPr lang="en-GB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solution</a:t>
            </a:r>
            <a:endParaRPr lang="de-DE" sz="2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endParaRPr lang="en-US" altLang="de-DE" sz="3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de-DE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7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81A323-D34C-4F43-9D73-B42DD612AA3A}" type="slidenum">
              <a:rPr lang="en-US" altLang="de-DE" smtClean="0"/>
              <a:pPr>
                <a:defRPr/>
              </a:pPr>
              <a:t>4</a:t>
            </a:fld>
            <a:endParaRPr lang="en-US" altLang="de-DE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899592" y="1988840"/>
            <a:ext cx="7488832" cy="1944216"/>
          </a:xfrm>
        </p:spPr>
        <p:txBody>
          <a:bodyPr/>
          <a:lstStyle/>
          <a:p>
            <a:pPr marL="0" indent="0">
              <a:buNone/>
            </a:pPr>
            <a:endParaRPr lang="en-US" altLang="de-DE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de-DE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en-US" altLang="de-DE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SDMX in the Bundesbank</a:t>
            </a:r>
          </a:p>
          <a:p>
            <a:pPr marL="0" indent="0">
              <a:buNone/>
            </a:pPr>
            <a:endParaRPr lang="en-US" altLang="de-DE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65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81A323-D34C-4F43-9D73-B42DD612AA3A}" type="slidenum">
              <a:rPr lang="en-US" altLang="de-DE" smtClean="0"/>
              <a:pPr>
                <a:defRPr/>
              </a:pPr>
              <a:t>5</a:t>
            </a:fld>
            <a:endParaRPr lang="en-US" altLang="de-DE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11560" y="1844824"/>
            <a:ext cx="7992888" cy="1944216"/>
          </a:xfrm>
        </p:spPr>
        <p:txBody>
          <a:bodyPr/>
          <a:lstStyle/>
          <a:p>
            <a:pPr marL="0" indent="0">
              <a:buNone/>
            </a:pPr>
            <a:endParaRPr lang="en-US" altLang="de-DE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de-DE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en-US" altLang="de-DE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SDMX</a:t>
            </a:r>
            <a:br>
              <a:rPr lang="en-US" altLang="de-DE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altLang="de-DE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- Many years of success -</a:t>
            </a:r>
          </a:p>
          <a:p>
            <a:pPr marL="0" indent="0">
              <a:buNone/>
            </a:pPr>
            <a:endParaRPr lang="en-US" altLang="de-DE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81A323-D34C-4F43-9D73-B42DD612AA3A}" type="slidenum">
              <a:rPr lang="en-US" altLang="de-DE" smtClean="0"/>
              <a:pPr>
                <a:defRPr/>
              </a:pPr>
              <a:t>6</a:t>
            </a:fld>
            <a:endParaRPr lang="en-US" altLang="de-DE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899592" y="836712"/>
            <a:ext cx="7488832" cy="1944216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altLang="de-DE" sz="3600" dirty="0" smtClean="0">
                <a:latin typeface="Calibri" panose="020F0502020204030204" pitchFamily="34" charset="0"/>
              </a:rPr>
              <a:t>Three key success stories: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200"/>
              </a:spcAft>
              <a:tabLst>
                <a:tab pos="270510" algn="l"/>
              </a:tabLst>
            </a:pPr>
            <a:r>
              <a:rPr lang="en-US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Internationally </a:t>
            </a:r>
            <a:r>
              <a:rPr lang="en-US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harmonized statistics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270510" algn="l"/>
              </a:tabLst>
            </a:pPr>
            <a:r>
              <a:rPr lang="en-US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Utilizing </a:t>
            </a:r>
            <a:r>
              <a:rPr lang="en-US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the strength of SDMX to build powerful data </a:t>
            </a:r>
            <a:r>
              <a:rPr lang="en-US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warehouses</a:t>
            </a:r>
            <a:endParaRPr lang="en-US" sz="2400" dirty="0">
              <a:solidFill>
                <a:srgbClr val="0070C0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270510" algn="l"/>
              </a:tabLst>
            </a:pPr>
            <a:r>
              <a:rPr lang="en-US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Importance </a:t>
            </a:r>
            <a:r>
              <a:rPr lang="en-US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of being recognized as an ISO Standard</a:t>
            </a:r>
          </a:p>
          <a:p>
            <a:pPr marL="0" indent="0">
              <a:buNone/>
            </a:pPr>
            <a:endParaRPr lang="en-US" altLang="de-DE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81A323-D34C-4F43-9D73-B42DD612AA3A}" type="slidenum">
              <a:rPr lang="en-US" altLang="de-DE" smtClean="0"/>
              <a:pPr>
                <a:defRPr/>
              </a:pPr>
              <a:t>7</a:t>
            </a:fld>
            <a:endParaRPr lang="en-US" altLang="de-DE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11560" y="1988840"/>
            <a:ext cx="7992888" cy="1944216"/>
          </a:xfrm>
        </p:spPr>
        <p:txBody>
          <a:bodyPr/>
          <a:lstStyle/>
          <a:p>
            <a:pPr marL="0" indent="0">
              <a:buNone/>
            </a:pPr>
            <a:endParaRPr lang="en-US" altLang="de-DE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de-DE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en-US" altLang="de-DE" sz="3600" dirty="0">
                <a:solidFill>
                  <a:srgbClr val="0070C0"/>
                </a:solidFill>
                <a:latin typeface="Calibri" panose="020F0502020204030204" pitchFamily="34" charset="0"/>
              </a:rPr>
              <a:t>Continuous development of SDMX</a:t>
            </a:r>
            <a:endParaRPr lang="en-US" altLang="de-DE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4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81A323-D34C-4F43-9D73-B42DD612AA3A}" type="slidenum">
              <a:rPr lang="en-US" altLang="de-DE" smtClean="0"/>
              <a:pPr>
                <a:defRPr/>
              </a:pPr>
              <a:t>8</a:t>
            </a:fld>
            <a:endParaRPr lang="en-US" altLang="de-DE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11560" y="1988840"/>
            <a:ext cx="7992888" cy="1944216"/>
          </a:xfrm>
        </p:spPr>
        <p:txBody>
          <a:bodyPr/>
          <a:lstStyle/>
          <a:p>
            <a:pPr marL="0" indent="0">
              <a:buNone/>
            </a:pPr>
            <a:endParaRPr lang="en-US" altLang="de-DE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altLang="de-DE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en-US" altLang="de-DE" sz="3600" dirty="0">
                <a:solidFill>
                  <a:srgbClr val="0070C0"/>
                </a:solidFill>
                <a:latin typeface="Calibri" panose="020F0502020204030204" pitchFamily="34" charset="0"/>
              </a:rPr>
              <a:t>Challenges ahead for SDMX</a:t>
            </a:r>
            <a:endParaRPr lang="en-US" altLang="de-DE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8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899592" y="836712"/>
            <a:ext cx="7992888" cy="1944216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altLang="de-DE" sz="3600" dirty="0" smtClean="0">
                <a:latin typeface="Calibri" panose="020F0502020204030204" pitchFamily="34" charset="0"/>
              </a:rPr>
              <a:t>Big Data Analytics and SDMX: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200"/>
              </a:spcAft>
              <a:tabLst>
                <a:tab pos="270510" algn="l"/>
              </a:tabLst>
            </a:pPr>
            <a:r>
              <a:rPr lang="en-US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Use SDMX to store result data sets of Big Data Analytic Processes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200"/>
              </a:spcAft>
              <a:tabLst>
                <a:tab pos="270510" algn="l"/>
              </a:tabLst>
            </a:pPr>
            <a:r>
              <a:rPr lang="en-US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Apply Big Data Analytics methods to large volumes of high-dimensional SDMX data  </a:t>
            </a:r>
            <a:endParaRPr lang="en-US" sz="2400" dirty="0">
              <a:solidFill>
                <a:srgbClr val="0070C0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altLang="de-DE" b="0" dirty="0">
              <a:latin typeface="Calibri" panose="020F0502020204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81A323-D34C-4F43-9D73-B42DD612AA3A}" type="slidenum">
              <a:rPr lang="en-US" altLang="de-DE" smtClean="0"/>
              <a:pPr>
                <a:defRPr/>
              </a:pPr>
              <a:t>9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222098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217</Words>
  <Application>Microsoft Office PowerPoint</Application>
  <PresentationFormat>On-screen Show (4:3)</PresentationFormat>
  <Paragraphs>68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Comic Sans MS</vt:lpstr>
      <vt:lpstr>Lucida Sans Unicode</vt:lpstr>
      <vt:lpstr>Times New Roman</vt:lpstr>
      <vt:lpstr>Wingdings</vt:lpstr>
      <vt:lpstr>Standarddesign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Universitaet Tuebingen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 Globalization, Monetary Transmission, and the Lending Channel  by Nicola Cetorelli &amp; Linda Goldberg</dc:title>
  <dc:creator>Prof. Dr. Claudia Buch</dc:creator>
  <cp:lastModifiedBy>Fernando Morente</cp:lastModifiedBy>
  <cp:revision>760</cp:revision>
  <cp:lastPrinted>2019-09-02T12:18:01Z</cp:lastPrinted>
  <dcterms:created xsi:type="dcterms:W3CDTF">2012-05-30T16:28:05Z</dcterms:created>
  <dcterms:modified xsi:type="dcterms:W3CDTF">2019-09-16T06:55:02Z</dcterms:modified>
</cp:coreProperties>
</file>