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1" r:id="rId4"/>
    <p:sldId id="260" r:id="rId5"/>
    <p:sldId id="265" r:id="rId6"/>
    <p:sldId id="279" r:id="rId7"/>
    <p:sldId id="269" r:id="rId8"/>
    <p:sldId id="270" r:id="rId9"/>
    <p:sldId id="271" r:id="rId10"/>
    <p:sldId id="274" r:id="rId11"/>
    <p:sldId id="277" r:id="rId12"/>
    <p:sldId id="278" r:id="rId13"/>
  </p:sldIdLst>
  <p:sldSz cx="12192000" cy="6858000"/>
  <p:notesSz cx="6810375" cy="99425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8B"/>
    <a:srgbClr val="8CC6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199" autoAdjust="0"/>
  </p:normalViewPr>
  <p:slideViewPr>
    <p:cSldViewPr snapToGrid="0">
      <p:cViewPr varScale="1">
        <p:scale>
          <a:sx n="72" d="100"/>
          <a:sy n="72" d="100"/>
        </p:scale>
        <p:origin x="1027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66633-1B47-4103-B805-FC1059929C3C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57F3A-C2BC-41CD-9BC5-3FEE37097A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7426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900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449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652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414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0677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611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713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57F3A-C2BC-41CD-9BC5-3FEE37097AE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713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C4A40A-F78F-4EC0-A3FB-60BFB0432A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2239CFE-201C-42FD-96E3-A23A53291C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88D6108-4DA8-4C15-B4D6-51D5D96A3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C3A8EA-0A09-4632-A345-C1886DF0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FC4329-85E3-4C20-8C11-AE083037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12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E8DF09-7077-4044-A83C-E169B292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B0A29A5-A95E-470E-AB35-E4842E3E0E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6FA1B5C-402F-45BE-87D3-1FF3754CD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C9E3E8-4ECD-4009-8884-81E626B56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06E214-6508-45E4-BCD9-EC5BE5ED6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10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308D02-93F8-48E5-B4E2-380265968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FAB85DA-5149-4331-8AA0-09CB3F1BF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1AC5D92-67CA-4DA0-8905-D3B23A64F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C8F5267-88B5-4126-87E6-D63CCDC7F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DC5D8F7-BCA6-49AD-9EDA-892EA99FA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9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B330CC-4D1A-46C3-B4A4-C2E20E14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8FBDAA7-D3AA-4C68-BB7E-6840DBC78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25809FD-F4A4-4283-A849-62457AA20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D250C0-9852-4346-AF1E-A979BE05A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2A4E2C-6212-4055-88BF-90EBCFCB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7330013-F5DE-4D12-8038-1B3A49F77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723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B80ECE-6DD1-468A-A698-18185EC25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36573D4-6258-4183-93D3-6ABEAC2B68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8191552-41C8-421A-BFE0-1914559B96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8EED14B-8D4B-4B8C-98DC-C97083F200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5CE02857-C9ED-40CC-AD1E-D3E3892001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862C864-53C9-4F76-B17D-CC795E613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3A5817E6-735B-4FCB-841B-4B1050B54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2E8C545-4765-4361-9733-008C595A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495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8051708-5D66-4628-B96D-ED10E65A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105F52D-EF82-4F9D-9936-DAF8EEF0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39F34B-1755-4814-B1B2-897F7095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9070B1C3-98F9-4FA2-9E89-0E37A965C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044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B3CA1A8-EE1C-44E6-B093-01AA256DA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E61C559-F04A-49E1-ADD9-F50A9123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64DE45B-E977-425E-95AE-26EED0C5F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60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0F1CD2-E414-4A9F-83EE-C4D307D32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E6F6E29-65C6-4785-A972-002961AC0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6016ECC-2DD2-4145-8A93-DDCD1EAB1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98B00DC-90B1-49F8-BD31-62D86DFB2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2705988-0CBF-4EE3-AE67-3CB55930F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C284A60-40C1-460E-8A77-8EC9A4A38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417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3EAC70-7357-4BA2-953C-F37B8BE4F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DD60F89-78A2-49FF-B383-27813D908A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94B2637-77EB-463B-A927-845EEE00D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BD4E6B2-5F62-41A6-9FB6-0D68CD1C7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E4F0C2-AE2E-4F64-A557-CB1EC912F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967D5E1-C2A2-48C1-8B8C-06CD99A88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01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BB037-48FD-4FF8-AD8D-AEB3501B0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87F71FE-4C7F-46FA-BE63-901879DFF5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D5FD159-4E52-464D-9B4C-CAD34B30E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8DABC96-E7CD-4C51-8E3A-6D9531065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153E92-867A-4B65-897B-26821BFD9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76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5B5C97A-EF17-49A9-90E7-E6AFA84E7B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79B7D3E-273A-413F-A243-44BFEF2170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3457F1-C502-4D9E-AD93-576E5164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E2B8C7-CBA3-4300-B5C2-C4ED4A17C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9D80A3-1607-4D97-8697-6B46C9E83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4977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9D004F1B-E2F4-4B42-A417-85BEE3CB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DD611F-7F6E-4271-BAF1-A223E8050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8D7D70-DC57-4A65-8F79-4D8476026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42214-230C-48DC-A208-06CBC77ABC71}" type="datetimeFigureOut">
              <a:rPr lang="en-GB" smtClean="0"/>
              <a:t>13/09/2019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F68EE12-0765-4AB4-8B75-8223A21D87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49E760-9A8F-41E1-A972-A4CC7722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1AE945-60C5-43EC-849F-FEF370874E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17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87CF28A-5ACF-44B6-8537-DD16BD7787E0}"/>
              </a:ext>
            </a:extLst>
          </p:cNvPr>
          <p:cNvSpPr/>
          <p:nvPr/>
        </p:nvSpPr>
        <p:spPr>
          <a:xfrm>
            <a:off x="832646" y="4122881"/>
            <a:ext cx="102561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Delivering Benefits for the SDMX Community by Improving Adoption of SDMX in the Private Sector</a:t>
            </a:r>
            <a:endParaRPr lang="en-GB" sz="3600" dirty="0">
              <a:solidFill>
                <a:srgbClr val="00206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6B5D0D-B123-455A-AEC9-3ED7882D4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514" y="796565"/>
            <a:ext cx="6304384" cy="2517341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D5C2D1AF-FBD6-4965-BD79-E2832C6B9F07}"/>
              </a:ext>
            </a:extLst>
          </p:cNvPr>
          <p:cNvSpPr/>
          <p:nvPr/>
        </p:nvSpPr>
        <p:spPr>
          <a:xfrm>
            <a:off x="4638424" y="5738269"/>
            <a:ext cx="24299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Glenn Tice </a:t>
            </a:r>
            <a:endParaRPr lang="en-GB" sz="3600" dirty="0">
              <a:solidFill>
                <a:srgbClr val="00206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C95FFC6-57C4-4022-B162-9F946CDAC464}"/>
              </a:ext>
            </a:extLst>
          </p:cNvPr>
          <p:cNvSpPr/>
          <p:nvPr/>
        </p:nvSpPr>
        <p:spPr>
          <a:xfrm>
            <a:off x="8406882" y="6384600"/>
            <a:ext cx="3469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September 2019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23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ACF086C-8EBF-4BE4-9DC9-87E7512C587F}"/>
              </a:ext>
            </a:extLst>
          </p:cNvPr>
          <p:cNvSpPr txBox="1"/>
          <p:nvPr/>
        </p:nvSpPr>
        <p:spPr>
          <a:xfrm>
            <a:off x="448074" y="847258"/>
            <a:ext cx="11595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has seen limited adoption by the private sector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01F06E91-4E36-488D-9C8D-D4E6B66DF6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07CEA77-C459-4765-A6A9-0210F2C43B4F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94362B2-62F6-41C7-8829-3549E21A4D7D}"/>
              </a:ext>
            </a:extLst>
          </p:cNvPr>
          <p:cNvSpPr txBox="1"/>
          <p:nvPr/>
        </p:nvSpPr>
        <p:spPr>
          <a:xfrm>
            <a:off x="504439" y="2285418"/>
            <a:ext cx="841916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Why?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Case study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3 ideas for improving take-up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Benefits for the SDMX Community</a:t>
            </a:r>
          </a:p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Conclusion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66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7ACC4D8A-B538-4C9A-9139-7CD15504863B}"/>
              </a:ext>
            </a:extLst>
          </p:cNvPr>
          <p:cNvCxnSpPr>
            <a:cxnSpLocks/>
          </p:cNvCxnSpPr>
          <p:nvPr/>
        </p:nvCxnSpPr>
        <p:spPr>
          <a:xfrm>
            <a:off x="3602138" y="1055802"/>
            <a:ext cx="0" cy="5535365"/>
          </a:xfrm>
          <a:prstGeom prst="line">
            <a:avLst/>
          </a:prstGeom>
          <a:ln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FBAF787-1B73-4B99-893E-2E6518985FA7}"/>
              </a:ext>
            </a:extLst>
          </p:cNvPr>
          <p:cNvSpPr txBox="1"/>
          <p:nvPr/>
        </p:nvSpPr>
        <p:spPr>
          <a:xfrm>
            <a:off x="4127613" y="3021394"/>
            <a:ext cx="7567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en-GB" sz="3600" dirty="0">
                <a:solidFill>
                  <a:srgbClr val="002060"/>
                </a:solidFill>
              </a:rPr>
              <a:t>Invisible outside of official statistics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BD9E8F2-DB93-434B-9BD7-9C3679E73C58}"/>
              </a:ext>
            </a:extLst>
          </p:cNvPr>
          <p:cNvSpPr txBox="1"/>
          <p:nvPr/>
        </p:nvSpPr>
        <p:spPr>
          <a:xfrm>
            <a:off x="1060036" y="3019750"/>
            <a:ext cx="12500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Why?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C5A6F97-6096-4451-973E-18D74CFA3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D49C603-04AF-49C6-8584-35B68C46336A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</p:spTree>
    <p:extLst>
      <p:ext uri="{BB962C8B-B14F-4D97-AF65-F5344CB8AC3E}">
        <p14:creationId xmlns:p14="http://schemas.microsoft.com/office/powerpoint/2010/main" val="3494266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F5C5DE3-9E34-406D-91D6-B25D8770B538}"/>
              </a:ext>
            </a:extLst>
          </p:cNvPr>
          <p:cNvSpPr txBox="1"/>
          <p:nvPr/>
        </p:nvSpPr>
        <p:spPr>
          <a:xfrm>
            <a:off x="301291" y="295620"/>
            <a:ext cx="9108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can satisfy private sector use cases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8A5AA3E-C10D-464C-A503-D8FC889B4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70FFF9FC-E6D7-4BEA-8CB1-E888F029D7A8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xmlns="" id="{4FC8DB0C-8E84-43C8-8D2A-CE210D84991E}"/>
              </a:ext>
            </a:extLst>
          </p:cNvPr>
          <p:cNvSpPr/>
          <p:nvPr/>
        </p:nvSpPr>
        <p:spPr>
          <a:xfrm>
            <a:off x="4747395" y="2606560"/>
            <a:ext cx="2210540" cy="2068498"/>
          </a:xfrm>
          <a:prstGeom prst="ellipse">
            <a:avLst/>
          </a:prstGeom>
          <a:solidFill>
            <a:srgbClr val="008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2400" dirty="0"/>
              <a:t>Business Analytics and Insight Department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xmlns="" id="{4665666F-9C6D-42EC-80B6-C711D259CE01}"/>
              </a:ext>
            </a:extLst>
          </p:cNvPr>
          <p:cNvSpPr/>
          <p:nvPr/>
        </p:nvSpPr>
        <p:spPr>
          <a:xfrm>
            <a:off x="2412568" y="1413484"/>
            <a:ext cx="1198485" cy="1136342"/>
          </a:xfrm>
          <a:prstGeom prst="ellipse">
            <a:avLst/>
          </a:prstGeom>
          <a:solidFill>
            <a:srgbClr val="0045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7A521A2F-6E72-419D-8ECE-DE0DF58723FC}"/>
              </a:ext>
            </a:extLst>
          </p:cNvPr>
          <p:cNvSpPr/>
          <p:nvPr/>
        </p:nvSpPr>
        <p:spPr>
          <a:xfrm>
            <a:off x="2272006" y="3969285"/>
            <a:ext cx="1198485" cy="1136342"/>
          </a:xfrm>
          <a:prstGeom prst="ellipse">
            <a:avLst/>
          </a:prstGeom>
          <a:solidFill>
            <a:srgbClr val="0045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B5A642D4-8858-45A3-9784-95B09A997CD6}"/>
              </a:ext>
            </a:extLst>
          </p:cNvPr>
          <p:cNvSpPr/>
          <p:nvPr/>
        </p:nvSpPr>
        <p:spPr>
          <a:xfrm>
            <a:off x="6829950" y="1166508"/>
            <a:ext cx="1198485" cy="1136342"/>
          </a:xfrm>
          <a:prstGeom prst="ellipse">
            <a:avLst/>
          </a:prstGeom>
          <a:solidFill>
            <a:srgbClr val="0045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sz="1400" dirty="0"/>
              <a:t>Human Resources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7FED87FA-1AB6-43F6-BF16-954F704450F7}"/>
              </a:ext>
            </a:extLst>
          </p:cNvPr>
          <p:cNvSpPr/>
          <p:nvPr/>
        </p:nvSpPr>
        <p:spPr>
          <a:xfrm>
            <a:off x="8338413" y="2688679"/>
            <a:ext cx="1362722" cy="1292063"/>
          </a:xfrm>
          <a:prstGeom prst="ellipse">
            <a:avLst/>
          </a:prstGeom>
          <a:solidFill>
            <a:srgbClr val="0045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Marketing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22B2BBA8-70DC-4C6D-BF76-C8EACB9D37F0}"/>
              </a:ext>
            </a:extLst>
          </p:cNvPr>
          <p:cNvSpPr/>
          <p:nvPr/>
        </p:nvSpPr>
        <p:spPr>
          <a:xfrm>
            <a:off x="7350031" y="5211418"/>
            <a:ext cx="1198485" cy="1136342"/>
          </a:xfrm>
          <a:prstGeom prst="ellipse">
            <a:avLst/>
          </a:prstGeom>
          <a:solidFill>
            <a:srgbClr val="00458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Logistics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70579CB1-1609-4BAD-B704-85FF718D1164}"/>
              </a:ext>
            </a:extLst>
          </p:cNvPr>
          <p:cNvCxnSpPr/>
          <p:nvPr/>
        </p:nvCxnSpPr>
        <p:spPr>
          <a:xfrm>
            <a:off x="3540032" y="2281507"/>
            <a:ext cx="1340528" cy="839960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1BE17453-E7A7-4D74-9E33-6691A97C7E47}"/>
              </a:ext>
            </a:extLst>
          </p:cNvPr>
          <p:cNvCxnSpPr>
            <a:cxnSpLocks/>
          </p:cNvCxnSpPr>
          <p:nvPr/>
        </p:nvCxnSpPr>
        <p:spPr>
          <a:xfrm flipV="1">
            <a:off x="3470491" y="3963877"/>
            <a:ext cx="1340528" cy="435974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xmlns="" id="{5E483412-AF8B-444E-BE95-FAE8B1FF9596}"/>
              </a:ext>
            </a:extLst>
          </p:cNvPr>
          <p:cNvCxnSpPr>
            <a:cxnSpLocks/>
            <a:stCxn id="12" idx="1"/>
            <a:endCxn id="5" idx="5"/>
          </p:cNvCxnSpPr>
          <p:nvPr/>
        </p:nvCxnSpPr>
        <p:spPr>
          <a:xfrm flipH="1" flipV="1">
            <a:off x="6634209" y="4372133"/>
            <a:ext cx="891336" cy="1005698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F4A46A4B-5791-46A6-A64F-E41273010C98}"/>
              </a:ext>
            </a:extLst>
          </p:cNvPr>
          <p:cNvCxnSpPr>
            <a:cxnSpLocks/>
            <a:endCxn id="5" idx="6"/>
          </p:cNvCxnSpPr>
          <p:nvPr/>
        </p:nvCxnSpPr>
        <p:spPr>
          <a:xfrm flipH="1">
            <a:off x="6957935" y="3449940"/>
            <a:ext cx="1380478" cy="190869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BD72142B-97F4-49A3-9F5E-1A133EC55FE4}"/>
              </a:ext>
            </a:extLst>
          </p:cNvPr>
          <p:cNvCxnSpPr>
            <a:cxnSpLocks/>
          </p:cNvCxnSpPr>
          <p:nvPr/>
        </p:nvCxnSpPr>
        <p:spPr>
          <a:xfrm flipH="1">
            <a:off x="6391986" y="2136437"/>
            <a:ext cx="613478" cy="603522"/>
          </a:xfrm>
          <a:prstGeom prst="straightConnector1">
            <a:avLst/>
          </a:prstGeom>
          <a:ln w="76200">
            <a:solidFill>
              <a:schemeClr val="bg1">
                <a:lumMod val="75000"/>
              </a:schemeClr>
            </a:solidFill>
            <a:prstDash val="sysDash"/>
            <a:tailEnd type="triangl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5D49EB-B52B-459B-99A8-659A0E16703A}"/>
              </a:ext>
            </a:extLst>
          </p:cNvPr>
          <p:cNvSpPr txBox="1"/>
          <p:nvPr/>
        </p:nvSpPr>
        <p:spPr>
          <a:xfrm>
            <a:off x="2238062" y="4383567"/>
            <a:ext cx="1266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Manufacturing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92139AF-5B63-4F28-BA2F-DC2D90A31473}"/>
              </a:ext>
            </a:extLst>
          </p:cNvPr>
          <p:cNvSpPr txBox="1"/>
          <p:nvPr/>
        </p:nvSpPr>
        <p:spPr>
          <a:xfrm>
            <a:off x="2473874" y="1681651"/>
            <a:ext cx="10758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chemeClr val="bg1"/>
                </a:solidFill>
              </a:rPr>
              <a:t>Finance</a:t>
            </a:r>
            <a:br>
              <a:rPr lang="en-GB" sz="1400" dirty="0">
                <a:solidFill>
                  <a:schemeClr val="bg1"/>
                </a:solidFill>
              </a:rPr>
            </a:br>
            <a:r>
              <a:rPr lang="en-GB" sz="1400" dirty="0">
                <a:solidFill>
                  <a:schemeClr val="bg1"/>
                </a:solidFill>
              </a:rPr>
              <a:t>Department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36AA56F-6539-4298-9E5B-C4CBB86E5597}"/>
              </a:ext>
            </a:extLst>
          </p:cNvPr>
          <p:cNvSpPr txBox="1"/>
          <p:nvPr/>
        </p:nvSpPr>
        <p:spPr>
          <a:xfrm>
            <a:off x="3560340" y="2729702"/>
            <a:ext cx="866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chemeClr val="bg2">
                    <a:lumMod val="75000"/>
                  </a:schemeClr>
                </a:solidFill>
              </a:rPr>
              <a:t>Reported</a:t>
            </a:r>
          </a:p>
          <a:p>
            <a:r>
              <a:rPr lang="en-GB" sz="1400" dirty="0">
                <a:solidFill>
                  <a:schemeClr val="bg2">
                    <a:lumMod val="75000"/>
                  </a:schemeClr>
                </a:solidFill>
              </a:rPr>
              <a:t>Statistics</a:t>
            </a:r>
          </a:p>
        </p:txBody>
      </p:sp>
    </p:spTree>
    <p:extLst>
      <p:ext uri="{BB962C8B-B14F-4D97-AF65-F5344CB8AC3E}">
        <p14:creationId xmlns:p14="http://schemas.microsoft.com/office/powerpoint/2010/main" val="1480864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B354FE-56C6-4C9A-BE69-B9C5DC33CF0E}"/>
              </a:ext>
            </a:extLst>
          </p:cNvPr>
          <p:cNvSpPr txBox="1"/>
          <p:nvPr/>
        </p:nvSpPr>
        <p:spPr>
          <a:xfrm>
            <a:off x="301291" y="295620"/>
            <a:ext cx="10775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Case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B7D4CF5-3256-4A4A-BFF2-0764EEBA2C90}"/>
              </a:ext>
            </a:extLst>
          </p:cNvPr>
          <p:cNvCxnSpPr>
            <a:cxnSpLocks/>
          </p:cNvCxnSpPr>
          <p:nvPr/>
        </p:nvCxnSpPr>
        <p:spPr>
          <a:xfrm>
            <a:off x="3594346" y="2750212"/>
            <a:ext cx="0" cy="37942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527C84F-3E42-4432-83E2-6D10C93A381F}"/>
              </a:ext>
            </a:extLst>
          </p:cNvPr>
          <p:cNvSpPr txBox="1"/>
          <p:nvPr/>
        </p:nvSpPr>
        <p:spPr>
          <a:xfrm>
            <a:off x="3790123" y="2782669"/>
            <a:ext cx="8097073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Non-proprietary international standard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SDMX structural metadata capable of modelling their standards information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API for dissemination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SDMX Sponsors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91D8BEA-C320-4628-BE98-9FB1CD2A6F58}"/>
              </a:ext>
            </a:extLst>
          </p:cNvPr>
          <p:cNvSpPr txBox="1"/>
          <p:nvPr/>
        </p:nvSpPr>
        <p:spPr>
          <a:xfrm>
            <a:off x="308007" y="939357"/>
            <a:ext cx="10444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UK construction surveyors’ professional body wanted: </a:t>
            </a:r>
          </a:p>
        </p:txBody>
      </p:sp>
      <p:sp>
        <p:nvSpPr>
          <p:cNvPr id="2" name="Rectangle 1"/>
          <p:cNvSpPr/>
          <p:nvPr/>
        </p:nvSpPr>
        <p:spPr>
          <a:xfrm>
            <a:off x="328712" y="1555433"/>
            <a:ext cx="113509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i="1" dirty="0">
                <a:solidFill>
                  <a:srgbClr val="FF0000"/>
                </a:solidFill>
              </a:rPr>
              <a:t>Proven standard to model and disseminate Construction and Property Measurement Standards</a:t>
            </a:r>
            <a:r>
              <a:rPr lang="en-GB" sz="3200" dirty="0">
                <a:solidFill>
                  <a:srgbClr val="FF0000"/>
                </a:solidFill>
              </a:rPr>
              <a:t>		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3A955A-65EE-49FD-B0B1-2678897C9D72}"/>
              </a:ext>
            </a:extLst>
          </p:cNvPr>
          <p:cNvSpPr txBox="1"/>
          <p:nvPr/>
        </p:nvSpPr>
        <p:spPr>
          <a:xfrm>
            <a:off x="192898" y="3733632"/>
            <a:ext cx="3212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attractive</a:t>
            </a:r>
          </a:p>
          <a:p>
            <a:r>
              <a:rPr lang="en-GB" sz="3600" dirty="0">
                <a:solidFill>
                  <a:srgbClr val="002060"/>
                </a:solidFill>
              </a:rPr>
              <a:t>because</a:t>
            </a:r>
            <a:r>
              <a:rPr lang="mr-IN" sz="3600" dirty="0">
                <a:solidFill>
                  <a:srgbClr val="002060"/>
                </a:solidFill>
              </a:rPr>
              <a:t>…</a:t>
            </a:r>
            <a:r>
              <a:rPr lang="en-GB" sz="36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272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B354FE-56C6-4C9A-BE69-B9C5DC33CF0E}"/>
              </a:ext>
            </a:extLst>
          </p:cNvPr>
          <p:cNvSpPr txBox="1"/>
          <p:nvPr/>
        </p:nvSpPr>
        <p:spPr>
          <a:xfrm>
            <a:off x="301291" y="295620"/>
            <a:ext cx="10775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Case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BB7D4CF5-3256-4A4A-BFF2-0764EEBA2C90}"/>
              </a:ext>
            </a:extLst>
          </p:cNvPr>
          <p:cNvCxnSpPr>
            <a:cxnSpLocks/>
          </p:cNvCxnSpPr>
          <p:nvPr/>
        </p:nvCxnSpPr>
        <p:spPr>
          <a:xfrm>
            <a:off x="3594346" y="2267893"/>
            <a:ext cx="0" cy="37942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8527C84F-3E42-4432-83E2-6D10C93A381F}"/>
              </a:ext>
            </a:extLst>
          </p:cNvPr>
          <p:cNvSpPr txBox="1"/>
          <p:nvPr/>
        </p:nvSpPr>
        <p:spPr>
          <a:xfrm>
            <a:off x="3790123" y="2300350"/>
            <a:ext cx="8097073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Build information model using SDMX structural metadata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Deploy SDMX Registry to disseminate metadata via the REST API</a:t>
            </a:r>
          </a:p>
          <a:p>
            <a:pPr marL="571500" indent="-5715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Use SDMX reference metadata to add additional descriptive content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291D8BEA-C320-4628-BE98-9FB1CD2A6F58}"/>
              </a:ext>
            </a:extLst>
          </p:cNvPr>
          <p:cNvSpPr txBox="1"/>
          <p:nvPr/>
        </p:nvSpPr>
        <p:spPr>
          <a:xfrm>
            <a:off x="308007" y="939357"/>
            <a:ext cx="10444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UK construction surveyors’ professional body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C3A955A-65EE-49FD-B0B1-2678897C9D72}"/>
              </a:ext>
            </a:extLst>
          </p:cNvPr>
          <p:cNvSpPr txBox="1"/>
          <p:nvPr/>
        </p:nvSpPr>
        <p:spPr>
          <a:xfrm>
            <a:off x="339655" y="3115845"/>
            <a:ext cx="321205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How would SDMX be implemented?</a:t>
            </a:r>
          </a:p>
        </p:txBody>
      </p:sp>
    </p:spTree>
    <p:extLst>
      <p:ext uri="{BB962C8B-B14F-4D97-AF65-F5344CB8AC3E}">
        <p14:creationId xmlns:p14="http://schemas.microsoft.com/office/powerpoint/2010/main" val="1959383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AE22-4895-4945-80B7-57BE9B5071CB}"/>
              </a:ext>
            </a:extLst>
          </p:cNvPr>
          <p:cNvSpPr txBox="1"/>
          <p:nvPr/>
        </p:nvSpPr>
        <p:spPr>
          <a:xfrm>
            <a:off x="754222" y="2782669"/>
            <a:ext cx="2847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Marketing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301290" y="295620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3 ideas for improving private sector take-up of SDMX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DAB5F42-1889-48F8-BF26-667F43A3BD96}"/>
              </a:ext>
            </a:extLst>
          </p:cNvPr>
          <p:cNvCxnSpPr>
            <a:cxnSpLocks/>
          </p:cNvCxnSpPr>
          <p:nvPr/>
        </p:nvCxnSpPr>
        <p:spPr>
          <a:xfrm>
            <a:off x="3602138" y="1517715"/>
            <a:ext cx="0" cy="497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278E3FD-52FD-4F93-92A6-4E403D2E3D93}"/>
              </a:ext>
            </a:extLst>
          </p:cNvPr>
          <p:cNvSpPr txBox="1"/>
          <p:nvPr/>
        </p:nvSpPr>
        <p:spPr>
          <a:xfrm>
            <a:off x="4354487" y="2808592"/>
            <a:ext cx="65617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Capitalise on SDMX’s pedigree and proven track record 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D2D80BE-072C-45EA-A437-342DCC048F01}"/>
              </a:ext>
            </a:extLst>
          </p:cNvPr>
          <p:cNvSpPr/>
          <p:nvPr/>
        </p:nvSpPr>
        <p:spPr>
          <a:xfrm>
            <a:off x="1395168" y="1446352"/>
            <a:ext cx="857839" cy="857839"/>
          </a:xfrm>
          <a:prstGeom prst="ellips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05818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AE22-4895-4945-80B7-57BE9B5071CB}"/>
              </a:ext>
            </a:extLst>
          </p:cNvPr>
          <p:cNvSpPr txBox="1"/>
          <p:nvPr/>
        </p:nvSpPr>
        <p:spPr>
          <a:xfrm>
            <a:off x="754222" y="2782669"/>
            <a:ext cx="284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Make SDMX data easier to consume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D2D80BE-072C-45EA-A437-342DCC048F01}"/>
              </a:ext>
            </a:extLst>
          </p:cNvPr>
          <p:cNvSpPr/>
          <p:nvPr/>
        </p:nvSpPr>
        <p:spPr>
          <a:xfrm>
            <a:off x="1395168" y="1446352"/>
            <a:ext cx="857839" cy="857839"/>
          </a:xfrm>
          <a:prstGeom prst="ellips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4800" dirty="0"/>
              <a:t>2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6F11ECC-60B4-4712-B870-58B1222A128F}"/>
              </a:ext>
            </a:extLst>
          </p:cNvPr>
          <p:cNvCxnSpPr>
            <a:cxnSpLocks/>
          </p:cNvCxnSpPr>
          <p:nvPr/>
        </p:nvCxnSpPr>
        <p:spPr>
          <a:xfrm>
            <a:off x="3602138" y="1517715"/>
            <a:ext cx="0" cy="497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C88B015-2D64-497D-9299-B4EEB26FCBF2}"/>
              </a:ext>
            </a:extLst>
          </p:cNvPr>
          <p:cNvSpPr txBox="1"/>
          <p:nvPr/>
        </p:nvSpPr>
        <p:spPr>
          <a:xfrm>
            <a:off x="3839115" y="2761418"/>
            <a:ext cx="804808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CSV – easier to use than XML or EDI</a:t>
            </a:r>
          </a:p>
          <a:p>
            <a:endParaRPr lang="en-GB" sz="3600" dirty="0">
              <a:solidFill>
                <a:srgbClr val="002060"/>
              </a:solidFill>
            </a:endParaRPr>
          </a:p>
          <a:p>
            <a:r>
              <a:rPr lang="en-GB" sz="3600" dirty="0">
                <a:solidFill>
                  <a:srgbClr val="002060"/>
                </a:solidFill>
              </a:rPr>
              <a:t>SDMX JSON – data and metadata together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>
              <a:solidFill>
                <a:srgbClr val="002060"/>
              </a:solidFill>
            </a:endParaRPr>
          </a:p>
          <a:p>
            <a:r>
              <a:rPr lang="en-GB" sz="3600" dirty="0">
                <a:solidFill>
                  <a:srgbClr val="002060"/>
                </a:solidFill>
              </a:rPr>
              <a:t>SQL interface to SDMX data sources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301290" y="295620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3 ideas for improving private sector take-up of SDMX</a:t>
            </a:r>
          </a:p>
        </p:txBody>
      </p:sp>
    </p:spTree>
    <p:extLst>
      <p:ext uri="{BB962C8B-B14F-4D97-AF65-F5344CB8AC3E}">
        <p14:creationId xmlns:p14="http://schemas.microsoft.com/office/powerpoint/2010/main" val="2445043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AE22-4895-4945-80B7-57BE9B5071CB}"/>
              </a:ext>
            </a:extLst>
          </p:cNvPr>
          <p:cNvSpPr txBox="1"/>
          <p:nvPr/>
        </p:nvSpPr>
        <p:spPr>
          <a:xfrm>
            <a:off x="754222" y="2782669"/>
            <a:ext cx="2847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support for micro-data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FD2D80BE-072C-45EA-A437-342DCC048F01}"/>
              </a:ext>
            </a:extLst>
          </p:cNvPr>
          <p:cNvSpPr/>
          <p:nvPr/>
        </p:nvSpPr>
        <p:spPr>
          <a:xfrm>
            <a:off x="1395168" y="1446352"/>
            <a:ext cx="857839" cy="857839"/>
          </a:xfrm>
          <a:prstGeom prst="ellipse">
            <a:avLst/>
          </a:prstGeom>
          <a:solidFill>
            <a:srgbClr val="8CC6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dirty="0"/>
              <a:t>3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6F11ECC-60B4-4712-B870-58B1222A128F}"/>
              </a:ext>
            </a:extLst>
          </p:cNvPr>
          <p:cNvCxnSpPr>
            <a:cxnSpLocks/>
          </p:cNvCxnSpPr>
          <p:nvPr/>
        </p:nvCxnSpPr>
        <p:spPr>
          <a:xfrm>
            <a:off x="3602138" y="1517715"/>
            <a:ext cx="0" cy="497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C88B015-2D64-497D-9299-B4EEB26FCBF2}"/>
              </a:ext>
            </a:extLst>
          </p:cNvPr>
          <p:cNvSpPr txBox="1"/>
          <p:nvPr/>
        </p:nvSpPr>
        <p:spPr>
          <a:xfrm>
            <a:off x="4027553" y="2708360"/>
            <a:ext cx="7683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Many private sector use cases need a solution for the entire data life-cycle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301290" y="295620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3 ideas for improving private sector take-up of SDMX</a:t>
            </a:r>
          </a:p>
        </p:txBody>
      </p:sp>
    </p:spTree>
    <p:extLst>
      <p:ext uri="{BB962C8B-B14F-4D97-AF65-F5344CB8AC3E}">
        <p14:creationId xmlns:p14="http://schemas.microsoft.com/office/powerpoint/2010/main" val="3308627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F78AE22-4895-4945-80B7-57BE9B5071CB}"/>
              </a:ext>
            </a:extLst>
          </p:cNvPr>
          <p:cNvSpPr txBox="1"/>
          <p:nvPr/>
        </p:nvSpPr>
        <p:spPr>
          <a:xfrm>
            <a:off x="754222" y="2707255"/>
            <a:ext cx="2847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What’s the benefit?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301290" y="295620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Benefits for the SDMX Community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36F11ECC-60B4-4712-B870-58B1222A128F}"/>
              </a:ext>
            </a:extLst>
          </p:cNvPr>
          <p:cNvCxnSpPr>
            <a:cxnSpLocks/>
          </p:cNvCxnSpPr>
          <p:nvPr/>
        </p:nvCxnSpPr>
        <p:spPr>
          <a:xfrm>
            <a:off x="3602138" y="1517715"/>
            <a:ext cx="0" cy="49709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B5A4766-DE74-485D-8453-292A411CD7AD}"/>
              </a:ext>
            </a:extLst>
          </p:cNvPr>
          <p:cNvSpPr txBox="1"/>
          <p:nvPr/>
        </p:nvSpPr>
        <p:spPr>
          <a:xfrm>
            <a:off x="3867295" y="1322260"/>
            <a:ext cx="8186151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</a:rPr>
              <a:t>Bigger market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larger selection of SDMX software tools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more innovation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economies of scale</a:t>
            </a:r>
          </a:p>
          <a:p>
            <a:endParaRPr lang="en-GB" sz="3600" dirty="0">
              <a:solidFill>
                <a:srgbClr val="002060"/>
              </a:solidFill>
            </a:endParaRPr>
          </a:p>
          <a:p>
            <a:r>
              <a:rPr lang="en-GB" sz="3600" dirty="0">
                <a:solidFill>
                  <a:srgbClr val="FF0000"/>
                </a:solidFill>
              </a:rPr>
              <a:t>Wider understanding of SDMX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bigger audience for SDMX data services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larger talent pool</a:t>
            </a:r>
          </a:p>
          <a:p>
            <a:pPr marL="571500" indent="-571500"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potential investment from Google et al.</a:t>
            </a:r>
          </a:p>
          <a:p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806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86063B7-15F3-4EE1-AB65-21AB33A6C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703" y="124515"/>
            <a:ext cx="584775" cy="5847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D1E9B83-0BC0-4087-AFFC-505A3041EF1C}"/>
              </a:ext>
            </a:extLst>
          </p:cNvPr>
          <p:cNvSpPr txBox="1"/>
          <p:nvPr/>
        </p:nvSpPr>
        <p:spPr>
          <a:xfrm>
            <a:off x="9539925" y="6488668"/>
            <a:ext cx="257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metadatatechnology.com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301290" y="295620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Conclusion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8C13A37-676E-44A0-AF9F-1DF790111F31}"/>
              </a:ext>
            </a:extLst>
          </p:cNvPr>
          <p:cNvSpPr txBox="1"/>
          <p:nvPr/>
        </p:nvSpPr>
        <p:spPr>
          <a:xfrm>
            <a:off x="114289" y="1360195"/>
            <a:ext cx="120095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2400"/>
              </a:spcAft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Nothing fundamental stopping private sector organisations from using SDMX.</a:t>
            </a:r>
          </a:p>
          <a:p>
            <a:pPr marL="571500" indent="-571500">
              <a:spcAft>
                <a:spcPts val="2400"/>
              </a:spcAft>
              <a:buFont typeface="Arial"/>
              <a:buChar char="•"/>
            </a:pPr>
            <a:r>
              <a:rPr lang="en-GB" sz="3600" dirty="0">
                <a:solidFill>
                  <a:srgbClr val="002060"/>
                </a:solidFill>
              </a:rPr>
              <a:t>Could be attractive to many – </a:t>
            </a:r>
            <a:r>
              <a:rPr lang="en-GB" sz="3600" i="1" dirty="0">
                <a:solidFill>
                  <a:srgbClr val="FF0000"/>
                </a:solidFill>
              </a:rPr>
              <a:t>if they knew about it</a:t>
            </a:r>
            <a:r>
              <a:rPr lang="en-GB" sz="3600" dirty="0">
                <a:solidFill>
                  <a:srgbClr val="00206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5167" y="4627838"/>
            <a:ext cx="289070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Greater</a:t>
            </a:r>
          </a:p>
          <a:p>
            <a:r>
              <a:rPr lang="en-US" sz="3600" dirty="0">
                <a:solidFill>
                  <a:srgbClr val="002060"/>
                </a:solidFill>
              </a:rPr>
              <a:t>private sector interest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288081" y="5045131"/>
            <a:ext cx="786958" cy="100503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211858" y="4912684"/>
            <a:ext cx="28907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Private sector investment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7242812" y="5045131"/>
            <a:ext cx="786958" cy="1005035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415917" y="4924847"/>
            <a:ext cx="3318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</a:rPr>
              <a:t>More tools, talent and users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438106" y="3899418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</a:rPr>
              <a:t>SDMX Community Benefits</a:t>
            </a:r>
            <a:r>
              <a:rPr lang="mr-IN" sz="3600" dirty="0">
                <a:solidFill>
                  <a:srgbClr val="002060"/>
                </a:solidFill>
              </a:rPr>
              <a:t>…</a:t>
            </a:r>
            <a:endParaRPr lang="en-GB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60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450730" y="4837756"/>
            <a:ext cx="1095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002060"/>
                </a:solidFill>
              </a:rPr>
              <a:t>SDMX Software | Consultancy | Training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06B5D0D-B123-455A-AEC9-3ED7882D4D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930" y="1708109"/>
            <a:ext cx="6304384" cy="251734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0F41F8E8-F467-445D-90A4-477E8EA9BBAA}"/>
              </a:ext>
            </a:extLst>
          </p:cNvPr>
          <p:cNvSpPr txBox="1"/>
          <p:nvPr/>
        </p:nvSpPr>
        <p:spPr>
          <a:xfrm>
            <a:off x="509628" y="6108842"/>
            <a:ext cx="10954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err="1">
                <a:solidFill>
                  <a:srgbClr val="002060"/>
                </a:solidFill>
              </a:rPr>
              <a:t>metadatatechnology.com</a:t>
            </a:r>
            <a:endParaRPr lang="en-GB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276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344</Words>
  <Application>Microsoft Office PowerPoint</Application>
  <PresentationFormat>Widescreen</PresentationFormat>
  <Paragraphs>90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Mangal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Tice (Metadata Technology)</dc:creator>
  <cp:lastModifiedBy>Fernando Morente</cp:lastModifiedBy>
  <cp:revision>141</cp:revision>
  <cp:lastPrinted>2019-08-14T13:42:11Z</cp:lastPrinted>
  <dcterms:created xsi:type="dcterms:W3CDTF">2019-08-13T10:10:05Z</dcterms:created>
  <dcterms:modified xsi:type="dcterms:W3CDTF">2019-09-13T10:09:25Z</dcterms:modified>
</cp:coreProperties>
</file>