
<file path=[Content_Types].xml><?xml version="1.0" encoding="utf-8"?>
<Types xmlns="http://schemas.openxmlformats.org/package/2006/content-types">
  <Default Extension="png" ContentType="image/png"/>
  <Default Extension="bin" ContentType="application/vnd.openxmlformats-officedocument.oleObject"/>
  <Default Extension="svg" ContentType="image/svg+xml"/>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4563" r:id="rId4"/>
    <p:sldMasterId id="2147484626" r:id="rId5"/>
  </p:sldMasterIdLst>
  <p:notesMasterIdLst>
    <p:notesMasterId r:id="rId20"/>
  </p:notesMasterIdLst>
  <p:handoutMasterIdLst>
    <p:handoutMasterId r:id="rId21"/>
  </p:handoutMasterIdLst>
  <p:sldIdLst>
    <p:sldId id="2452" r:id="rId6"/>
    <p:sldId id="2462" r:id="rId7"/>
    <p:sldId id="2434" r:id="rId8"/>
    <p:sldId id="2453" r:id="rId9"/>
    <p:sldId id="286" r:id="rId10"/>
    <p:sldId id="2442" r:id="rId11"/>
    <p:sldId id="2451" r:id="rId12"/>
    <p:sldId id="2463" r:id="rId13"/>
    <p:sldId id="510" r:id="rId14"/>
    <p:sldId id="2461" r:id="rId15"/>
    <p:sldId id="509" r:id="rId16"/>
    <p:sldId id="2464" r:id="rId17"/>
    <p:sldId id="2465" r:id="rId18"/>
    <p:sldId id="511" r:id="rId19"/>
  </p:sldIdLst>
  <p:sldSz cx="9906000" cy="6858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A360" id="{EC8ACD13-BF99-4088-8F4F-8449A456803B}">
          <p14:sldIdLst>
            <p14:sldId id="2452"/>
            <p14:sldId id="2462"/>
            <p14:sldId id="2434"/>
            <p14:sldId id="2453"/>
            <p14:sldId id="286"/>
            <p14:sldId id="2442"/>
            <p14:sldId id="2451"/>
            <p14:sldId id="2463"/>
            <p14:sldId id="510"/>
            <p14:sldId id="2461"/>
            <p14:sldId id="509"/>
            <p14:sldId id="2464"/>
            <p14:sldId id="2465"/>
            <p14:sldId id="511"/>
          </p14:sldIdLst>
        </p14:section>
      </p14:sectionLst>
    </p:ext>
    <p:ext uri="{EFAFB233-063F-42B5-8137-9DF3F51BA10A}">
      <p15:sldGuideLst xmlns:p15="http://schemas.microsoft.com/office/powerpoint/2012/main">
        <p15:guide id="1" orient="horz" pos="4042" userDrawn="1">
          <p15:clr>
            <a:srgbClr val="A4A3A4"/>
          </p15:clr>
        </p15:guide>
        <p15:guide id="2" orient="horz" pos="2409" userDrawn="1">
          <p15:clr>
            <a:srgbClr val="A4A3A4"/>
          </p15:clr>
        </p15:guide>
        <p15:guide id="3" orient="horz" pos="119">
          <p15:clr>
            <a:srgbClr val="A4A3A4"/>
          </p15:clr>
        </p15:guide>
        <p15:guide id="4" orient="horz" pos="528">
          <p15:clr>
            <a:srgbClr val="A4A3A4"/>
          </p15:clr>
        </p15:guide>
        <p15:guide id="5" orient="horz" pos="958">
          <p15:clr>
            <a:srgbClr val="A4A3A4"/>
          </p15:clr>
        </p15:guide>
        <p15:guide id="6" pos="216">
          <p15:clr>
            <a:srgbClr val="A4A3A4"/>
          </p15:clr>
        </p15:guide>
        <p15:guide id="7" pos="6023" userDrawn="1">
          <p15:clr>
            <a:srgbClr val="A4A3A4"/>
          </p15:clr>
        </p15:guide>
        <p15:guide id="8" pos="3121">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D4F53"/>
    <a:srgbClr val="000000"/>
    <a:srgbClr val="4AA876"/>
    <a:srgbClr val="66FF66"/>
    <a:srgbClr val="CCFF99"/>
    <a:srgbClr val="008000"/>
    <a:srgbClr val="FFFFFF"/>
    <a:srgbClr val="F7C8CF"/>
    <a:srgbClr val="F9F9F9"/>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3" autoAdjust="0"/>
    <p:restoredTop sz="93353" autoAdjust="0"/>
  </p:normalViewPr>
  <p:slideViewPr>
    <p:cSldViewPr snapToGrid="0" snapToObjects="1">
      <p:cViewPr varScale="1">
        <p:scale>
          <a:sx n="85" d="100"/>
          <a:sy n="85" d="100"/>
        </p:scale>
        <p:origin x="1037" y="72"/>
      </p:cViewPr>
      <p:guideLst>
        <p:guide orient="horz" pos="4042"/>
        <p:guide orient="horz" pos="2409"/>
        <p:guide orient="horz" pos="119"/>
        <p:guide orient="horz" pos="528"/>
        <p:guide orient="horz" pos="958"/>
        <p:guide pos="216"/>
        <p:guide pos="6023"/>
        <p:guide pos="3121"/>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snapToGrid="0" snapToObjects="1" showGuides="1">
      <p:cViewPr varScale="1">
        <p:scale>
          <a:sx n="80" d="100"/>
          <a:sy n="80" d="100"/>
        </p:scale>
        <p:origin x="4064" y="192"/>
      </p:cViewPr>
      <p:guideLst>
        <p:guide orient="horz" pos="3127"/>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0349626832111599E-2"/>
          <c:y val="0.15499037288080156"/>
          <c:w val="0.96965037316788838"/>
          <c:h val="0.84500962711919847"/>
        </c:manualLayout>
      </c:layout>
      <c:scatterChart>
        <c:scatterStyle val="smoothMarker"/>
        <c:varyColors val="0"/>
        <c:ser>
          <c:idx val="0"/>
          <c:order val="0"/>
          <c:tx>
            <c:strRef>
              <c:f>Tabelle1!$B$1</c:f>
              <c:strCache>
                <c:ptCount val="1"/>
                <c:pt idx="0">
                  <c:v>AnaCredit Life Cycle</c:v>
                </c:pt>
              </c:strCache>
            </c:strRef>
          </c:tx>
          <c:spPr>
            <a:ln w="19050" cap="rnd">
              <a:solidFill>
                <a:schemeClr val="accent1"/>
              </a:solidFill>
              <a:round/>
            </a:ln>
            <a:effectLst/>
          </c:spPr>
          <c:marker>
            <c:symbol val="none"/>
          </c:marker>
          <c:xVal>
            <c:numRef>
              <c:f>Tabelle1!$A$2:$A$7</c:f>
              <c:numCache>
                <c:formatCode>General</c:formatCode>
                <c:ptCount val="6"/>
                <c:pt idx="0">
                  <c:v>0</c:v>
                </c:pt>
                <c:pt idx="1">
                  <c:v>0.5</c:v>
                </c:pt>
                <c:pt idx="2">
                  <c:v>0.8</c:v>
                </c:pt>
                <c:pt idx="3">
                  <c:v>1.5</c:v>
                </c:pt>
                <c:pt idx="4">
                  <c:v>3</c:v>
                </c:pt>
              </c:numCache>
            </c:numRef>
          </c:xVal>
          <c:yVal>
            <c:numRef>
              <c:f>Tabelle1!$B$2:$B$7</c:f>
              <c:numCache>
                <c:formatCode>General</c:formatCode>
                <c:ptCount val="6"/>
                <c:pt idx="0">
                  <c:v>0</c:v>
                </c:pt>
                <c:pt idx="1">
                  <c:v>0.8</c:v>
                </c:pt>
                <c:pt idx="2">
                  <c:v>3.2</c:v>
                </c:pt>
                <c:pt idx="3">
                  <c:v>0.9</c:v>
                </c:pt>
                <c:pt idx="4">
                  <c:v>0.7</c:v>
                </c:pt>
              </c:numCache>
            </c:numRef>
          </c:yVal>
          <c:smooth val="1"/>
          <c:extLst xmlns:c16r2="http://schemas.microsoft.com/office/drawing/2015/06/chart">
            <c:ext xmlns:c16="http://schemas.microsoft.com/office/drawing/2014/chart" uri="{C3380CC4-5D6E-409C-BE32-E72D297353CC}">
              <c16:uniqueId val="{00000000-3232-4E89-B813-9C22F38BF516}"/>
            </c:ext>
          </c:extLst>
        </c:ser>
        <c:dLbls>
          <c:showLegendKey val="0"/>
          <c:showVal val="0"/>
          <c:showCatName val="0"/>
          <c:showSerName val="0"/>
          <c:showPercent val="0"/>
          <c:showBubbleSize val="0"/>
        </c:dLbls>
        <c:axId val="185838552"/>
        <c:axId val="185842864"/>
      </c:scatterChart>
      <c:valAx>
        <c:axId val="185838552"/>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85842864"/>
        <c:crosses val="autoZero"/>
        <c:crossBetween val="midCat"/>
      </c:valAx>
      <c:valAx>
        <c:axId val="185842864"/>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85838552"/>
        <c:crosses val="autoZero"/>
        <c:crossBetween val="midCat"/>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5660" cy="496332"/>
          </a:xfrm>
          <a:prstGeom prst="rect">
            <a:avLst/>
          </a:prstGeom>
        </p:spPr>
        <p:txBody>
          <a:bodyPr vert="horz" lIns="92066" tIns="46034" rIns="92066" bIns="46034" rtlCol="0"/>
          <a:lstStyle>
            <a:lvl1pPr algn="l">
              <a:defRPr sz="1200"/>
            </a:lvl1pPr>
          </a:lstStyle>
          <a:p>
            <a:endParaRPr lang="en-US" dirty="0"/>
          </a:p>
        </p:txBody>
      </p:sp>
      <p:sp>
        <p:nvSpPr>
          <p:cNvPr id="3" name="Date Placeholder 2"/>
          <p:cNvSpPr>
            <a:spLocks noGrp="1"/>
          </p:cNvSpPr>
          <p:nvPr>
            <p:ph type="dt" sz="quarter" idx="1"/>
          </p:nvPr>
        </p:nvSpPr>
        <p:spPr>
          <a:xfrm>
            <a:off x="3850444" y="1"/>
            <a:ext cx="2945660" cy="496332"/>
          </a:xfrm>
          <a:prstGeom prst="rect">
            <a:avLst/>
          </a:prstGeom>
        </p:spPr>
        <p:txBody>
          <a:bodyPr vert="horz" lIns="92066" tIns="46034" rIns="92066" bIns="46034" rtlCol="0"/>
          <a:lstStyle>
            <a:lvl1pPr algn="r">
              <a:defRPr sz="1200"/>
            </a:lvl1pPr>
          </a:lstStyle>
          <a:p>
            <a:fld id="{4FCF4903-D1A4-F14A-B207-A0D2CC9D4B8B}" type="datetimeFigureOut">
              <a:rPr lang="en-US" smtClean="0"/>
              <a:pPr/>
              <a:t>9/13/2019</a:t>
            </a:fld>
            <a:endParaRPr lang="en-US" dirty="0"/>
          </a:p>
        </p:txBody>
      </p:sp>
      <p:sp>
        <p:nvSpPr>
          <p:cNvPr id="4" name="Footer Placeholder 3"/>
          <p:cNvSpPr>
            <a:spLocks noGrp="1"/>
          </p:cNvSpPr>
          <p:nvPr>
            <p:ph type="ftr" sz="quarter" idx="2"/>
          </p:nvPr>
        </p:nvSpPr>
        <p:spPr>
          <a:xfrm>
            <a:off x="1" y="9428584"/>
            <a:ext cx="2945660" cy="496332"/>
          </a:xfrm>
          <a:prstGeom prst="rect">
            <a:avLst/>
          </a:prstGeom>
        </p:spPr>
        <p:txBody>
          <a:bodyPr vert="horz" lIns="92066" tIns="46034" rIns="92066" bIns="46034"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50444" y="9428584"/>
            <a:ext cx="2945660" cy="496332"/>
          </a:xfrm>
          <a:prstGeom prst="rect">
            <a:avLst/>
          </a:prstGeom>
        </p:spPr>
        <p:txBody>
          <a:bodyPr vert="horz" lIns="92066" tIns="46034" rIns="92066" bIns="46034" rtlCol="0" anchor="b"/>
          <a:lstStyle>
            <a:lvl1pPr algn="r">
              <a:defRPr sz="1200"/>
            </a:lvl1pPr>
          </a:lstStyle>
          <a:p>
            <a:fld id="{B5DD393E-432A-C040-A9FC-9C0644B7F7DE}" type="slidenum">
              <a:rPr lang="en-US" smtClean="0"/>
              <a:pPr/>
              <a:t>‹#›</a:t>
            </a:fld>
            <a:endParaRPr lang="en-US" dirty="0"/>
          </a:p>
        </p:txBody>
      </p:sp>
    </p:spTree>
    <p:extLst>
      <p:ext uri="{BB962C8B-B14F-4D97-AF65-F5344CB8AC3E}">
        <p14:creationId xmlns:p14="http://schemas.microsoft.com/office/powerpoint/2010/main" val="13172957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1"/>
            <a:ext cx="2945660" cy="496332"/>
          </a:xfrm>
          <a:prstGeom prst="rect">
            <a:avLst/>
          </a:prstGeom>
        </p:spPr>
        <p:txBody>
          <a:bodyPr vert="horz" lIns="92066" tIns="46034" rIns="92066" bIns="46034" rtlCol="0"/>
          <a:lstStyle>
            <a:lvl1pPr algn="l">
              <a:defRPr sz="1200"/>
            </a:lvl1pPr>
          </a:lstStyle>
          <a:p>
            <a:endParaRPr lang="de-DE" dirty="0"/>
          </a:p>
        </p:txBody>
      </p:sp>
      <p:sp>
        <p:nvSpPr>
          <p:cNvPr id="3" name="Datumsplatzhalter 2"/>
          <p:cNvSpPr>
            <a:spLocks noGrp="1"/>
          </p:cNvSpPr>
          <p:nvPr>
            <p:ph type="dt" idx="1"/>
          </p:nvPr>
        </p:nvSpPr>
        <p:spPr>
          <a:xfrm>
            <a:off x="3850444" y="1"/>
            <a:ext cx="2945660" cy="496332"/>
          </a:xfrm>
          <a:prstGeom prst="rect">
            <a:avLst/>
          </a:prstGeom>
        </p:spPr>
        <p:txBody>
          <a:bodyPr vert="horz" lIns="92066" tIns="46034" rIns="92066" bIns="46034" rtlCol="0"/>
          <a:lstStyle>
            <a:lvl1pPr algn="r">
              <a:defRPr sz="1200"/>
            </a:lvl1pPr>
          </a:lstStyle>
          <a:p>
            <a:fld id="{BC5B4241-C98F-4766-9E25-5F8403374385}" type="datetimeFigureOut">
              <a:rPr lang="de-DE" smtClean="0"/>
              <a:pPr/>
              <a:t>13.09.2019</a:t>
            </a:fld>
            <a:endParaRPr lang="de-DE" dirty="0"/>
          </a:p>
        </p:txBody>
      </p:sp>
      <p:sp>
        <p:nvSpPr>
          <p:cNvPr id="4" name="Folienbildplatzhalter 3"/>
          <p:cNvSpPr>
            <a:spLocks noGrp="1" noRot="1" noChangeAspect="1"/>
          </p:cNvSpPr>
          <p:nvPr>
            <p:ph type="sldImg" idx="2"/>
          </p:nvPr>
        </p:nvSpPr>
        <p:spPr>
          <a:xfrm>
            <a:off x="709613" y="744538"/>
            <a:ext cx="5378450" cy="3722687"/>
          </a:xfrm>
          <a:prstGeom prst="rect">
            <a:avLst/>
          </a:prstGeom>
          <a:noFill/>
          <a:ln w="12700">
            <a:solidFill>
              <a:prstClr val="black"/>
            </a:solidFill>
          </a:ln>
        </p:spPr>
        <p:txBody>
          <a:bodyPr vert="horz" lIns="92066" tIns="46034" rIns="92066" bIns="46034" rtlCol="0" anchor="ctr"/>
          <a:lstStyle/>
          <a:p>
            <a:endParaRPr lang="de-DE" dirty="0"/>
          </a:p>
        </p:txBody>
      </p:sp>
      <p:sp>
        <p:nvSpPr>
          <p:cNvPr id="5" name="Notizenplatzhalter 4"/>
          <p:cNvSpPr>
            <a:spLocks noGrp="1"/>
          </p:cNvSpPr>
          <p:nvPr>
            <p:ph type="body" sz="quarter" idx="3"/>
          </p:nvPr>
        </p:nvSpPr>
        <p:spPr>
          <a:xfrm>
            <a:off x="679768" y="4715156"/>
            <a:ext cx="5438140" cy="4466987"/>
          </a:xfrm>
          <a:prstGeom prst="rect">
            <a:avLst/>
          </a:prstGeom>
        </p:spPr>
        <p:txBody>
          <a:bodyPr vert="horz" lIns="92066" tIns="46034" rIns="92066" bIns="46034"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1" y="9428584"/>
            <a:ext cx="2945660" cy="496332"/>
          </a:xfrm>
          <a:prstGeom prst="rect">
            <a:avLst/>
          </a:prstGeom>
        </p:spPr>
        <p:txBody>
          <a:bodyPr vert="horz" lIns="92066" tIns="46034" rIns="92066" bIns="46034"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50444" y="9428584"/>
            <a:ext cx="2945660" cy="496332"/>
          </a:xfrm>
          <a:prstGeom prst="rect">
            <a:avLst/>
          </a:prstGeom>
        </p:spPr>
        <p:txBody>
          <a:bodyPr vert="horz" lIns="92066" tIns="46034" rIns="92066" bIns="46034" rtlCol="0" anchor="b"/>
          <a:lstStyle>
            <a:lvl1pPr algn="r">
              <a:defRPr sz="1200"/>
            </a:lvl1pPr>
          </a:lstStyle>
          <a:p>
            <a:fld id="{3C26ED65-54EF-4DE1-A434-72CD553BB447}" type="slidenum">
              <a:rPr lang="de-DE" smtClean="0"/>
              <a:pPr/>
              <a:t>‹#›</a:t>
            </a:fld>
            <a:endParaRPr lang="de-DE" dirty="0"/>
          </a:p>
        </p:txBody>
      </p:sp>
    </p:spTree>
    <p:extLst>
      <p:ext uri="{BB962C8B-B14F-4D97-AF65-F5344CB8AC3E}">
        <p14:creationId xmlns:p14="http://schemas.microsoft.com/office/powerpoint/2010/main" val="35621871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err="1"/>
              <a:t>Productive</a:t>
            </a:r>
            <a:r>
              <a:rPr lang="de-DE"/>
              <a:t> </a:t>
            </a:r>
            <a:r>
              <a:rPr lang="de-DE" err="1"/>
              <a:t>since</a:t>
            </a:r>
            <a:r>
              <a:rPr lang="de-DE"/>
              <a:t> 2018</a:t>
            </a:r>
          </a:p>
          <a:p>
            <a:r>
              <a:rPr lang="de-DE"/>
              <a:t>Regulation: ECB AnaCredit incl. RIAD interface</a:t>
            </a:r>
            <a:endParaRPr lang="en-US"/>
          </a:p>
        </p:txBody>
      </p:sp>
      <p:sp>
        <p:nvSpPr>
          <p:cNvPr id="4" name="Foliennummernplatzhalter 3"/>
          <p:cNvSpPr>
            <a:spLocks noGrp="1"/>
          </p:cNvSpPr>
          <p:nvPr>
            <p:ph type="sldNum" sz="quarter" idx="5"/>
          </p:nvPr>
        </p:nvSpPr>
        <p:spPr/>
        <p:txBody>
          <a:bodyPr/>
          <a:lstStyle/>
          <a:p>
            <a:fld id="{3C26ED65-54EF-4DE1-A434-72CD553BB447}" type="slidenum">
              <a:rPr lang="de-DE" smtClean="0"/>
              <a:t>7</a:t>
            </a:fld>
            <a:endParaRPr lang="de-DE"/>
          </a:p>
        </p:txBody>
      </p:sp>
    </p:spTree>
    <p:extLst>
      <p:ext uri="{BB962C8B-B14F-4D97-AF65-F5344CB8AC3E}">
        <p14:creationId xmlns:p14="http://schemas.microsoft.com/office/powerpoint/2010/main" val="4438740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228600" lvl="0" indent="-228600">
              <a:buFont typeface="+mj-lt"/>
              <a:buAutoNum type="arabicPeriod"/>
            </a:pPr>
            <a:r>
              <a:rPr lang="de-DE" dirty="0"/>
              <a:t>Initial Submission</a:t>
            </a:r>
          </a:p>
          <a:p>
            <a:pPr marL="685800" lvl="1" indent="-228600">
              <a:buFont typeface="+mj-lt"/>
              <a:buAutoNum type="arabicPeriod"/>
            </a:pPr>
            <a:r>
              <a:rPr lang="de-DE" dirty="0" err="1"/>
              <a:t>Explain</a:t>
            </a:r>
            <a:r>
              <a:rPr lang="de-DE" dirty="0"/>
              <a:t> </a:t>
            </a:r>
            <a:r>
              <a:rPr lang="de-DE" dirty="0" err="1"/>
              <a:t>the</a:t>
            </a:r>
            <a:r>
              <a:rPr lang="de-DE" dirty="0"/>
              <a:t> </a:t>
            </a:r>
            <a:r>
              <a:rPr lang="de-DE" dirty="0" err="1"/>
              <a:t>submission</a:t>
            </a:r>
            <a:r>
              <a:rPr lang="de-DE" dirty="0"/>
              <a:t> </a:t>
            </a:r>
            <a:r>
              <a:rPr lang="de-DE" dirty="0" err="1"/>
              <a:t>chain</a:t>
            </a:r>
            <a:r>
              <a:rPr lang="de-DE" dirty="0"/>
              <a:t> </a:t>
            </a:r>
            <a:r>
              <a:rPr lang="de-DE" dirty="0" err="1"/>
              <a:t>of</a:t>
            </a:r>
            <a:r>
              <a:rPr lang="de-DE" dirty="0"/>
              <a:t> AnaCredit</a:t>
            </a:r>
          </a:p>
          <a:p>
            <a:pPr marL="1143000" lvl="2" indent="-228600">
              <a:buFont typeface="+mj-lt"/>
              <a:buAutoNum type="arabicPeriod"/>
            </a:pPr>
            <a:r>
              <a:rPr lang="de-DE" dirty="0"/>
              <a:t>Banks </a:t>
            </a:r>
            <a:r>
              <a:rPr lang="de-DE" dirty="0" err="1"/>
              <a:t>collects</a:t>
            </a:r>
            <a:r>
              <a:rPr lang="de-DE" dirty="0"/>
              <a:t> </a:t>
            </a:r>
            <a:r>
              <a:rPr lang="de-DE" dirty="0" err="1"/>
              <a:t>data</a:t>
            </a:r>
            <a:r>
              <a:rPr lang="de-DE" dirty="0"/>
              <a:t> </a:t>
            </a:r>
            <a:r>
              <a:rPr lang="de-DE" dirty="0" err="1"/>
              <a:t>from</a:t>
            </a:r>
            <a:r>
              <a:rPr lang="de-DE" dirty="0"/>
              <a:t> different legal </a:t>
            </a:r>
            <a:r>
              <a:rPr lang="de-DE" dirty="0" err="1"/>
              <a:t>entities</a:t>
            </a:r>
            <a:r>
              <a:rPr lang="de-DE" dirty="0"/>
              <a:t>, </a:t>
            </a:r>
            <a:r>
              <a:rPr lang="de-DE" dirty="0" err="1"/>
              <a:t>calculate</a:t>
            </a:r>
            <a:r>
              <a:rPr lang="de-DE" dirty="0"/>
              <a:t> &amp; </a:t>
            </a:r>
            <a:r>
              <a:rPr lang="de-DE" dirty="0" err="1"/>
              <a:t>aggregate</a:t>
            </a:r>
            <a:r>
              <a:rPr lang="de-DE" dirty="0"/>
              <a:t> </a:t>
            </a:r>
            <a:r>
              <a:rPr lang="de-DE" dirty="0" err="1"/>
              <a:t>data</a:t>
            </a:r>
            <a:r>
              <a:rPr lang="de-DE" dirty="0"/>
              <a:t>, </a:t>
            </a:r>
            <a:r>
              <a:rPr lang="de-DE" dirty="0" err="1"/>
              <a:t>validate</a:t>
            </a:r>
            <a:r>
              <a:rPr lang="de-DE" dirty="0"/>
              <a:t> and </a:t>
            </a:r>
            <a:r>
              <a:rPr lang="de-DE" dirty="0" err="1"/>
              <a:t>checks</a:t>
            </a:r>
            <a:r>
              <a:rPr lang="de-DE" dirty="0"/>
              <a:t> </a:t>
            </a:r>
            <a:r>
              <a:rPr lang="de-DE" dirty="0" err="1"/>
              <a:t>consistency</a:t>
            </a:r>
            <a:r>
              <a:rPr lang="de-DE" dirty="0"/>
              <a:t>, </a:t>
            </a:r>
            <a:r>
              <a:rPr lang="de-DE" dirty="0" err="1"/>
              <a:t>then</a:t>
            </a:r>
            <a:r>
              <a:rPr lang="de-DE" dirty="0"/>
              <a:t> </a:t>
            </a:r>
            <a:r>
              <a:rPr lang="de-DE" dirty="0" err="1"/>
              <a:t>sends</a:t>
            </a:r>
            <a:r>
              <a:rPr lang="de-DE" dirty="0"/>
              <a:t> </a:t>
            </a:r>
            <a:r>
              <a:rPr lang="de-DE" dirty="0" err="1"/>
              <a:t>it</a:t>
            </a:r>
            <a:r>
              <a:rPr lang="de-DE" dirty="0"/>
              <a:t> </a:t>
            </a:r>
            <a:r>
              <a:rPr lang="de-DE" dirty="0" err="1"/>
              <a:t>to</a:t>
            </a:r>
            <a:r>
              <a:rPr lang="de-DE" dirty="0"/>
              <a:t> </a:t>
            </a:r>
            <a:r>
              <a:rPr lang="de-DE" dirty="0" err="1"/>
              <a:t>regulator</a:t>
            </a:r>
            <a:endParaRPr lang="de-DE" dirty="0"/>
          </a:p>
          <a:p>
            <a:pPr marL="1143000" lvl="2" indent="-228600">
              <a:buFont typeface="+mj-lt"/>
              <a:buAutoNum type="arabicPeriod"/>
            </a:pPr>
            <a:r>
              <a:rPr lang="de-DE" dirty="0"/>
              <a:t>NCAs check </a:t>
            </a:r>
            <a:r>
              <a:rPr lang="de-DE" dirty="0" err="1"/>
              <a:t>data</a:t>
            </a:r>
            <a:r>
              <a:rPr lang="de-DE" dirty="0"/>
              <a:t> </a:t>
            </a:r>
            <a:r>
              <a:rPr lang="de-DE" dirty="0" err="1"/>
              <a:t>then</a:t>
            </a:r>
            <a:r>
              <a:rPr lang="de-DE" dirty="0"/>
              <a:t> send </a:t>
            </a:r>
            <a:r>
              <a:rPr lang="de-DE" dirty="0" err="1"/>
              <a:t>it</a:t>
            </a:r>
            <a:r>
              <a:rPr lang="de-DE" dirty="0"/>
              <a:t> </a:t>
            </a:r>
            <a:r>
              <a:rPr lang="de-DE" dirty="0" err="1"/>
              <a:t>to</a:t>
            </a:r>
            <a:r>
              <a:rPr lang="de-DE" dirty="0"/>
              <a:t> ECB.</a:t>
            </a:r>
          </a:p>
          <a:p>
            <a:pPr marL="1143000" lvl="2" indent="-228600">
              <a:buFont typeface="+mj-lt"/>
              <a:buAutoNum type="arabicPeriod"/>
            </a:pPr>
            <a:r>
              <a:rPr lang="de-DE" dirty="0"/>
              <a:t>ECB </a:t>
            </a:r>
            <a:r>
              <a:rPr lang="de-DE" dirty="0" err="1"/>
              <a:t>checks</a:t>
            </a:r>
            <a:r>
              <a:rPr lang="de-DE" dirty="0"/>
              <a:t> </a:t>
            </a:r>
            <a:r>
              <a:rPr lang="de-DE" dirty="0" err="1"/>
              <a:t>data</a:t>
            </a:r>
            <a:r>
              <a:rPr lang="de-DE" dirty="0"/>
              <a:t>. </a:t>
            </a:r>
            <a:r>
              <a:rPr lang="de-DE" dirty="0" err="1"/>
              <a:t>If</a:t>
            </a:r>
            <a:r>
              <a:rPr lang="de-DE" dirty="0"/>
              <a:t> </a:t>
            </a:r>
            <a:r>
              <a:rPr lang="de-DE" dirty="0" err="1"/>
              <a:t>everything</a:t>
            </a:r>
            <a:r>
              <a:rPr lang="de-DE" dirty="0"/>
              <a:t> </a:t>
            </a:r>
            <a:r>
              <a:rPr lang="de-DE" dirty="0" err="1"/>
              <a:t>is</a:t>
            </a:r>
            <a:r>
              <a:rPr lang="de-DE" dirty="0"/>
              <a:t> </a:t>
            </a:r>
            <a:r>
              <a:rPr lang="de-DE" dirty="0" err="1"/>
              <a:t>fine</a:t>
            </a:r>
            <a:r>
              <a:rPr lang="de-DE" dirty="0"/>
              <a:t> </a:t>
            </a:r>
            <a:r>
              <a:rPr lang="de-DE" dirty="0" err="1"/>
              <a:t>we‘re</a:t>
            </a:r>
            <a:r>
              <a:rPr lang="de-DE" dirty="0"/>
              <a:t> </a:t>
            </a:r>
            <a:r>
              <a:rPr lang="de-DE" dirty="0" err="1"/>
              <a:t>now</a:t>
            </a:r>
            <a:r>
              <a:rPr lang="de-DE" dirty="0"/>
              <a:t> </a:t>
            </a:r>
            <a:r>
              <a:rPr lang="de-DE" dirty="0" err="1"/>
              <a:t>done</a:t>
            </a:r>
            <a:r>
              <a:rPr lang="de-DE" dirty="0"/>
              <a:t>. </a:t>
            </a:r>
          </a:p>
          <a:p>
            <a:pPr marL="685800" lvl="1" indent="-228600">
              <a:buFont typeface="+mj-lt"/>
              <a:buAutoNum type="arabicPeriod"/>
            </a:pPr>
            <a:r>
              <a:rPr lang="de-DE" dirty="0" err="1"/>
              <a:t>If</a:t>
            </a:r>
            <a:r>
              <a:rPr lang="de-DE" dirty="0"/>
              <a:t> </a:t>
            </a:r>
            <a:r>
              <a:rPr lang="de-DE" dirty="0" err="1"/>
              <a:t>somewhere</a:t>
            </a:r>
            <a:r>
              <a:rPr lang="de-DE" dirty="0"/>
              <a:t> in </a:t>
            </a:r>
            <a:r>
              <a:rPr lang="de-DE" dirty="0" err="1"/>
              <a:t>the</a:t>
            </a:r>
            <a:r>
              <a:rPr lang="de-DE" dirty="0"/>
              <a:t> </a:t>
            </a:r>
            <a:r>
              <a:rPr lang="de-DE" dirty="0" err="1"/>
              <a:t>process</a:t>
            </a:r>
            <a:r>
              <a:rPr lang="de-DE" dirty="0"/>
              <a:t> </a:t>
            </a:r>
            <a:r>
              <a:rPr lang="de-DE" dirty="0" err="1"/>
              <a:t>it</a:t>
            </a:r>
            <a:r>
              <a:rPr lang="de-DE" dirty="0"/>
              <a:t> </a:t>
            </a:r>
            <a:r>
              <a:rPr lang="de-DE" dirty="0" err="1"/>
              <a:t>is</a:t>
            </a:r>
            <a:r>
              <a:rPr lang="de-DE" dirty="0"/>
              <a:t> </a:t>
            </a:r>
            <a:r>
              <a:rPr lang="de-DE" dirty="0" err="1"/>
              <a:t>validated</a:t>
            </a:r>
            <a:r>
              <a:rPr lang="de-DE" dirty="0"/>
              <a:t> </a:t>
            </a:r>
            <a:r>
              <a:rPr lang="de-DE" dirty="0" err="1"/>
              <a:t>that</a:t>
            </a:r>
            <a:r>
              <a:rPr lang="de-DE" dirty="0"/>
              <a:t> </a:t>
            </a:r>
            <a:r>
              <a:rPr lang="de-DE" dirty="0" err="1"/>
              <a:t>data</a:t>
            </a:r>
            <a:r>
              <a:rPr lang="de-DE" dirty="0"/>
              <a:t> </a:t>
            </a:r>
            <a:r>
              <a:rPr lang="de-DE" dirty="0" err="1"/>
              <a:t>is</a:t>
            </a:r>
            <a:r>
              <a:rPr lang="de-DE" dirty="0"/>
              <a:t> </a:t>
            </a:r>
            <a:r>
              <a:rPr lang="de-DE" dirty="0" err="1"/>
              <a:t>inconsistent</a:t>
            </a:r>
            <a:r>
              <a:rPr lang="de-DE" dirty="0"/>
              <a:t> </a:t>
            </a:r>
            <a:r>
              <a:rPr lang="de-DE" dirty="0" err="1"/>
              <a:t>feedback</a:t>
            </a:r>
            <a:r>
              <a:rPr lang="de-DE" dirty="0"/>
              <a:t> </a:t>
            </a:r>
            <a:r>
              <a:rPr lang="de-DE" dirty="0" err="1"/>
              <a:t>file</a:t>
            </a:r>
            <a:r>
              <a:rPr lang="de-DE" dirty="0"/>
              <a:t> </a:t>
            </a:r>
            <a:r>
              <a:rPr lang="de-DE" dirty="0" err="1"/>
              <a:t>is</a:t>
            </a:r>
            <a:r>
              <a:rPr lang="de-DE" dirty="0"/>
              <a:t> send back </a:t>
            </a:r>
            <a:r>
              <a:rPr lang="de-DE" dirty="0" err="1"/>
              <a:t>to</a:t>
            </a:r>
            <a:r>
              <a:rPr lang="de-DE" dirty="0"/>
              <a:t> </a:t>
            </a:r>
            <a:r>
              <a:rPr lang="de-DE" dirty="0" err="1"/>
              <a:t>bank</a:t>
            </a:r>
            <a:r>
              <a:rPr lang="de-DE" dirty="0"/>
              <a:t> via NCAs and client </a:t>
            </a:r>
            <a:r>
              <a:rPr lang="de-DE" dirty="0" err="1"/>
              <a:t>has</a:t>
            </a:r>
            <a:r>
              <a:rPr lang="de-DE" dirty="0"/>
              <a:t> </a:t>
            </a:r>
            <a:r>
              <a:rPr lang="de-DE" dirty="0" err="1"/>
              <a:t>to</a:t>
            </a:r>
            <a:r>
              <a:rPr lang="de-DE" dirty="0"/>
              <a:t> </a:t>
            </a:r>
            <a:r>
              <a:rPr lang="de-DE" dirty="0" err="1"/>
              <a:t>correct</a:t>
            </a:r>
            <a:r>
              <a:rPr lang="de-DE" dirty="0"/>
              <a:t> </a:t>
            </a:r>
            <a:r>
              <a:rPr lang="de-DE" dirty="0" err="1"/>
              <a:t>file</a:t>
            </a:r>
            <a:r>
              <a:rPr lang="de-DE" dirty="0"/>
              <a:t> and </a:t>
            </a:r>
            <a:r>
              <a:rPr lang="de-DE" dirty="0" err="1"/>
              <a:t>resubmit</a:t>
            </a:r>
            <a:endParaRPr lang="de-DE" dirty="0"/>
          </a:p>
          <a:p>
            <a:pPr marL="228600" lvl="0" indent="-228600">
              <a:buFont typeface="+mj-lt"/>
              <a:buAutoNum type="arabicPeriod"/>
            </a:pPr>
            <a:r>
              <a:rPr lang="de-DE" dirty="0"/>
              <a:t>Follow Up </a:t>
            </a:r>
            <a:r>
              <a:rPr lang="de-DE" dirty="0" err="1"/>
              <a:t>submission</a:t>
            </a:r>
            <a:r>
              <a:rPr lang="de-DE" dirty="0"/>
              <a:t> (31.01.19)</a:t>
            </a:r>
          </a:p>
          <a:p>
            <a:pPr marL="457200" lvl="1" indent="0">
              <a:buFont typeface="+mj-lt"/>
              <a:buNone/>
            </a:pPr>
            <a:r>
              <a:rPr lang="de-DE" dirty="0"/>
              <a:t>Description: </a:t>
            </a:r>
            <a:r>
              <a:rPr lang="de-DE" dirty="0" err="1"/>
              <a:t>Explain</a:t>
            </a:r>
            <a:r>
              <a:rPr lang="de-DE" dirty="0"/>
              <a:t> </a:t>
            </a:r>
            <a:r>
              <a:rPr lang="de-DE" dirty="0" err="1"/>
              <a:t>dynamic</a:t>
            </a:r>
            <a:r>
              <a:rPr lang="de-DE" dirty="0"/>
              <a:t> and </a:t>
            </a:r>
            <a:r>
              <a:rPr lang="de-DE" dirty="0" err="1"/>
              <a:t>static</a:t>
            </a:r>
            <a:r>
              <a:rPr lang="de-DE" dirty="0"/>
              <a:t> </a:t>
            </a:r>
            <a:r>
              <a:rPr lang="de-DE" dirty="0" err="1"/>
              <a:t>data</a:t>
            </a:r>
            <a:r>
              <a:rPr lang="de-DE" dirty="0"/>
              <a:t> </a:t>
            </a:r>
            <a:r>
              <a:rPr lang="de-DE" dirty="0" err="1"/>
              <a:t>marts</a:t>
            </a:r>
            <a:endParaRPr lang="de-DE" dirty="0"/>
          </a:p>
          <a:p>
            <a:pPr marL="685800" lvl="1" indent="-228600">
              <a:buFont typeface="+mj-lt"/>
              <a:buAutoNum type="arabicPeriod"/>
            </a:pPr>
            <a:r>
              <a:rPr lang="de-DE" dirty="0" err="1"/>
              <a:t>Prepare</a:t>
            </a:r>
            <a:r>
              <a:rPr lang="de-DE" dirty="0"/>
              <a:t> </a:t>
            </a:r>
            <a:r>
              <a:rPr lang="de-DE" dirty="0" err="1"/>
              <a:t>data</a:t>
            </a:r>
            <a:endParaRPr lang="de-DE" dirty="0"/>
          </a:p>
          <a:p>
            <a:pPr marL="685800" lvl="1" indent="-228600">
              <a:buFont typeface="+mj-lt"/>
              <a:buAutoNum type="arabicPeriod"/>
            </a:pPr>
            <a:r>
              <a:rPr lang="de-DE" dirty="0" err="1"/>
              <a:t>Compare</a:t>
            </a:r>
            <a:r>
              <a:rPr lang="de-DE" dirty="0"/>
              <a:t> </a:t>
            </a:r>
            <a:r>
              <a:rPr lang="de-DE" dirty="0" err="1"/>
              <a:t>to</a:t>
            </a:r>
            <a:r>
              <a:rPr lang="de-DE" dirty="0"/>
              <a:t> </a:t>
            </a:r>
            <a:r>
              <a:rPr lang="de-DE" dirty="0" err="1"/>
              <a:t>previous</a:t>
            </a:r>
            <a:r>
              <a:rPr lang="de-DE" dirty="0"/>
              <a:t> </a:t>
            </a:r>
            <a:r>
              <a:rPr lang="de-DE" dirty="0" err="1"/>
              <a:t>reporting</a:t>
            </a:r>
            <a:r>
              <a:rPr lang="de-DE" dirty="0"/>
              <a:t> date</a:t>
            </a:r>
          </a:p>
          <a:p>
            <a:pPr marL="685800" lvl="1" indent="-228600">
              <a:buFont typeface="+mj-lt"/>
              <a:buAutoNum type="arabicPeriod"/>
            </a:pPr>
            <a:r>
              <a:rPr lang="de-DE" dirty="0"/>
              <a:t>Submission </a:t>
            </a:r>
            <a:r>
              <a:rPr lang="de-DE" dirty="0" err="1"/>
              <a:t>for</a:t>
            </a:r>
            <a:r>
              <a:rPr lang="de-DE" dirty="0"/>
              <a:t> </a:t>
            </a:r>
            <a:r>
              <a:rPr lang="de-DE" dirty="0" err="1"/>
              <a:t>the</a:t>
            </a:r>
            <a:r>
              <a:rPr lang="de-DE" dirty="0"/>
              <a:t> </a:t>
            </a:r>
            <a:r>
              <a:rPr lang="de-DE" dirty="0" err="1"/>
              <a:t>reporting</a:t>
            </a:r>
            <a:r>
              <a:rPr lang="de-DE" dirty="0"/>
              <a:t> date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de-DE" dirty="0"/>
              <a:t>Follow Up </a:t>
            </a:r>
            <a:r>
              <a:rPr lang="de-DE" dirty="0" err="1"/>
              <a:t>submission</a:t>
            </a:r>
            <a:r>
              <a:rPr lang="de-DE" dirty="0"/>
              <a:t> (28.02.19)</a:t>
            </a:r>
          </a:p>
          <a:p>
            <a:pPr marL="457200" marR="0" lvl="1" indent="0" algn="l" defTabSz="914400" rtl="0" eaLnBrk="1" fontAlgn="auto" latinLnBrk="0" hangingPunct="1">
              <a:lnSpc>
                <a:spcPct val="100000"/>
              </a:lnSpc>
              <a:spcBef>
                <a:spcPts val="0"/>
              </a:spcBef>
              <a:spcAft>
                <a:spcPts val="0"/>
              </a:spcAft>
              <a:buClrTx/>
              <a:buSzTx/>
              <a:buFont typeface="+mj-lt"/>
              <a:buNone/>
              <a:tabLst/>
              <a:defRPr/>
            </a:pPr>
            <a:r>
              <a:rPr lang="de-DE" dirty="0"/>
              <a:t>Description: </a:t>
            </a:r>
            <a:r>
              <a:rPr lang="de-DE" dirty="0" err="1"/>
              <a:t>Now</a:t>
            </a:r>
            <a:r>
              <a:rPr lang="de-DE" dirty="0"/>
              <a:t> in </a:t>
            </a:r>
            <a:r>
              <a:rPr lang="de-DE" dirty="0" err="1"/>
              <a:t>this</a:t>
            </a:r>
            <a:r>
              <a:rPr lang="de-DE" dirty="0"/>
              <a:t> </a:t>
            </a:r>
            <a:r>
              <a:rPr lang="de-DE" dirty="0" err="1"/>
              <a:t>submission</a:t>
            </a:r>
            <a:r>
              <a:rPr lang="de-DE" dirty="0"/>
              <a:t> </a:t>
            </a:r>
            <a:r>
              <a:rPr lang="de-DE" dirty="0" err="1"/>
              <a:t>financial</a:t>
            </a:r>
            <a:r>
              <a:rPr lang="de-DE" dirty="0"/>
              <a:t> </a:t>
            </a:r>
            <a:r>
              <a:rPr lang="de-DE" dirty="0" err="1"/>
              <a:t>record</a:t>
            </a:r>
            <a:r>
              <a:rPr lang="de-DE" dirty="0"/>
              <a:t> </a:t>
            </a:r>
            <a:r>
              <a:rPr lang="de-DE" dirty="0" err="1"/>
              <a:t>has</a:t>
            </a:r>
            <a:r>
              <a:rPr lang="de-DE" dirty="0"/>
              <a:t> </a:t>
            </a:r>
            <a:r>
              <a:rPr lang="de-DE" dirty="0" err="1"/>
              <a:t>been</a:t>
            </a:r>
            <a:r>
              <a:rPr lang="de-DE" dirty="0"/>
              <a:t> </a:t>
            </a:r>
            <a:r>
              <a:rPr lang="de-DE" dirty="0" err="1"/>
              <a:t>corrected</a:t>
            </a:r>
            <a:r>
              <a:rPr lang="de-DE" dirty="0"/>
              <a:t> </a:t>
            </a:r>
            <a:r>
              <a:rPr lang="de-DE" dirty="0" err="1"/>
              <a:t>by</a:t>
            </a:r>
            <a:r>
              <a:rPr lang="de-DE" dirty="0"/>
              <a:t> </a:t>
            </a:r>
            <a:r>
              <a:rPr lang="de-DE" dirty="0" err="1"/>
              <a:t>customer</a:t>
            </a:r>
            <a:r>
              <a:rPr lang="de-DE" dirty="0"/>
              <a:t> </a:t>
            </a:r>
            <a:r>
              <a:rPr lang="de-DE" dirty="0" err="1"/>
              <a:t>that</a:t>
            </a:r>
            <a:r>
              <a:rPr lang="de-DE" dirty="0"/>
              <a:t> </a:t>
            </a:r>
            <a:r>
              <a:rPr lang="de-DE" dirty="0" err="1"/>
              <a:t>were</a:t>
            </a:r>
            <a:r>
              <a:rPr lang="de-DE" dirty="0"/>
              <a:t> </a:t>
            </a:r>
            <a:r>
              <a:rPr lang="de-DE" dirty="0" err="1"/>
              <a:t>included</a:t>
            </a:r>
            <a:r>
              <a:rPr lang="de-DE" dirty="0"/>
              <a:t> in </a:t>
            </a:r>
            <a:r>
              <a:rPr lang="de-DE" dirty="0" err="1"/>
              <a:t>the</a:t>
            </a:r>
            <a:r>
              <a:rPr lang="de-DE" dirty="0"/>
              <a:t> last </a:t>
            </a:r>
            <a:r>
              <a:rPr lang="de-DE" dirty="0" err="1"/>
              <a:t>two</a:t>
            </a:r>
            <a:r>
              <a:rPr lang="de-DE" dirty="0"/>
              <a:t> </a:t>
            </a:r>
            <a:r>
              <a:rPr lang="de-DE" dirty="0" err="1"/>
              <a:t>submissions</a:t>
            </a:r>
            <a:r>
              <a:rPr lang="de-DE" dirty="0"/>
              <a:t>.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de-DE" dirty="0"/>
              <a:t>Submission </a:t>
            </a:r>
            <a:r>
              <a:rPr lang="de-DE" dirty="0" err="1"/>
              <a:t>for</a:t>
            </a:r>
            <a:r>
              <a:rPr lang="de-DE" dirty="0"/>
              <a:t> </a:t>
            </a:r>
            <a:r>
              <a:rPr lang="de-DE" dirty="0" err="1"/>
              <a:t>the</a:t>
            </a:r>
            <a:r>
              <a:rPr lang="de-DE" dirty="0"/>
              <a:t> </a:t>
            </a:r>
            <a:r>
              <a:rPr lang="de-DE" dirty="0" err="1"/>
              <a:t>current</a:t>
            </a:r>
            <a:r>
              <a:rPr lang="de-DE" dirty="0"/>
              <a:t> </a:t>
            </a:r>
            <a:r>
              <a:rPr lang="de-DE" dirty="0" err="1"/>
              <a:t>reporting</a:t>
            </a:r>
            <a:r>
              <a:rPr lang="de-DE" dirty="0"/>
              <a:t> date and all </a:t>
            </a:r>
            <a:r>
              <a:rPr lang="de-DE" dirty="0" err="1"/>
              <a:t>previous</a:t>
            </a:r>
            <a:r>
              <a:rPr lang="de-DE" dirty="0"/>
              <a:t> </a:t>
            </a:r>
            <a:r>
              <a:rPr lang="de-DE" dirty="0" err="1"/>
              <a:t>reporting</a:t>
            </a:r>
            <a:r>
              <a:rPr lang="de-DE" dirty="0"/>
              <a:t> </a:t>
            </a:r>
            <a:r>
              <a:rPr lang="de-DE" dirty="0" err="1"/>
              <a:t>dates</a:t>
            </a:r>
            <a:r>
              <a:rPr lang="de-DE" dirty="0"/>
              <a:t> (!). So </a:t>
            </a:r>
            <a:r>
              <a:rPr lang="de-DE" dirty="0" err="1"/>
              <a:t>one</a:t>
            </a:r>
            <a:r>
              <a:rPr lang="de-DE" dirty="0"/>
              <a:t> initial </a:t>
            </a:r>
            <a:r>
              <a:rPr lang="de-DE" dirty="0" err="1"/>
              <a:t>submission</a:t>
            </a:r>
            <a:r>
              <a:rPr lang="de-DE" dirty="0"/>
              <a:t> and </a:t>
            </a:r>
            <a:r>
              <a:rPr lang="de-DE" dirty="0" err="1"/>
              <a:t>two</a:t>
            </a:r>
            <a:r>
              <a:rPr lang="de-DE" dirty="0"/>
              <a:t> </a:t>
            </a:r>
            <a:r>
              <a:rPr lang="de-DE" dirty="0" err="1"/>
              <a:t>corrections</a:t>
            </a:r>
            <a:r>
              <a:rPr lang="de-DE" dirty="0"/>
              <a:t>. As AnaCredit </a:t>
            </a:r>
            <a:r>
              <a:rPr lang="de-DE" dirty="0" err="1"/>
              <a:t>is</a:t>
            </a:r>
            <a:r>
              <a:rPr lang="de-DE" dirty="0"/>
              <a:t> a granular </a:t>
            </a:r>
            <a:r>
              <a:rPr lang="de-DE" dirty="0" err="1"/>
              <a:t>data</a:t>
            </a:r>
            <a:r>
              <a:rPr lang="de-DE" dirty="0"/>
              <a:t> </a:t>
            </a:r>
            <a:r>
              <a:rPr lang="de-DE" dirty="0" err="1"/>
              <a:t>format</a:t>
            </a:r>
            <a:r>
              <a:rPr lang="de-DE" dirty="0"/>
              <a:t> </a:t>
            </a:r>
            <a:r>
              <a:rPr lang="de-DE" dirty="0" err="1"/>
              <a:t>corrections</a:t>
            </a:r>
            <a:r>
              <a:rPr lang="de-DE" dirty="0"/>
              <a:t> happen </a:t>
            </a:r>
            <a:r>
              <a:rPr lang="de-DE" dirty="0" err="1"/>
              <a:t>quite</a:t>
            </a:r>
            <a:r>
              <a:rPr lang="de-DE" dirty="0"/>
              <a:t> </a:t>
            </a:r>
            <a:r>
              <a:rPr lang="de-DE" dirty="0" err="1"/>
              <a:t>frequently</a:t>
            </a:r>
            <a:r>
              <a:rPr lang="de-DE" dirty="0"/>
              <a:t>, </a:t>
            </a:r>
            <a:r>
              <a:rPr lang="de-DE" dirty="0" err="1"/>
              <a:t>when</a:t>
            </a:r>
            <a:r>
              <a:rPr lang="de-DE" dirty="0"/>
              <a:t> </a:t>
            </a:r>
            <a:r>
              <a:rPr lang="de-DE" dirty="0" err="1"/>
              <a:t>you</a:t>
            </a:r>
            <a:r>
              <a:rPr lang="de-DE" dirty="0"/>
              <a:t> </a:t>
            </a:r>
            <a:r>
              <a:rPr lang="de-DE" dirty="0" err="1"/>
              <a:t>thing</a:t>
            </a:r>
            <a:r>
              <a:rPr lang="de-DE" dirty="0"/>
              <a:t> </a:t>
            </a:r>
            <a:r>
              <a:rPr lang="de-DE" dirty="0" err="1"/>
              <a:t>that</a:t>
            </a:r>
            <a:r>
              <a:rPr lang="de-DE" dirty="0"/>
              <a:t> </a:t>
            </a:r>
            <a:r>
              <a:rPr lang="de-DE" dirty="0" err="1"/>
              <a:t>data</a:t>
            </a:r>
            <a:r>
              <a:rPr lang="de-DE" dirty="0"/>
              <a:t> </a:t>
            </a:r>
            <a:r>
              <a:rPr lang="de-DE" dirty="0" err="1"/>
              <a:t>sets</a:t>
            </a:r>
            <a:r>
              <a:rPr lang="de-DE" dirty="0"/>
              <a:t> </a:t>
            </a:r>
            <a:r>
              <a:rPr lang="de-DE" dirty="0" err="1"/>
              <a:t>contain</a:t>
            </a:r>
            <a:r>
              <a:rPr lang="de-DE" dirty="0"/>
              <a:t> </a:t>
            </a:r>
            <a:r>
              <a:rPr lang="de-DE" dirty="0" err="1"/>
              <a:t>millions</a:t>
            </a:r>
            <a:r>
              <a:rPr lang="de-DE" dirty="0"/>
              <a:t> </a:t>
            </a:r>
            <a:r>
              <a:rPr lang="de-DE" dirty="0" err="1"/>
              <a:t>of</a:t>
            </a:r>
            <a:r>
              <a:rPr lang="de-DE" dirty="0"/>
              <a:t> </a:t>
            </a:r>
            <a:r>
              <a:rPr lang="de-DE" dirty="0" err="1"/>
              <a:t>records</a:t>
            </a:r>
            <a:r>
              <a:rPr lang="de-DE" dirty="0"/>
              <a:t>. 1% </a:t>
            </a:r>
            <a:r>
              <a:rPr lang="de-DE" dirty="0" err="1"/>
              <a:t>change</a:t>
            </a:r>
            <a:r>
              <a:rPr lang="de-DE" dirty="0"/>
              <a:t> in </a:t>
            </a:r>
            <a:r>
              <a:rPr lang="de-DE" dirty="0" err="1"/>
              <a:t>millions</a:t>
            </a:r>
            <a:r>
              <a:rPr lang="de-DE" dirty="0"/>
              <a:t> </a:t>
            </a:r>
            <a:r>
              <a:rPr lang="de-DE" dirty="0" err="1"/>
              <a:t>mean</a:t>
            </a:r>
            <a:r>
              <a:rPr lang="de-DE" dirty="0"/>
              <a:t> still a </a:t>
            </a:r>
            <a:r>
              <a:rPr lang="de-DE" dirty="0" err="1"/>
              <a:t>lot</a:t>
            </a:r>
            <a:r>
              <a:rPr lang="de-DE" dirty="0"/>
              <a:t> </a:t>
            </a:r>
            <a:r>
              <a:rPr lang="de-DE" dirty="0" err="1"/>
              <a:t>of</a:t>
            </a:r>
            <a:r>
              <a:rPr lang="de-DE" dirty="0"/>
              <a:t> </a:t>
            </a:r>
            <a:r>
              <a:rPr lang="de-DE" dirty="0" err="1"/>
              <a:t>changes</a:t>
            </a:r>
            <a:r>
              <a:rPr lang="de-DE" dirty="0"/>
              <a:t>. </a:t>
            </a:r>
            <a:br>
              <a:rPr lang="de-DE" dirty="0"/>
            </a:br>
            <a:r>
              <a:rPr lang="de-DE" dirty="0" err="1"/>
              <a:t>That</a:t>
            </a:r>
            <a:r>
              <a:rPr lang="de-DE" dirty="0"/>
              <a:t> </a:t>
            </a:r>
            <a:r>
              <a:rPr lang="de-DE" dirty="0" err="1"/>
              <a:t>has</a:t>
            </a:r>
            <a:r>
              <a:rPr lang="de-DE" dirty="0"/>
              <a:t> </a:t>
            </a:r>
            <a:r>
              <a:rPr lang="de-DE" dirty="0" err="1"/>
              <a:t>to</a:t>
            </a:r>
            <a:r>
              <a:rPr lang="de-DE" dirty="0"/>
              <a:t> </a:t>
            </a:r>
            <a:r>
              <a:rPr lang="de-DE" dirty="0" err="1"/>
              <a:t>be</a:t>
            </a:r>
            <a:r>
              <a:rPr lang="de-DE" dirty="0"/>
              <a:t> </a:t>
            </a:r>
            <a:r>
              <a:rPr lang="de-DE" dirty="0" err="1"/>
              <a:t>handled</a:t>
            </a:r>
            <a:r>
              <a:rPr lang="de-DE" dirty="0"/>
              <a:t> </a:t>
            </a:r>
            <a:r>
              <a:rPr lang="de-DE" dirty="0" err="1"/>
              <a:t>by</a:t>
            </a:r>
            <a:r>
              <a:rPr lang="de-DE" dirty="0"/>
              <a:t> </a:t>
            </a:r>
            <a:r>
              <a:rPr lang="de-DE" dirty="0" err="1"/>
              <a:t>the</a:t>
            </a:r>
            <a:r>
              <a:rPr lang="de-DE" dirty="0"/>
              <a:t> </a:t>
            </a:r>
            <a:r>
              <a:rPr lang="de-DE" dirty="0" err="1"/>
              <a:t>clients</a:t>
            </a:r>
            <a:r>
              <a:rPr lang="de-DE" dirty="0"/>
              <a:t> and </a:t>
            </a:r>
            <a:r>
              <a:rPr lang="de-DE" dirty="0" err="1"/>
              <a:t>organized</a:t>
            </a:r>
            <a:r>
              <a:rPr lang="de-DE" dirty="0"/>
              <a:t> via </a:t>
            </a:r>
            <a:r>
              <a:rPr lang="de-DE" dirty="0" err="1"/>
              <a:t>processes</a:t>
            </a:r>
            <a:r>
              <a:rPr lang="de-DE" dirty="0"/>
              <a:t> and </a:t>
            </a:r>
            <a:r>
              <a:rPr lang="de-DE" dirty="0" err="1"/>
              <a:t>reviews</a:t>
            </a:r>
            <a:r>
              <a:rPr lang="de-DE" dirty="0"/>
              <a:t> </a:t>
            </a:r>
            <a:r>
              <a:rPr lang="de-DE" dirty="0" err="1"/>
              <a:t>to</a:t>
            </a:r>
            <a:r>
              <a:rPr lang="de-DE" dirty="0"/>
              <a:t> </a:t>
            </a:r>
            <a:r>
              <a:rPr lang="de-DE" dirty="0" err="1"/>
              <a:t>make</a:t>
            </a:r>
            <a:r>
              <a:rPr lang="de-DE" dirty="0"/>
              <a:t> </a:t>
            </a:r>
            <a:r>
              <a:rPr lang="de-DE" dirty="0" err="1"/>
              <a:t>it</a:t>
            </a:r>
            <a:r>
              <a:rPr lang="de-DE" dirty="0"/>
              <a:t> </a:t>
            </a:r>
            <a:r>
              <a:rPr lang="de-DE" dirty="0" err="1"/>
              <a:t>auditable</a:t>
            </a:r>
            <a:r>
              <a:rPr lang="de-DE" dirty="0"/>
              <a:t>. Mayor </a:t>
            </a:r>
            <a:r>
              <a:rPr lang="de-DE" dirty="0" err="1"/>
              <a:t>challange</a:t>
            </a:r>
            <a:r>
              <a:rPr lang="de-DE" dirty="0"/>
              <a:t>!</a:t>
            </a:r>
          </a:p>
          <a:p>
            <a:pPr marL="457200" marR="0" lvl="1" indent="0" algn="l" defTabSz="914400" rtl="0" eaLnBrk="1" fontAlgn="auto" latinLnBrk="0" hangingPunct="1">
              <a:lnSpc>
                <a:spcPct val="100000"/>
              </a:lnSpc>
              <a:spcBef>
                <a:spcPts val="0"/>
              </a:spcBef>
              <a:spcAft>
                <a:spcPts val="0"/>
              </a:spcAft>
              <a:buClrTx/>
              <a:buSzTx/>
              <a:buFont typeface="+mj-lt"/>
              <a:buNone/>
              <a:tabLst/>
              <a:defRPr/>
            </a:pPr>
            <a:endParaRPr lang="de-DE" dirty="0"/>
          </a:p>
          <a:p>
            <a:pPr marL="457200" marR="0" lvl="1" indent="0" algn="l" defTabSz="914400" rtl="0" eaLnBrk="1" fontAlgn="auto" latinLnBrk="0" hangingPunct="1">
              <a:lnSpc>
                <a:spcPct val="100000"/>
              </a:lnSpc>
              <a:spcBef>
                <a:spcPts val="0"/>
              </a:spcBef>
              <a:spcAft>
                <a:spcPts val="0"/>
              </a:spcAft>
              <a:buClrTx/>
              <a:buSzTx/>
              <a:buFont typeface="+mj-lt"/>
              <a:buNone/>
              <a:tabLst/>
              <a:defRPr/>
            </a:pPr>
            <a:r>
              <a:rPr lang="de-DE" dirty="0" err="1"/>
              <a:t>Current</a:t>
            </a:r>
            <a:r>
              <a:rPr lang="de-DE" dirty="0"/>
              <a:t> </a:t>
            </a:r>
            <a:r>
              <a:rPr lang="de-DE" dirty="0" err="1"/>
              <a:t>challange</a:t>
            </a:r>
            <a:r>
              <a:rPr lang="de-DE" dirty="0"/>
              <a:t>:</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de-DE" dirty="0" err="1"/>
              <a:t>Amount</a:t>
            </a:r>
            <a:r>
              <a:rPr lang="de-DE" dirty="0"/>
              <a:t> </a:t>
            </a:r>
            <a:r>
              <a:rPr lang="de-DE" dirty="0" err="1"/>
              <a:t>of</a:t>
            </a:r>
            <a:r>
              <a:rPr lang="de-DE" dirty="0"/>
              <a:t> Feedback </a:t>
            </a:r>
            <a:r>
              <a:rPr lang="de-DE" dirty="0" err="1"/>
              <a:t>files</a:t>
            </a:r>
            <a:r>
              <a:rPr lang="de-DE" dirty="0"/>
              <a:t> </a:t>
            </a:r>
            <a:r>
              <a:rPr lang="de-DE" dirty="0" err="1"/>
              <a:t>cannot</a:t>
            </a:r>
            <a:r>
              <a:rPr lang="de-DE" dirty="0"/>
              <a:t> </a:t>
            </a:r>
            <a:r>
              <a:rPr lang="de-DE" dirty="0" err="1"/>
              <a:t>be</a:t>
            </a:r>
            <a:r>
              <a:rPr lang="de-DE" dirty="0"/>
              <a:t> </a:t>
            </a:r>
            <a:r>
              <a:rPr lang="de-DE" dirty="0" err="1"/>
              <a:t>handled</a:t>
            </a:r>
            <a:r>
              <a:rPr lang="de-DE" dirty="0"/>
              <a:t> </a:t>
            </a:r>
            <a:r>
              <a:rPr lang="de-DE" dirty="0" err="1"/>
              <a:t>by</a:t>
            </a:r>
            <a:r>
              <a:rPr lang="de-DE" dirty="0"/>
              <a:t> </a:t>
            </a:r>
            <a:r>
              <a:rPr lang="de-DE" dirty="0" err="1"/>
              <a:t>banks</a:t>
            </a:r>
            <a:r>
              <a:rPr lang="de-DE" dirty="0"/>
              <a:t>. </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de-DE" dirty="0"/>
              <a:t>(Not all NCAs </a:t>
            </a:r>
            <a:r>
              <a:rPr lang="de-DE" dirty="0" err="1"/>
              <a:t>work</a:t>
            </a:r>
            <a:r>
              <a:rPr lang="de-DE" dirty="0"/>
              <a:t> inline </a:t>
            </a:r>
            <a:r>
              <a:rPr lang="de-DE" dirty="0" err="1"/>
              <a:t>with</a:t>
            </a:r>
            <a:r>
              <a:rPr lang="de-DE" dirty="0"/>
              <a:t> </a:t>
            </a:r>
            <a:r>
              <a:rPr lang="de-DE" dirty="0" err="1"/>
              <a:t>the</a:t>
            </a:r>
            <a:r>
              <a:rPr lang="de-DE" dirty="0"/>
              <a:t> </a:t>
            </a:r>
            <a:r>
              <a:rPr lang="de-DE" dirty="0" err="1"/>
              <a:t>Spec</a:t>
            </a:r>
            <a:r>
              <a:rPr lang="de-DE" dirty="0"/>
              <a:t>. E.g. </a:t>
            </a:r>
            <a:r>
              <a:rPr lang="de-DE" dirty="0" err="1"/>
              <a:t>BuBa</a:t>
            </a:r>
            <a:r>
              <a:rPr lang="de-DE" dirty="0"/>
              <a:t> </a:t>
            </a:r>
            <a:r>
              <a:rPr lang="de-DE" dirty="0" err="1"/>
              <a:t>ignored</a:t>
            </a:r>
            <a:r>
              <a:rPr lang="de-DE" dirty="0"/>
              <a:t> </a:t>
            </a:r>
            <a:r>
              <a:rPr lang="de-DE" dirty="0" err="1"/>
              <a:t>for</a:t>
            </a:r>
            <a:r>
              <a:rPr lang="de-DE" dirty="0"/>
              <a:t> </a:t>
            </a:r>
            <a:r>
              <a:rPr lang="de-DE" dirty="0" err="1"/>
              <a:t>quite</a:t>
            </a:r>
            <a:r>
              <a:rPr lang="de-DE" dirty="0"/>
              <a:t> </a:t>
            </a:r>
            <a:r>
              <a:rPr lang="de-DE" dirty="0" err="1"/>
              <a:t>some</a:t>
            </a:r>
            <a:r>
              <a:rPr lang="de-DE" dirty="0"/>
              <a:t> time </a:t>
            </a:r>
            <a:r>
              <a:rPr lang="de-DE" dirty="0" err="1"/>
              <a:t>the</a:t>
            </a:r>
            <a:r>
              <a:rPr lang="de-DE" dirty="0"/>
              <a:t> </a:t>
            </a:r>
            <a:r>
              <a:rPr lang="de-DE" dirty="0" err="1"/>
              <a:t>delete</a:t>
            </a:r>
            <a:r>
              <a:rPr lang="de-DE" dirty="0"/>
              <a:t> </a:t>
            </a:r>
            <a:r>
              <a:rPr lang="de-DE" dirty="0" err="1"/>
              <a:t>messages</a:t>
            </a:r>
            <a:r>
              <a:rPr lang="de-DE" dirty="0"/>
              <a:t> and </a:t>
            </a:r>
            <a:r>
              <a:rPr lang="de-DE" dirty="0" err="1"/>
              <a:t>calculated</a:t>
            </a:r>
            <a:r>
              <a:rPr lang="de-DE" dirty="0"/>
              <a:t> </a:t>
            </a:r>
            <a:r>
              <a:rPr lang="de-DE" dirty="0" err="1"/>
              <a:t>them</a:t>
            </a:r>
            <a:r>
              <a:rPr lang="de-DE" dirty="0"/>
              <a:t> </a:t>
            </a:r>
            <a:r>
              <a:rPr lang="de-DE" dirty="0" err="1"/>
              <a:t>by</a:t>
            </a:r>
            <a:r>
              <a:rPr lang="de-DE" dirty="0"/>
              <a:t> </a:t>
            </a:r>
            <a:r>
              <a:rPr lang="de-DE" dirty="0" err="1"/>
              <a:t>their</a:t>
            </a:r>
            <a:r>
              <a:rPr lang="de-DE" dirty="0"/>
              <a:t> own </a:t>
            </a:r>
            <a:r>
              <a:rPr lang="de-DE" dirty="0" err="1"/>
              <a:t>systems</a:t>
            </a:r>
            <a:r>
              <a:rPr lang="de-DE" dirty="0"/>
              <a:t>.) </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de-DE" dirty="0"/>
              <a:t>(</a:t>
            </a:r>
            <a:r>
              <a:rPr lang="de-DE" dirty="0" err="1"/>
              <a:t>According</a:t>
            </a:r>
            <a:r>
              <a:rPr lang="de-DE" dirty="0"/>
              <a:t> </a:t>
            </a:r>
            <a:r>
              <a:rPr lang="de-DE" dirty="0" err="1"/>
              <a:t>to</a:t>
            </a:r>
            <a:r>
              <a:rPr lang="de-DE" dirty="0"/>
              <a:t> </a:t>
            </a:r>
            <a:r>
              <a:rPr lang="de-DE" dirty="0" err="1"/>
              <a:t>my</a:t>
            </a:r>
            <a:r>
              <a:rPr lang="de-DE" dirty="0"/>
              <a:t> </a:t>
            </a:r>
            <a:r>
              <a:rPr lang="de-DE" dirty="0" err="1"/>
              <a:t>understanding</a:t>
            </a:r>
            <a:r>
              <a:rPr lang="de-DE" dirty="0"/>
              <a:t> in </a:t>
            </a:r>
            <a:r>
              <a:rPr lang="de-DE" dirty="0" err="1"/>
              <a:t>Ireland</a:t>
            </a:r>
            <a:r>
              <a:rPr lang="de-DE" dirty="0"/>
              <a:t> </a:t>
            </a:r>
            <a:r>
              <a:rPr lang="de-DE" dirty="0" err="1"/>
              <a:t>correction</a:t>
            </a:r>
            <a:r>
              <a:rPr lang="de-DE" dirty="0"/>
              <a:t> </a:t>
            </a:r>
            <a:r>
              <a:rPr lang="de-DE" dirty="0" err="1"/>
              <a:t>messages</a:t>
            </a:r>
            <a:r>
              <a:rPr lang="de-DE" dirty="0"/>
              <a:t> </a:t>
            </a:r>
            <a:r>
              <a:rPr lang="de-DE" dirty="0" err="1"/>
              <a:t>for</a:t>
            </a:r>
            <a:r>
              <a:rPr lang="de-DE" dirty="0"/>
              <a:t> </a:t>
            </a:r>
            <a:r>
              <a:rPr lang="de-DE" dirty="0" err="1"/>
              <a:t>older</a:t>
            </a:r>
            <a:r>
              <a:rPr lang="de-DE" dirty="0"/>
              <a:t> </a:t>
            </a:r>
            <a:r>
              <a:rPr lang="de-DE" dirty="0" err="1"/>
              <a:t>reporting</a:t>
            </a:r>
            <a:r>
              <a:rPr lang="de-DE" dirty="0"/>
              <a:t> </a:t>
            </a:r>
            <a:r>
              <a:rPr lang="de-DE" dirty="0" err="1"/>
              <a:t>dates</a:t>
            </a:r>
            <a:r>
              <a:rPr lang="de-DE" dirty="0"/>
              <a:t> </a:t>
            </a:r>
            <a:r>
              <a:rPr lang="de-DE" dirty="0" err="1"/>
              <a:t>are</a:t>
            </a:r>
            <a:r>
              <a:rPr lang="de-DE" dirty="0"/>
              <a:t> not </a:t>
            </a:r>
            <a:r>
              <a:rPr lang="de-DE" dirty="0" err="1"/>
              <a:t>required</a:t>
            </a:r>
            <a:r>
              <a:rPr lang="de-DE" dirty="0"/>
              <a:t>)</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de-DE" dirty="0"/>
              <a:t>Data </a:t>
            </a:r>
            <a:r>
              <a:rPr lang="de-DE" dirty="0" err="1"/>
              <a:t>from</a:t>
            </a:r>
            <a:r>
              <a:rPr lang="de-DE" dirty="0"/>
              <a:t> </a:t>
            </a:r>
            <a:r>
              <a:rPr lang="de-DE" dirty="0" err="1"/>
              <a:t>the</a:t>
            </a:r>
            <a:r>
              <a:rPr lang="de-DE" dirty="0"/>
              <a:t> NCA, ECB </a:t>
            </a:r>
            <a:r>
              <a:rPr lang="de-DE" dirty="0" err="1"/>
              <a:t>level</a:t>
            </a:r>
            <a:r>
              <a:rPr lang="de-DE" dirty="0"/>
              <a:t> </a:t>
            </a:r>
            <a:r>
              <a:rPr lang="de-DE" dirty="0" err="1"/>
              <a:t>can</a:t>
            </a:r>
            <a:r>
              <a:rPr lang="de-DE" dirty="0"/>
              <a:t> </a:t>
            </a:r>
            <a:r>
              <a:rPr lang="de-DE" dirty="0" err="1"/>
              <a:t>get</a:t>
            </a:r>
            <a:r>
              <a:rPr lang="de-DE" dirty="0"/>
              <a:t> out </a:t>
            </a:r>
            <a:r>
              <a:rPr lang="de-DE" dirty="0" err="1"/>
              <a:t>of</a:t>
            </a:r>
            <a:r>
              <a:rPr lang="de-DE" dirty="0"/>
              <a:t> </a:t>
            </a:r>
            <a:r>
              <a:rPr lang="de-DE" dirty="0" err="1"/>
              <a:t>sync</a:t>
            </a:r>
            <a:r>
              <a:rPr lang="de-DE" dirty="0"/>
              <a:t> </a:t>
            </a:r>
            <a:r>
              <a:rPr lang="de-DE" dirty="0" err="1"/>
              <a:t>with</a:t>
            </a:r>
            <a:r>
              <a:rPr lang="de-DE" dirty="0"/>
              <a:t> </a:t>
            </a:r>
            <a:r>
              <a:rPr lang="de-DE" dirty="0" err="1"/>
              <a:t>the</a:t>
            </a:r>
            <a:r>
              <a:rPr lang="de-DE" dirty="0"/>
              <a:t> </a:t>
            </a:r>
            <a:r>
              <a:rPr lang="de-DE" dirty="0" err="1"/>
              <a:t>one</a:t>
            </a:r>
            <a:r>
              <a:rPr lang="de-DE" dirty="0"/>
              <a:t> </a:t>
            </a:r>
            <a:r>
              <a:rPr lang="de-DE" dirty="0" err="1"/>
              <a:t>from</a:t>
            </a:r>
            <a:r>
              <a:rPr lang="de-DE" dirty="0"/>
              <a:t> </a:t>
            </a:r>
            <a:r>
              <a:rPr lang="de-DE" dirty="0" err="1"/>
              <a:t>banks</a:t>
            </a:r>
            <a:r>
              <a:rPr lang="de-DE" dirty="0"/>
              <a:t>. </a:t>
            </a:r>
            <a:r>
              <a:rPr lang="de-DE" dirty="0" err="1"/>
              <a:t>There</a:t>
            </a:r>
            <a:r>
              <a:rPr lang="de-DE" dirty="0"/>
              <a:t> </a:t>
            </a:r>
            <a:r>
              <a:rPr lang="de-DE" dirty="0" err="1"/>
              <a:t>are</a:t>
            </a:r>
            <a:r>
              <a:rPr lang="de-DE" dirty="0"/>
              <a:t> in </a:t>
            </a:r>
            <a:r>
              <a:rPr lang="de-DE" dirty="0" err="1"/>
              <a:t>most</a:t>
            </a:r>
            <a:r>
              <a:rPr lang="de-DE" dirty="0"/>
              <a:t> </a:t>
            </a:r>
            <a:r>
              <a:rPr lang="de-DE" dirty="0" err="1"/>
              <a:t>no</a:t>
            </a:r>
            <a:r>
              <a:rPr lang="de-DE" dirty="0"/>
              <a:t> </a:t>
            </a:r>
            <a:r>
              <a:rPr lang="de-DE" dirty="0" err="1"/>
              <a:t>mechanisms</a:t>
            </a:r>
            <a:r>
              <a:rPr lang="de-DE" dirty="0"/>
              <a:t> </a:t>
            </a:r>
            <a:r>
              <a:rPr lang="de-DE" dirty="0" err="1"/>
              <a:t>to</a:t>
            </a:r>
            <a:r>
              <a:rPr lang="de-DE" dirty="0"/>
              <a:t> bring </a:t>
            </a:r>
            <a:r>
              <a:rPr lang="de-DE" dirty="0" err="1"/>
              <a:t>them</a:t>
            </a:r>
            <a:r>
              <a:rPr lang="de-DE" dirty="0"/>
              <a:t> back in </a:t>
            </a:r>
            <a:r>
              <a:rPr lang="de-DE" dirty="0" err="1"/>
              <a:t>sync</a:t>
            </a:r>
            <a:r>
              <a:rPr lang="de-DE" dirty="0"/>
              <a:t> </a:t>
            </a:r>
            <a:r>
              <a:rPr lang="de-DE" dirty="0" err="1"/>
              <a:t>without</a:t>
            </a:r>
            <a:r>
              <a:rPr lang="de-DE" dirty="0"/>
              <a:t> </a:t>
            </a:r>
            <a:r>
              <a:rPr lang="de-DE" dirty="0" err="1"/>
              <a:t>doing</a:t>
            </a:r>
            <a:r>
              <a:rPr lang="de-DE" dirty="0"/>
              <a:t> </a:t>
            </a:r>
            <a:r>
              <a:rPr lang="de-DE" dirty="0" err="1"/>
              <a:t>delta</a:t>
            </a:r>
            <a:r>
              <a:rPr lang="de-DE" dirty="0"/>
              <a:t> </a:t>
            </a:r>
            <a:r>
              <a:rPr lang="de-DE" dirty="0" err="1"/>
              <a:t>corrections</a:t>
            </a:r>
            <a:r>
              <a:rPr lang="de-DE" dirty="0"/>
              <a:t> </a:t>
            </a:r>
            <a:r>
              <a:rPr lang="de-DE" dirty="0" err="1"/>
              <a:t>which</a:t>
            </a:r>
            <a:r>
              <a:rPr lang="de-DE" dirty="0"/>
              <a:t> </a:t>
            </a:r>
            <a:r>
              <a:rPr lang="de-DE" dirty="0" err="1"/>
              <a:t>are</a:t>
            </a:r>
            <a:r>
              <a:rPr lang="de-DE" dirty="0"/>
              <a:t> </a:t>
            </a:r>
            <a:r>
              <a:rPr lang="de-DE" dirty="0" err="1"/>
              <a:t>even</a:t>
            </a:r>
            <a:r>
              <a:rPr lang="de-DE" dirty="0"/>
              <a:t> </a:t>
            </a:r>
            <a:r>
              <a:rPr lang="de-DE" dirty="0" err="1"/>
              <a:t>harder</a:t>
            </a:r>
            <a:r>
              <a:rPr lang="de-DE" dirty="0"/>
              <a:t>. </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de-DE" dirty="0"/>
              <a:t>Not all NCAs </a:t>
            </a:r>
            <a:r>
              <a:rPr lang="de-DE" dirty="0" err="1"/>
              <a:t>have</a:t>
            </a:r>
            <a:r>
              <a:rPr lang="de-DE" dirty="0"/>
              <a:t> a separate AnaCredit </a:t>
            </a:r>
            <a:r>
              <a:rPr lang="de-DE" dirty="0" err="1"/>
              <a:t>submission</a:t>
            </a:r>
            <a:r>
              <a:rPr lang="de-DE" dirty="0"/>
              <a:t> (e.g. </a:t>
            </a:r>
            <a:r>
              <a:rPr lang="de-DE" dirty="0" err="1"/>
              <a:t>Netherlands</a:t>
            </a:r>
            <a:r>
              <a:rPr lang="de-DE" dirty="0"/>
              <a:t>) and </a:t>
            </a:r>
            <a:r>
              <a:rPr lang="de-DE" dirty="0" err="1"/>
              <a:t>includes</a:t>
            </a:r>
            <a:r>
              <a:rPr lang="de-DE" dirty="0"/>
              <a:t> </a:t>
            </a:r>
            <a:r>
              <a:rPr lang="de-DE" dirty="0" err="1"/>
              <a:t>this</a:t>
            </a:r>
            <a:r>
              <a:rPr lang="de-DE" dirty="0"/>
              <a:t> </a:t>
            </a:r>
            <a:r>
              <a:rPr lang="de-DE" dirty="0" err="1"/>
              <a:t>into</a:t>
            </a:r>
            <a:r>
              <a:rPr lang="de-DE" dirty="0"/>
              <a:t> </a:t>
            </a:r>
            <a:r>
              <a:rPr lang="de-DE" dirty="0" err="1"/>
              <a:t>their</a:t>
            </a:r>
            <a:r>
              <a:rPr lang="de-DE" dirty="0"/>
              <a:t> </a:t>
            </a:r>
            <a:r>
              <a:rPr lang="de-DE" dirty="0" err="1"/>
              <a:t>existing</a:t>
            </a:r>
            <a:r>
              <a:rPr lang="de-DE" dirty="0"/>
              <a:t> </a:t>
            </a:r>
            <a:r>
              <a:rPr lang="de-DE" dirty="0" err="1"/>
              <a:t>reportings</a:t>
            </a:r>
            <a:r>
              <a:rPr lang="de-DE" dirty="0"/>
              <a:t> </a:t>
            </a:r>
            <a:r>
              <a:rPr lang="de-DE" dirty="0" err="1"/>
              <a:t>or</a:t>
            </a:r>
            <a:r>
              <a:rPr lang="de-DE" dirty="0"/>
              <a:t> </a:t>
            </a:r>
            <a:r>
              <a:rPr lang="de-DE" dirty="0" err="1"/>
              <a:t>use</a:t>
            </a:r>
            <a:r>
              <a:rPr lang="de-DE" dirty="0"/>
              <a:t> different </a:t>
            </a:r>
            <a:r>
              <a:rPr lang="de-DE" dirty="0" err="1"/>
              <a:t>data</a:t>
            </a:r>
            <a:r>
              <a:rPr lang="de-DE" dirty="0"/>
              <a:t> </a:t>
            </a:r>
            <a:r>
              <a:rPr lang="de-DE" dirty="0" err="1"/>
              <a:t>formats</a:t>
            </a:r>
            <a:r>
              <a:rPr lang="de-DE" dirty="0"/>
              <a:t> </a:t>
            </a:r>
            <a:r>
              <a:rPr lang="de-DE" dirty="0" err="1"/>
              <a:t>than</a:t>
            </a:r>
            <a:r>
              <a:rPr lang="de-DE" dirty="0"/>
              <a:t> SDMX </a:t>
            </a:r>
            <a:r>
              <a:rPr lang="de-DE" dirty="0" err="1"/>
              <a:t>this</a:t>
            </a:r>
            <a:r>
              <a:rPr lang="de-DE" dirty="0"/>
              <a:t> </a:t>
            </a:r>
            <a:r>
              <a:rPr lang="de-DE" dirty="0" err="1"/>
              <a:t>is</a:t>
            </a:r>
            <a:r>
              <a:rPr lang="de-DE" dirty="0"/>
              <a:t> a real </a:t>
            </a:r>
            <a:r>
              <a:rPr lang="de-DE" dirty="0" err="1"/>
              <a:t>challange</a:t>
            </a:r>
            <a:r>
              <a:rPr lang="de-DE" dirty="0"/>
              <a:t> </a:t>
            </a:r>
            <a:r>
              <a:rPr lang="de-DE" dirty="0" err="1"/>
              <a:t>to</a:t>
            </a:r>
            <a:r>
              <a:rPr lang="de-DE" dirty="0"/>
              <a:t> </a:t>
            </a:r>
            <a:r>
              <a:rPr lang="de-DE" dirty="0" err="1"/>
              <a:t>have</a:t>
            </a:r>
            <a:r>
              <a:rPr lang="de-DE" dirty="0"/>
              <a:t> a </a:t>
            </a:r>
            <a:r>
              <a:rPr lang="de-DE" dirty="0" err="1"/>
              <a:t>harmonized</a:t>
            </a:r>
            <a:r>
              <a:rPr lang="de-DE" dirty="0"/>
              <a:t> </a:t>
            </a:r>
            <a:r>
              <a:rPr lang="de-DE" dirty="0" err="1"/>
              <a:t>cross</a:t>
            </a:r>
            <a:r>
              <a:rPr lang="de-DE" dirty="0"/>
              <a:t> </a:t>
            </a:r>
            <a:r>
              <a:rPr lang="de-DE" dirty="0" err="1"/>
              <a:t>border</a:t>
            </a:r>
            <a:r>
              <a:rPr lang="de-DE" dirty="0"/>
              <a:t> </a:t>
            </a:r>
            <a:r>
              <a:rPr lang="de-DE" dirty="0" err="1"/>
              <a:t>consistent</a:t>
            </a:r>
            <a:r>
              <a:rPr lang="de-DE" dirty="0"/>
              <a:t> </a:t>
            </a:r>
            <a:r>
              <a:rPr lang="de-DE" dirty="0" err="1"/>
              <a:t>data</a:t>
            </a:r>
            <a:r>
              <a:rPr lang="de-DE" dirty="0"/>
              <a:t> </a:t>
            </a:r>
            <a:r>
              <a:rPr lang="de-DE" dirty="0" err="1"/>
              <a:t>set</a:t>
            </a:r>
            <a:r>
              <a:rPr lang="de-DE" dirty="0"/>
              <a:t>. </a:t>
            </a:r>
          </a:p>
          <a:p>
            <a:pPr marL="0" lvl="0" indent="0">
              <a:buFont typeface="+mj-lt"/>
              <a:buNone/>
            </a:pPr>
            <a:endParaRPr lang="de-DE" dirty="0"/>
          </a:p>
          <a:p>
            <a:pPr marL="0" lvl="0" indent="0">
              <a:buFont typeface="+mj-lt"/>
              <a:buNone/>
            </a:pPr>
            <a:r>
              <a:rPr lang="de-DE" dirty="0"/>
              <a:t>Further </a:t>
            </a:r>
            <a:r>
              <a:rPr lang="de-DE" dirty="0" err="1"/>
              <a:t>reading</a:t>
            </a:r>
            <a:r>
              <a:rPr lang="de-DE" dirty="0"/>
              <a:t>: German Bundesbank </a:t>
            </a:r>
            <a:r>
              <a:rPr lang="de-DE" dirty="0" err="1"/>
              <a:t>Specification</a:t>
            </a:r>
            <a:r>
              <a:rPr lang="de-DE" dirty="0"/>
              <a:t> (also </a:t>
            </a:r>
            <a:r>
              <a:rPr lang="de-DE" dirty="0" err="1"/>
              <a:t>available</a:t>
            </a:r>
            <a:r>
              <a:rPr lang="de-DE" dirty="0"/>
              <a:t> in English): https://www.bundesbank.de/de/service/meldewesen/bankenstatistik/formate-xml </a:t>
            </a:r>
          </a:p>
          <a:p>
            <a:pPr marL="685800" lvl="1" indent="-228600">
              <a:buFont typeface="+mj-lt"/>
              <a:buAutoNum type="arabicPeriod"/>
            </a:pPr>
            <a:endParaRPr lang="de-DE" dirty="0"/>
          </a:p>
        </p:txBody>
      </p:sp>
      <p:sp>
        <p:nvSpPr>
          <p:cNvPr id="4" name="Foliennummernplatzhalter 3"/>
          <p:cNvSpPr>
            <a:spLocks noGrp="1"/>
          </p:cNvSpPr>
          <p:nvPr>
            <p:ph type="sldNum" sz="quarter" idx="5"/>
          </p:nvPr>
        </p:nvSpPr>
        <p:spPr/>
        <p:txBody>
          <a:bodyPr/>
          <a:lstStyle/>
          <a:p>
            <a:fld id="{3C26ED65-54EF-4DE1-A434-72CD553BB447}" type="slidenum">
              <a:rPr lang="de-DE" smtClean="0"/>
              <a:t>9</a:t>
            </a:fld>
            <a:endParaRPr lang="de-DE"/>
          </a:p>
        </p:txBody>
      </p:sp>
    </p:spTree>
    <p:extLst>
      <p:ext uri="{BB962C8B-B14F-4D97-AF65-F5344CB8AC3E}">
        <p14:creationId xmlns:p14="http://schemas.microsoft.com/office/powerpoint/2010/main" val="38561645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a:p>
            <a:endParaRPr lang="de-DE" dirty="0"/>
          </a:p>
          <a:p>
            <a:pPr marL="171450" indent="-171450">
              <a:buFontTx/>
              <a:buChar char="-"/>
            </a:pPr>
            <a:r>
              <a:rPr lang="de-DE" dirty="0"/>
              <a:t>First </a:t>
            </a:r>
            <a:r>
              <a:rPr lang="de-DE" dirty="0" err="1"/>
              <a:t>submission</a:t>
            </a:r>
            <a:r>
              <a:rPr lang="de-DE" dirty="0"/>
              <a:t>: </a:t>
            </a:r>
            <a:r>
              <a:rPr lang="de-DE" dirty="0" err="1"/>
              <a:t>makes</a:t>
            </a:r>
            <a:r>
              <a:rPr lang="de-DE" dirty="0"/>
              <a:t> </a:t>
            </a:r>
            <a:r>
              <a:rPr lang="de-DE" dirty="0" err="1"/>
              <a:t>sure</a:t>
            </a:r>
            <a:r>
              <a:rPr lang="de-DE" dirty="0"/>
              <a:t> </a:t>
            </a:r>
            <a:r>
              <a:rPr lang="de-DE" dirty="0" err="1"/>
              <a:t>that</a:t>
            </a:r>
            <a:r>
              <a:rPr lang="de-DE" dirty="0"/>
              <a:t> </a:t>
            </a:r>
            <a:r>
              <a:rPr lang="de-DE" dirty="0" err="1"/>
              <a:t>the</a:t>
            </a:r>
            <a:r>
              <a:rPr lang="de-DE" dirty="0"/>
              <a:t> </a:t>
            </a:r>
            <a:r>
              <a:rPr lang="de-DE" dirty="0" err="1"/>
              <a:t>static</a:t>
            </a:r>
            <a:r>
              <a:rPr lang="de-DE" dirty="0"/>
              <a:t> </a:t>
            </a:r>
            <a:r>
              <a:rPr lang="de-DE" dirty="0" err="1"/>
              <a:t>data</a:t>
            </a:r>
            <a:r>
              <a:rPr lang="de-DE" dirty="0"/>
              <a:t> </a:t>
            </a:r>
            <a:r>
              <a:rPr lang="de-DE" dirty="0" err="1"/>
              <a:t>is</a:t>
            </a:r>
            <a:r>
              <a:rPr lang="de-DE" dirty="0"/>
              <a:t> </a:t>
            </a:r>
            <a:r>
              <a:rPr lang="de-DE" dirty="0" err="1"/>
              <a:t>collected</a:t>
            </a:r>
            <a:r>
              <a:rPr lang="de-DE" dirty="0"/>
              <a:t> and </a:t>
            </a:r>
            <a:r>
              <a:rPr lang="de-DE" dirty="0" err="1"/>
              <a:t>that</a:t>
            </a:r>
            <a:r>
              <a:rPr lang="de-DE" dirty="0"/>
              <a:t> </a:t>
            </a:r>
            <a:r>
              <a:rPr lang="de-DE" dirty="0" err="1"/>
              <a:t>it</a:t>
            </a:r>
            <a:r>
              <a:rPr lang="de-DE" dirty="0"/>
              <a:t> </a:t>
            </a:r>
            <a:r>
              <a:rPr lang="de-DE" dirty="0" err="1"/>
              <a:t>can</a:t>
            </a:r>
            <a:r>
              <a:rPr lang="de-DE" dirty="0"/>
              <a:t> </a:t>
            </a:r>
            <a:r>
              <a:rPr lang="de-DE" dirty="0" err="1"/>
              <a:t>be</a:t>
            </a:r>
            <a:r>
              <a:rPr lang="de-DE" dirty="0"/>
              <a:t> </a:t>
            </a:r>
            <a:r>
              <a:rPr lang="de-DE" dirty="0" err="1"/>
              <a:t>submitted</a:t>
            </a:r>
            <a:endParaRPr lang="de-DE" dirty="0"/>
          </a:p>
          <a:p>
            <a:pPr marL="171450" indent="-171450">
              <a:buFontTx/>
              <a:buChar char="-"/>
            </a:pPr>
            <a:r>
              <a:rPr lang="de-DE" dirty="0" err="1"/>
              <a:t>Clarification</a:t>
            </a:r>
            <a:r>
              <a:rPr lang="de-DE" dirty="0"/>
              <a:t> on different </a:t>
            </a:r>
            <a:r>
              <a:rPr lang="de-DE" dirty="0" err="1"/>
              <a:t>aspects</a:t>
            </a:r>
            <a:r>
              <a:rPr lang="de-DE" dirty="0"/>
              <a:t> like </a:t>
            </a:r>
            <a:r>
              <a:rPr lang="de-DE" dirty="0" err="1"/>
              <a:t>how</a:t>
            </a:r>
            <a:r>
              <a:rPr lang="de-DE" dirty="0"/>
              <a:t> </a:t>
            </a:r>
            <a:r>
              <a:rPr lang="de-DE" dirty="0" err="1"/>
              <a:t>to</a:t>
            </a:r>
            <a:r>
              <a:rPr lang="de-DE" dirty="0"/>
              <a:t> deal </a:t>
            </a:r>
            <a:r>
              <a:rPr lang="de-DE" dirty="0" err="1"/>
              <a:t>with</a:t>
            </a:r>
            <a:r>
              <a:rPr lang="de-DE" dirty="0"/>
              <a:t> </a:t>
            </a:r>
            <a:r>
              <a:rPr lang="de-DE" dirty="0" err="1"/>
              <a:t>delete</a:t>
            </a:r>
            <a:r>
              <a:rPr lang="de-DE" dirty="0"/>
              <a:t> </a:t>
            </a:r>
            <a:r>
              <a:rPr lang="de-DE" dirty="0" err="1"/>
              <a:t>messages</a:t>
            </a:r>
            <a:r>
              <a:rPr lang="de-DE" dirty="0"/>
              <a:t>, </a:t>
            </a:r>
            <a:r>
              <a:rPr lang="de-DE" dirty="0" err="1"/>
              <a:t>resubmissions</a:t>
            </a:r>
            <a:r>
              <a:rPr lang="de-DE" dirty="0"/>
              <a:t>, </a:t>
            </a:r>
            <a:r>
              <a:rPr lang="de-DE" dirty="0" err="1"/>
              <a:t>aktivation</a:t>
            </a:r>
            <a:r>
              <a:rPr lang="de-DE" dirty="0"/>
              <a:t>/</a:t>
            </a:r>
            <a:r>
              <a:rPr lang="de-DE" dirty="0" err="1"/>
              <a:t>deactivation</a:t>
            </a:r>
            <a:r>
              <a:rPr lang="de-DE" dirty="0"/>
              <a:t>/</a:t>
            </a:r>
            <a:r>
              <a:rPr lang="de-DE" dirty="0" err="1"/>
              <a:t>new</a:t>
            </a:r>
            <a:r>
              <a:rPr lang="de-DE" dirty="0"/>
              <a:t> </a:t>
            </a:r>
            <a:r>
              <a:rPr lang="de-DE" dirty="0" err="1"/>
              <a:t>validation</a:t>
            </a:r>
            <a:r>
              <a:rPr lang="de-DE" dirty="0"/>
              <a:t> </a:t>
            </a:r>
            <a:r>
              <a:rPr lang="de-DE" dirty="0" err="1"/>
              <a:t>rules</a:t>
            </a:r>
            <a:endParaRPr lang="de-DE" dirty="0"/>
          </a:p>
          <a:p>
            <a:pPr marL="171450" indent="-171450">
              <a:buFontTx/>
              <a:buChar char="-"/>
            </a:pPr>
            <a:r>
              <a:rPr lang="de-DE" dirty="0"/>
              <a:t>First </a:t>
            </a:r>
            <a:r>
              <a:rPr lang="de-DE" dirty="0" err="1"/>
              <a:t>full</a:t>
            </a:r>
            <a:r>
              <a:rPr lang="de-DE" dirty="0"/>
              <a:t> </a:t>
            </a:r>
            <a:r>
              <a:rPr lang="de-DE" dirty="0" err="1"/>
              <a:t>submission</a:t>
            </a:r>
            <a:r>
              <a:rPr lang="de-DE" dirty="0"/>
              <a:t>: also </a:t>
            </a:r>
            <a:r>
              <a:rPr lang="de-DE" dirty="0" err="1"/>
              <a:t>credit</a:t>
            </a:r>
            <a:r>
              <a:rPr lang="de-DE" dirty="0"/>
              <a:t> </a:t>
            </a:r>
            <a:r>
              <a:rPr lang="de-DE" dirty="0" err="1"/>
              <a:t>data</a:t>
            </a:r>
            <a:r>
              <a:rPr lang="de-DE" dirty="0"/>
              <a:t> </a:t>
            </a:r>
            <a:r>
              <a:rPr lang="de-DE" dirty="0" err="1"/>
              <a:t>is</a:t>
            </a:r>
            <a:r>
              <a:rPr lang="de-DE" dirty="0"/>
              <a:t> </a:t>
            </a:r>
            <a:r>
              <a:rPr lang="de-DE" dirty="0" err="1"/>
              <a:t>included</a:t>
            </a:r>
            <a:r>
              <a:rPr lang="de-DE" dirty="0"/>
              <a:t> </a:t>
            </a:r>
            <a:r>
              <a:rPr lang="de-DE" dirty="0" err="1"/>
              <a:t>now</a:t>
            </a:r>
            <a:r>
              <a:rPr lang="de-DE" dirty="0"/>
              <a:t> and </a:t>
            </a:r>
            <a:r>
              <a:rPr lang="de-DE" dirty="0" err="1"/>
              <a:t>therefor</a:t>
            </a:r>
            <a:r>
              <a:rPr lang="de-DE" dirty="0"/>
              <a:t> </a:t>
            </a:r>
            <a:r>
              <a:rPr lang="de-DE" dirty="0" err="1"/>
              <a:t>dynamic</a:t>
            </a:r>
            <a:r>
              <a:rPr lang="de-DE" dirty="0"/>
              <a:t> and </a:t>
            </a:r>
            <a:r>
              <a:rPr lang="de-DE" dirty="0" err="1"/>
              <a:t>static</a:t>
            </a:r>
            <a:r>
              <a:rPr lang="de-DE" dirty="0"/>
              <a:t> </a:t>
            </a:r>
            <a:r>
              <a:rPr lang="de-DE" dirty="0" err="1"/>
              <a:t>data</a:t>
            </a:r>
            <a:r>
              <a:rPr lang="de-DE" dirty="0"/>
              <a:t> </a:t>
            </a:r>
            <a:r>
              <a:rPr lang="de-DE" dirty="0" err="1"/>
              <a:t>is</a:t>
            </a:r>
            <a:r>
              <a:rPr lang="de-DE" dirty="0"/>
              <a:t> </a:t>
            </a:r>
            <a:r>
              <a:rPr lang="de-DE" dirty="0" err="1"/>
              <a:t>now</a:t>
            </a:r>
            <a:r>
              <a:rPr lang="de-DE" dirty="0"/>
              <a:t> in </a:t>
            </a:r>
            <a:r>
              <a:rPr lang="de-DE" dirty="0" err="1"/>
              <a:t>place</a:t>
            </a:r>
            <a:r>
              <a:rPr lang="de-DE" dirty="0"/>
              <a:t>. </a:t>
            </a:r>
          </a:p>
          <a:p>
            <a:pPr marL="171450" indent="-171450">
              <a:buFontTx/>
              <a:buChar char="-"/>
            </a:pPr>
            <a:r>
              <a:rPr lang="de-DE" dirty="0"/>
              <a:t>Further </a:t>
            </a:r>
            <a:r>
              <a:rPr lang="de-DE" dirty="0" err="1"/>
              <a:t>occuring</a:t>
            </a:r>
            <a:r>
              <a:rPr lang="de-DE" dirty="0"/>
              <a:t> </a:t>
            </a:r>
            <a:r>
              <a:rPr lang="de-DE" dirty="0" err="1"/>
              <a:t>questions</a:t>
            </a:r>
            <a:r>
              <a:rPr lang="de-DE" dirty="0"/>
              <a:t> </a:t>
            </a:r>
            <a:r>
              <a:rPr lang="de-DE" dirty="0" err="1"/>
              <a:t>from</a:t>
            </a:r>
            <a:r>
              <a:rPr lang="de-DE" dirty="0"/>
              <a:t> </a:t>
            </a:r>
            <a:r>
              <a:rPr lang="de-DE" dirty="0" err="1"/>
              <a:t>the</a:t>
            </a:r>
            <a:r>
              <a:rPr lang="de-DE" dirty="0"/>
              <a:t> marktet (e.g. </a:t>
            </a:r>
            <a:r>
              <a:rPr lang="de-DE" dirty="0" err="1"/>
              <a:t>spaces</a:t>
            </a:r>
            <a:r>
              <a:rPr lang="de-DE" dirty="0"/>
              <a:t> in </a:t>
            </a:r>
            <a:r>
              <a:rPr lang="de-DE" dirty="0" err="1"/>
              <a:t>keys</a:t>
            </a:r>
            <a:r>
              <a:rPr lang="de-DE" dirty="0"/>
              <a:t> </a:t>
            </a:r>
            <a:r>
              <a:rPr lang="de-DE" dirty="0" err="1"/>
              <a:t>of</a:t>
            </a:r>
            <a:r>
              <a:rPr lang="de-DE" dirty="0"/>
              <a:t> </a:t>
            </a:r>
            <a:r>
              <a:rPr lang="de-DE" dirty="0" err="1"/>
              <a:t>certain</a:t>
            </a:r>
            <a:r>
              <a:rPr lang="de-DE" dirty="0"/>
              <a:t> </a:t>
            </a:r>
            <a:r>
              <a:rPr lang="de-DE" dirty="0" err="1"/>
              <a:t>records</a:t>
            </a:r>
            <a:r>
              <a:rPr lang="de-DE" dirty="0"/>
              <a:t>) and </a:t>
            </a:r>
            <a:r>
              <a:rPr lang="de-DE" dirty="0" err="1"/>
              <a:t>clarifications</a:t>
            </a:r>
            <a:r>
              <a:rPr lang="de-DE" dirty="0"/>
              <a:t> (e.g. </a:t>
            </a:r>
            <a:r>
              <a:rPr lang="de-DE" dirty="0" err="1"/>
              <a:t>no</a:t>
            </a:r>
            <a:r>
              <a:rPr lang="de-DE" dirty="0"/>
              <a:t> </a:t>
            </a:r>
            <a:r>
              <a:rPr lang="de-DE" dirty="0" err="1"/>
              <a:t>data</a:t>
            </a:r>
            <a:r>
              <a:rPr lang="de-DE" dirty="0"/>
              <a:t> </a:t>
            </a:r>
            <a:r>
              <a:rPr lang="de-DE" dirty="0" err="1"/>
              <a:t>for</a:t>
            </a:r>
            <a:r>
              <a:rPr lang="de-DE" dirty="0"/>
              <a:t> </a:t>
            </a:r>
            <a:r>
              <a:rPr lang="de-DE" dirty="0" err="1"/>
              <a:t>natural</a:t>
            </a:r>
            <a:r>
              <a:rPr lang="de-DE" dirty="0"/>
              <a:t> </a:t>
            </a:r>
            <a:r>
              <a:rPr lang="de-DE" dirty="0" err="1"/>
              <a:t>persons</a:t>
            </a:r>
            <a:r>
              <a:rPr lang="de-DE" dirty="0"/>
              <a:t> </a:t>
            </a:r>
            <a:r>
              <a:rPr lang="de-DE" dirty="0" err="1"/>
              <a:t>are</a:t>
            </a:r>
            <a:r>
              <a:rPr lang="de-DE" dirty="0"/>
              <a:t> </a:t>
            </a:r>
            <a:r>
              <a:rPr lang="de-DE" dirty="0" err="1"/>
              <a:t>allowed</a:t>
            </a:r>
            <a:r>
              <a:rPr lang="de-DE" dirty="0"/>
              <a:t> in </a:t>
            </a:r>
            <a:r>
              <a:rPr lang="de-DE" dirty="0" err="1"/>
              <a:t>the</a:t>
            </a:r>
            <a:r>
              <a:rPr lang="de-DE" dirty="0"/>
              <a:t> </a:t>
            </a:r>
            <a:r>
              <a:rPr lang="de-DE" dirty="0" err="1"/>
              <a:t>submission</a:t>
            </a:r>
            <a:r>
              <a:rPr lang="de-DE" dirty="0"/>
              <a:t>). Addition </a:t>
            </a:r>
            <a:r>
              <a:rPr lang="de-DE" dirty="0" err="1"/>
              <a:t>of</a:t>
            </a:r>
            <a:r>
              <a:rPr lang="de-DE" dirty="0"/>
              <a:t> </a:t>
            </a:r>
            <a:r>
              <a:rPr lang="de-DE" dirty="0" err="1"/>
              <a:t>new</a:t>
            </a:r>
            <a:r>
              <a:rPr lang="de-DE" dirty="0"/>
              <a:t> </a:t>
            </a:r>
            <a:r>
              <a:rPr lang="de-DE" dirty="0" err="1"/>
              <a:t>feedback</a:t>
            </a:r>
            <a:r>
              <a:rPr lang="de-DE" dirty="0"/>
              <a:t> </a:t>
            </a:r>
            <a:r>
              <a:rPr lang="de-DE" dirty="0" err="1"/>
              <a:t>from</a:t>
            </a:r>
            <a:r>
              <a:rPr lang="de-DE" dirty="0"/>
              <a:t> ECB </a:t>
            </a:r>
            <a:r>
              <a:rPr lang="de-DE" dirty="0" err="1"/>
              <a:t>validations</a:t>
            </a:r>
            <a:r>
              <a:rPr lang="de-DE" dirty="0"/>
              <a:t> and </a:t>
            </a:r>
            <a:r>
              <a:rPr lang="de-DE" dirty="0" err="1"/>
              <a:t>how</a:t>
            </a:r>
            <a:r>
              <a:rPr lang="de-DE" dirty="0"/>
              <a:t> </a:t>
            </a:r>
            <a:r>
              <a:rPr lang="de-DE" dirty="0" err="1"/>
              <a:t>that</a:t>
            </a:r>
            <a:r>
              <a:rPr lang="de-DE" dirty="0"/>
              <a:t> </a:t>
            </a:r>
            <a:r>
              <a:rPr lang="de-DE" dirty="0" err="1"/>
              <a:t>is</a:t>
            </a:r>
            <a:r>
              <a:rPr lang="de-DE" dirty="0"/>
              <a:t> </a:t>
            </a:r>
            <a:r>
              <a:rPr lang="de-DE" dirty="0" err="1"/>
              <a:t>handled</a:t>
            </a:r>
            <a:r>
              <a:rPr lang="de-DE" dirty="0"/>
              <a:t>. </a:t>
            </a:r>
          </a:p>
          <a:p>
            <a:pPr marL="171450" indent="-171450">
              <a:buFontTx/>
              <a:buChar char="-"/>
            </a:pPr>
            <a:r>
              <a:rPr lang="de-DE" dirty="0" err="1"/>
              <a:t>Changes</a:t>
            </a:r>
            <a:r>
              <a:rPr lang="de-DE" dirty="0"/>
              <a:t> in </a:t>
            </a:r>
            <a:r>
              <a:rPr lang="de-DE" dirty="0" err="1"/>
              <a:t>data</a:t>
            </a:r>
            <a:r>
              <a:rPr lang="de-DE" dirty="0"/>
              <a:t> </a:t>
            </a:r>
            <a:r>
              <a:rPr lang="de-DE" dirty="0" err="1"/>
              <a:t>models</a:t>
            </a:r>
            <a:r>
              <a:rPr lang="de-DE" dirty="0"/>
              <a:t> (e.g. in Germany </a:t>
            </a:r>
            <a:r>
              <a:rPr lang="de-DE" dirty="0" err="1"/>
              <a:t>the</a:t>
            </a:r>
            <a:r>
              <a:rPr lang="de-DE" dirty="0"/>
              <a:t> </a:t>
            </a:r>
            <a:r>
              <a:rPr lang="de-DE" dirty="0" err="1"/>
              <a:t>new</a:t>
            </a:r>
            <a:r>
              <a:rPr lang="de-DE" dirty="0"/>
              <a:t> </a:t>
            </a:r>
            <a:r>
              <a:rPr lang="de-DE" dirty="0" err="1"/>
              <a:t>model</a:t>
            </a:r>
            <a:r>
              <a:rPr lang="de-DE" dirty="0"/>
              <a:t> </a:t>
            </a:r>
            <a:r>
              <a:rPr lang="de-DE" dirty="0" err="1"/>
              <a:t>applies</a:t>
            </a:r>
            <a:r>
              <a:rPr lang="de-DE" dirty="0"/>
              <a:t> </a:t>
            </a:r>
          </a:p>
        </p:txBody>
      </p:sp>
      <p:sp>
        <p:nvSpPr>
          <p:cNvPr id="4" name="Foliennummernplatzhalter 3"/>
          <p:cNvSpPr>
            <a:spLocks noGrp="1"/>
          </p:cNvSpPr>
          <p:nvPr>
            <p:ph type="sldNum" sz="quarter" idx="5"/>
          </p:nvPr>
        </p:nvSpPr>
        <p:spPr/>
        <p:txBody>
          <a:bodyPr/>
          <a:lstStyle/>
          <a:p>
            <a:fld id="{3C26ED65-54EF-4DE1-A434-72CD553BB447}" type="slidenum">
              <a:rPr lang="de-DE" smtClean="0"/>
              <a:t>11</a:t>
            </a:fld>
            <a:endParaRPr lang="de-DE"/>
          </a:p>
        </p:txBody>
      </p:sp>
    </p:spTree>
    <p:extLst>
      <p:ext uri="{BB962C8B-B14F-4D97-AF65-F5344CB8AC3E}">
        <p14:creationId xmlns:p14="http://schemas.microsoft.com/office/powerpoint/2010/main" val="1057620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a:p>
            <a:endParaRPr lang="de-DE" dirty="0"/>
          </a:p>
          <a:p>
            <a:pPr marL="171450" indent="-171450">
              <a:buFontTx/>
              <a:buChar char="-"/>
            </a:pPr>
            <a:r>
              <a:rPr lang="de-DE" dirty="0"/>
              <a:t>First </a:t>
            </a:r>
            <a:r>
              <a:rPr lang="de-DE" dirty="0" err="1"/>
              <a:t>submission</a:t>
            </a:r>
            <a:r>
              <a:rPr lang="de-DE" dirty="0"/>
              <a:t>: </a:t>
            </a:r>
            <a:r>
              <a:rPr lang="de-DE" dirty="0" err="1"/>
              <a:t>makes</a:t>
            </a:r>
            <a:r>
              <a:rPr lang="de-DE" dirty="0"/>
              <a:t> </a:t>
            </a:r>
            <a:r>
              <a:rPr lang="de-DE" dirty="0" err="1"/>
              <a:t>sure</a:t>
            </a:r>
            <a:r>
              <a:rPr lang="de-DE" dirty="0"/>
              <a:t> </a:t>
            </a:r>
            <a:r>
              <a:rPr lang="de-DE" dirty="0" err="1"/>
              <a:t>that</a:t>
            </a:r>
            <a:r>
              <a:rPr lang="de-DE" dirty="0"/>
              <a:t> </a:t>
            </a:r>
            <a:r>
              <a:rPr lang="de-DE" dirty="0" err="1"/>
              <a:t>the</a:t>
            </a:r>
            <a:r>
              <a:rPr lang="de-DE" dirty="0"/>
              <a:t> </a:t>
            </a:r>
            <a:r>
              <a:rPr lang="de-DE" dirty="0" err="1"/>
              <a:t>static</a:t>
            </a:r>
            <a:r>
              <a:rPr lang="de-DE" dirty="0"/>
              <a:t> </a:t>
            </a:r>
            <a:r>
              <a:rPr lang="de-DE" dirty="0" err="1"/>
              <a:t>data</a:t>
            </a:r>
            <a:r>
              <a:rPr lang="de-DE" dirty="0"/>
              <a:t> </a:t>
            </a:r>
            <a:r>
              <a:rPr lang="de-DE" dirty="0" err="1"/>
              <a:t>is</a:t>
            </a:r>
            <a:r>
              <a:rPr lang="de-DE" dirty="0"/>
              <a:t> </a:t>
            </a:r>
            <a:r>
              <a:rPr lang="de-DE" dirty="0" err="1"/>
              <a:t>collected</a:t>
            </a:r>
            <a:r>
              <a:rPr lang="de-DE" dirty="0"/>
              <a:t> and </a:t>
            </a:r>
            <a:r>
              <a:rPr lang="de-DE" dirty="0" err="1"/>
              <a:t>that</a:t>
            </a:r>
            <a:r>
              <a:rPr lang="de-DE" dirty="0"/>
              <a:t> </a:t>
            </a:r>
            <a:r>
              <a:rPr lang="de-DE" dirty="0" err="1"/>
              <a:t>it</a:t>
            </a:r>
            <a:r>
              <a:rPr lang="de-DE" dirty="0"/>
              <a:t> </a:t>
            </a:r>
            <a:r>
              <a:rPr lang="de-DE" dirty="0" err="1"/>
              <a:t>can</a:t>
            </a:r>
            <a:r>
              <a:rPr lang="de-DE" dirty="0"/>
              <a:t> </a:t>
            </a:r>
            <a:r>
              <a:rPr lang="de-DE" dirty="0" err="1"/>
              <a:t>be</a:t>
            </a:r>
            <a:r>
              <a:rPr lang="de-DE" dirty="0"/>
              <a:t> </a:t>
            </a:r>
            <a:r>
              <a:rPr lang="de-DE" dirty="0" err="1"/>
              <a:t>submitted</a:t>
            </a:r>
            <a:endParaRPr lang="de-DE" dirty="0"/>
          </a:p>
          <a:p>
            <a:pPr marL="171450" indent="-171450">
              <a:buFontTx/>
              <a:buChar char="-"/>
            </a:pPr>
            <a:r>
              <a:rPr lang="de-DE" dirty="0" err="1"/>
              <a:t>Clarification</a:t>
            </a:r>
            <a:r>
              <a:rPr lang="de-DE" dirty="0"/>
              <a:t> on different </a:t>
            </a:r>
            <a:r>
              <a:rPr lang="de-DE" dirty="0" err="1"/>
              <a:t>aspects</a:t>
            </a:r>
            <a:r>
              <a:rPr lang="de-DE" dirty="0"/>
              <a:t> like </a:t>
            </a:r>
            <a:r>
              <a:rPr lang="de-DE" dirty="0" err="1"/>
              <a:t>how</a:t>
            </a:r>
            <a:r>
              <a:rPr lang="de-DE" dirty="0"/>
              <a:t> </a:t>
            </a:r>
            <a:r>
              <a:rPr lang="de-DE" dirty="0" err="1"/>
              <a:t>to</a:t>
            </a:r>
            <a:r>
              <a:rPr lang="de-DE" dirty="0"/>
              <a:t> deal </a:t>
            </a:r>
            <a:r>
              <a:rPr lang="de-DE" dirty="0" err="1"/>
              <a:t>with</a:t>
            </a:r>
            <a:r>
              <a:rPr lang="de-DE" dirty="0"/>
              <a:t> </a:t>
            </a:r>
            <a:r>
              <a:rPr lang="de-DE" dirty="0" err="1"/>
              <a:t>delete</a:t>
            </a:r>
            <a:r>
              <a:rPr lang="de-DE" dirty="0"/>
              <a:t> </a:t>
            </a:r>
            <a:r>
              <a:rPr lang="de-DE" dirty="0" err="1"/>
              <a:t>messages</a:t>
            </a:r>
            <a:r>
              <a:rPr lang="de-DE" dirty="0"/>
              <a:t>, </a:t>
            </a:r>
            <a:r>
              <a:rPr lang="de-DE" dirty="0" err="1"/>
              <a:t>resubmissions</a:t>
            </a:r>
            <a:r>
              <a:rPr lang="de-DE" dirty="0"/>
              <a:t>, </a:t>
            </a:r>
            <a:r>
              <a:rPr lang="de-DE" dirty="0" err="1"/>
              <a:t>aktivation</a:t>
            </a:r>
            <a:r>
              <a:rPr lang="de-DE" dirty="0"/>
              <a:t>/</a:t>
            </a:r>
            <a:r>
              <a:rPr lang="de-DE" dirty="0" err="1"/>
              <a:t>deactivation</a:t>
            </a:r>
            <a:r>
              <a:rPr lang="de-DE" dirty="0"/>
              <a:t>/</a:t>
            </a:r>
            <a:r>
              <a:rPr lang="de-DE" dirty="0" err="1"/>
              <a:t>new</a:t>
            </a:r>
            <a:r>
              <a:rPr lang="de-DE" dirty="0"/>
              <a:t> </a:t>
            </a:r>
            <a:r>
              <a:rPr lang="de-DE" dirty="0" err="1"/>
              <a:t>validation</a:t>
            </a:r>
            <a:r>
              <a:rPr lang="de-DE" dirty="0"/>
              <a:t> </a:t>
            </a:r>
            <a:r>
              <a:rPr lang="de-DE" dirty="0" err="1"/>
              <a:t>rules</a:t>
            </a:r>
            <a:endParaRPr lang="de-DE" dirty="0"/>
          </a:p>
          <a:p>
            <a:pPr marL="171450" indent="-171450">
              <a:buFontTx/>
              <a:buChar char="-"/>
            </a:pPr>
            <a:r>
              <a:rPr lang="de-DE" dirty="0"/>
              <a:t>First </a:t>
            </a:r>
            <a:r>
              <a:rPr lang="de-DE" dirty="0" err="1"/>
              <a:t>full</a:t>
            </a:r>
            <a:r>
              <a:rPr lang="de-DE" dirty="0"/>
              <a:t> </a:t>
            </a:r>
            <a:r>
              <a:rPr lang="de-DE" dirty="0" err="1"/>
              <a:t>submission</a:t>
            </a:r>
            <a:r>
              <a:rPr lang="de-DE" dirty="0"/>
              <a:t>: also </a:t>
            </a:r>
            <a:r>
              <a:rPr lang="de-DE" dirty="0" err="1"/>
              <a:t>credit</a:t>
            </a:r>
            <a:r>
              <a:rPr lang="de-DE" dirty="0"/>
              <a:t> </a:t>
            </a:r>
            <a:r>
              <a:rPr lang="de-DE" dirty="0" err="1"/>
              <a:t>data</a:t>
            </a:r>
            <a:r>
              <a:rPr lang="de-DE" dirty="0"/>
              <a:t> </a:t>
            </a:r>
            <a:r>
              <a:rPr lang="de-DE" dirty="0" err="1"/>
              <a:t>is</a:t>
            </a:r>
            <a:r>
              <a:rPr lang="de-DE" dirty="0"/>
              <a:t> </a:t>
            </a:r>
            <a:r>
              <a:rPr lang="de-DE" dirty="0" err="1"/>
              <a:t>included</a:t>
            </a:r>
            <a:r>
              <a:rPr lang="de-DE" dirty="0"/>
              <a:t> </a:t>
            </a:r>
            <a:r>
              <a:rPr lang="de-DE" dirty="0" err="1"/>
              <a:t>now</a:t>
            </a:r>
            <a:r>
              <a:rPr lang="de-DE" dirty="0"/>
              <a:t> and </a:t>
            </a:r>
            <a:r>
              <a:rPr lang="de-DE" dirty="0" err="1"/>
              <a:t>therefor</a:t>
            </a:r>
            <a:r>
              <a:rPr lang="de-DE" dirty="0"/>
              <a:t> </a:t>
            </a:r>
            <a:r>
              <a:rPr lang="de-DE" dirty="0" err="1"/>
              <a:t>dynamic</a:t>
            </a:r>
            <a:r>
              <a:rPr lang="de-DE" dirty="0"/>
              <a:t> and </a:t>
            </a:r>
            <a:r>
              <a:rPr lang="de-DE" dirty="0" err="1"/>
              <a:t>static</a:t>
            </a:r>
            <a:r>
              <a:rPr lang="de-DE" dirty="0"/>
              <a:t> </a:t>
            </a:r>
            <a:r>
              <a:rPr lang="de-DE" dirty="0" err="1"/>
              <a:t>data</a:t>
            </a:r>
            <a:r>
              <a:rPr lang="de-DE" dirty="0"/>
              <a:t> </a:t>
            </a:r>
            <a:r>
              <a:rPr lang="de-DE" dirty="0" err="1"/>
              <a:t>is</a:t>
            </a:r>
            <a:r>
              <a:rPr lang="de-DE" dirty="0"/>
              <a:t> </a:t>
            </a:r>
            <a:r>
              <a:rPr lang="de-DE" dirty="0" err="1"/>
              <a:t>now</a:t>
            </a:r>
            <a:r>
              <a:rPr lang="de-DE" dirty="0"/>
              <a:t> in </a:t>
            </a:r>
            <a:r>
              <a:rPr lang="de-DE" dirty="0" err="1"/>
              <a:t>place</a:t>
            </a:r>
            <a:r>
              <a:rPr lang="de-DE" dirty="0"/>
              <a:t>. </a:t>
            </a:r>
          </a:p>
          <a:p>
            <a:pPr marL="171450" indent="-171450">
              <a:buFontTx/>
              <a:buChar char="-"/>
            </a:pPr>
            <a:r>
              <a:rPr lang="de-DE" dirty="0"/>
              <a:t>Further </a:t>
            </a:r>
            <a:r>
              <a:rPr lang="de-DE" dirty="0" err="1"/>
              <a:t>occuring</a:t>
            </a:r>
            <a:r>
              <a:rPr lang="de-DE" dirty="0"/>
              <a:t> </a:t>
            </a:r>
            <a:r>
              <a:rPr lang="de-DE" dirty="0" err="1"/>
              <a:t>questions</a:t>
            </a:r>
            <a:r>
              <a:rPr lang="de-DE" dirty="0"/>
              <a:t> </a:t>
            </a:r>
            <a:r>
              <a:rPr lang="de-DE" dirty="0" err="1"/>
              <a:t>from</a:t>
            </a:r>
            <a:r>
              <a:rPr lang="de-DE" dirty="0"/>
              <a:t> </a:t>
            </a:r>
            <a:r>
              <a:rPr lang="de-DE" dirty="0" err="1"/>
              <a:t>the</a:t>
            </a:r>
            <a:r>
              <a:rPr lang="de-DE" dirty="0"/>
              <a:t> marktet (e.g. </a:t>
            </a:r>
            <a:r>
              <a:rPr lang="de-DE" dirty="0" err="1"/>
              <a:t>spaces</a:t>
            </a:r>
            <a:r>
              <a:rPr lang="de-DE" dirty="0"/>
              <a:t> in </a:t>
            </a:r>
            <a:r>
              <a:rPr lang="de-DE" dirty="0" err="1"/>
              <a:t>keys</a:t>
            </a:r>
            <a:r>
              <a:rPr lang="de-DE" dirty="0"/>
              <a:t> </a:t>
            </a:r>
            <a:r>
              <a:rPr lang="de-DE" dirty="0" err="1"/>
              <a:t>of</a:t>
            </a:r>
            <a:r>
              <a:rPr lang="de-DE" dirty="0"/>
              <a:t> </a:t>
            </a:r>
            <a:r>
              <a:rPr lang="de-DE" dirty="0" err="1"/>
              <a:t>certain</a:t>
            </a:r>
            <a:r>
              <a:rPr lang="de-DE" dirty="0"/>
              <a:t> </a:t>
            </a:r>
            <a:r>
              <a:rPr lang="de-DE" dirty="0" err="1"/>
              <a:t>records</a:t>
            </a:r>
            <a:r>
              <a:rPr lang="de-DE" dirty="0"/>
              <a:t>) and </a:t>
            </a:r>
            <a:r>
              <a:rPr lang="de-DE" dirty="0" err="1"/>
              <a:t>clarifications</a:t>
            </a:r>
            <a:r>
              <a:rPr lang="de-DE" dirty="0"/>
              <a:t> (e.g. </a:t>
            </a:r>
            <a:r>
              <a:rPr lang="de-DE" dirty="0" err="1"/>
              <a:t>no</a:t>
            </a:r>
            <a:r>
              <a:rPr lang="de-DE" dirty="0"/>
              <a:t> </a:t>
            </a:r>
            <a:r>
              <a:rPr lang="de-DE" dirty="0" err="1"/>
              <a:t>data</a:t>
            </a:r>
            <a:r>
              <a:rPr lang="de-DE" dirty="0"/>
              <a:t> </a:t>
            </a:r>
            <a:r>
              <a:rPr lang="de-DE" dirty="0" err="1"/>
              <a:t>for</a:t>
            </a:r>
            <a:r>
              <a:rPr lang="de-DE" dirty="0"/>
              <a:t> </a:t>
            </a:r>
            <a:r>
              <a:rPr lang="de-DE" dirty="0" err="1"/>
              <a:t>natural</a:t>
            </a:r>
            <a:r>
              <a:rPr lang="de-DE" dirty="0"/>
              <a:t> </a:t>
            </a:r>
            <a:r>
              <a:rPr lang="de-DE" dirty="0" err="1"/>
              <a:t>persons</a:t>
            </a:r>
            <a:r>
              <a:rPr lang="de-DE" dirty="0"/>
              <a:t> </a:t>
            </a:r>
            <a:r>
              <a:rPr lang="de-DE" dirty="0" err="1"/>
              <a:t>are</a:t>
            </a:r>
            <a:r>
              <a:rPr lang="de-DE" dirty="0"/>
              <a:t> </a:t>
            </a:r>
            <a:r>
              <a:rPr lang="de-DE" dirty="0" err="1"/>
              <a:t>allowed</a:t>
            </a:r>
            <a:r>
              <a:rPr lang="de-DE" dirty="0"/>
              <a:t> in </a:t>
            </a:r>
            <a:r>
              <a:rPr lang="de-DE" dirty="0" err="1"/>
              <a:t>the</a:t>
            </a:r>
            <a:r>
              <a:rPr lang="de-DE" dirty="0"/>
              <a:t> </a:t>
            </a:r>
            <a:r>
              <a:rPr lang="de-DE" dirty="0" err="1"/>
              <a:t>submission</a:t>
            </a:r>
            <a:r>
              <a:rPr lang="de-DE" dirty="0"/>
              <a:t>). Addition </a:t>
            </a:r>
            <a:r>
              <a:rPr lang="de-DE" dirty="0" err="1"/>
              <a:t>of</a:t>
            </a:r>
            <a:r>
              <a:rPr lang="de-DE" dirty="0"/>
              <a:t> </a:t>
            </a:r>
            <a:r>
              <a:rPr lang="de-DE" dirty="0" err="1"/>
              <a:t>new</a:t>
            </a:r>
            <a:r>
              <a:rPr lang="de-DE" dirty="0"/>
              <a:t> </a:t>
            </a:r>
            <a:r>
              <a:rPr lang="de-DE" dirty="0" err="1"/>
              <a:t>feedback</a:t>
            </a:r>
            <a:r>
              <a:rPr lang="de-DE" dirty="0"/>
              <a:t> </a:t>
            </a:r>
            <a:r>
              <a:rPr lang="de-DE" dirty="0" err="1"/>
              <a:t>from</a:t>
            </a:r>
            <a:r>
              <a:rPr lang="de-DE" dirty="0"/>
              <a:t> ECB </a:t>
            </a:r>
            <a:r>
              <a:rPr lang="de-DE" dirty="0" err="1"/>
              <a:t>validations</a:t>
            </a:r>
            <a:r>
              <a:rPr lang="de-DE" dirty="0"/>
              <a:t> and </a:t>
            </a:r>
            <a:r>
              <a:rPr lang="de-DE" dirty="0" err="1"/>
              <a:t>how</a:t>
            </a:r>
            <a:r>
              <a:rPr lang="de-DE" dirty="0"/>
              <a:t> </a:t>
            </a:r>
            <a:r>
              <a:rPr lang="de-DE" dirty="0" err="1"/>
              <a:t>that</a:t>
            </a:r>
            <a:r>
              <a:rPr lang="de-DE" dirty="0"/>
              <a:t> </a:t>
            </a:r>
            <a:r>
              <a:rPr lang="de-DE" dirty="0" err="1"/>
              <a:t>is</a:t>
            </a:r>
            <a:r>
              <a:rPr lang="de-DE" dirty="0"/>
              <a:t> </a:t>
            </a:r>
            <a:r>
              <a:rPr lang="de-DE" dirty="0" err="1"/>
              <a:t>handled</a:t>
            </a:r>
            <a:r>
              <a:rPr lang="de-DE" dirty="0"/>
              <a:t>. </a:t>
            </a:r>
          </a:p>
          <a:p>
            <a:pPr marL="171450" indent="-171450">
              <a:buFontTx/>
              <a:buChar char="-"/>
            </a:pPr>
            <a:r>
              <a:rPr lang="de-DE" dirty="0" err="1"/>
              <a:t>Changes</a:t>
            </a:r>
            <a:r>
              <a:rPr lang="de-DE" dirty="0"/>
              <a:t> in </a:t>
            </a:r>
            <a:r>
              <a:rPr lang="de-DE" dirty="0" err="1"/>
              <a:t>data</a:t>
            </a:r>
            <a:r>
              <a:rPr lang="de-DE" dirty="0"/>
              <a:t> </a:t>
            </a:r>
            <a:r>
              <a:rPr lang="de-DE" dirty="0" err="1"/>
              <a:t>models</a:t>
            </a:r>
            <a:r>
              <a:rPr lang="de-DE" dirty="0"/>
              <a:t> (e.g. in Germany </a:t>
            </a:r>
            <a:r>
              <a:rPr lang="de-DE" dirty="0" err="1"/>
              <a:t>the</a:t>
            </a:r>
            <a:r>
              <a:rPr lang="de-DE" dirty="0"/>
              <a:t> </a:t>
            </a:r>
            <a:r>
              <a:rPr lang="de-DE" dirty="0" err="1"/>
              <a:t>new</a:t>
            </a:r>
            <a:r>
              <a:rPr lang="de-DE" dirty="0"/>
              <a:t> </a:t>
            </a:r>
            <a:r>
              <a:rPr lang="de-DE" dirty="0" err="1"/>
              <a:t>model</a:t>
            </a:r>
            <a:r>
              <a:rPr lang="de-DE" dirty="0"/>
              <a:t> </a:t>
            </a:r>
            <a:r>
              <a:rPr lang="de-DE" dirty="0" err="1"/>
              <a:t>applies</a:t>
            </a:r>
            <a:r>
              <a:rPr lang="de-DE" dirty="0"/>
              <a:t> </a:t>
            </a:r>
          </a:p>
        </p:txBody>
      </p:sp>
      <p:sp>
        <p:nvSpPr>
          <p:cNvPr id="4" name="Foliennummernplatzhalter 3"/>
          <p:cNvSpPr>
            <a:spLocks noGrp="1"/>
          </p:cNvSpPr>
          <p:nvPr>
            <p:ph type="sldNum" sz="quarter" idx="5"/>
          </p:nvPr>
        </p:nvSpPr>
        <p:spPr/>
        <p:txBody>
          <a:bodyPr/>
          <a:lstStyle/>
          <a:p>
            <a:fld id="{3C26ED65-54EF-4DE1-A434-72CD553BB447}" type="slidenum">
              <a:rPr lang="de-DE" smtClean="0"/>
              <a:t>12</a:t>
            </a:fld>
            <a:endParaRPr lang="de-DE"/>
          </a:p>
        </p:txBody>
      </p:sp>
    </p:spTree>
    <p:extLst>
      <p:ext uri="{BB962C8B-B14F-4D97-AF65-F5344CB8AC3E}">
        <p14:creationId xmlns:p14="http://schemas.microsoft.com/office/powerpoint/2010/main" val="27866698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a:p>
            <a:endParaRPr lang="de-DE" dirty="0"/>
          </a:p>
          <a:p>
            <a:pPr marL="171450" indent="-171450">
              <a:buFontTx/>
              <a:buChar char="-"/>
            </a:pPr>
            <a:r>
              <a:rPr lang="de-DE" dirty="0"/>
              <a:t>First </a:t>
            </a:r>
            <a:r>
              <a:rPr lang="de-DE" dirty="0" err="1"/>
              <a:t>submission</a:t>
            </a:r>
            <a:r>
              <a:rPr lang="de-DE" dirty="0"/>
              <a:t>: </a:t>
            </a:r>
            <a:r>
              <a:rPr lang="de-DE" dirty="0" err="1"/>
              <a:t>makes</a:t>
            </a:r>
            <a:r>
              <a:rPr lang="de-DE" dirty="0"/>
              <a:t> </a:t>
            </a:r>
            <a:r>
              <a:rPr lang="de-DE" dirty="0" err="1"/>
              <a:t>sure</a:t>
            </a:r>
            <a:r>
              <a:rPr lang="de-DE" dirty="0"/>
              <a:t> </a:t>
            </a:r>
            <a:r>
              <a:rPr lang="de-DE" dirty="0" err="1"/>
              <a:t>that</a:t>
            </a:r>
            <a:r>
              <a:rPr lang="de-DE" dirty="0"/>
              <a:t> </a:t>
            </a:r>
            <a:r>
              <a:rPr lang="de-DE" dirty="0" err="1"/>
              <a:t>the</a:t>
            </a:r>
            <a:r>
              <a:rPr lang="de-DE" dirty="0"/>
              <a:t> </a:t>
            </a:r>
            <a:r>
              <a:rPr lang="de-DE" dirty="0" err="1"/>
              <a:t>static</a:t>
            </a:r>
            <a:r>
              <a:rPr lang="de-DE" dirty="0"/>
              <a:t> </a:t>
            </a:r>
            <a:r>
              <a:rPr lang="de-DE" dirty="0" err="1"/>
              <a:t>data</a:t>
            </a:r>
            <a:r>
              <a:rPr lang="de-DE" dirty="0"/>
              <a:t> </a:t>
            </a:r>
            <a:r>
              <a:rPr lang="de-DE" dirty="0" err="1"/>
              <a:t>is</a:t>
            </a:r>
            <a:r>
              <a:rPr lang="de-DE" dirty="0"/>
              <a:t> </a:t>
            </a:r>
            <a:r>
              <a:rPr lang="de-DE" dirty="0" err="1"/>
              <a:t>collected</a:t>
            </a:r>
            <a:r>
              <a:rPr lang="de-DE" dirty="0"/>
              <a:t> and </a:t>
            </a:r>
            <a:r>
              <a:rPr lang="de-DE" dirty="0" err="1"/>
              <a:t>that</a:t>
            </a:r>
            <a:r>
              <a:rPr lang="de-DE" dirty="0"/>
              <a:t> </a:t>
            </a:r>
            <a:r>
              <a:rPr lang="de-DE" dirty="0" err="1"/>
              <a:t>it</a:t>
            </a:r>
            <a:r>
              <a:rPr lang="de-DE" dirty="0"/>
              <a:t> </a:t>
            </a:r>
            <a:r>
              <a:rPr lang="de-DE" dirty="0" err="1"/>
              <a:t>can</a:t>
            </a:r>
            <a:r>
              <a:rPr lang="de-DE" dirty="0"/>
              <a:t> </a:t>
            </a:r>
            <a:r>
              <a:rPr lang="de-DE" dirty="0" err="1"/>
              <a:t>be</a:t>
            </a:r>
            <a:r>
              <a:rPr lang="de-DE" dirty="0"/>
              <a:t> </a:t>
            </a:r>
            <a:r>
              <a:rPr lang="de-DE" dirty="0" err="1"/>
              <a:t>submitted</a:t>
            </a:r>
            <a:endParaRPr lang="de-DE" dirty="0"/>
          </a:p>
          <a:p>
            <a:pPr marL="171450" indent="-171450">
              <a:buFontTx/>
              <a:buChar char="-"/>
            </a:pPr>
            <a:r>
              <a:rPr lang="de-DE" dirty="0" err="1"/>
              <a:t>Clarification</a:t>
            </a:r>
            <a:r>
              <a:rPr lang="de-DE" dirty="0"/>
              <a:t> on different </a:t>
            </a:r>
            <a:r>
              <a:rPr lang="de-DE" dirty="0" err="1"/>
              <a:t>aspects</a:t>
            </a:r>
            <a:r>
              <a:rPr lang="de-DE" dirty="0"/>
              <a:t> like </a:t>
            </a:r>
            <a:r>
              <a:rPr lang="de-DE" dirty="0" err="1"/>
              <a:t>how</a:t>
            </a:r>
            <a:r>
              <a:rPr lang="de-DE" dirty="0"/>
              <a:t> </a:t>
            </a:r>
            <a:r>
              <a:rPr lang="de-DE" dirty="0" err="1"/>
              <a:t>to</a:t>
            </a:r>
            <a:r>
              <a:rPr lang="de-DE" dirty="0"/>
              <a:t> deal </a:t>
            </a:r>
            <a:r>
              <a:rPr lang="de-DE" dirty="0" err="1"/>
              <a:t>with</a:t>
            </a:r>
            <a:r>
              <a:rPr lang="de-DE" dirty="0"/>
              <a:t> </a:t>
            </a:r>
            <a:r>
              <a:rPr lang="de-DE" dirty="0" err="1"/>
              <a:t>delete</a:t>
            </a:r>
            <a:r>
              <a:rPr lang="de-DE" dirty="0"/>
              <a:t> </a:t>
            </a:r>
            <a:r>
              <a:rPr lang="de-DE" dirty="0" err="1"/>
              <a:t>messages</a:t>
            </a:r>
            <a:r>
              <a:rPr lang="de-DE" dirty="0"/>
              <a:t>, </a:t>
            </a:r>
            <a:r>
              <a:rPr lang="de-DE" dirty="0" err="1"/>
              <a:t>resubmissions</a:t>
            </a:r>
            <a:r>
              <a:rPr lang="de-DE" dirty="0"/>
              <a:t>, </a:t>
            </a:r>
            <a:r>
              <a:rPr lang="de-DE" dirty="0" err="1"/>
              <a:t>aktivation</a:t>
            </a:r>
            <a:r>
              <a:rPr lang="de-DE" dirty="0"/>
              <a:t>/</a:t>
            </a:r>
            <a:r>
              <a:rPr lang="de-DE" dirty="0" err="1"/>
              <a:t>deactivation</a:t>
            </a:r>
            <a:r>
              <a:rPr lang="de-DE" dirty="0"/>
              <a:t>/</a:t>
            </a:r>
            <a:r>
              <a:rPr lang="de-DE" dirty="0" err="1"/>
              <a:t>new</a:t>
            </a:r>
            <a:r>
              <a:rPr lang="de-DE" dirty="0"/>
              <a:t> </a:t>
            </a:r>
            <a:r>
              <a:rPr lang="de-DE" dirty="0" err="1"/>
              <a:t>validation</a:t>
            </a:r>
            <a:r>
              <a:rPr lang="de-DE" dirty="0"/>
              <a:t> </a:t>
            </a:r>
            <a:r>
              <a:rPr lang="de-DE" dirty="0" err="1"/>
              <a:t>rules</a:t>
            </a:r>
            <a:endParaRPr lang="de-DE" dirty="0"/>
          </a:p>
          <a:p>
            <a:pPr marL="171450" indent="-171450">
              <a:buFontTx/>
              <a:buChar char="-"/>
            </a:pPr>
            <a:r>
              <a:rPr lang="de-DE" dirty="0"/>
              <a:t>First </a:t>
            </a:r>
            <a:r>
              <a:rPr lang="de-DE" dirty="0" err="1"/>
              <a:t>full</a:t>
            </a:r>
            <a:r>
              <a:rPr lang="de-DE" dirty="0"/>
              <a:t> </a:t>
            </a:r>
            <a:r>
              <a:rPr lang="de-DE" dirty="0" err="1"/>
              <a:t>submission</a:t>
            </a:r>
            <a:r>
              <a:rPr lang="de-DE" dirty="0"/>
              <a:t>: also </a:t>
            </a:r>
            <a:r>
              <a:rPr lang="de-DE" dirty="0" err="1"/>
              <a:t>credit</a:t>
            </a:r>
            <a:r>
              <a:rPr lang="de-DE" dirty="0"/>
              <a:t> </a:t>
            </a:r>
            <a:r>
              <a:rPr lang="de-DE" dirty="0" err="1"/>
              <a:t>data</a:t>
            </a:r>
            <a:r>
              <a:rPr lang="de-DE" dirty="0"/>
              <a:t> </a:t>
            </a:r>
            <a:r>
              <a:rPr lang="de-DE" dirty="0" err="1"/>
              <a:t>is</a:t>
            </a:r>
            <a:r>
              <a:rPr lang="de-DE" dirty="0"/>
              <a:t> </a:t>
            </a:r>
            <a:r>
              <a:rPr lang="de-DE" dirty="0" err="1"/>
              <a:t>included</a:t>
            </a:r>
            <a:r>
              <a:rPr lang="de-DE" dirty="0"/>
              <a:t> </a:t>
            </a:r>
            <a:r>
              <a:rPr lang="de-DE" dirty="0" err="1"/>
              <a:t>now</a:t>
            </a:r>
            <a:r>
              <a:rPr lang="de-DE" dirty="0"/>
              <a:t> and </a:t>
            </a:r>
            <a:r>
              <a:rPr lang="de-DE" dirty="0" err="1"/>
              <a:t>therefor</a:t>
            </a:r>
            <a:r>
              <a:rPr lang="de-DE" dirty="0"/>
              <a:t> </a:t>
            </a:r>
            <a:r>
              <a:rPr lang="de-DE" dirty="0" err="1"/>
              <a:t>dynamic</a:t>
            </a:r>
            <a:r>
              <a:rPr lang="de-DE" dirty="0"/>
              <a:t> and </a:t>
            </a:r>
            <a:r>
              <a:rPr lang="de-DE" dirty="0" err="1"/>
              <a:t>static</a:t>
            </a:r>
            <a:r>
              <a:rPr lang="de-DE" dirty="0"/>
              <a:t> </a:t>
            </a:r>
            <a:r>
              <a:rPr lang="de-DE" dirty="0" err="1"/>
              <a:t>data</a:t>
            </a:r>
            <a:r>
              <a:rPr lang="de-DE" dirty="0"/>
              <a:t> </a:t>
            </a:r>
            <a:r>
              <a:rPr lang="de-DE" dirty="0" err="1"/>
              <a:t>is</a:t>
            </a:r>
            <a:r>
              <a:rPr lang="de-DE" dirty="0"/>
              <a:t> </a:t>
            </a:r>
            <a:r>
              <a:rPr lang="de-DE" dirty="0" err="1"/>
              <a:t>now</a:t>
            </a:r>
            <a:r>
              <a:rPr lang="de-DE" dirty="0"/>
              <a:t> in </a:t>
            </a:r>
            <a:r>
              <a:rPr lang="de-DE" dirty="0" err="1"/>
              <a:t>place</a:t>
            </a:r>
            <a:r>
              <a:rPr lang="de-DE" dirty="0"/>
              <a:t>. </a:t>
            </a:r>
          </a:p>
          <a:p>
            <a:pPr marL="171450" indent="-171450">
              <a:buFontTx/>
              <a:buChar char="-"/>
            </a:pPr>
            <a:r>
              <a:rPr lang="de-DE" dirty="0"/>
              <a:t>Further </a:t>
            </a:r>
            <a:r>
              <a:rPr lang="de-DE" dirty="0" err="1"/>
              <a:t>occuring</a:t>
            </a:r>
            <a:r>
              <a:rPr lang="de-DE" dirty="0"/>
              <a:t> </a:t>
            </a:r>
            <a:r>
              <a:rPr lang="de-DE" dirty="0" err="1"/>
              <a:t>questions</a:t>
            </a:r>
            <a:r>
              <a:rPr lang="de-DE" dirty="0"/>
              <a:t> </a:t>
            </a:r>
            <a:r>
              <a:rPr lang="de-DE" dirty="0" err="1"/>
              <a:t>from</a:t>
            </a:r>
            <a:r>
              <a:rPr lang="de-DE" dirty="0"/>
              <a:t> </a:t>
            </a:r>
            <a:r>
              <a:rPr lang="de-DE" dirty="0" err="1"/>
              <a:t>the</a:t>
            </a:r>
            <a:r>
              <a:rPr lang="de-DE" dirty="0"/>
              <a:t> marktet (e.g. </a:t>
            </a:r>
            <a:r>
              <a:rPr lang="de-DE" dirty="0" err="1"/>
              <a:t>spaces</a:t>
            </a:r>
            <a:r>
              <a:rPr lang="de-DE" dirty="0"/>
              <a:t> in </a:t>
            </a:r>
            <a:r>
              <a:rPr lang="de-DE" dirty="0" err="1"/>
              <a:t>keys</a:t>
            </a:r>
            <a:r>
              <a:rPr lang="de-DE" dirty="0"/>
              <a:t> </a:t>
            </a:r>
            <a:r>
              <a:rPr lang="de-DE" dirty="0" err="1"/>
              <a:t>of</a:t>
            </a:r>
            <a:r>
              <a:rPr lang="de-DE" dirty="0"/>
              <a:t> </a:t>
            </a:r>
            <a:r>
              <a:rPr lang="de-DE" dirty="0" err="1"/>
              <a:t>certain</a:t>
            </a:r>
            <a:r>
              <a:rPr lang="de-DE" dirty="0"/>
              <a:t> </a:t>
            </a:r>
            <a:r>
              <a:rPr lang="de-DE" dirty="0" err="1"/>
              <a:t>records</a:t>
            </a:r>
            <a:r>
              <a:rPr lang="de-DE" dirty="0"/>
              <a:t>) and </a:t>
            </a:r>
            <a:r>
              <a:rPr lang="de-DE" dirty="0" err="1"/>
              <a:t>clarifications</a:t>
            </a:r>
            <a:r>
              <a:rPr lang="de-DE" dirty="0"/>
              <a:t> (e.g. </a:t>
            </a:r>
            <a:r>
              <a:rPr lang="de-DE" dirty="0" err="1"/>
              <a:t>no</a:t>
            </a:r>
            <a:r>
              <a:rPr lang="de-DE" dirty="0"/>
              <a:t> </a:t>
            </a:r>
            <a:r>
              <a:rPr lang="de-DE" dirty="0" err="1"/>
              <a:t>data</a:t>
            </a:r>
            <a:r>
              <a:rPr lang="de-DE" dirty="0"/>
              <a:t> </a:t>
            </a:r>
            <a:r>
              <a:rPr lang="de-DE" dirty="0" err="1"/>
              <a:t>for</a:t>
            </a:r>
            <a:r>
              <a:rPr lang="de-DE" dirty="0"/>
              <a:t> </a:t>
            </a:r>
            <a:r>
              <a:rPr lang="de-DE" dirty="0" err="1"/>
              <a:t>natural</a:t>
            </a:r>
            <a:r>
              <a:rPr lang="de-DE" dirty="0"/>
              <a:t> </a:t>
            </a:r>
            <a:r>
              <a:rPr lang="de-DE" dirty="0" err="1"/>
              <a:t>persons</a:t>
            </a:r>
            <a:r>
              <a:rPr lang="de-DE" dirty="0"/>
              <a:t> </a:t>
            </a:r>
            <a:r>
              <a:rPr lang="de-DE" dirty="0" err="1"/>
              <a:t>are</a:t>
            </a:r>
            <a:r>
              <a:rPr lang="de-DE" dirty="0"/>
              <a:t> </a:t>
            </a:r>
            <a:r>
              <a:rPr lang="de-DE" dirty="0" err="1"/>
              <a:t>allowed</a:t>
            </a:r>
            <a:r>
              <a:rPr lang="de-DE" dirty="0"/>
              <a:t> in </a:t>
            </a:r>
            <a:r>
              <a:rPr lang="de-DE" dirty="0" err="1"/>
              <a:t>the</a:t>
            </a:r>
            <a:r>
              <a:rPr lang="de-DE" dirty="0"/>
              <a:t> </a:t>
            </a:r>
            <a:r>
              <a:rPr lang="de-DE" dirty="0" err="1"/>
              <a:t>submission</a:t>
            </a:r>
            <a:r>
              <a:rPr lang="de-DE" dirty="0"/>
              <a:t>). Addition </a:t>
            </a:r>
            <a:r>
              <a:rPr lang="de-DE" dirty="0" err="1"/>
              <a:t>of</a:t>
            </a:r>
            <a:r>
              <a:rPr lang="de-DE" dirty="0"/>
              <a:t> </a:t>
            </a:r>
            <a:r>
              <a:rPr lang="de-DE" dirty="0" err="1"/>
              <a:t>new</a:t>
            </a:r>
            <a:r>
              <a:rPr lang="de-DE" dirty="0"/>
              <a:t> </a:t>
            </a:r>
            <a:r>
              <a:rPr lang="de-DE" dirty="0" err="1"/>
              <a:t>feedback</a:t>
            </a:r>
            <a:r>
              <a:rPr lang="de-DE" dirty="0"/>
              <a:t> </a:t>
            </a:r>
            <a:r>
              <a:rPr lang="de-DE" dirty="0" err="1"/>
              <a:t>from</a:t>
            </a:r>
            <a:r>
              <a:rPr lang="de-DE" dirty="0"/>
              <a:t> ECB </a:t>
            </a:r>
            <a:r>
              <a:rPr lang="de-DE" dirty="0" err="1"/>
              <a:t>validations</a:t>
            </a:r>
            <a:r>
              <a:rPr lang="de-DE" dirty="0"/>
              <a:t> and </a:t>
            </a:r>
            <a:r>
              <a:rPr lang="de-DE" dirty="0" err="1"/>
              <a:t>how</a:t>
            </a:r>
            <a:r>
              <a:rPr lang="de-DE" dirty="0"/>
              <a:t> </a:t>
            </a:r>
            <a:r>
              <a:rPr lang="de-DE" dirty="0" err="1"/>
              <a:t>that</a:t>
            </a:r>
            <a:r>
              <a:rPr lang="de-DE" dirty="0"/>
              <a:t> </a:t>
            </a:r>
            <a:r>
              <a:rPr lang="de-DE" dirty="0" err="1"/>
              <a:t>is</a:t>
            </a:r>
            <a:r>
              <a:rPr lang="de-DE" dirty="0"/>
              <a:t> </a:t>
            </a:r>
            <a:r>
              <a:rPr lang="de-DE" dirty="0" err="1"/>
              <a:t>handled</a:t>
            </a:r>
            <a:r>
              <a:rPr lang="de-DE" dirty="0"/>
              <a:t>. </a:t>
            </a:r>
          </a:p>
          <a:p>
            <a:pPr marL="171450" indent="-171450">
              <a:buFontTx/>
              <a:buChar char="-"/>
            </a:pPr>
            <a:r>
              <a:rPr lang="de-DE" dirty="0" err="1"/>
              <a:t>Changes</a:t>
            </a:r>
            <a:r>
              <a:rPr lang="de-DE" dirty="0"/>
              <a:t> in </a:t>
            </a:r>
            <a:r>
              <a:rPr lang="de-DE" dirty="0" err="1"/>
              <a:t>data</a:t>
            </a:r>
            <a:r>
              <a:rPr lang="de-DE" dirty="0"/>
              <a:t> </a:t>
            </a:r>
            <a:r>
              <a:rPr lang="de-DE" dirty="0" err="1"/>
              <a:t>models</a:t>
            </a:r>
            <a:r>
              <a:rPr lang="de-DE" dirty="0"/>
              <a:t> (e.g. in Germany </a:t>
            </a:r>
            <a:r>
              <a:rPr lang="de-DE" dirty="0" err="1"/>
              <a:t>the</a:t>
            </a:r>
            <a:r>
              <a:rPr lang="de-DE" dirty="0"/>
              <a:t> </a:t>
            </a:r>
            <a:r>
              <a:rPr lang="de-DE" dirty="0" err="1"/>
              <a:t>new</a:t>
            </a:r>
            <a:r>
              <a:rPr lang="de-DE" dirty="0"/>
              <a:t> </a:t>
            </a:r>
            <a:r>
              <a:rPr lang="de-DE" dirty="0" err="1"/>
              <a:t>model</a:t>
            </a:r>
            <a:r>
              <a:rPr lang="de-DE" dirty="0"/>
              <a:t> </a:t>
            </a:r>
            <a:r>
              <a:rPr lang="de-DE" dirty="0" err="1"/>
              <a:t>applies</a:t>
            </a:r>
            <a:r>
              <a:rPr lang="de-DE" dirty="0"/>
              <a:t> </a:t>
            </a:r>
          </a:p>
        </p:txBody>
      </p:sp>
      <p:sp>
        <p:nvSpPr>
          <p:cNvPr id="4" name="Foliennummernplatzhalter 3"/>
          <p:cNvSpPr>
            <a:spLocks noGrp="1"/>
          </p:cNvSpPr>
          <p:nvPr>
            <p:ph type="sldNum" sz="quarter" idx="5"/>
          </p:nvPr>
        </p:nvSpPr>
        <p:spPr/>
        <p:txBody>
          <a:bodyPr/>
          <a:lstStyle/>
          <a:p>
            <a:fld id="{3C26ED65-54EF-4DE1-A434-72CD553BB447}" type="slidenum">
              <a:rPr lang="de-DE" smtClean="0"/>
              <a:t>13</a:t>
            </a:fld>
            <a:endParaRPr lang="de-DE"/>
          </a:p>
        </p:txBody>
      </p:sp>
    </p:spTree>
    <p:extLst>
      <p:ext uri="{BB962C8B-B14F-4D97-AF65-F5344CB8AC3E}">
        <p14:creationId xmlns:p14="http://schemas.microsoft.com/office/powerpoint/2010/main" val="22221256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xml"/><Relationship Id="rId1" Type="http://schemas.openxmlformats.org/officeDocument/2006/relationships/vmlDrawing" Target="../drawings/vmlDrawing2.vml"/><Relationship Id="rId5" Type="http://schemas.openxmlformats.org/officeDocument/2006/relationships/image" Target="../media/image12.emf"/><Relationship Id="rId4" Type="http://schemas.openxmlformats.org/officeDocument/2006/relationships/oleObject" Target="../embeddings/oleObject2.bin"/></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3.xml"/><Relationship Id="rId1" Type="http://schemas.openxmlformats.org/officeDocument/2006/relationships/vmlDrawing" Target="../drawings/vmlDrawing3.vml"/><Relationship Id="rId5" Type="http://schemas.openxmlformats.org/officeDocument/2006/relationships/image" Target="../media/image13.emf"/><Relationship Id="rId4" Type="http://schemas.openxmlformats.org/officeDocument/2006/relationships/oleObject" Target="../embeddings/oleObject3.bin"/></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14.wmf"/><Relationship Id="rId2" Type="http://schemas.openxmlformats.org/officeDocument/2006/relationships/tags" Target="../tags/tag4.xml"/><Relationship Id="rId1" Type="http://schemas.openxmlformats.org/officeDocument/2006/relationships/vmlDrawing" Target="../drawings/vmlDrawing4.vml"/><Relationship Id="rId6" Type="http://schemas.openxmlformats.org/officeDocument/2006/relationships/image" Target="../media/image9.wmf"/><Relationship Id="rId5" Type="http://schemas.openxmlformats.org/officeDocument/2006/relationships/image" Target="../media/image8.emf"/><Relationship Id="rId4" Type="http://schemas.openxmlformats.org/officeDocument/2006/relationships/oleObject" Target="../embeddings/oleObject4.bin"/></Relationships>
</file>

<file path=ppt/slideLayouts/_rels/slideLayout41.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5.xml"/><Relationship Id="rId1" Type="http://schemas.openxmlformats.org/officeDocument/2006/relationships/vmlDrawing" Target="../drawings/vmlDrawing5.vml"/><Relationship Id="rId6" Type="http://schemas.openxmlformats.org/officeDocument/2006/relationships/image" Target="../media/image14.wmf"/><Relationship Id="rId5" Type="http://schemas.openxmlformats.org/officeDocument/2006/relationships/image" Target="../media/image15.emf"/><Relationship Id="rId4" Type="http://schemas.openxmlformats.org/officeDocument/2006/relationships/oleObject" Target="../embeddings/oleObject5.bin"/></Relationships>
</file>

<file path=ppt/slideLayouts/_rels/slideLayout42.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6.xml"/><Relationship Id="rId1" Type="http://schemas.openxmlformats.org/officeDocument/2006/relationships/vmlDrawing" Target="../drawings/vmlDrawing6.vml"/><Relationship Id="rId5" Type="http://schemas.openxmlformats.org/officeDocument/2006/relationships/image" Target="../media/image15.emf"/><Relationship Id="rId4" Type="http://schemas.openxmlformats.org/officeDocument/2006/relationships/oleObject" Target="../embeddings/oleObject6.bin"/></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age gradient Pink/1">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xmlns="" id="{D10C51FB-88CF-4096-BD69-06CEE1A553BE}"/>
              </a:ext>
            </a:extLst>
          </p:cNvPr>
          <p:cNvSpPr/>
          <p:nvPr userDrawn="1"/>
        </p:nvSpPr>
        <p:spPr>
          <a:xfrm>
            <a:off x="-860" y="0"/>
            <a:ext cx="9906000" cy="6858000"/>
          </a:xfrm>
          <a:prstGeom prst="rect">
            <a:avLst/>
          </a:prstGeom>
          <a:gradFill flip="none" rotWithShape="1">
            <a:gsLst>
              <a:gs pos="0">
                <a:schemeClr val="accent4"/>
              </a:gs>
              <a:gs pos="93000">
                <a:schemeClr val="accent3">
                  <a:alpha val="98000"/>
                </a:schemeClr>
              </a:gs>
            </a:gsLst>
            <a:lin ang="2700000" scaled="0"/>
            <a:tileRect/>
          </a:gradFill>
          <a:ln w="12700" cap="flat" cmpd="sng" algn="ctr">
            <a:noFill/>
            <a:prstDash val="solid"/>
            <a:miter lim="800000"/>
          </a:ln>
          <a:effectLst/>
        </p:spPr>
        <p:txBody>
          <a:bodyPr rtlCol="0" anchor="ctr"/>
          <a:lstStyle/>
          <a:p>
            <a:pPr marL="0" marR="0" lvl="0" indent="0" algn="ctr" defTabSz="804838" eaLnBrk="1" fontAlgn="auto" latinLnBrk="0" hangingPunct="1">
              <a:lnSpc>
                <a:spcPct val="100000"/>
              </a:lnSpc>
              <a:spcBef>
                <a:spcPts val="0"/>
              </a:spcBef>
              <a:spcAft>
                <a:spcPts val="0"/>
              </a:spcAft>
              <a:buClrTx/>
              <a:buSzTx/>
              <a:buFontTx/>
              <a:buNone/>
              <a:tabLst/>
              <a:defRPr/>
            </a:pPr>
            <a:endParaRPr kumimoji="0" lang="en-US" sz="1584" b="0" i="0" u="none" strike="noStrike" kern="0" cap="none" spc="0" normalizeH="0" baseline="0" noProof="0" dirty="0">
              <a:ln>
                <a:noFill/>
              </a:ln>
              <a:solidFill>
                <a:prstClr val="white"/>
              </a:solidFill>
              <a:effectLst/>
              <a:uLnTx/>
              <a:uFillTx/>
            </a:endParaRPr>
          </a:p>
        </p:txBody>
      </p:sp>
      <p:sp>
        <p:nvSpPr>
          <p:cNvPr id="10" name="Text Placeholder 2"/>
          <p:cNvSpPr>
            <a:spLocks noGrp="1"/>
          </p:cNvSpPr>
          <p:nvPr>
            <p:ph type="body" sz="quarter" idx="10" hasCustomPrompt="1"/>
          </p:nvPr>
        </p:nvSpPr>
        <p:spPr>
          <a:xfrm>
            <a:off x="611022" y="1087067"/>
            <a:ext cx="6483742" cy="1527968"/>
          </a:xfrm>
          <a:prstGeom prst="rect">
            <a:avLst/>
          </a:prstGeom>
          <a:ln>
            <a:noFill/>
          </a:ln>
        </p:spPr>
        <p:txBody>
          <a:bodyPr vert="horz" lIns="0" tIns="0" rIns="0" bIns="0"/>
          <a:lstStyle>
            <a:lvl1pPr marL="0" indent="0">
              <a:spcBef>
                <a:spcPts val="0"/>
              </a:spcBef>
              <a:buFontTx/>
              <a:buNone/>
              <a:defRPr sz="3575" b="1">
                <a:solidFill>
                  <a:schemeClr val="bg1"/>
                </a:solidFill>
              </a:defRPr>
            </a:lvl1pPr>
          </a:lstStyle>
          <a:p>
            <a:r>
              <a:rPr lang="en-US" noProof="0" dirty="0"/>
              <a:t>Title</a:t>
            </a:r>
          </a:p>
          <a:p>
            <a:endParaRPr lang="en-US" noProof="0" dirty="0"/>
          </a:p>
          <a:p>
            <a:endParaRPr lang="en-US" noProof="0" dirty="0"/>
          </a:p>
        </p:txBody>
      </p:sp>
      <p:sp>
        <p:nvSpPr>
          <p:cNvPr id="11" name="Text Placeholder 2"/>
          <p:cNvSpPr>
            <a:spLocks noGrp="1"/>
          </p:cNvSpPr>
          <p:nvPr>
            <p:ph type="body" sz="quarter" idx="11" hasCustomPrompt="1"/>
          </p:nvPr>
        </p:nvSpPr>
        <p:spPr>
          <a:xfrm>
            <a:off x="611022" y="3555331"/>
            <a:ext cx="6483742" cy="360000"/>
          </a:xfrm>
          <a:prstGeom prst="rect">
            <a:avLst/>
          </a:prstGeom>
          <a:ln>
            <a:noFill/>
          </a:ln>
        </p:spPr>
        <p:txBody>
          <a:bodyPr vert="horz" lIns="0" tIns="0" rIns="0" bIns="0"/>
          <a:lstStyle>
            <a:lvl1pPr marL="0" indent="0">
              <a:spcBef>
                <a:spcPts val="0"/>
              </a:spcBef>
              <a:buFontTx/>
              <a:buNone/>
              <a:defRPr sz="1138">
                <a:solidFill>
                  <a:schemeClr val="bg1"/>
                </a:solidFill>
              </a:defRPr>
            </a:lvl1pPr>
          </a:lstStyle>
          <a:p>
            <a:r>
              <a:rPr lang="en-US" noProof="0" dirty="0"/>
              <a:t>Prepared by First name Surname, Job title / Prepared for</a:t>
            </a:r>
          </a:p>
        </p:txBody>
      </p:sp>
      <p:sp>
        <p:nvSpPr>
          <p:cNvPr id="12" name="Text Placeholder 2"/>
          <p:cNvSpPr>
            <a:spLocks noGrp="1"/>
          </p:cNvSpPr>
          <p:nvPr>
            <p:ph type="body" sz="quarter" idx="12" hasCustomPrompt="1"/>
          </p:nvPr>
        </p:nvSpPr>
        <p:spPr>
          <a:xfrm>
            <a:off x="611024" y="3915329"/>
            <a:ext cx="6482323" cy="360000"/>
          </a:xfrm>
          <a:prstGeom prst="rect">
            <a:avLst/>
          </a:prstGeom>
          <a:ln>
            <a:noFill/>
          </a:ln>
        </p:spPr>
        <p:txBody>
          <a:bodyPr vert="horz" lIns="0" tIns="0" rIns="0" bIns="0"/>
          <a:lstStyle>
            <a:lvl1pPr marL="0" indent="0">
              <a:spcBef>
                <a:spcPts val="0"/>
              </a:spcBef>
              <a:buFontTx/>
              <a:buNone/>
              <a:defRPr sz="1138">
                <a:solidFill>
                  <a:schemeClr val="bg1"/>
                </a:solidFill>
              </a:defRPr>
            </a:lvl1pPr>
          </a:lstStyle>
          <a:p>
            <a:r>
              <a:rPr lang="en-US" noProof="0" dirty="0"/>
              <a:t>Date</a:t>
            </a:r>
          </a:p>
        </p:txBody>
      </p:sp>
      <p:sp>
        <p:nvSpPr>
          <p:cNvPr id="4" name="Picture Placeholder 3"/>
          <p:cNvSpPr>
            <a:spLocks noGrp="1"/>
          </p:cNvSpPr>
          <p:nvPr>
            <p:ph type="pic" sz="quarter" idx="13" hasCustomPrompt="1"/>
          </p:nvPr>
        </p:nvSpPr>
        <p:spPr>
          <a:xfrm>
            <a:off x="621175" y="4939231"/>
            <a:ext cx="1897458" cy="1336675"/>
          </a:xfrm>
          <a:prstGeom prst="rect">
            <a:avLst/>
          </a:prstGeom>
        </p:spPr>
        <p:txBody>
          <a:bodyPr/>
          <a:lstStyle>
            <a:lvl1pPr marL="0" indent="0">
              <a:buNone/>
              <a:defRPr sz="1408">
                <a:solidFill>
                  <a:schemeClr val="bg1"/>
                </a:solidFill>
              </a:defRPr>
            </a:lvl1pPr>
          </a:lstStyle>
          <a:p>
            <a:r>
              <a:rPr lang="en-US" noProof="0" dirty="0"/>
              <a:t>Client/partner logo in white here</a:t>
            </a:r>
          </a:p>
        </p:txBody>
      </p:sp>
      <p:sp>
        <p:nvSpPr>
          <p:cNvPr id="3" name="Text Placeholder 2"/>
          <p:cNvSpPr>
            <a:spLocks noGrp="1"/>
          </p:cNvSpPr>
          <p:nvPr>
            <p:ph type="body" sz="quarter" idx="14" hasCustomPrompt="1"/>
          </p:nvPr>
        </p:nvSpPr>
        <p:spPr>
          <a:xfrm>
            <a:off x="611024" y="2766472"/>
            <a:ext cx="6483741" cy="656341"/>
          </a:xfrm>
          <a:ln>
            <a:noFill/>
          </a:ln>
        </p:spPr>
        <p:txBody>
          <a:bodyPr vert="horz" lIns="0" tIns="0" rIns="0" bIns="0" rtlCol="0">
            <a:noAutofit/>
          </a:bodyPr>
          <a:lstStyle>
            <a:lvl1pPr>
              <a:defRPr lang="en-US" sz="2275" smtClean="0">
                <a:solidFill>
                  <a:schemeClr val="bg1"/>
                </a:solidFill>
                <a:latin typeface="Calibri" panose="020F0502020204030204" pitchFamily="34" charset="0"/>
              </a:defRPr>
            </a:lvl1pPr>
            <a:lvl2pPr>
              <a:defRPr lang="en-US" smtClean="0"/>
            </a:lvl2pPr>
            <a:lvl3pPr>
              <a:defRPr lang="en-US" smtClean="0"/>
            </a:lvl3pPr>
            <a:lvl4pPr>
              <a:defRPr lang="en-US" smtClean="0"/>
            </a:lvl4pPr>
            <a:lvl5pPr>
              <a:defRPr lang="en-US"/>
            </a:lvl5pPr>
          </a:lstStyle>
          <a:p>
            <a:pPr lvl="0">
              <a:spcBef>
                <a:spcPts val="0"/>
              </a:spcBef>
              <a:buFontTx/>
            </a:pPr>
            <a:r>
              <a:rPr lang="en-US" noProof="0" dirty="0"/>
              <a:t>Subtitle</a:t>
            </a:r>
          </a:p>
        </p:txBody>
      </p:sp>
      <p:pic>
        <p:nvPicPr>
          <p:cNvPr id="14" name="Picture 13">
            <a:extLst>
              <a:ext uri="{FF2B5EF4-FFF2-40B4-BE49-F238E27FC236}">
                <a16:creationId xmlns:a16="http://schemas.microsoft.com/office/drawing/2014/main" xmlns="" id="{58B3A483-679E-4336-ADE5-D1C4DACDA254}"/>
              </a:ext>
            </a:extLst>
          </p:cNvPr>
          <p:cNvPicPr>
            <a:picLocks noChangeAspect="1"/>
          </p:cNvPicPr>
          <p:nvPr userDrawn="1"/>
        </p:nvPicPr>
        <p:blipFill>
          <a:blip r:embed="rId2"/>
          <a:stretch>
            <a:fillRect/>
          </a:stretch>
        </p:blipFill>
        <p:spPr>
          <a:xfrm>
            <a:off x="6761163" y="5949223"/>
            <a:ext cx="3122613" cy="926181"/>
          </a:xfrm>
          <a:prstGeom prst="rect">
            <a:avLst/>
          </a:prstGeom>
        </p:spPr>
      </p:pic>
    </p:spTree>
    <p:extLst>
      <p:ext uri="{BB962C8B-B14F-4D97-AF65-F5344CB8AC3E}">
        <p14:creationId xmlns:p14="http://schemas.microsoft.com/office/powerpoint/2010/main" val="17321094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page gradient Pink/2">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860" y="0"/>
            <a:ext cx="9905140" cy="6858000"/>
          </a:xfrm>
          <a:prstGeom prst="rect">
            <a:avLst/>
          </a:prstGeom>
        </p:spPr>
      </p:pic>
      <p:sp>
        <p:nvSpPr>
          <p:cNvPr id="17" name="Rectangle 16">
            <a:extLst>
              <a:ext uri="{FF2B5EF4-FFF2-40B4-BE49-F238E27FC236}">
                <a16:creationId xmlns:a16="http://schemas.microsoft.com/office/drawing/2014/main" xmlns="" id="{16C415EA-870A-414F-BB2F-79C694DAA2DB}"/>
              </a:ext>
            </a:extLst>
          </p:cNvPr>
          <p:cNvSpPr/>
          <p:nvPr userDrawn="1"/>
        </p:nvSpPr>
        <p:spPr>
          <a:xfrm>
            <a:off x="860" y="0"/>
            <a:ext cx="9905140" cy="6879770"/>
          </a:xfrm>
          <a:prstGeom prst="rect">
            <a:avLst/>
          </a:prstGeom>
          <a:gradFill flip="none" rotWithShape="1">
            <a:gsLst>
              <a:gs pos="0">
                <a:schemeClr val="accent4">
                  <a:alpha val="80000"/>
                </a:schemeClr>
              </a:gs>
              <a:gs pos="93000">
                <a:schemeClr val="accent3">
                  <a:alpha val="85000"/>
                </a:schemeClr>
              </a:gs>
            </a:gsLst>
            <a:lin ang="2700000" scaled="0"/>
            <a:tileRect/>
          </a:gradFill>
          <a:ln w="12700" cap="flat" cmpd="sng" algn="ctr">
            <a:noFill/>
            <a:prstDash val="solid"/>
            <a:miter lim="800000"/>
          </a:ln>
          <a:effectLst/>
        </p:spPr>
        <p:txBody>
          <a:bodyPr rtlCol="0" anchor="ctr"/>
          <a:lstStyle/>
          <a:p>
            <a:pPr marL="0" marR="0" lvl="0" indent="0" algn="ctr" defTabSz="742950" eaLnBrk="1" fontAlgn="auto" latinLnBrk="0" hangingPunct="1">
              <a:lnSpc>
                <a:spcPct val="100000"/>
              </a:lnSpc>
              <a:spcBef>
                <a:spcPts val="0"/>
              </a:spcBef>
              <a:spcAft>
                <a:spcPts val="0"/>
              </a:spcAft>
              <a:buClrTx/>
              <a:buSzTx/>
              <a:buFontTx/>
              <a:buNone/>
              <a:tabLst/>
              <a:defRPr/>
            </a:pPr>
            <a:endParaRPr kumimoji="0" lang="en-US" sz="1463" b="0" i="0" u="none" strike="noStrike" kern="0" cap="none" spc="0" normalizeH="0" baseline="0" noProof="0" dirty="0">
              <a:ln>
                <a:noFill/>
              </a:ln>
              <a:solidFill>
                <a:prstClr val="white"/>
              </a:solidFill>
              <a:effectLst/>
              <a:uLnTx/>
              <a:uFillTx/>
            </a:endParaRPr>
          </a:p>
        </p:txBody>
      </p:sp>
      <p:pic>
        <p:nvPicPr>
          <p:cNvPr id="14" name="Picture 13">
            <a:extLst>
              <a:ext uri="{FF2B5EF4-FFF2-40B4-BE49-F238E27FC236}">
                <a16:creationId xmlns:a16="http://schemas.microsoft.com/office/drawing/2014/main" xmlns="" id="{AA4037FF-C2E8-4A48-AD88-BCEA120BF736}"/>
              </a:ext>
            </a:extLst>
          </p:cNvPr>
          <p:cNvPicPr>
            <a:picLocks noChangeAspect="1"/>
          </p:cNvPicPr>
          <p:nvPr userDrawn="1"/>
        </p:nvPicPr>
        <p:blipFill>
          <a:blip r:embed="rId3"/>
          <a:stretch>
            <a:fillRect/>
          </a:stretch>
        </p:blipFill>
        <p:spPr>
          <a:xfrm>
            <a:off x="6761163" y="5949223"/>
            <a:ext cx="3122613" cy="926181"/>
          </a:xfrm>
          <a:prstGeom prst="rect">
            <a:avLst/>
          </a:prstGeom>
        </p:spPr>
      </p:pic>
      <p:sp>
        <p:nvSpPr>
          <p:cNvPr id="10" name="Text Placeholder 2"/>
          <p:cNvSpPr>
            <a:spLocks noGrp="1"/>
          </p:cNvSpPr>
          <p:nvPr>
            <p:ph type="body" sz="quarter" idx="10" hasCustomPrompt="1"/>
          </p:nvPr>
        </p:nvSpPr>
        <p:spPr>
          <a:xfrm>
            <a:off x="611022" y="1087067"/>
            <a:ext cx="6475578" cy="1527968"/>
          </a:xfrm>
          <a:prstGeom prst="rect">
            <a:avLst/>
          </a:prstGeom>
          <a:ln>
            <a:noFill/>
          </a:ln>
        </p:spPr>
        <p:txBody>
          <a:bodyPr vert="horz" lIns="0" tIns="0" rIns="0" bIns="0"/>
          <a:lstStyle>
            <a:lvl1pPr marL="0" indent="0">
              <a:spcBef>
                <a:spcPts val="0"/>
              </a:spcBef>
              <a:buFontTx/>
              <a:buNone/>
              <a:defRPr sz="3575" b="1">
                <a:solidFill>
                  <a:schemeClr val="bg1"/>
                </a:solidFill>
              </a:defRPr>
            </a:lvl1pPr>
          </a:lstStyle>
          <a:p>
            <a:r>
              <a:rPr lang="en-US" noProof="0" dirty="0"/>
              <a:t>Title</a:t>
            </a:r>
          </a:p>
          <a:p>
            <a:endParaRPr lang="en-US" noProof="0" dirty="0"/>
          </a:p>
          <a:p>
            <a:endParaRPr lang="en-US" noProof="0" dirty="0"/>
          </a:p>
        </p:txBody>
      </p:sp>
      <p:sp>
        <p:nvSpPr>
          <p:cNvPr id="11" name="Text Placeholder 2"/>
          <p:cNvSpPr>
            <a:spLocks noGrp="1"/>
          </p:cNvSpPr>
          <p:nvPr>
            <p:ph type="body" sz="quarter" idx="11" hasCustomPrompt="1"/>
          </p:nvPr>
        </p:nvSpPr>
        <p:spPr>
          <a:xfrm>
            <a:off x="611022" y="3555331"/>
            <a:ext cx="6475578" cy="360000"/>
          </a:xfrm>
          <a:prstGeom prst="rect">
            <a:avLst/>
          </a:prstGeom>
          <a:ln>
            <a:noFill/>
          </a:ln>
        </p:spPr>
        <p:txBody>
          <a:bodyPr vert="horz" lIns="0" tIns="0" rIns="0" bIns="0"/>
          <a:lstStyle>
            <a:lvl1pPr marL="0" indent="0">
              <a:spcBef>
                <a:spcPts val="0"/>
              </a:spcBef>
              <a:buFontTx/>
              <a:buNone/>
              <a:defRPr sz="1138">
                <a:solidFill>
                  <a:schemeClr val="bg1"/>
                </a:solidFill>
              </a:defRPr>
            </a:lvl1pPr>
          </a:lstStyle>
          <a:p>
            <a:r>
              <a:rPr lang="en-US" noProof="0" dirty="0"/>
              <a:t>Prepared by First name Surname, Job title / Prepared for</a:t>
            </a:r>
          </a:p>
        </p:txBody>
      </p:sp>
      <p:sp>
        <p:nvSpPr>
          <p:cNvPr id="12" name="Text Placeholder 2"/>
          <p:cNvSpPr>
            <a:spLocks noGrp="1"/>
          </p:cNvSpPr>
          <p:nvPr>
            <p:ph type="body" sz="quarter" idx="12" hasCustomPrompt="1"/>
          </p:nvPr>
        </p:nvSpPr>
        <p:spPr>
          <a:xfrm>
            <a:off x="611024" y="3915329"/>
            <a:ext cx="6474161" cy="360000"/>
          </a:xfrm>
          <a:prstGeom prst="rect">
            <a:avLst/>
          </a:prstGeom>
          <a:ln>
            <a:noFill/>
          </a:ln>
        </p:spPr>
        <p:txBody>
          <a:bodyPr vert="horz" lIns="0" tIns="0" rIns="0" bIns="0"/>
          <a:lstStyle>
            <a:lvl1pPr marL="0" indent="0">
              <a:spcBef>
                <a:spcPts val="0"/>
              </a:spcBef>
              <a:buFontTx/>
              <a:buNone/>
              <a:defRPr sz="1138">
                <a:solidFill>
                  <a:schemeClr val="bg1"/>
                </a:solidFill>
              </a:defRPr>
            </a:lvl1pPr>
          </a:lstStyle>
          <a:p>
            <a:r>
              <a:rPr lang="en-US" noProof="0" dirty="0"/>
              <a:t>Date</a:t>
            </a:r>
          </a:p>
        </p:txBody>
      </p:sp>
      <p:sp>
        <p:nvSpPr>
          <p:cNvPr id="4" name="Picture Placeholder 3"/>
          <p:cNvSpPr>
            <a:spLocks noGrp="1"/>
          </p:cNvSpPr>
          <p:nvPr>
            <p:ph type="pic" sz="quarter" idx="13" hasCustomPrompt="1"/>
          </p:nvPr>
        </p:nvSpPr>
        <p:spPr>
          <a:xfrm>
            <a:off x="621175" y="4939231"/>
            <a:ext cx="1897458" cy="1336675"/>
          </a:xfrm>
          <a:prstGeom prst="rect">
            <a:avLst/>
          </a:prstGeom>
        </p:spPr>
        <p:txBody>
          <a:bodyPr/>
          <a:lstStyle>
            <a:lvl1pPr marL="0" indent="0">
              <a:buNone/>
              <a:defRPr sz="1408">
                <a:solidFill>
                  <a:schemeClr val="bg1"/>
                </a:solidFill>
              </a:defRPr>
            </a:lvl1pPr>
          </a:lstStyle>
          <a:p>
            <a:r>
              <a:rPr lang="en-US" noProof="0" dirty="0"/>
              <a:t>Client/partner logo in white here</a:t>
            </a:r>
          </a:p>
        </p:txBody>
      </p:sp>
      <p:sp>
        <p:nvSpPr>
          <p:cNvPr id="3" name="Text Placeholder 2"/>
          <p:cNvSpPr>
            <a:spLocks noGrp="1"/>
          </p:cNvSpPr>
          <p:nvPr>
            <p:ph type="body" sz="quarter" idx="14" hasCustomPrompt="1"/>
          </p:nvPr>
        </p:nvSpPr>
        <p:spPr>
          <a:xfrm>
            <a:off x="611024" y="2766472"/>
            <a:ext cx="6475577" cy="656341"/>
          </a:xfrm>
          <a:ln>
            <a:noFill/>
          </a:ln>
        </p:spPr>
        <p:txBody>
          <a:bodyPr vert="horz" lIns="0" tIns="0" rIns="0" bIns="0" rtlCol="0">
            <a:noAutofit/>
          </a:bodyPr>
          <a:lstStyle>
            <a:lvl1pPr>
              <a:defRPr lang="en-US" sz="2275" smtClean="0">
                <a:solidFill>
                  <a:schemeClr val="bg1"/>
                </a:solidFill>
                <a:latin typeface="Calibri" panose="020F0502020204030204" pitchFamily="34" charset="0"/>
              </a:defRPr>
            </a:lvl1pPr>
            <a:lvl2pPr>
              <a:defRPr lang="en-US" smtClean="0"/>
            </a:lvl2pPr>
            <a:lvl3pPr>
              <a:defRPr lang="en-US" smtClean="0"/>
            </a:lvl3pPr>
            <a:lvl4pPr>
              <a:defRPr lang="en-US" smtClean="0"/>
            </a:lvl4pPr>
            <a:lvl5pPr>
              <a:defRPr lang="en-US"/>
            </a:lvl5pPr>
          </a:lstStyle>
          <a:p>
            <a:pPr lvl="0">
              <a:spcBef>
                <a:spcPts val="0"/>
              </a:spcBef>
              <a:buFontTx/>
            </a:pPr>
            <a:r>
              <a:rPr lang="en-US" noProof="0" dirty="0"/>
              <a:t>Subtitle</a:t>
            </a:r>
          </a:p>
        </p:txBody>
      </p:sp>
    </p:spTree>
    <p:extLst>
      <p:ext uri="{BB962C8B-B14F-4D97-AF65-F5344CB8AC3E}">
        <p14:creationId xmlns:p14="http://schemas.microsoft.com/office/powerpoint/2010/main" val="32092509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page gradient Green/1">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xmlns="" id="{D10C51FB-88CF-4096-BD69-06CEE1A553BE}"/>
              </a:ext>
            </a:extLst>
          </p:cNvPr>
          <p:cNvSpPr/>
          <p:nvPr userDrawn="1"/>
        </p:nvSpPr>
        <p:spPr>
          <a:xfrm>
            <a:off x="-22226" y="0"/>
            <a:ext cx="9928225" cy="6875402"/>
          </a:xfrm>
          <a:prstGeom prst="rect">
            <a:avLst/>
          </a:prstGeom>
          <a:gradFill flip="none" rotWithShape="1">
            <a:gsLst>
              <a:gs pos="0">
                <a:schemeClr val="accent2"/>
              </a:gs>
              <a:gs pos="93000">
                <a:schemeClr val="accent1"/>
              </a:gs>
            </a:gsLst>
            <a:lin ang="2700000" scaled="0"/>
            <a:tileRect/>
          </a:gradFill>
          <a:ln w="12700" cap="flat" cmpd="sng" algn="ctr">
            <a:noFill/>
            <a:prstDash val="solid"/>
            <a:miter lim="800000"/>
          </a:ln>
          <a:effectLst/>
        </p:spPr>
        <p:txBody>
          <a:bodyPr rtlCol="0" anchor="ctr"/>
          <a:lstStyle/>
          <a:p>
            <a:pPr marL="0" marR="0" lvl="0" indent="0" algn="ctr" defTabSz="804838" eaLnBrk="1" fontAlgn="auto" latinLnBrk="0" hangingPunct="1">
              <a:lnSpc>
                <a:spcPct val="100000"/>
              </a:lnSpc>
              <a:spcBef>
                <a:spcPts val="0"/>
              </a:spcBef>
              <a:spcAft>
                <a:spcPts val="0"/>
              </a:spcAft>
              <a:buClrTx/>
              <a:buSzTx/>
              <a:buFontTx/>
              <a:buNone/>
              <a:tabLst/>
              <a:defRPr/>
            </a:pPr>
            <a:endParaRPr kumimoji="0" lang="en-US" sz="1584" b="0" i="0" u="none" strike="noStrike" kern="0" cap="none" spc="0" normalizeH="0" baseline="0" noProof="0" dirty="0">
              <a:ln>
                <a:noFill/>
              </a:ln>
              <a:solidFill>
                <a:prstClr val="white"/>
              </a:solidFill>
              <a:effectLst/>
              <a:uLnTx/>
              <a:uFillTx/>
            </a:endParaRPr>
          </a:p>
        </p:txBody>
      </p:sp>
      <p:sp>
        <p:nvSpPr>
          <p:cNvPr id="10" name="Text Placeholder 2"/>
          <p:cNvSpPr>
            <a:spLocks noGrp="1"/>
          </p:cNvSpPr>
          <p:nvPr>
            <p:ph type="body" sz="quarter" idx="10" hasCustomPrompt="1"/>
          </p:nvPr>
        </p:nvSpPr>
        <p:spPr>
          <a:xfrm>
            <a:off x="611021" y="1087067"/>
            <a:ext cx="6573549" cy="1527968"/>
          </a:xfrm>
          <a:prstGeom prst="rect">
            <a:avLst/>
          </a:prstGeom>
          <a:ln>
            <a:noFill/>
          </a:ln>
        </p:spPr>
        <p:txBody>
          <a:bodyPr vert="horz" lIns="0" tIns="0" rIns="0" bIns="0"/>
          <a:lstStyle>
            <a:lvl1pPr marL="0" indent="0">
              <a:spcBef>
                <a:spcPts val="0"/>
              </a:spcBef>
              <a:buFontTx/>
              <a:buNone/>
              <a:defRPr sz="3575" b="1">
                <a:solidFill>
                  <a:schemeClr val="bg1"/>
                </a:solidFill>
              </a:defRPr>
            </a:lvl1pPr>
          </a:lstStyle>
          <a:p>
            <a:r>
              <a:rPr lang="en-US" noProof="0" dirty="0"/>
              <a:t>Title</a:t>
            </a:r>
          </a:p>
          <a:p>
            <a:endParaRPr lang="en-US" noProof="0" dirty="0"/>
          </a:p>
          <a:p>
            <a:endParaRPr lang="en-US" noProof="0" dirty="0"/>
          </a:p>
        </p:txBody>
      </p:sp>
      <p:sp>
        <p:nvSpPr>
          <p:cNvPr id="11" name="Text Placeholder 2"/>
          <p:cNvSpPr>
            <a:spLocks noGrp="1"/>
          </p:cNvSpPr>
          <p:nvPr>
            <p:ph type="body" sz="quarter" idx="11" hasCustomPrompt="1"/>
          </p:nvPr>
        </p:nvSpPr>
        <p:spPr>
          <a:xfrm>
            <a:off x="611021" y="3555331"/>
            <a:ext cx="6573549" cy="360000"/>
          </a:xfrm>
          <a:prstGeom prst="rect">
            <a:avLst/>
          </a:prstGeom>
          <a:ln>
            <a:noFill/>
          </a:ln>
        </p:spPr>
        <p:txBody>
          <a:bodyPr vert="horz" lIns="0" tIns="0" rIns="0" bIns="0"/>
          <a:lstStyle>
            <a:lvl1pPr marL="0" indent="0">
              <a:spcBef>
                <a:spcPts val="0"/>
              </a:spcBef>
              <a:buFontTx/>
              <a:buNone/>
              <a:defRPr sz="1138">
                <a:solidFill>
                  <a:schemeClr val="bg1"/>
                </a:solidFill>
              </a:defRPr>
            </a:lvl1pPr>
          </a:lstStyle>
          <a:p>
            <a:r>
              <a:rPr lang="en-US" noProof="0" dirty="0"/>
              <a:t>Prepared by First name Surname, Job title / Prepared for</a:t>
            </a:r>
          </a:p>
        </p:txBody>
      </p:sp>
      <p:sp>
        <p:nvSpPr>
          <p:cNvPr id="12" name="Text Placeholder 2"/>
          <p:cNvSpPr>
            <a:spLocks noGrp="1"/>
          </p:cNvSpPr>
          <p:nvPr>
            <p:ph type="body" sz="quarter" idx="12" hasCustomPrompt="1"/>
          </p:nvPr>
        </p:nvSpPr>
        <p:spPr>
          <a:xfrm>
            <a:off x="611024" y="3915329"/>
            <a:ext cx="6572111" cy="360000"/>
          </a:xfrm>
          <a:prstGeom prst="rect">
            <a:avLst/>
          </a:prstGeom>
          <a:ln>
            <a:noFill/>
          </a:ln>
        </p:spPr>
        <p:txBody>
          <a:bodyPr vert="horz" lIns="0" tIns="0" rIns="0" bIns="0"/>
          <a:lstStyle>
            <a:lvl1pPr marL="0" indent="0">
              <a:spcBef>
                <a:spcPts val="0"/>
              </a:spcBef>
              <a:buFontTx/>
              <a:buNone/>
              <a:defRPr sz="1138">
                <a:solidFill>
                  <a:schemeClr val="bg1"/>
                </a:solidFill>
              </a:defRPr>
            </a:lvl1pPr>
          </a:lstStyle>
          <a:p>
            <a:r>
              <a:rPr lang="en-US" noProof="0" dirty="0"/>
              <a:t>Date</a:t>
            </a:r>
          </a:p>
        </p:txBody>
      </p:sp>
      <p:sp>
        <p:nvSpPr>
          <p:cNvPr id="4" name="Picture Placeholder 3"/>
          <p:cNvSpPr>
            <a:spLocks noGrp="1"/>
          </p:cNvSpPr>
          <p:nvPr>
            <p:ph type="pic" sz="quarter" idx="13" hasCustomPrompt="1"/>
          </p:nvPr>
        </p:nvSpPr>
        <p:spPr>
          <a:xfrm>
            <a:off x="621175" y="4939231"/>
            <a:ext cx="1897458" cy="1336675"/>
          </a:xfrm>
          <a:prstGeom prst="rect">
            <a:avLst/>
          </a:prstGeom>
        </p:spPr>
        <p:txBody>
          <a:bodyPr/>
          <a:lstStyle>
            <a:lvl1pPr marL="0" indent="0">
              <a:buNone/>
              <a:defRPr sz="1408">
                <a:solidFill>
                  <a:schemeClr val="bg1"/>
                </a:solidFill>
              </a:defRPr>
            </a:lvl1pPr>
          </a:lstStyle>
          <a:p>
            <a:r>
              <a:rPr lang="en-US" noProof="0" dirty="0"/>
              <a:t>Client/partner logo in white here</a:t>
            </a:r>
          </a:p>
        </p:txBody>
      </p:sp>
      <p:sp>
        <p:nvSpPr>
          <p:cNvPr id="3" name="Text Placeholder 2"/>
          <p:cNvSpPr>
            <a:spLocks noGrp="1"/>
          </p:cNvSpPr>
          <p:nvPr>
            <p:ph type="body" sz="quarter" idx="14" hasCustomPrompt="1"/>
          </p:nvPr>
        </p:nvSpPr>
        <p:spPr>
          <a:xfrm>
            <a:off x="611023" y="2766472"/>
            <a:ext cx="6573548" cy="656341"/>
          </a:xfrm>
          <a:ln>
            <a:noFill/>
          </a:ln>
        </p:spPr>
        <p:txBody>
          <a:bodyPr vert="horz" lIns="0" tIns="0" rIns="0" bIns="0" rtlCol="0">
            <a:noAutofit/>
          </a:bodyPr>
          <a:lstStyle>
            <a:lvl1pPr>
              <a:defRPr lang="en-US" sz="2275" smtClean="0">
                <a:solidFill>
                  <a:schemeClr val="bg1"/>
                </a:solidFill>
                <a:latin typeface="Calibri" panose="020F0502020204030204" pitchFamily="34" charset="0"/>
              </a:defRPr>
            </a:lvl1pPr>
            <a:lvl2pPr>
              <a:defRPr lang="en-US" smtClean="0"/>
            </a:lvl2pPr>
            <a:lvl3pPr>
              <a:defRPr lang="en-US" smtClean="0"/>
            </a:lvl3pPr>
            <a:lvl4pPr>
              <a:defRPr lang="en-US" smtClean="0"/>
            </a:lvl4pPr>
            <a:lvl5pPr>
              <a:defRPr lang="en-US"/>
            </a:lvl5pPr>
          </a:lstStyle>
          <a:p>
            <a:pPr lvl="0">
              <a:spcBef>
                <a:spcPts val="0"/>
              </a:spcBef>
              <a:buFontTx/>
            </a:pPr>
            <a:r>
              <a:rPr lang="en-US" noProof="0" dirty="0"/>
              <a:t>Subtitle</a:t>
            </a:r>
          </a:p>
        </p:txBody>
      </p:sp>
      <p:pic>
        <p:nvPicPr>
          <p:cNvPr id="9" name="Picture 8">
            <a:extLst>
              <a:ext uri="{FF2B5EF4-FFF2-40B4-BE49-F238E27FC236}">
                <a16:creationId xmlns:a16="http://schemas.microsoft.com/office/drawing/2014/main" xmlns="" id="{77CBC369-D683-41EB-8938-07515E0FB7F1}"/>
              </a:ext>
            </a:extLst>
          </p:cNvPr>
          <p:cNvPicPr>
            <a:picLocks noChangeAspect="1"/>
          </p:cNvPicPr>
          <p:nvPr userDrawn="1"/>
        </p:nvPicPr>
        <p:blipFill>
          <a:blip r:embed="rId2"/>
          <a:stretch>
            <a:fillRect/>
          </a:stretch>
        </p:blipFill>
        <p:spPr>
          <a:xfrm>
            <a:off x="6761163" y="5949223"/>
            <a:ext cx="3122613" cy="926181"/>
          </a:xfrm>
          <a:prstGeom prst="rect">
            <a:avLst/>
          </a:prstGeom>
        </p:spPr>
      </p:pic>
    </p:spTree>
    <p:extLst>
      <p:ext uri="{BB962C8B-B14F-4D97-AF65-F5344CB8AC3E}">
        <p14:creationId xmlns:p14="http://schemas.microsoft.com/office/powerpoint/2010/main" val="6869652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page gradient Green/2">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srcRect l="1722" r="2257"/>
          <a:stretch/>
        </p:blipFill>
        <p:spPr>
          <a:xfrm>
            <a:off x="0" y="0"/>
            <a:ext cx="9906000" cy="6858000"/>
          </a:xfrm>
          <a:prstGeom prst="rect">
            <a:avLst/>
          </a:prstGeom>
        </p:spPr>
      </p:pic>
      <p:sp>
        <p:nvSpPr>
          <p:cNvPr id="15" name="Rectangle 14">
            <a:extLst>
              <a:ext uri="{FF2B5EF4-FFF2-40B4-BE49-F238E27FC236}">
                <a16:creationId xmlns:a16="http://schemas.microsoft.com/office/drawing/2014/main" xmlns="" id="{9DED2964-2C2B-41BA-A943-88CC166AC2A8}"/>
              </a:ext>
            </a:extLst>
          </p:cNvPr>
          <p:cNvSpPr/>
          <p:nvPr userDrawn="1"/>
        </p:nvSpPr>
        <p:spPr>
          <a:xfrm>
            <a:off x="0" y="0"/>
            <a:ext cx="9906000" cy="6858000"/>
          </a:xfrm>
          <a:prstGeom prst="rect">
            <a:avLst/>
          </a:prstGeom>
          <a:gradFill flip="none" rotWithShape="1">
            <a:gsLst>
              <a:gs pos="0">
                <a:schemeClr val="accent2">
                  <a:alpha val="80000"/>
                </a:schemeClr>
              </a:gs>
              <a:gs pos="93000">
                <a:schemeClr val="accent1">
                  <a:alpha val="85000"/>
                </a:schemeClr>
              </a:gs>
            </a:gsLst>
            <a:lin ang="2700000" scaled="0"/>
            <a:tileRect/>
          </a:gradFill>
          <a:ln w="12700" cap="flat" cmpd="sng" algn="ctr">
            <a:noFill/>
            <a:prstDash val="solid"/>
            <a:miter lim="800000"/>
          </a:ln>
          <a:effectLst/>
        </p:spPr>
        <p:txBody>
          <a:bodyPr rtlCol="0" anchor="ctr"/>
          <a:lstStyle/>
          <a:p>
            <a:pPr marL="0" marR="0" lvl="0" indent="0" algn="ctr" defTabSz="804838" eaLnBrk="1" fontAlgn="auto" latinLnBrk="0" hangingPunct="1">
              <a:lnSpc>
                <a:spcPct val="100000"/>
              </a:lnSpc>
              <a:spcBef>
                <a:spcPts val="0"/>
              </a:spcBef>
              <a:spcAft>
                <a:spcPts val="0"/>
              </a:spcAft>
              <a:buClrTx/>
              <a:buSzTx/>
              <a:buFontTx/>
              <a:buNone/>
              <a:tabLst/>
              <a:defRPr/>
            </a:pPr>
            <a:endParaRPr kumimoji="0" lang="en-US" sz="1584" b="0" i="0" u="none" strike="noStrike" kern="0" cap="none" spc="0" normalizeH="0" baseline="0" noProof="0" dirty="0">
              <a:ln>
                <a:noFill/>
              </a:ln>
              <a:solidFill>
                <a:prstClr val="white"/>
              </a:solidFill>
              <a:effectLst/>
              <a:uLnTx/>
              <a:uFillTx/>
            </a:endParaRPr>
          </a:p>
        </p:txBody>
      </p:sp>
      <p:sp>
        <p:nvSpPr>
          <p:cNvPr id="11" name="Text Placeholder 2"/>
          <p:cNvSpPr>
            <a:spLocks noGrp="1"/>
          </p:cNvSpPr>
          <p:nvPr>
            <p:ph type="body" sz="quarter" idx="11" hasCustomPrompt="1"/>
          </p:nvPr>
        </p:nvSpPr>
        <p:spPr>
          <a:xfrm>
            <a:off x="611021" y="3555331"/>
            <a:ext cx="6557221" cy="360000"/>
          </a:xfrm>
          <a:prstGeom prst="rect">
            <a:avLst/>
          </a:prstGeom>
          <a:ln>
            <a:noFill/>
          </a:ln>
        </p:spPr>
        <p:txBody>
          <a:bodyPr vert="horz" lIns="0" tIns="0" rIns="0" bIns="0"/>
          <a:lstStyle>
            <a:lvl1pPr marL="0" indent="0">
              <a:spcBef>
                <a:spcPts val="0"/>
              </a:spcBef>
              <a:buFontTx/>
              <a:buNone/>
              <a:defRPr sz="1138">
                <a:solidFill>
                  <a:schemeClr val="bg1"/>
                </a:solidFill>
              </a:defRPr>
            </a:lvl1pPr>
          </a:lstStyle>
          <a:p>
            <a:r>
              <a:rPr lang="en-US" noProof="0" dirty="0"/>
              <a:t>Prepared by First name Surname, Job title / Prepared for</a:t>
            </a:r>
          </a:p>
        </p:txBody>
      </p:sp>
      <p:sp>
        <p:nvSpPr>
          <p:cNvPr id="12" name="Text Placeholder 2"/>
          <p:cNvSpPr>
            <a:spLocks noGrp="1"/>
          </p:cNvSpPr>
          <p:nvPr>
            <p:ph type="body" sz="quarter" idx="12" hasCustomPrompt="1"/>
          </p:nvPr>
        </p:nvSpPr>
        <p:spPr>
          <a:xfrm>
            <a:off x="611024" y="3915329"/>
            <a:ext cx="6555787" cy="360000"/>
          </a:xfrm>
          <a:prstGeom prst="rect">
            <a:avLst/>
          </a:prstGeom>
          <a:ln>
            <a:noFill/>
          </a:ln>
        </p:spPr>
        <p:txBody>
          <a:bodyPr vert="horz" lIns="0" tIns="0" rIns="0" bIns="0"/>
          <a:lstStyle>
            <a:lvl1pPr marL="0" indent="0">
              <a:spcBef>
                <a:spcPts val="0"/>
              </a:spcBef>
              <a:buFontTx/>
              <a:buNone/>
              <a:defRPr sz="1138">
                <a:solidFill>
                  <a:schemeClr val="bg1"/>
                </a:solidFill>
              </a:defRPr>
            </a:lvl1pPr>
          </a:lstStyle>
          <a:p>
            <a:r>
              <a:rPr lang="en-US" noProof="0" dirty="0"/>
              <a:t>Date</a:t>
            </a:r>
          </a:p>
        </p:txBody>
      </p:sp>
      <p:sp>
        <p:nvSpPr>
          <p:cNvPr id="4" name="Picture Placeholder 3"/>
          <p:cNvSpPr>
            <a:spLocks noGrp="1"/>
          </p:cNvSpPr>
          <p:nvPr>
            <p:ph type="pic" sz="quarter" idx="13" hasCustomPrompt="1"/>
          </p:nvPr>
        </p:nvSpPr>
        <p:spPr>
          <a:xfrm>
            <a:off x="621175" y="4939231"/>
            <a:ext cx="1897458" cy="1336675"/>
          </a:xfrm>
          <a:prstGeom prst="rect">
            <a:avLst/>
          </a:prstGeom>
        </p:spPr>
        <p:txBody>
          <a:bodyPr/>
          <a:lstStyle>
            <a:lvl1pPr marL="0" indent="0">
              <a:buNone/>
              <a:defRPr sz="1408">
                <a:solidFill>
                  <a:schemeClr val="bg1"/>
                </a:solidFill>
              </a:defRPr>
            </a:lvl1pPr>
          </a:lstStyle>
          <a:p>
            <a:r>
              <a:rPr lang="en-US" noProof="0" dirty="0"/>
              <a:t>Client/partner logo in white here</a:t>
            </a:r>
          </a:p>
        </p:txBody>
      </p:sp>
      <p:sp>
        <p:nvSpPr>
          <p:cNvPr id="3" name="Text Placeholder 2"/>
          <p:cNvSpPr>
            <a:spLocks noGrp="1"/>
          </p:cNvSpPr>
          <p:nvPr>
            <p:ph type="body" sz="quarter" idx="14" hasCustomPrompt="1"/>
          </p:nvPr>
        </p:nvSpPr>
        <p:spPr>
          <a:xfrm>
            <a:off x="611023" y="2766472"/>
            <a:ext cx="6557220" cy="656341"/>
          </a:xfrm>
          <a:ln>
            <a:noFill/>
          </a:ln>
        </p:spPr>
        <p:txBody>
          <a:bodyPr vert="horz" lIns="0" tIns="0" rIns="0" bIns="0" rtlCol="0">
            <a:noAutofit/>
          </a:bodyPr>
          <a:lstStyle>
            <a:lvl1pPr>
              <a:defRPr lang="en-US" sz="2275" smtClean="0">
                <a:solidFill>
                  <a:schemeClr val="bg1"/>
                </a:solidFill>
                <a:latin typeface="Calibri" panose="020F0502020204030204" pitchFamily="34" charset="0"/>
              </a:defRPr>
            </a:lvl1pPr>
            <a:lvl2pPr>
              <a:defRPr lang="en-US" smtClean="0"/>
            </a:lvl2pPr>
            <a:lvl3pPr>
              <a:defRPr lang="en-US" smtClean="0"/>
            </a:lvl3pPr>
            <a:lvl4pPr>
              <a:defRPr lang="en-US" smtClean="0"/>
            </a:lvl4pPr>
            <a:lvl5pPr>
              <a:defRPr lang="en-US"/>
            </a:lvl5pPr>
          </a:lstStyle>
          <a:p>
            <a:pPr lvl="0">
              <a:spcBef>
                <a:spcPts val="0"/>
              </a:spcBef>
              <a:buFontTx/>
            </a:pPr>
            <a:r>
              <a:rPr lang="en-US" noProof="0" dirty="0"/>
              <a:t>Subtitle</a:t>
            </a:r>
          </a:p>
        </p:txBody>
      </p:sp>
      <p:pic>
        <p:nvPicPr>
          <p:cNvPr id="13" name="Picture 12">
            <a:extLst>
              <a:ext uri="{FF2B5EF4-FFF2-40B4-BE49-F238E27FC236}">
                <a16:creationId xmlns:a16="http://schemas.microsoft.com/office/drawing/2014/main" xmlns="" id="{069FFBF5-A9C5-4027-A5D7-409BDCCFC981}"/>
              </a:ext>
            </a:extLst>
          </p:cNvPr>
          <p:cNvPicPr>
            <a:picLocks noChangeAspect="1"/>
          </p:cNvPicPr>
          <p:nvPr userDrawn="1"/>
        </p:nvPicPr>
        <p:blipFill>
          <a:blip r:embed="rId3"/>
          <a:stretch>
            <a:fillRect/>
          </a:stretch>
        </p:blipFill>
        <p:spPr>
          <a:xfrm>
            <a:off x="6761163" y="5949223"/>
            <a:ext cx="3122613" cy="926181"/>
          </a:xfrm>
          <a:prstGeom prst="rect">
            <a:avLst/>
          </a:prstGeom>
        </p:spPr>
      </p:pic>
      <p:sp>
        <p:nvSpPr>
          <p:cNvPr id="10" name="Text Placeholder 2"/>
          <p:cNvSpPr>
            <a:spLocks noGrp="1"/>
          </p:cNvSpPr>
          <p:nvPr>
            <p:ph type="body" sz="quarter" idx="10" hasCustomPrompt="1"/>
          </p:nvPr>
        </p:nvSpPr>
        <p:spPr>
          <a:xfrm>
            <a:off x="611022" y="1087067"/>
            <a:ext cx="6614371" cy="1527968"/>
          </a:xfrm>
          <a:prstGeom prst="rect">
            <a:avLst/>
          </a:prstGeom>
          <a:ln>
            <a:noFill/>
          </a:ln>
        </p:spPr>
        <p:txBody>
          <a:bodyPr vert="horz" lIns="0" tIns="0" rIns="0" bIns="0"/>
          <a:lstStyle>
            <a:lvl1pPr marL="0" indent="0">
              <a:spcBef>
                <a:spcPts val="0"/>
              </a:spcBef>
              <a:buFontTx/>
              <a:buNone/>
              <a:defRPr sz="3575" b="1">
                <a:solidFill>
                  <a:schemeClr val="bg1"/>
                </a:solidFill>
              </a:defRPr>
            </a:lvl1pPr>
          </a:lstStyle>
          <a:p>
            <a:r>
              <a:rPr lang="en-US" noProof="0" dirty="0"/>
              <a:t>Title</a:t>
            </a:r>
          </a:p>
          <a:p>
            <a:endParaRPr lang="en-US" noProof="0" dirty="0"/>
          </a:p>
        </p:txBody>
      </p:sp>
    </p:spTree>
    <p:extLst>
      <p:ext uri="{BB962C8B-B14F-4D97-AF65-F5344CB8AC3E}">
        <p14:creationId xmlns:p14="http://schemas.microsoft.com/office/powerpoint/2010/main" val="321587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Gradient Turquoise">
    <p:spTree>
      <p:nvGrpSpPr>
        <p:cNvPr id="1" name=""/>
        <p:cNvGrpSpPr/>
        <p:nvPr/>
      </p:nvGrpSpPr>
      <p:grpSpPr>
        <a:xfrm>
          <a:off x="0" y="0"/>
          <a:ext cx="0" cy="0"/>
          <a:chOff x="0" y="0"/>
          <a:chExt cx="0" cy="0"/>
        </a:xfrm>
      </p:grpSpPr>
      <p:sp>
        <p:nvSpPr>
          <p:cNvPr id="6" name="Rectangle 5"/>
          <p:cNvSpPr/>
          <p:nvPr userDrawn="1"/>
        </p:nvSpPr>
        <p:spPr>
          <a:xfrm>
            <a:off x="-860" y="0"/>
            <a:ext cx="9906000" cy="6858000"/>
          </a:xfrm>
          <a:prstGeom prst="rect">
            <a:avLst/>
          </a:prstGeom>
          <a:gradFill flip="none" rotWithShape="1">
            <a:gsLst>
              <a:gs pos="0">
                <a:schemeClr val="tx2"/>
              </a:gs>
              <a:gs pos="93000">
                <a:schemeClr val="bg2"/>
              </a:gs>
            </a:gsLst>
            <a:lin ang="2700000" scaled="0"/>
            <a:tileRect/>
          </a:gradFill>
          <a:ln w="12700" cap="flat" cmpd="sng" algn="ctr">
            <a:noFill/>
            <a:prstDash val="solid"/>
            <a:miter lim="800000"/>
          </a:ln>
          <a:effectLst/>
        </p:spPr>
        <p:txBody>
          <a:bodyPr rtlCol="0" anchor="ctr"/>
          <a:lstStyle/>
          <a:p>
            <a:pPr marL="0" marR="0" lvl="0" indent="0" algn="ctr" defTabSz="804838" eaLnBrk="1" fontAlgn="auto" latinLnBrk="0" hangingPunct="1">
              <a:lnSpc>
                <a:spcPct val="100000"/>
              </a:lnSpc>
              <a:spcBef>
                <a:spcPts val="0"/>
              </a:spcBef>
              <a:spcAft>
                <a:spcPts val="0"/>
              </a:spcAft>
              <a:buClrTx/>
              <a:buSzTx/>
              <a:buFontTx/>
              <a:buNone/>
              <a:tabLst/>
              <a:defRPr/>
            </a:pPr>
            <a:endParaRPr kumimoji="0" lang="en-US" sz="1584" b="0" i="0" u="none" strike="noStrike" kern="0" cap="none" spc="0" normalizeH="0" baseline="0" noProof="0" dirty="0">
              <a:ln>
                <a:noFill/>
              </a:ln>
              <a:solidFill>
                <a:prstClr val="white"/>
              </a:solidFill>
              <a:effectLst/>
              <a:uLnTx/>
              <a:uFillTx/>
              <a:latin typeface="Calibri"/>
              <a:ea typeface="+mn-ea"/>
              <a:cs typeface="+mn-cs"/>
            </a:endParaRPr>
          </a:p>
        </p:txBody>
      </p:sp>
      <p:sp>
        <p:nvSpPr>
          <p:cNvPr id="10" name="Text Placeholder 2"/>
          <p:cNvSpPr>
            <a:spLocks noGrp="1"/>
          </p:cNvSpPr>
          <p:nvPr>
            <p:ph type="body" sz="quarter" idx="10" hasCustomPrompt="1"/>
          </p:nvPr>
        </p:nvSpPr>
        <p:spPr>
          <a:xfrm>
            <a:off x="611023" y="1921299"/>
            <a:ext cx="8642757" cy="1527968"/>
          </a:xfrm>
          <a:prstGeom prst="rect">
            <a:avLst/>
          </a:prstGeom>
          <a:ln>
            <a:noFill/>
          </a:ln>
        </p:spPr>
        <p:txBody>
          <a:bodyPr vert="horz" lIns="0" tIns="0" rIns="0" bIns="0" anchor="ctr" anchorCtr="0"/>
          <a:lstStyle>
            <a:lvl1pPr marL="0" indent="0" algn="l">
              <a:spcBef>
                <a:spcPts val="0"/>
              </a:spcBef>
              <a:buFontTx/>
              <a:buNone/>
              <a:defRPr sz="3575" b="1">
                <a:solidFill>
                  <a:schemeClr val="bg1"/>
                </a:solidFill>
              </a:defRPr>
            </a:lvl1pPr>
          </a:lstStyle>
          <a:p>
            <a:r>
              <a:rPr lang="en-US" noProof="0" dirty="0"/>
              <a:t>Title</a:t>
            </a:r>
          </a:p>
        </p:txBody>
      </p:sp>
      <p:pic>
        <p:nvPicPr>
          <p:cNvPr id="7" name="Picture 6">
            <a:extLst>
              <a:ext uri="{FF2B5EF4-FFF2-40B4-BE49-F238E27FC236}">
                <a16:creationId xmlns:a16="http://schemas.microsoft.com/office/drawing/2014/main" xmlns="" id="{26E98900-9E8B-4251-856B-172C629542E8}"/>
              </a:ext>
            </a:extLst>
          </p:cNvPr>
          <p:cNvPicPr>
            <a:picLocks noChangeAspect="1"/>
          </p:cNvPicPr>
          <p:nvPr userDrawn="1"/>
        </p:nvPicPr>
        <p:blipFill>
          <a:blip r:embed="rId2"/>
          <a:stretch>
            <a:fillRect/>
          </a:stretch>
        </p:blipFill>
        <p:spPr>
          <a:xfrm>
            <a:off x="8029576" y="6339800"/>
            <a:ext cx="1697830" cy="503583"/>
          </a:xfrm>
          <a:prstGeom prst="rect">
            <a:avLst/>
          </a:prstGeom>
        </p:spPr>
      </p:pic>
    </p:spTree>
    <p:extLst>
      <p:ext uri="{BB962C8B-B14F-4D97-AF65-F5344CB8AC3E}">
        <p14:creationId xmlns:p14="http://schemas.microsoft.com/office/powerpoint/2010/main" val="19986792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Turquoise text with B&amp;W picture">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a:srcRect l="3500"/>
          <a:stretch/>
        </p:blipFill>
        <p:spPr>
          <a:xfrm>
            <a:off x="-1" y="0"/>
            <a:ext cx="9906001" cy="6858000"/>
          </a:xfrm>
          <a:prstGeom prst="rect">
            <a:avLst/>
          </a:prstGeom>
        </p:spPr>
      </p:pic>
      <p:sp>
        <p:nvSpPr>
          <p:cNvPr id="8" name="Rectangle 7">
            <a:extLst>
              <a:ext uri="{FF2B5EF4-FFF2-40B4-BE49-F238E27FC236}">
                <a16:creationId xmlns:a16="http://schemas.microsoft.com/office/drawing/2014/main" xmlns="" id="{7D04AA49-BB5F-4E3D-B432-9E048971A365}"/>
              </a:ext>
            </a:extLst>
          </p:cNvPr>
          <p:cNvSpPr/>
          <p:nvPr userDrawn="1"/>
        </p:nvSpPr>
        <p:spPr>
          <a:xfrm>
            <a:off x="-1" y="0"/>
            <a:ext cx="9906001" cy="6858000"/>
          </a:xfrm>
          <a:prstGeom prst="rect">
            <a:avLst/>
          </a:prstGeom>
          <a:solidFill>
            <a:sysClr val="windowText" lastClr="000000">
              <a:lumMod val="85000"/>
              <a:lumOff val="15000"/>
              <a:alpha val="54000"/>
            </a:sysClr>
          </a:solidFill>
          <a:ln w="12700" cap="flat" cmpd="sng" algn="ctr">
            <a:noFill/>
            <a:prstDash val="solid"/>
            <a:miter lim="800000"/>
          </a:ln>
          <a:effectLst/>
        </p:spPr>
        <p:txBody>
          <a:bodyPr rtlCol="0" anchor="ctr"/>
          <a:lstStyle/>
          <a:p>
            <a:pPr marL="0" marR="0" lvl="0" indent="0" algn="ctr" defTabSz="804838" eaLnBrk="1" fontAlgn="auto" latinLnBrk="0" hangingPunct="1">
              <a:lnSpc>
                <a:spcPct val="100000"/>
              </a:lnSpc>
              <a:spcBef>
                <a:spcPts val="0"/>
              </a:spcBef>
              <a:spcAft>
                <a:spcPts val="0"/>
              </a:spcAft>
              <a:buClrTx/>
              <a:buSzTx/>
              <a:buFontTx/>
              <a:buNone/>
              <a:tabLst/>
              <a:defRPr/>
            </a:pPr>
            <a:endParaRPr kumimoji="0" lang="en-US" sz="1584" b="0" i="0" u="none" strike="noStrike" kern="0" cap="none" spc="0" normalizeH="0" baseline="0" noProof="0" dirty="0">
              <a:ln>
                <a:noFill/>
              </a:ln>
              <a:solidFill>
                <a:prstClr val="white"/>
              </a:solidFill>
              <a:effectLst/>
              <a:uLnTx/>
              <a:uFillTx/>
              <a:latin typeface="Calibri"/>
              <a:ea typeface="+mn-ea"/>
              <a:cs typeface="+mn-cs"/>
            </a:endParaRPr>
          </a:p>
        </p:txBody>
      </p:sp>
      <p:pic>
        <p:nvPicPr>
          <p:cNvPr id="7" name="Picture 6">
            <a:extLst>
              <a:ext uri="{FF2B5EF4-FFF2-40B4-BE49-F238E27FC236}">
                <a16:creationId xmlns:a16="http://schemas.microsoft.com/office/drawing/2014/main" xmlns="" id="{26E98900-9E8B-4251-856B-172C629542E8}"/>
              </a:ext>
            </a:extLst>
          </p:cNvPr>
          <p:cNvPicPr>
            <a:picLocks noChangeAspect="1"/>
          </p:cNvPicPr>
          <p:nvPr userDrawn="1"/>
        </p:nvPicPr>
        <p:blipFill>
          <a:blip r:embed="rId3"/>
          <a:stretch>
            <a:fillRect/>
          </a:stretch>
        </p:blipFill>
        <p:spPr>
          <a:xfrm>
            <a:off x="8029576" y="6339800"/>
            <a:ext cx="1697830" cy="503583"/>
          </a:xfrm>
          <a:prstGeom prst="rect">
            <a:avLst/>
          </a:prstGeom>
        </p:spPr>
      </p:pic>
      <p:sp>
        <p:nvSpPr>
          <p:cNvPr id="10" name="Text Placeholder 2"/>
          <p:cNvSpPr>
            <a:spLocks noGrp="1"/>
          </p:cNvSpPr>
          <p:nvPr>
            <p:ph type="body" sz="quarter" idx="10" hasCustomPrompt="1"/>
          </p:nvPr>
        </p:nvSpPr>
        <p:spPr>
          <a:xfrm>
            <a:off x="611021" y="1921299"/>
            <a:ext cx="7700222" cy="1527968"/>
          </a:xfrm>
          <a:prstGeom prst="rect">
            <a:avLst/>
          </a:prstGeom>
          <a:ln>
            <a:noFill/>
          </a:ln>
        </p:spPr>
        <p:txBody>
          <a:bodyPr vert="horz" lIns="0" tIns="0" rIns="0" bIns="0" anchor="ctr" anchorCtr="0"/>
          <a:lstStyle>
            <a:lvl1pPr marL="0" indent="0" algn="l">
              <a:spcBef>
                <a:spcPts val="0"/>
              </a:spcBef>
              <a:buFontTx/>
              <a:buNone/>
              <a:defRPr sz="3575" b="1">
                <a:solidFill>
                  <a:schemeClr val="tx2"/>
                </a:solidFill>
              </a:defRPr>
            </a:lvl1pPr>
          </a:lstStyle>
          <a:p>
            <a:r>
              <a:rPr lang="en-US" noProof="0" dirty="0"/>
              <a:t>Title</a:t>
            </a:r>
          </a:p>
        </p:txBody>
      </p:sp>
    </p:spTree>
    <p:extLst>
      <p:ext uri="{BB962C8B-B14F-4D97-AF65-F5344CB8AC3E}">
        <p14:creationId xmlns:p14="http://schemas.microsoft.com/office/powerpoint/2010/main" val="10434789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vider Gradient Pi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91D9DFB1-7EF4-4BBD-8E1F-1510D4D634BB}"/>
              </a:ext>
            </a:extLst>
          </p:cNvPr>
          <p:cNvSpPr/>
          <p:nvPr userDrawn="1"/>
        </p:nvSpPr>
        <p:spPr>
          <a:xfrm>
            <a:off x="0" y="-14620"/>
            <a:ext cx="9906000" cy="6872619"/>
          </a:xfrm>
          <a:prstGeom prst="rect">
            <a:avLst/>
          </a:prstGeom>
          <a:gradFill flip="none" rotWithShape="1">
            <a:gsLst>
              <a:gs pos="0">
                <a:schemeClr val="accent4"/>
              </a:gs>
              <a:gs pos="93000">
                <a:schemeClr val="accent3"/>
              </a:gs>
            </a:gsLst>
            <a:lin ang="2700000" scaled="0"/>
            <a:tileRect/>
          </a:gradFill>
          <a:ln w="12700" cap="flat" cmpd="sng" algn="ctr">
            <a:noFill/>
            <a:prstDash val="solid"/>
            <a:miter lim="800000"/>
          </a:ln>
          <a:effectLst/>
        </p:spPr>
        <p:txBody>
          <a:bodyPr rtlCol="0" anchor="ctr"/>
          <a:lstStyle/>
          <a:p>
            <a:pPr marL="0" marR="0" lvl="0" indent="0" algn="ctr" defTabSz="804838" eaLnBrk="1" fontAlgn="auto" latinLnBrk="0" hangingPunct="1">
              <a:lnSpc>
                <a:spcPct val="100000"/>
              </a:lnSpc>
              <a:spcBef>
                <a:spcPts val="0"/>
              </a:spcBef>
              <a:spcAft>
                <a:spcPts val="0"/>
              </a:spcAft>
              <a:buClrTx/>
              <a:buSzTx/>
              <a:buFontTx/>
              <a:buNone/>
              <a:tabLst/>
              <a:defRPr/>
            </a:pPr>
            <a:endParaRPr kumimoji="0" lang="en-US" sz="1584" b="0" i="0" u="none" strike="noStrike" kern="0" cap="none" spc="0" normalizeH="0" baseline="0" noProof="0" dirty="0">
              <a:ln>
                <a:noFill/>
              </a:ln>
              <a:solidFill>
                <a:prstClr val="white"/>
              </a:solidFill>
              <a:effectLst/>
              <a:uLnTx/>
              <a:uFillTx/>
            </a:endParaRPr>
          </a:p>
        </p:txBody>
      </p:sp>
      <p:sp>
        <p:nvSpPr>
          <p:cNvPr id="10" name="Text Placeholder 2"/>
          <p:cNvSpPr>
            <a:spLocks noGrp="1"/>
          </p:cNvSpPr>
          <p:nvPr>
            <p:ph type="body" sz="quarter" idx="10" hasCustomPrompt="1"/>
          </p:nvPr>
        </p:nvSpPr>
        <p:spPr>
          <a:xfrm>
            <a:off x="611023" y="1921299"/>
            <a:ext cx="7708385" cy="1527968"/>
          </a:xfrm>
          <a:prstGeom prst="rect">
            <a:avLst/>
          </a:prstGeom>
          <a:ln>
            <a:noFill/>
          </a:ln>
        </p:spPr>
        <p:txBody>
          <a:bodyPr vert="horz" lIns="0" tIns="0" rIns="0" bIns="0" anchor="ctr" anchorCtr="0"/>
          <a:lstStyle>
            <a:lvl1pPr marL="0" indent="0" algn="l">
              <a:spcBef>
                <a:spcPts val="0"/>
              </a:spcBef>
              <a:buFontTx/>
              <a:buNone/>
              <a:defRPr sz="3575" b="1">
                <a:solidFill>
                  <a:schemeClr val="bg1"/>
                </a:solidFill>
              </a:defRPr>
            </a:lvl1pPr>
          </a:lstStyle>
          <a:p>
            <a:r>
              <a:rPr lang="en-US" noProof="0" dirty="0"/>
              <a:t>Title</a:t>
            </a:r>
          </a:p>
        </p:txBody>
      </p:sp>
      <p:pic>
        <p:nvPicPr>
          <p:cNvPr id="7" name="Picture 6">
            <a:extLst>
              <a:ext uri="{FF2B5EF4-FFF2-40B4-BE49-F238E27FC236}">
                <a16:creationId xmlns:a16="http://schemas.microsoft.com/office/drawing/2014/main" xmlns="" id="{26E98900-9E8B-4251-856B-172C629542E8}"/>
              </a:ext>
            </a:extLst>
          </p:cNvPr>
          <p:cNvPicPr>
            <a:picLocks noChangeAspect="1"/>
          </p:cNvPicPr>
          <p:nvPr userDrawn="1"/>
        </p:nvPicPr>
        <p:blipFill>
          <a:blip r:embed="rId2"/>
          <a:stretch>
            <a:fillRect/>
          </a:stretch>
        </p:blipFill>
        <p:spPr>
          <a:xfrm>
            <a:off x="8029576" y="6339800"/>
            <a:ext cx="1697830" cy="503583"/>
          </a:xfrm>
          <a:prstGeom prst="rect">
            <a:avLst/>
          </a:prstGeom>
        </p:spPr>
      </p:pic>
    </p:spTree>
    <p:extLst>
      <p:ext uri="{BB962C8B-B14F-4D97-AF65-F5344CB8AC3E}">
        <p14:creationId xmlns:p14="http://schemas.microsoft.com/office/powerpoint/2010/main" val="23382733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vider Pink text with B&amp;W picture">
    <p:spTree>
      <p:nvGrpSpPr>
        <p:cNvPr id="1" name=""/>
        <p:cNvGrpSpPr/>
        <p:nvPr/>
      </p:nvGrpSpPr>
      <p:grpSpPr>
        <a:xfrm>
          <a:off x="0" y="0"/>
          <a:ext cx="0" cy="0"/>
          <a:chOff x="0" y="0"/>
          <a:chExt cx="0" cy="0"/>
        </a:xfrm>
      </p:grpSpPr>
      <p:pic>
        <p:nvPicPr>
          <p:cNvPr id="4" name="Picture 3" descr="A person wearing a suit and tie&#10;&#10;Description generated with very high confidence">
            <a:extLst>
              <a:ext uri="{FF2B5EF4-FFF2-40B4-BE49-F238E27FC236}">
                <a16:creationId xmlns:a16="http://schemas.microsoft.com/office/drawing/2014/main" xmlns="" id="{AAE28C6E-07A8-4932-8DCF-8AA9EC08787C}"/>
              </a:ext>
            </a:extLst>
          </p:cNvPr>
          <p:cNvPicPr>
            <a:picLocks noChangeAspect="1"/>
          </p:cNvPicPr>
          <p:nvPr userDrawn="1"/>
        </p:nvPicPr>
        <p:blipFill rotWithShape="1">
          <a:blip r:embed="rId2"/>
          <a:srcRect l="3585"/>
          <a:stretch/>
        </p:blipFill>
        <p:spPr>
          <a:xfrm>
            <a:off x="0" y="1453"/>
            <a:ext cx="9906000" cy="6856549"/>
          </a:xfrm>
          <a:prstGeom prst="rect">
            <a:avLst/>
          </a:prstGeom>
        </p:spPr>
      </p:pic>
      <p:sp>
        <p:nvSpPr>
          <p:cNvPr id="8" name="Rectangle 7">
            <a:extLst>
              <a:ext uri="{FF2B5EF4-FFF2-40B4-BE49-F238E27FC236}">
                <a16:creationId xmlns:a16="http://schemas.microsoft.com/office/drawing/2014/main" xmlns="" id="{7D04AA49-BB5F-4E3D-B432-9E048971A365}"/>
              </a:ext>
            </a:extLst>
          </p:cNvPr>
          <p:cNvSpPr/>
          <p:nvPr userDrawn="1"/>
        </p:nvSpPr>
        <p:spPr>
          <a:xfrm>
            <a:off x="-1" y="0"/>
            <a:ext cx="9906001" cy="6858000"/>
          </a:xfrm>
          <a:prstGeom prst="rect">
            <a:avLst/>
          </a:prstGeom>
          <a:solidFill>
            <a:sysClr val="windowText" lastClr="000000">
              <a:lumMod val="85000"/>
              <a:lumOff val="15000"/>
              <a:alpha val="54000"/>
            </a:sysClr>
          </a:solidFill>
          <a:ln w="12700" cap="flat" cmpd="sng" algn="ctr">
            <a:noFill/>
            <a:prstDash val="solid"/>
            <a:miter lim="800000"/>
          </a:ln>
          <a:effectLst/>
        </p:spPr>
        <p:txBody>
          <a:bodyPr rtlCol="0" anchor="ctr"/>
          <a:lstStyle/>
          <a:p>
            <a:pPr marL="0" marR="0" lvl="0" indent="0" algn="ctr" defTabSz="804838" eaLnBrk="1" fontAlgn="auto" latinLnBrk="0" hangingPunct="1">
              <a:lnSpc>
                <a:spcPct val="100000"/>
              </a:lnSpc>
              <a:spcBef>
                <a:spcPts val="0"/>
              </a:spcBef>
              <a:spcAft>
                <a:spcPts val="0"/>
              </a:spcAft>
              <a:buClrTx/>
              <a:buSzTx/>
              <a:buFontTx/>
              <a:buNone/>
              <a:tabLst/>
              <a:defRPr/>
            </a:pPr>
            <a:endParaRPr kumimoji="0" lang="en-US" sz="1584" b="0" i="0" u="none" strike="noStrike" kern="0" cap="none" spc="0" normalizeH="0" baseline="0" noProof="0">
              <a:ln>
                <a:noFill/>
              </a:ln>
              <a:solidFill>
                <a:prstClr val="white"/>
              </a:solidFill>
              <a:effectLst/>
              <a:uLnTx/>
              <a:uFillTx/>
              <a:latin typeface="Calibri"/>
              <a:ea typeface="+mn-ea"/>
              <a:cs typeface="+mn-cs"/>
            </a:endParaRPr>
          </a:p>
        </p:txBody>
      </p:sp>
      <p:sp>
        <p:nvSpPr>
          <p:cNvPr id="10" name="Text Placeholder 2"/>
          <p:cNvSpPr>
            <a:spLocks noGrp="1"/>
          </p:cNvSpPr>
          <p:nvPr>
            <p:ph type="body" sz="quarter" idx="10" hasCustomPrompt="1"/>
          </p:nvPr>
        </p:nvSpPr>
        <p:spPr>
          <a:xfrm>
            <a:off x="611022" y="1921299"/>
            <a:ext cx="7626743" cy="1527968"/>
          </a:xfrm>
          <a:prstGeom prst="rect">
            <a:avLst/>
          </a:prstGeom>
          <a:ln>
            <a:noFill/>
          </a:ln>
        </p:spPr>
        <p:txBody>
          <a:bodyPr vert="horz" lIns="0" tIns="0" rIns="0" bIns="0" anchor="ctr" anchorCtr="0"/>
          <a:lstStyle>
            <a:lvl1pPr marL="0" indent="0" algn="l">
              <a:spcBef>
                <a:spcPts val="0"/>
              </a:spcBef>
              <a:buFontTx/>
              <a:buNone/>
              <a:defRPr sz="3575" b="1">
                <a:solidFill>
                  <a:schemeClr val="accent4"/>
                </a:solidFill>
              </a:defRPr>
            </a:lvl1pPr>
          </a:lstStyle>
          <a:p>
            <a:r>
              <a:rPr lang="en-US" noProof="0" dirty="0"/>
              <a:t>Title</a:t>
            </a:r>
          </a:p>
        </p:txBody>
      </p:sp>
      <p:pic>
        <p:nvPicPr>
          <p:cNvPr id="6" name="Picture 5">
            <a:extLst>
              <a:ext uri="{FF2B5EF4-FFF2-40B4-BE49-F238E27FC236}">
                <a16:creationId xmlns:a16="http://schemas.microsoft.com/office/drawing/2014/main" xmlns="" id="{5F5D016E-5709-4EBE-A344-DBB163BAA885}"/>
              </a:ext>
            </a:extLst>
          </p:cNvPr>
          <p:cNvPicPr>
            <a:picLocks noChangeAspect="1"/>
          </p:cNvPicPr>
          <p:nvPr userDrawn="1"/>
        </p:nvPicPr>
        <p:blipFill>
          <a:blip r:embed="rId3"/>
          <a:stretch>
            <a:fillRect/>
          </a:stretch>
        </p:blipFill>
        <p:spPr>
          <a:xfrm>
            <a:off x="8029576" y="6339800"/>
            <a:ext cx="1697830" cy="503583"/>
          </a:xfrm>
          <a:prstGeom prst="rect">
            <a:avLst/>
          </a:prstGeom>
        </p:spPr>
      </p:pic>
    </p:spTree>
    <p:extLst>
      <p:ext uri="{BB962C8B-B14F-4D97-AF65-F5344CB8AC3E}">
        <p14:creationId xmlns:p14="http://schemas.microsoft.com/office/powerpoint/2010/main" val="1692884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vider Gradient Gree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B02DA7DD-6ABC-45C7-80D4-3FF2383F5F1A}"/>
              </a:ext>
            </a:extLst>
          </p:cNvPr>
          <p:cNvSpPr/>
          <p:nvPr userDrawn="1"/>
        </p:nvSpPr>
        <p:spPr>
          <a:xfrm>
            <a:off x="-22226" y="0"/>
            <a:ext cx="9928225" cy="6875402"/>
          </a:xfrm>
          <a:prstGeom prst="rect">
            <a:avLst/>
          </a:prstGeom>
          <a:gradFill flip="none" rotWithShape="1">
            <a:gsLst>
              <a:gs pos="0">
                <a:schemeClr val="accent2"/>
              </a:gs>
              <a:gs pos="93000">
                <a:schemeClr val="accent1"/>
              </a:gs>
            </a:gsLst>
            <a:lin ang="2700000" scaled="0"/>
            <a:tileRect/>
          </a:gradFill>
          <a:ln w="12700" cap="flat" cmpd="sng" algn="ctr">
            <a:noFill/>
            <a:prstDash val="solid"/>
            <a:miter lim="800000"/>
          </a:ln>
          <a:effectLst/>
        </p:spPr>
        <p:txBody>
          <a:bodyPr rtlCol="0" anchor="ctr"/>
          <a:lstStyle/>
          <a:p>
            <a:pPr marL="0" marR="0" lvl="0" indent="0" algn="ctr" defTabSz="804838" eaLnBrk="1" fontAlgn="auto" latinLnBrk="0" hangingPunct="1">
              <a:lnSpc>
                <a:spcPct val="100000"/>
              </a:lnSpc>
              <a:spcBef>
                <a:spcPts val="0"/>
              </a:spcBef>
              <a:spcAft>
                <a:spcPts val="0"/>
              </a:spcAft>
              <a:buClrTx/>
              <a:buSzTx/>
              <a:buFontTx/>
              <a:buNone/>
              <a:tabLst/>
              <a:defRPr/>
            </a:pPr>
            <a:endParaRPr kumimoji="0" lang="en-US" sz="1584" b="0" i="0" u="none" strike="noStrike" kern="0" cap="none" spc="0" normalizeH="0" baseline="0" noProof="0" dirty="0">
              <a:ln>
                <a:noFill/>
              </a:ln>
              <a:solidFill>
                <a:prstClr val="white"/>
              </a:solidFill>
              <a:effectLst/>
              <a:uLnTx/>
              <a:uFillTx/>
            </a:endParaRPr>
          </a:p>
        </p:txBody>
      </p:sp>
      <p:sp>
        <p:nvSpPr>
          <p:cNvPr id="10" name="Text Placeholder 2"/>
          <p:cNvSpPr>
            <a:spLocks noGrp="1"/>
          </p:cNvSpPr>
          <p:nvPr>
            <p:ph type="body" sz="quarter" idx="10" hasCustomPrompt="1"/>
          </p:nvPr>
        </p:nvSpPr>
        <p:spPr>
          <a:xfrm>
            <a:off x="611023" y="1921299"/>
            <a:ext cx="7418554" cy="1527968"/>
          </a:xfrm>
          <a:prstGeom prst="rect">
            <a:avLst/>
          </a:prstGeom>
          <a:ln>
            <a:noFill/>
          </a:ln>
        </p:spPr>
        <p:txBody>
          <a:bodyPr vert="horz" lIns="0" tIns="0" rIns="0" bIns="0" anchor="ctr" anchorCtr="0"/>
          <a:lstStyle>
            <a:lvl1pPr marL="0" indent="0" algn="l">
              <a:spcBef>
                <a:spcPts val="0"/>
              </a:spcBef>
              <a:buFontTx/>
              <a:buNone/>
              <a:defRPr sz="3575" b="1">
                <a:solidFill>
                  <a:schemeClr val="bg1"/>
                </a:solidFill>
              </a:defRPr>
            </a:lvl1pPr>
          </a:lstStyle>
          <a:p>
            <a:r>
              <a:rPr lang="en-US" noProof="0" dirty="0"/>
              <a:t>Title</a:t>
            </a:r>
          </a:p>
        </p:txBody>
      </p:sp>
      <p:pic>
        <p:nvPicPr>
          <p:cNvPr id="5" name="Picture 4">
            <a:extLst>
              <a:ext uri="{FF2B5EF4-FFF2-40B4-BE49-F238E27FC236}">
                <a16:creationId xmlns:a16="http://schemas.microsoft.com/office/drawing/2014/main" xmlns="" id="{2D21325B-114E-4FE0-B68B-90974B80B7D3}"/>
              </a:ext>
            </a:extLst>
          </p:cNvPr>
          <p:cNvPicPr>
            <a:picLocks noChangeAspect="1"/>
          </p:cNvPicPr>
          <p:nvPr userDrawn="1"/>
        </p:nvPicPr>
        <p:blipFill>
          <a:blip r:embed="rId2"/>
          <a:stretch>
            <a:fillRect/>
          </a:stretch>
        </p:blipFill>
        <p:spPr>
          <a:xfrm>
            <a:off x="8029576" y="6339800"/>
            <a:ext cx="1697830" cy="503583"/>
          </a:xfrm>
          <a:prstGeom prst="rect">
            <a:avLst/>
          </a:prstGeom>
        </p:spPr>
      </p:pic>
    </p:spTree>
    <p:extLst>
      <p:ext uri="{BB962C8B-B14F-4D97-AF65-F5344CB8AC3E}">
        <p14:creationId xmlns:p14="http://schemas.microsoft.com/office/powerpoint/2010/main" val="2330793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vider Green text with B&amp;W picture">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srcRect r="3417"/>
          <a:stretch/>
        </p:blipFill>
        <p:spPr>
          <a:xfrm flipH="1">
            <a:off x="0" y="-1"/>
            <a:ext cx="9906000" cy="6858001"/>
          </a:xfrm>
          <a:prstGeom prst="rect">
            <a:avLst/>
          </a:prstGeom>
        </p:spPr>
      </p:pic>
      <p:sp>
        <p:nvSpPr>
          <p:cNvPr id="8" name="Rectangle 7">
            <a:extLst>
              <a:ext uri="{FF2B5EF4-FFF2-40B4-BE49-F238E27FC236}">
                <a16:creationId xmlns:a16="http://schemas.microsoft.com/office/drawing/2014/main" xmlns="" id="{7D04AA49-BB5F-4E3D-B432-9E048971A365}"/>
              </a:ext>
            </a:extLst>
          </p:cNvPr>
          <p:cNvSpPr/>
          <p:nvPr userDrawn="1"/>
        </p:nvSpPr>
        <p:spPr>
          <a:xfrm>
            <a:off x="-1" y="0"/>
            <a:ext cx="9906001" cy="6858000"/>
          </a:xfrm>
          <a:prstGeom prst="rect">
            <a:avLst/>
          </a:prstGeom>
          <a:solidFill>
            <a:sysClr val="windowText" lastClr="000000">
              <a:lumMod val="85000"/>
              <a:lumOff val="15000"/>
              <a:alpha val="54000"/>
            </a:sysClr>
          </a:solidFill>
          <a:ln w="12700" cap="flat" cmpd="sng" algn="ctr">
            <a:noFill/>
            <a:prstDash val="solid"/>
            <a:miter lim="800000"/>
          </a:ln>
          <a:effectLst/>
        </p:spPr>
        <p:txBody>
          <a:bodyPr rtlCol="0" anchor="ctr"/>
          <a:lstStyle/>
          <a:p>
            <a:pPr marL="0" marR="0" lvl="0" indent="0" algn="ctr" defTabSz="804838" eaLnBrk="1" fontAlgn="auto" latinLnBrk="0" hangingPunct="1">
              <a:lnSpc>
                <a:spcPct val="100000"/>
              </a:lnSpc>
              <a:spcBef>
                <a:spcPts val="0"/>
              </a:spcBef>
              <a:spcAft>
                <a:spcPts val="0"/>
              </a:spcAft>
              <a:buClrTx/>
              <a:buSzTx/>
              <a:buFontTx/>
              <a:buNone/>
              <a:tabLst/>
              <a:defRPr/>
            </a:pPr>
            <a:endParaRPr kumimoji="0" lang="en-US" sz="1584" b="0" i="0" u="none" strike="noStrike" kern="0" cap="none" spc="0" normalizeH="0" baseline="0" noProof="0">
              <a:ln>
                <a:noFill/>
              </a:ln>
              <a:solidFill>
                <a:prstClr val="white"/>
              </a:solidFill>
              <a:effectLst/>
              <a:uLnTx/>
              <a:uFillTx/>
              <a:latin typeface="Calibri"/>
              <a:ea typeface="+mn-ea"/>
              <a:cs typeface="+mn-cs"/>
            </a:endParaRPr>
          </a:p>
        </p:txBody>
      </p:sp>
      <p:sp>
        <p:nvSpPr>
          <p:cNvPr id="10" name="Text Placeholder 2"/>
          <p:cNvSpPr>
            <a:spLocks noGrp="1"/>
          </p:cNvSpPr>
          <p:nvPr>
            <p:ph type="body" sz="quarter" idx="10" hasCustomPrompt="1"/>
          </p:nvPr>
        </p:nvSpPr>
        <p:spPr>
          <a:xfrm>
            <a:off x="611023" y="1921299"/>
            <a:ext cx="7504278" cy="1527968"/>
          </a:xfrm>
          <a:prstGeom prst="rect">
            <a:avLst/>
          </a:prstGeom>
          <a:ln>
            <a:noFill/>
          </a:ln>
        </p:spPr>
        <p:txBody>
          <a:bodyPr vert="horz" lIns="0" tIns="0" rIns="0" bIns="0" anchor="ctr" anchorCtr="0"/>
          <a:lstStyle>
            <a:lvl1pPr marL="0" indent="0" algn="l">
              <a:spcBef>
                <a:spcPts val="0"/>
              </a:spcBef>
              <a:buFontTx/>
              <a:buNone/>
              <a:defRPr sz="3575" b="1">
                <a:solidFill>
                  <a:schemeClr val="accent2"/>
                </a:solidFill>
              </a:defRPr>
            </a:lvl1pPr>
          </a:lstStyle>
          <a:p>
            <a:r>
              <a:rPr lang="en-US" noProof="0" dirty="0"/>
              <a:t>Title</a:t>
            </a:r>
          </a:p>
        </p:txBody>
      </p:sp>
      <p:pic>
        <p:nvPicPr>
          <p:cNvPr id="6" name="Picture 5">
            <a:extLst>
              <a:ext uri="{FF2B5EF4-FFF2-40B4-BE49-F238E27FC236}">
                <a16:creationId xmlns:a16="http://schemas.microsoft.com/office/drawing/2014/main" xmlns="" id="{2D42EFF9-DF3C-41EB-B297-485310214689}"/>
              </a:ext>
            </a:extLst>
          </p:cNvPr>
          <p:cNvPicPr>
            <a:picLocks noChangeAspect="1"/>
          </p:cNvPicPr>
          <p:nvPr userDrawn="1"/>
        </p:nvPicPr>
        <p:blipFill>
          <a:blip r:embed="rId3"/>
          <a:stretch>
            <a:fillRect/>
          </a:stretch>
        </p:blipFill>
        <p:spPr>
          <a:xfrm>
            <a:off x="8029576" y="6339800"/>
            <a:ext cx="1697830" cy="503583"/>
          </a:xfrm>
          <a:prstGeom prst="rect">
            <a:avLst/>
          </a:prstGeom>
        </p:spPr>
      </p:pic>
    </p:spTree>
    <p:extLst>
      <p:ext uri="{BB962C8B-B14F-4D97-AF65-F5344CB8AC3E}">
        <p14:creationId xmlns:p14="http://schemas.microsoft.com/office/powerpoint/2010/main" val="28921164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Page Gradient text Turquoise">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67443" y="6256177"/>
            <a:ext cx="2490576" cy="396000"/>
          </a:xfrm>
          <a:prstGeom prst="rect">
            <a:avLst/>
          </a:prstGeom>
        </p:spPr>
      </p:pic>
      <p:sp>
        <p:nvSpPr>
          <p:cNvPr id="109" name="Text Placeholder 2"/>
          <p:cNvSpPr>
            <a:spLocks noGrp="1"/>
          </p:cNvSpPr>
          <p:nvPr>
            <p:ph type="body" sz="quarter" idx="10" hasCustomPrompt="1"/>
          </p:nvPr>
        </p:nvSpPr>
        <p:spPr>
          <a:xfrm>
            <a:off x="611021" y="1087066"/>
            <a:ext cx="6968515" cy="1527968"/>
          </a:xfrm>
          <a:prstGeom prst="rect">
            <a:avLst/>
          </a:prstGeom>
          <a:ln>
            <a:noFill/>
          </a:ln>
        </p:spPr>
        <p:txBody>
          <a:bodyPr vert="horz" lIns="0" tIns="0" rIns="0" bIns="0"/>
          <a:lstStyle>
            <a:lvl1pPr marL="0" indent="0" algn="l" defTabSz="371475" rtl="0" eaLnBrk="1" latinLnBrk="0" hangingPunct="1">
              <a:spcBef>
                <a:spcPts val="0"/>
              </a:spcBef>
              <a:spcAft>
                <a:spcPts val="244"/>
              </a:spcAft>
              <a:buClr>
                <a:schemeClr val="bg1"/>
              </a:buClr>
              <a:buSzPct val="25000"/>
              <a:buFontTx/>
              <a:buNone/>
              <a:defRPr lang="en-US" sz="3575" b="1" kern="1200" noProof="0" dirty="0">
                <a:gradFill>
                  <a:gsLst>
                    <a:gs pos="0">
                      <a:schemeClr val="tx2"/>
                    </a:gs>
                    <a:gs pos="86000">
                      <a:schemeClr val="bg2"/>
                    </a:gs>
                  </a:gsLst>
                  <a:lin ang="2700000" scaled="0"/>
                </a:gradFill>
                <a:latin typeface="+mn-lt"/>
                <a:ea typeface="+mn-ea"/>
                <a:cs typeface="+mn-cs"/>
              </a:defRPr>
            </a:lvl1pPr>
          </a:lstStyle>
          <a:p>
            <a:r>
              <a:rPr lang="en-US" noProof="0" dirty="0"/>
              <a:t>Title</a:t>
            </a:r>
          </a:p>
          <a:p>
            <a:endParaRPr lang="en-US" noProof="0" dirty="0"/>
          </a:p>
          <a:p>
            <a:endParaRPr lang="en-US" noProof="0" dirty="0"/>
          </a:p>
        </p:txBody>
      </p:sp>
      <p:sp>
        <p:nvSpPr>
          <p:cNvPr id="110" name="Text Placeholder 2"/>
          <p:cNvSpPr>
            <a:spLocks noGrp="1"/>
          </p:cNvSpPr>
          <p:nvPr>
            <p:ph type="body" sz="quarter" idx="11" hasCustomPrompt="1"/>
          </p:nvPr>
        </p:nvSpPr>
        <p:spPr>
          <a:xfrm>
            <a:off x="611021" y="3555330"/>
            <a:ext cx="6968515" cy="360000"/>
          </a:xfrm>
          <a:prstGeom prst="rect">
            <a:avLst/>
          </a:prstGeom>
          <a:ln>
            <a:noFill/>
          </a:ln>
        </p:spPr>
        <p:txBody>
          <a:bodyPr vert="horz" lIns="0" tIns="0" rIns="0" bIns="0"/>
          <a:lstStyle>
            <a:lvl1pPr marL="0" indent="0">
              <a:spcBef>
                <a:spcPts val="0"/>
              </a:spcBef>
              <a:buFontTx/>
              <a:buNone/>
              <a:defRPr sz="1138">
                <a:solidFill>
                  <a:schemeClr val="tx1"/>
                </a:solidFill>
              </a:defRPr>
            </a:lvl1pPr>
          </a:lstStyle>
          <a:p>
            <a:r>
              <a:rPr lang="en-US" noProof="0" dirty="0"/>
              <a:t>Prepared by First name Surname, Job title / Prepared for</a:t>
            </a:r>
          </a:p>
        </p:txBody>
      </p:sp>
      <p:sp>
        <p:nvSpPr>
          <p:cNvPr id="111" name="Text Placeholder 2"/>
          <p:cNvSpPr>
            <a:spLocks noGrp="1"/>
          </p:cNvSpPr>
          <p:nvPr>
            <p:ph type="body" sz="quarter" idx="12" hasCustomPrompt="1"/>
          </p:nvPr>
        </p:nvSpPr>
        <p:spPr>
          <a:xfrm>
            <a:off x="611022" y="3915330"/>
            <a:ext cx="6966990" cy="360000"/>
          </a:xfrm>
          <a:prstGeom prst="rect">
            <a:avLst/>
          </a:prstGeom>
          <a:ln>
            <a:noFill/>
          </a:ln>
        </p:spPr>
        <p:txBody>
          <a:bodyPr vert="horz" lIns="0" tIns="0" rIns="0" bIns="0"/>
          <a:lstStyle>
            <a:lvl1pPr marL="0" indent="0">
              <a:spcBef>
                <a:spcPts val="0"/>
              </a:spcBef>
              <a:buFontTx/>
              <a:buNone/>
              <a:defRPr sz="1138">
                <a:solidFill>
                  <a:schemeClr val="tx1"/>
                </a:solidFill>
              </a:defRPr>
            </a:lvl1pPr>
          </a:lstStyle>
          <a:p>
            <a:r>
              <a:rPr lang="en-US" noProof="0" dirty="0"/>
              <a:t>Date</a:t>
            </a:r>
          </a:p>
        </p:txBody>
      </p:sp>
      <p:sp>
        <p:nvSpPr>
          <p:cNvPr id="112" name="Text Placeholder 2"/>
          <p:cNvSpPr>
            <a:spLocks noGrp="1"/>
          </p:cNvSpPr>
          <p:nvPr>
            <p:ph type="body" sz="quarter" idx="14" hasCustomPrompt="1"/>
          </p:nvPr>
        </p:nvSpPr>
        <p:spPr>
          <a:xfrm>
            <a:off x="611023" y="2766472"/>
            <a:ext cx="6968513" cy="656341"/>
          </a:xfrm>
          <a:ln>
            <a:noFill/>
          </a:ln>
        </p:spPr>
        <p:txBody>
          <a:bodyPr vert="horz" lIns="0" tIns="0" rIns="0" bIns="0" rtlCol="0">
            <a:noAutofit/>
          </a:bodyPr>
          <a:lstStyle>
            <a:lvl1pPr>
              <a:defRPr lang="en-US" sz="2275" smtClean="0">
                <a:solidFill>
                  <a:schemeClr val="tx1"/>
                </a:solidFill>
              </a:defRPr>
            </a:lvl1pPr>
            <a:lvl2pPr>
              <a:defRPr lang="en-US" smtClean="0"/>
            </a:lvl2pPr>
            <a:lvl3pPr>
              <a:defRPr lang="en-US" smtClean="0"/>
            </a:lvl3pPr>
            <a:lvl4pPr>
              <a:defRPr lang="en-US" smtClean="0"/>
            </a:lvl4pPr>
            <a:lvl5pPr>
              <a:defRPr lang="en-US"/>
            </a:lvl5pPr>
          </a:lstStyle>
          <a:p>
            <a:pPr lvl="0">
              <a:spcBef>
                <a:spcPts val="0"/>
              </a:spcBef>
              <a:buFontTx/>
            </a:pPr>
            <a:r>
              <a:rPr lang="en-US" noProof="0" dirty="0"/>
              <a:t>Subtitle</a:t>
            </a:r>
          </a:p>
        </p:txBody>
      </p:sp>
    </p:spTree>
    <p:extLst>
      <p:ext uri="{BB962C8B-B14F-4D97-AF65-F5344CB8AC3E}">
        <p14:creationId xmlns:p14="http://schemas.microsoft.com/office/powerpoint/2010/main" val="37087442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Title Page Gradient text Pink">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67443" y="6256177"/>
            <a:ext cx="2490576" cy="396000"/>
          </a:xfrm>
          <a:prstGeom prst="rect">
            <a:avLst/>
          </a:prstGeom>
        </p:spPr>
      </p:pic>
      <p:sp>
        <p:nvSpPr>
          <p:cNvPr id="109" name="Text Placeholder 2"/>
          <p:cNvSpPr>
            <a:spLocks noGrp="1"/>
          </p:cNvSpPr>
          <p:nvPr>
            <p:ph type="body" sz="quarter" idx="10" hasCustomPrompt="1"/>
          </p:nvPr>
        </p:nvSpPr>
        <p:spPr>
          <a:xfrm>
            <a:off x="611023" y="1087066"/>
            <a:ext cx="6968515" cy="1527968"/>
          </a:xfrm>
          <a:prstGeom prst="rect">
            <a:avLst/>
          </a:prstGeom>
          <a:ln>
            <a:noFill/>
          </a:ln>
        </p:spPr>
        <p:txBody>
          <a:bodyPr vert="horz" lIns="0" tIns="0" rIns="0" bIns="0"/>
          <a:lstStyle>
            <a:lvl1pPr marL="0" indent="0" algn="l" defTabSz="371475" rtl="0" eaLnBrk="1" latinLnBrk="0" hangingPunct="1">
              <a:spcBef>
                <a:spcPts val="0"/>
              </a:spcBef>
              <a:spcAft>
                <a:spcPts val="244"/>
              </a:spcAft>
              <a:buClr>
                <a:schemeClr val="bg1"/>
              </a:buClr>
              <a:buSzPct val="25000"/>
              <a:buFontTx/>
              <a:buNone/>
              <a:defRPr lang="en-US" sz="3575" b="1" kern="1200" noProof="0" dirty="0">
                <a:gradFill>
                  <a:gsLst>
                    <a:gs pos="0">
                      <a:schemeClr val="accent4"/>
                    </a:gs>
                    <a:gs pos="86000">
                      <a:schemeClr val="accent3"/>
                    </a:gs>
                  </a:gsLst>
                  <a:lin ang="2700000" scaled="0"/>
                </a:gradFill>
                <a:latin typeface="+mn-lt"/>
                <a:ea typeface="+mn-ea"/>
                <a:cs typeface="+mn-cs"/>
              </a:defRPr>
            </a:lvl1pPr>
          </a:lstStyle>
          <a:p>
            <a:r>
              <a:rPr lang="en-US" noProof="0" dirty="0"/>
              <a:t>Title</a:t>
            </a:r>
          </a:p>
          <a:p>
            <a:endParaRPr lang="en-US" noProof="0" dirty="0"/>
          </a:p>
          <a:p>
            <a:endParaRPr lang="en-US" noProof="0" dirty="0"/>
          </a:p>
        </p:txBody>
      </p:sp>
      <p:sp>
        <p:nvSpPr>
          <p:cNvPr id="110" name="Text Placeholder 2"/>
          <p:cNvSpPr>
            <a:spLocks noGrp="1"/>
          </p:cNvSpPr>
          <p:nvPr>
            <p:ph type="body" sz="quarter" idx="11" hasCustomPrompt="1"/>
          </p:nvPr>
        </p:nvSpPr>
        <p:spPr>
          <a:xfrm>
            <a:off x="611023" y="3555330"/>
            <a:ext cx="6968515" cy="360000"/>
          </a:xfrm>
          <a:prstGeom prst="rect">
            <a:avLst/>
          </a:prstGeom>
          <a:ln>
            <a:noFill/>
          </a:ln>
        </p:spPr>
        <p:txBody>
          <a:bodyPr vert="horz" lIns="0" tIns="0" rIns="0" bIns="0"/>
          <a:lstStyle>
            <a:lvl1pPr marL="0" indent="0">
              <a:spcBef>
                <a:spcPts val="0"/>
              </a:spcBef>
              <a:buFontTx/>
              <a:buNone/>
              <a:defRPr sz="1138">
                <a:solidFill>
                  <a:schemeClr val="tx1"/>
                </a:solidFill>
              </a:defRPr>
            </a:lvl1pPr>
          </a:lstStyle>
          <a:p>
            <a:r>
              <a:rPr lang="en-US" noProof="0" dirty="0"/>
              <a:t>Prepared by First name Surname, Job title / Prepared for</a:t>
            </a:r>
          </a:p>
        </p:txBody>
      </p:sp>
      <p:sp>
        <p:nvSpPr>
          <p:cNvPr id="111" name="Text Placeholder 2"/>
          <p:cNvSpPr>
            <a:spLocks noGrp="1"/>
          </p:cNvSpPr>
          <p:nvPr>
            <p:ph type="body" sz="quarter" idx="12" hasCustomPrompt="1"/>
          </p:nvPr>
        </p:nvSpPr>
        <p:spPr>
          <a:xfrm>
            <a:off x="611023" y="3915330"/>
            <a:ext cx="6966990" cy="360000"/>
          </a:xfrm>
          <a:prstGeom prst="rect">
            <a:avLst/>
          </a:prstGeom>
          <a:ln>
            <a:noFill/>
          </a:ln>
        </p:spPr>
        <p:txBody>
          <a:bodyPr vert="horz" lIns="0" tIns="0" rIns="0" bIns="0"/>
          <a:lstStyle>
            <a:lvl1pPr marL="0" indent="0">
              <a:spcBef>
                <a:spcPts val="0"/>
              </a:spcBef>
              <a:buFontTx/>
              <a:buNone/>
              <a:defRPr sz="1138">
                <a:solidFill>
                  <a:schemeClr val="tx1"/>
                </a:solidFill>
              </a:defRPr>
            </a:lvl1pPr>
          </a:lstStyle>
          <a:p>
            <a:r>
              <a:rPr lang="en-US" noProof="0" dirty="0"/>
              <a:t>Date</a:t>
            </a:r>
          </a:p>
        </p:txBody>
      </p:sp>
      <p:sp>
        <p:nvSpPr>
          <p:cNvPr id="112" name="Text Placeholder 2"/>
          <p:cNvSpPr>
            <a:spLocks noGrp="1"/>
          </p:cNvSpPr>
          <p:nvPr>
            <p:ph type="body" sz="quarter" idx="14" hasCustomPrompt="1"/>
          </p:nvPr>
        </p:nvSpPr>
        <p:spPr>
          <a:xfrm>
            <a:off x="611024" y="2766472"/>
            <a:ext cx="6968513" cy="656341"/>
          </a:xfrm>
          <a:ln>
            <a:noFill/>
          </a:ln>
        </p:spPr>
        <p:txBody>
          <a:bodyPr vert="horz" lIns="0" tIns="0" rIns="0" bIns="0" rtlCol="0">
            <a:noAutofit/>
          </a:bodyPr>
          <a:lstStyle>
            <a:lvl1pPr>
              <a:defRPr lang="en-US" sz="2275" smtClean="0">
                <a:solidFill>
                  <a:schemeClr val="tx1"/>
                </a:solidFill>
              </a:defRPr>
            </a:lvl1pPr>
            <a:lvl2pPr>
              <a:defRPr lang="en-US" smtClean="0"/>
            </a:lvl2pPr>
            <a:lvl3pPr>
              <a:defRPr lang="en-US" smtClean="0"/>
            </a:lvl3pPr>
            <a:lvl4pPr>
              <a:defRPr lang="en-US" smtClean="0"/>
            </a:lvl4pPr>
            <a:lvl5pPr>
              <a:defRPr lang="en-US"/>
            </a:lvl5pPr>
          </a:lstStyle>
          <a:p>
            <a:pPr lvl="0">
              <a:spcBef>
                <a:spcPts val="0"/>
              </a:spcBef>
              <a:buFontTx/>
            </a:pPr>
            <a:r>
              <a:rPr lang="en-US" dirty="0"/>
              <a:t>Subtitle</a:t>
            </a:r>
          </a:p>
        </p:txBody>
      </p:sp>
    </p:spTree>
    <p:extLst>
      <p:ext uri="{BB962C8B-B14F-4D97-AF65-F5344CB8AC3E}">
        <p14:creationId xmlns:p14="http://schemas.microsoft.com/office/powerpoint/2010/main" val="39401038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le Page gradient text Green">
    <p:spTree>
      <p:nvGrpSpPr>
        <p:cNvPr id="1" name=""/>
        <p:cNvGrpSpPr/>
        <p:nvPr/>
      </p:nvGrpSpPr>
      <p:grpSpPr>
        <a:xfrm>
          <a:off x="0" y="0"/>
          <a:ext cx="0" cy="0"/>
          <a:chOff x="0" y="0"/>
          <a:chExt cx="0" cy="0"/>
        </a:xfrm>
      </p:grpSpPr>
      <p:sp>
        <p:nvSpPr>
          <p:cNvPr id="109" name="Text Placeholder 2"/>
          <p:cNvSpPr>
            <a:spLocks noGrp="1"/>
          </p:cNvSpPr>
          <p:nvPr>
            <p:ph type="body" sz="quarter" idx="10" hasCustomPrompt="1"/>
          </p:nvPr>
        </p:nvSpPr>
        <p:spPr>
          <a:xfrm>
            <a:off x="611023" y="1087066"/>
            <a:ext cx="6968515" cy="1527968"/>
          </a:xfrm>
          <a:prstGeom prst="rect">
            <a:avLst/>
          </a:prstGeom>
          <a:ln>
            <a:noFill/>
          </a:ln>
        </p:spPr>
        <p:txBody>
          <a:bodyPr vert="horz" lIns="0" tIns="0" rIns="0" bIns="0"/>
          <a:lstStyle>
            <a:lvl1pPr marL="0" indent="0" algn="l" defTabSz="371475" rtl="0" eaLnBrk="1" latinLnBrk="0" hangingPunct="1">
              <a:spcBef>
                <a:spcPts val="0"/>
              </a:spcBef>
              <a:spcAft>
                <a:spcPts val="244"/>
              </a:spcAft>
              <a:buClr>
                <a:schemeClr val="bg1"/>
              </a:buClr>
              <a:buSzPct val="25000"/>
              <a:buFontTx/>
              <a:buNone/>
              <a:defRPr lang="en-US" sz="3575" b="1" kern="1200" noProof="0" dirty="0">
                <a:gradFill>
                  <a:gsLst>
                    <a:gs pos="0">
                      <a:schemeClr val="accent2"/>
                    </a:gs>
                    <a:gs pos="86000">
                      <a:schemeClr val="accent1"/>
                    </a:gs>
                  </a:gsLst>
                  <a:lin ang="2700000" scaled="0"/>
                </a:gradFill>
                <a:latin typeface="+mn-lt"/>
                <a:ea typeface="+mn-ea"/>
                <a:cs typeface="+mn-cs"/>
              </a:defRPr>
            </a:lvl1pPr>
          </a:lstStyle>
          <a:p>
            <a:r>
              <a:rPr lang="en-US" noProof="0" dirty="0"/>
              <a:t>Title</a:t>
            </a:r>
          </a:p>
          <a:p>
            <a:endParaRPr lang="en-US" noProof="0" dirty="0"/>
          </a:p>
          <a:p>
            <a:endParaRPr lang="en-US" noProof="0" dirty="0"/>
          </a:p>
        </p:txBody>
      </p:sp>
      <p:sp>
        <p:nvSpPr>
          <p:cNvPr id="110" name="Text Placeholder 2"/>
          <p:cNvSpPr>
            <a:spLocks noGrp="1"/>
          </p:cNvSpPr>
          <p:nvPr>
            <p:ph type="body" sz="quarter" idx="11" hasCustomPrompt="1"/>
          </p:nvPr>
        </p:nvSpPr>
        <p:spPr>
          <a:xfrm>
            <a:off x="611023" y="3555330"/>
            <a:ext cx="6968515" cy="360000"/>
          </a:xfrm>
          <a:prstGeom prst="rect">
            <a:avLst/>
          </a:prstGeom>
          <a:ln>
            <a:noFill/>
          </a:ln>
        </p:spPr>
        <p:txBody>
          <a:bodyPr vert="horz" lIns="0" tIns="0" rIns="0" bIns="0"/>
          <a:lstStyle>
            <a:lvl1pPr marL="0" indent="0">
              <a:spcBef>
                <a:spcPts val="0"/>
              </a:spcBef>
              <a:buFontTx/>
              <a:buNone/>
              <a:defRPr sz="1138">
                <a:solidFill>
                  <a:schemeClr val="tx1"/>
                </a:solidFill>
              </a:defRPr>
            </a:lvl1pPr>
          </a:lstStyle>
          <a:p>
            <a:r>
              <a:rPr lang="en-US" noProof="0" dirty="0"/>
              <a:t>Prepared by First name Surname, Job title / Prepared for</a:t>
            </a:r>
          </a:p>
        </p:txBody>
      </p:sp>
      <p:sp>
        <p:nvSpPr>
          <p:cNvPr id="111" name="Text Placeholder 2"/>
          <p:cNvSpPr>
            <a:spLocks noGrp="1"/>
          </p:cNvSpPr>
          <p:nvPr>
            <p:ph type="body" sz="quarter" idx="12" hasCustomPrompt="1"/>
          </p:nvPr>
        </p:nvSpPr>
        <p:spPr>
          <a:xfrm>
            <a:off x="611023" y="3915330"/>
            <a:ext cx="6966990" cy="360000"/>
          </a:xfrm>
          <a:prstGeom prst="rect">
            <a:avLst/>
          </a:prstGeom>
          <a:ln>
            <a:noFill/>
          </a:ln>
        </p:spPr>
        <p:txBody>
          <a:bodyPr vert="horz" lIns="0" tIns="0" rIns="0" bIns="0"/>
          <a:lstStyle>
            <a:lvl1pPr marL="0" indent="0">
              <a:spcBef>
                <a:spcPts val="0"/>
              </a:spcBef>
              <a:buFontTx/>
              <a:buNone/>
              <a:defRPr sz="1138">
                <a:solidFill>
                  <a:schemeClr val="tx1"/>
                </a:solidFill>
              </a:defRPr>
            </a:lvl1pPr>
          </a:lstStyle>
          <a:p>
            <a:r>
              <a:rPr lang="en-US" noProof="0" dirty="0"/>
              <a:t>Date</a:t>
            </a:r>
          </a:p>
        </p:txBody>
      </p:sp>
      <p:sp>
        <p:nvSpPr>
          <p:cNvPr id="112" name="Text Placeholder 2"/>
          <p:cNvSpPr>
            <a:spLocks noGrp="1"/>
          </p:cNvSpPr>
          <p:nvPr>
            <p:ph type="body" sz="quarter" idx="14" hasCustomPrompt="1"/>
          </p:nvPr>
        </p:nvSpPr>
        <p:spPr>
          <a:xfrm>
            <a:off x="611024" y="2766472"/>
            <a:ext cx="6968513" cy="656341"/>
          </a:xfrm>
          <a:ln>
            <a:noFill/>
          </a:ln>
        </p:spPr>
        <p:txBody>
          <a:bodyPr vert="horz" lIns="0" tIns="0" rIns="0" bIns="0" rtlCol="0">
            <a:noAutofit/>
          </a:bodyPr>
          <a:lstStyle>
            <a:lvl1pPr>
              <a:defRPr lang="en-US" sz="2275" smtClean="0">
                <a:solidFill>
                  <a:schemeClr val="tx1"/>
                </a:solidFill>
              </a:defRPr>
            </a:lvl1pPr>
            <a:lvl2pPr>
              <a:defRPr lang="en-US" smtClean="0"/>
            </a:lvl2pPr>
            <a:lvl3pPr>
              <a:defRPr lang="en-US" smtClean="0"/>
            </a:lvl3pPr>
            <a:lvl4pPr>
              <a:defRPr lang="en-US" smtClean="0"/>
            </a:lvl4pPr>
            <a:lvl5pPr>
              <a:defRPr lang="en-US"/>
            </a:lvl5pPr>
          </a:lstStyle>
          <a:p>
            <a:pPr lvl="0">
              <a:spcBef>
                <a:spcPts val="0"/>
              </a:spcBef>
              <a:buFontTx/>
            </a:pPr>
            <a:r>
              <a:rPr lang="en-US" dirty="0"/>
              <a:t>Subtitle</a:t>
            </a:r>
          </a:p>
        </p:txBody>
      </p:sp>
      <p:pic>
        <p:nvPicPr>
          <p:cNvPr id="7" name="Picture 6">
            <a:extLst>
              <a:ext uri="{FF2B5EF4-FFF2-40B4-BE49-F238E27FC236}">
                <a16:creationId xmlns:a16="http://schemas.microsoft.com/office/drawing/2014/main" xmlns="" id="{E4F7E3C5-C957-4834-A8D7-EA76DA1A32C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67443" y="6256177"/>
            <a:ext cx="2490576" cy="396000"/>
          </a:xfrm>
          <a:prstGeom prst="rect">
            <a:avLst/>
          </a:prstGeom>
        </p:spPr>
      </p:pic>
    </p:spTree>
    <p:extLst>
      <p:ext uri="{BB962C8B-B14F-4D97-AF65-F5344CB8AC3E}">
        <p14:creationId xmlns:p14="http://schemas.microsoft.com/office/powerpoint/2010/main" val="11826209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genda Pink">
    <p:spTree>
      <p:nvGrpSpPr>
        <p:cNvPr id="1" name=""/>
        <p:cNvGrpSpPr/>
        <p:nvPr/>
      </p:nvGrpSpPr>
      <p:grpSpPr>
        <a:xfrm>
          <a:off x="0" y="0"/>
          <a:ext cx="0" cy="0"/>
          <a:chOff x="0" y="0"/>
          <a:chExt cx="0" cy="0"/>
        </a:xfrm>
      </p:grpSpPr>
      <p:sp>
        <p:nvSpPr>
          <p:cNvPr id="8" name="Freeform 5">
            <a:extLst>
              <a:ext uri="{FF2B5EF4-FFF2-40B4-BE49-F238E27FC236}">
                <a16:creationId xmlns:a16="http://schemas.microsoft.com/office/drawing/2014/main" xmlns="" id="{66BBD4FB-9E0A-40D6-8A3D-AE8EFE19C53B}"/>
              </a:ext>
            </a:extLst>
          </p:cNvPr>
          <p:cNvSpPr>
            <a:spLocks noEditPoints="1"/>
          </p:cNvSpPr>
          <p:nvPr userDrawn="1"/>
        </p:nvSpPr>
        <p:spPr bwMode="auto">
          <a:xfrm>
            <a:off x="394078" y="503385"/>
            <a:ext cx="369238" cy="470597"/>
          </a:xfrm>
          <a:custGeom>
            <a:avLst/>
            <a:gdLst>
              <a:gd name="T0" fmla="*/ 240 w 288"/>
              <a:gd name="T1" fmla="*/ 0 h 368"/>
              <a:gd name="T2" fmla="*/ 24 w 288"/>
              <a:gd name="T3" fmla="*/ 40 h 368"/>
              <a:gd name="T4" fmla="*/ 0 w 288"/>
              <a:gd name="T5" fmla="*/ 344 h 368"/>
              <a:gd name="T6" fmla="*/ 264 w 288"/>
              <a:gd name="T7" fmla="*/ 368 h 368"/>
              <a:gd name="T8" fmla="*/ 288 w 288"/>
              <a:gd name="T9" fmla="*/ 64 h 368"/>
              <a:gd name="T10" fmla="*/ 248 w 288"/>
              <a:gd name="T11" fmla="*/ 40 h 368"/>
              <a:gd name="T12" fmla="*/ 56 w 288"/>
              <a:gd name="T13" fmla="*/ 40 h 368"/>
              <a:gd name="T14" fmla="*/ 120 w 288"/>
              <a:gd name="T15" fmla="*/ 40 h 368"/>
              <a:gd name="T16" fmla="*/ 176 w 288"/>
              <a:gd name="T17" fmla="*/ 0 h 368"/>
              <a:gd name="T18" fmla="*/ 184 w 288"/>
              <a:gd name="T19" fmla="*/ 40 h 368"/>
              <a:gd name="T20" fmla="*/ 264 w 288"/>
              <a:gd name="T21" fmla="*/ 56 h 368"/>
              <a:gd name="T22" fmla="*/ 272 w 288"/>
              <a:gd name="T23" fmla="*/ 344 h 368"/>
              <a:gd name="T24" fmla="*/ 24 w 288"/>
              <a:gd name="T25" fmla="*/ 352 h 368"/>
              <a:gd name="T26" fmla="*/ 16 w 288"/>
              <a:gd name="T27" fmla="*/ 64 h 368"/>
              <a:gd name="T28" fmla="*/ 47 w 288"/>
              <a:gd name="T29" fmla="*/ 124 h 368"/>
              <a:gd name="T30" fmla="*/ 48 w 288"/>
              <a:gd name="T31" fmla="*/ 140 h 368"/>
              <a:gd name="T32" fmla="*/ 120 w 288"/>
              <a:gd name="T33" fmla="*/ 140 h 368"/>
              <a:gd name="T34" fmla="*/ 120 w 288"/>
              <a:gd name="T35" fmla="*/ 124 h 368"/>
              <a:gd name="T36" fmla="*/ 48 w 288"/>
              <a:gd name="T37" fmla="*/ 124 h 368"/>
              <a:gd name="T38" fmla="*/ 47 w 288"/>
              <a:gd name="T39" fmla="*/ 172 h 368"/>
              <a:gd name="T40" fmla="*/ 48 w 288"/>
              <a:gd name="T41" fmla="*/ 188 h 368"/>
              <a:gd name="T42" fmla="*/ 240 w 288"/>
              <a:gd name="T43" fmla="*/ 188 h 368"/>
              <a:gd name="T44" fmla="*/ 240 w 288"/>
              <a:gd name="T45" fmla="*/ 172 h 368"/>
              <a:gd name="T46" fmla="*/ 48 w 288"/>
              <a:gd name="T47" fmla="*/ 172 h 368"/>
              <a:gd name="T48" fmla="*/ 47 w 288"/>
              <a:gd name="T49" fmla="*/ 220 h 368"/>
              <a:gd name="T50" fmla="*/ 48 w 288"/>
              <a:gd name="T51" fmla="*/ 236 h 368"/>
              <a:gd name="T52" fmla="*/ 248 w 288"/>
              <a:gd name="T53" fmla="*/ 228 h 368"/>
              <a:gd name="T54" fmla="*/ 240 w 288"/>
              <a:gd name="T55" fmla="*/ 220 h 368"/>
              <a:gd name="T56" fmla="*/ 47 w 288"/>
              <a:gd name="T57" fmla="*/ 220 h 368"/>
              <a:gd name="T58" fmla="*/ 40 w 288"/>
              <a:gd name="T59" fmla="*/ 276 h 368"/>
              <a:gd name="T60" fmla="*/ 240 w 288"/>
              <a:gd name="T61" fmla="*/ 284 h 368"/>
              <a:gd name="T62" fmla="*/ 240 w 288"/>
              <a:gd name="T63" fmla="*/ 268 h 368"/>
              <a:gd name="T64" fmla="*/ 48 w 288"/>
              <a:gd name="T65" fmla="*/ 268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8" h="368">
                <a:moveTo>
                  <a:pt x="240" y="0"/>
                </a:moveTo>
                <a:cubicBezTo>
                  <a:pt x="240" y="0"/>
                  <a:pt x="240" y="0"/>
                  <a:pt x="240" y="0"/>
                </a:cubicBezTo>
                <a:moveTo>
                  <a:pt x="40" y="40"/>
                </a:moveTo>
                <a:cubicBezTo>
                  <a:pt x="24" y="40"/>
                  <a:pt x="24" y="40"/>
                  <a:pt x="24" y="40"/>
                </a:cubicBezTo>
                <a:cubicBezTo>
                  <a:pt x="11" y="40"/>
                  <a:pt x="0" y="51"/>
                  <a:pt x="0" y="64"/>
                </a:cubicBezTo>
                <a:cubicBezTo>
                  <a:pt x="0" y="344"/>
                  <a:pt x="0" y="344"/>
                  <a:pt x="0" y="344"/>
                </a:cubicBezTo>
                <a:cubicBezTo>
                  <a:pt x="0" y="357"/>
                  <a:pt x="11" y="368"/>
                  <a:pt x="24" y="368"/>
                </a:cubicBezTo>
                <a:cubicBezTo>
                  <a:pt x="264" y="368"/>
                  <a:pt x="264" y="368"/>
                  <a:pt x="264" y="368"/>
                </a:cubicBezTo>
                <a:cubicBezTo>
                  <a:pt x="277" y="368"/>
                  <a:pt x="288" y="357"/>
                  <a:pt x="288" y="344"/>
                </a:cubicBezTo>
                <a:cubicBezTo>
                  <a:pt x="288" y="64"/>
                  <a:pt x="288" y="64"/>
                  <a:pt x="288" y="64"/>
                </a:cubicBezTo>
                <a:cubicBezTo>
                  <a:pt x="288" y="51"/>
                  <a:pt x="277" y="40"/>
                  <a:pt x="264" y="40"/>
                </a:cubicBezTo>
                <a:cubicBezTo>
                  <a:pt x="248" y="40"/>
                  <a:pt x="248" y="40"/>
                  <a:pt x="248" y="40"/>
                </a:cubicBezTo>
                <a:moveTo>
                  <a:pt x="104" y="40"/>
                </a:moveTo>
                <a:cubicBezTo>
                  <a:pt x="56" y="40"/>
                  <a:pt x="56" y="40"/>
                  <a:pt x="56" y="40"/>
                </a:cubicBezTo>
                <a:moveTo>
                  <a:pt x="168" y="40"/>
                </a:moveTo>
                <a:cubicBezTo>
                  <a:pt x="120" y="40"/>
                  <a:pt x="120" y="40"/>
                  <a:pt x="120" y="40"/>
                </a:cubicBezTo>
                <a:moveTo>
                  <a:pt x="176" y="0"/>
                </a:moveTo>
                <a:cubicBezTo>
                  <a:pt x="176" y="0"/>
                  <a:pt x="176" y="0"/>
                  <a:pt x="176" y="0"/>
                </a:cubicBezTo>
                <a:moveTo>
                  <a:pt x="232" y="40"/>
                </a:moveTo>
                <a:cubicBezTo>
                  <a:pt x="184" y="40"/>
                  <a:pt x="184" y="40"/>
                  <a:pt x="184" y="40"/>
                </a:cubicBezTo>
                <a:moveTo>
                  <a:pt x="24" y="56"/>
                </a:moveTo>
                <a:cubicBezTo>
                  <a:pt x="264" y="56"/>
                  <a:pt x="264" y="56"/>
                  <a:pt x="264" y="56"/>
                </a:cubicBezTo>
                <a:cubicBezTo>
                  <a:pt x="269" y="56"/>
                  <a:pt x="272" y="60"/>
                  <a:pt x="272" y="64"/>
                </a:cubicBezTo>
                <a:cubicBezTo>
                  <a:pt x="272" y="344"/>
                  <a:pt x="272" y="344"/>
                  <a:pt x="272" y="344"/>
                </a:cubicBezTo>
                <a:cubicBezTo>
                  <a:pt x="272" y="349"/>
                  <a:pt x="269" y="352"/>
                  <a:pt x="264" y="352"/>
                </a:cubicBezTo>
                <a:cubicBezTo>
                  <a:pt x="24" y="352"/>
                  <a:pt x="24" y="352"/>
                  <a:pt x="24" y="352"/>
                </a:cubicBezTo>
                <a:cubicBezTo>
                  <a:pt x="20" y="352"/>
                  <a:pt x="16" y="349"/>
                  <a:pt x="16" y="344"/>
                </a:cubicBezTo>
                <a:cubicBezTo>
                  <a:pt x="16" y="64"/>
                  <a:pt x="16" y="64"/>
                  <a:pt x="16" y="64"/>
                </a:cubicBezTo>
                <a:cubicBezTo>
                  <a:pt x="16" y="60"/>
                  <a:pt x="20" y="56"/>
                  <a:pt x="24" y="56"/>
                </a:cubicBezTo>
                <a:close/>
                <a:moveTo>
                  <a:pt x="47" y="124"/>
                </a:moveTo>
                <a:cubicBezTo>
                  <a:pt x="43" y="124"/>
                  <a:pt x="40" y="128"/>
                  <a:pt x="40" y="132"/>
                </a:cubicBezTo>
                <a:cubicBezTo>
                  <a:pt x="40" y="137"/>
                  <a:pt x="44" y="140"/>
                  <a:pt x="48" y="140"/>
                </a:cubicBezTo>
                <a:cubicBezTo>
                  <a:pt x="48" y="140"/>
                  <a:pt x="48" y="140"/>
                  <a:pt x="48" y="140"/>
                </a:cubicBezTo>
                <a:cubicBezTo>
                  <a:pt x="120" y="140"/>
                  <a:pt x="120" y="140"/>
                  <a:pt x="120" y="140"/>
                </a:cubicBezTo>
                <a:cubicBezTo>
                  <a:pt x="125" y="140"/>
                  <a:pt x="128" y="137"/>
                  <a:pt x="128" y="132"/>
                </a:cubicBezTo>
                <a:cubicBezTo>
                  <a:pt x="128" y="128"/>
                  <a:pt x="125" y="124"/>
                  <a:pt x="120" y="124"/>
                </a:cubicBezTo>
                <a:cubicBezTo>
                  <a:pt x="120" y="124"/>
                  <a:pt x="120" y="124"/>
                  <a:pt x="120" y="124"/>
                </a:cubicBezTo>
                <a:cubicBezTo>
                  <a:pt x="48" y="124"/>
                  <a:pt x="48" y="124"/>
                  <a:pt x="48" y="124"/>
                </a:cubicBezTo>
                <a:cubicBezTo>
                  <a:pt x="48" y="124"/>
                  <a:pt x="48" y="124"/>
                  <a:pt x="47" y="124"/>
                </a:cubicBezTo>
                <a:close/>
                <a:moveTo>
                  <a:pt x="47" y="172"/>
                </a:moveTo>
                <a:cubicBezTo>
                  <a:pt x="43" y="172"/>
                  <a:pt x="40" y="176"/>
                  <a:pt x="40" y="180"/>
                </a:cubicBezTo>
                <a:cubicBezTo>
                  <a:pt x="40" y="185"/>
                  <a:pt x="44" y="188"/>
                  <a:pt x="48" y="188"/>
                </a:cubicBezTo>
                <a:cubicBezTo>
                  <a:pt x="48" y="188"/>
                  <a:pt x="48" y="188"/>
                  <a:pt x="48" y="188"/>
                </a:cubicBezTo>
                <a:cubicBezTo>
                  <a:pt x="240" y="188"/>
                  <a:pt x="240" y="188"/>
                  <a:pt x="240" y="188"/>
                </a:cubicBezTo>
                <a:cubicBezTo>
                  <a:pt x="245" y="188"/>
                  <a:pt x="248" y="185"/>
                  <a:pt x="248" y="180"/>
                </a:cubicBezTo>
                <a:cubicBezTo>
                  <a:pt x="248" y="176"/>
                  <a:pt x="245" y="172"/>
                  <a:pt x="240" y="172"/>
                </a:cubicBezTo>
                <a:cubicBezTo>
                  <a:pt x="240" y="172"/>
                  <a:pt x="240" y="172"/>
                  <a:pt x="240" y="172"/>
                </a:cubicBezTo>
                <a:cubicBezTo>
                  <a:pt x="48" y="172"/>
                  <a:pt x="48" y="172"/>
                  <a:pt x="48" y="172"/>
                </a:cubicBezTo>
                <a:cubicBezTo>
                  <a:pt x="48" y="172"/>
                  <a:pt x="48" y="172"/>
                  <a:pt x="47" y="172"/>
                </a:cubicBezTo>
                <a:close/>
                <a:moveTo>
                  <a:pt x="47" y="220"/>
                </a:moveTo>
                <a:cubicBezTo>
                  <a:pt x="43" y="220"/>
                  <a:pt x="40" y="224"/>
                  <a:pt x="40" y="228"/>
                </a:cubicBezTo>
                <a:cubicBezTo>
                  <a:pt x="40" y="233"/>
                  <a:pt x="44" y="236"/>
                  <a:pt x="48" y="236"/>
                </a:cubicBezTo>
                <a:cubicBezTo>
                  <a:pt x="240" y="236"/>
                  <a:pt x="240" y="236"/>
                  <a:pt x="240" y="236"/>
                </a:cubicBezTo>
                <a:cubicBezTo>
                  <a:pt x="245" y="236"/>
                  <a:pt x="248" y="233"/>
                  <a:pt x="248" y="228"/>
                </a:cubicBezTo>
                <a:cubicBezTo>
                  <a:pt x="248" y="224"/>
                  <a:pt x="245" y="220"/>
                  <a:pt x="240" y="220"/>
                </a:cubicBezTo>
                <a:cubicBezTo>
                  <a:pt x="240" y="220"/>
                  <a:pt x="240" y="220"/>
                  <a:pt x="240" y="220"/>
                </a:cubicBezTo>
                <a:cubicBezTo>
                  <a:pt x="48" y="220"/>
                  <a:pt x="48" y="220"/>
                  <a:pt x="48" y="220"/>
                </a:cubicBezTo>
                <a:cubicBezTo>
                  <a:pt x="48" y="220"/>
                  <a:pt x="48" y="220"/>
                  <a:pt x="47" y="220"/>
                </a:cubicBezTo>
                <a:close/>
                <a:moveTo>
                  <a:pt x="47" y="268"/>
                </a:moveTo>
                <a:cubicBezTo>
                  <a:pt x="43" y="268"/>
                  <a:pt x="40" y="272"/>
                  <a:pt x="40" y="276"/>
                </a:cubicBezTo>
                <a:cubicBezTo>
                  <a:pt x="40" y="281"/>
                  <a:pt x="44" y="284"/>
                  <a:pt x="48" y="284"/>
                </a:cubicBezTo>
                <a:cubicBezTo>
                  <a:pt x="240" y="284"/>
                  <a:pt x="240" y="284"/>
                  <a:pt x="240" y="284"/>
                </a:cubicBezTo>
                <a:cubicBezTo>
                  <a:pt x="245" y="284"/>
                  <a:pt x="248" y="281"/>
                  <a:pt x="248" y="276"/>
                </a:cubicBezTo>
                <a:cubicBezTo>
                  <a:pt x="248" y="272"/>
                  <a:pt x="245" y="268"/>
                  <a:pt x="240" y="268"/>
                </a:cubicBezTo>
                <a:cubicBezTo>
                  <a:pt x="240" y="268"/>
                  <a:pt x="240" y="268"/>
                  <a:pt x="240" y="268"/>
                </a:cubicBezTo>
                <a:cubicBezTo>
                  <a:pt x="48" y="268"/>
                  <a:pt x="48" y="268"/>
                  <a:pt x="48" y="268"/>
                </a:cubicBezTo>
                <a:cubicBezTo>
                  <a:pt x="48" y="268"/>
                  <a:pt x="48" y="268"/>
                  <a:pt x="47" y="268"/>
                </a:cubicBezTo>
                <a:close/>
              </a:path>
            </a:pathLst>
          </a:custGeom>
          <a:gradFill>
            <a:gsLst>
              <a:gs pos="0">
                <a:schemeClr val="accent4"/>
              </a:gs>
              <a:gs pos="100000">
                <a:schemeClr val="accent3"/>
              </a:gs>
            </a:gsLst>
            <a:lin ang="0" scaled="1"/>
          </a:gradFill>
          <a:ln>
            <a:noFill/>
          </a:ln>
        </p:spPr>
        <p:txBody>
          <a:bodyPr vert="horz" wrap="square" lIns="74295" tIns="37148" rIns="74295" bIns="37148" numCol="1" anchor="t" anchorCtr="0" compatLnSpc="1">
            <a:prstTxWarp prst="textNoShape">
              <a:avLst/>
            </a:prstTxWarp>
          </a:bodyPr>
          <a:lstStyle/>
          <a:p>
            <a:endParaRPr lang="fr-FR" sz="1463"/>
          </a:p>
        </p:txBody>
      </p:sp>
      <p:sp>
        <p:nvSpPr>
          <p:cNvPr id="7" name="Text Placeholder 7"/>
          <p:cNvSpPr>
            <a:spLocks noGrp="1"/>
          </p:cNvSpPr>
          <p:nvPr userDrawn="1">
            <p:ph type="body" sz="quarter" idx="11" hasCustomPrompt="1"/>
          </p:nvPr>
        </p:nvSpPr>
        <p:spPr>
          <a:xfrm>
            <a:off x="1000126" y="1531220"/>
            <a:ext cx="8555038" cy="4277443"/>
          </a:xfrm>
        </p:spPr>
        <p:txBody>
          <a:bodyPr/>
          <a:lstStyle>
            <a:lvl1pPr>
              <a:spcBef>
                <a:spcPts val="975"/>
              </a:spcBef>
              <a:spcAft>
                <a:spcPts val="244"/>
              </a:spcAft>
              <a:defRPr sz="1300"/>
            </a:lvl1pPr>
            <a:lvl2pPr>
              <a:spcBef>
                <a:spcPts val="244"/>
              </a:spcBef>
              <a:defRPr sz="1300"/>
            </a:lvl2pPr>
            <a:lvl3pPr marL="294084" indent="-147042">
              <a:spcBef>
                <a:spcPts val="244"/>
              </a:spcBef>
              <a:defRPr lang="en-US" sz="1300" kern="1200" noProof="0" dirty="0" smtClean="0">
                <a:solidFill>
                  <a:schemeClr val="tx1"/>
                </a:solidFill>
                <a:latin typeface="+mn-lt"/>
                <a:ea typeface="+mn-ea"/>
                <a:cs typeface="+mn-cs"/>
              </a:defRPr>
            </a:lvl3pPr>
            <a:lvl4pPr marL="435967" indent="-131564">
              <a:spcBef>
                <a:spcPts val="244"/>
              </a:spcBef>
              <a:defRPr lang="en-US" sz="1300" kern="1200" noProof="0" dirty="0" smtClean="0">
                <a:solidFill>
                  <a:schemeClr val="tx1"/>
                </a:solidFill>
                <a:latin typeface="+mn-lt"/>
                <a:ea typeface="+mn-ea"/>
                <a:cs typeface="+mn-cs"/>
              </a:defRPr>
            </a:lvl4pPr>
          </a:lstStyle>
          <a:p>
            <a:pPr lvl="0"/>
            <a:r>
              <a:rPr lang="en-US" noProof="0"/>
              <a:t>Click to edit Master text styles</a:t>
            </a:r>
          </a:p>
          <a:p>
            <a:pPr lvl="1"/>
            <a:r>
              <a:rPr lang="en-US" noProof="0"/>
              <a:t>Second level</a:t>
            </a:r>
          </a:p>
          <a:p>
            <a:pPr lvl="2"/>
            <a:r>
              <a:rPr lang="en-US" noProof="0"/>
              <a:t>Third level</a:t>
            </a:r>
          </a:p>
        </p:txBody>
      </p:sp>
      <p:sp>
        <p:nvSpPr>
          <p:cNvPr id="6" name="TextBox 5"/>
          <p:cNvSpPr txBox="1"/>
          <p:nvPr userDrawn="1"/>
        </p:nvSpPr>
        <p:spPr>
          <a:xfrm>
            <a:off x="1000127" y="426198"/>
            <a:ext cx="1981199" cy="649287"/>
          </a:xfrm>
          <a:prstGeom prst="rect">
            <a:avLst/>
          </a:prstGeom>
          <a:ln>
            <a:noFill/>
          </a:ln>
        </p:spPr>
        <p:txBody>
          <a:bodyPr vert="horz" lIns="0" tIns="0" rIns="0" bIns="0" rtlCol="0" anchor="ctr">
            <a:noAutofit/>
          </a:bodyPr>
          <a:lstStyle>
            <a:lvl1pPr indent="0">
              <a:spcBef>
                <a:spcPts val="0"/>
              </a:spcBef>
              <a:spcAft>
                <a:spcPts val="300"/>
              </a:spcAft>
              <a:buClr>
                <a:schemeClr val="bg1"/>
              </a:buClr>
              <a:buSzPct val="25000"/>
              <a:buFontTx/>
              <a:buNone/>
              <a:defRPr lang="en-GB" sz="4000" b="1" noProof="0" smtClean="0">
                <a:gradFill>
                  <a:gsLst>
                    <a:gs pos="0">
                      <a:schemeClr val="accent4"/>
                    </a:gs>
                    <a:gs pos="86000">
                      <a:schemeClr val="accent3"/>
                    </a:gs>
                  </a:gsLst>
                  <a:lin ang="2700000" scaled="0"/>
                </a:gradFill>
              </a:defRPr>
            </a:lvl1pPr>
            <a:lvl2pPr marL="177800" indent="-177800">
              <a:spcBef>
                <a:spcPts val="300"/>
              </a:spcBef>
              <a:spcAft>
                <a:spcPts val="300"/>
              </a:spcAft>
              <a:buClr>
                <a:schemeClr val="tx1"/>
              </a:buClr>
              <a:buFont typeface="Arial" pitchFamily="34" charset="0"/>
              <a:buChar char="•"/>
              <a:defRPr lang="en-GB" sz="1400" noProof="0" smtClean="0"/>
            </a:lvl2pPr>
            <a:lvl3pPr marL="361950" indent="-180975" defTabSz="514350">
              <a:spcBef>
                <a:spcPts val="300"/>
              </a:spcBef>
              <a:spcAft>
                <a:spcPts val="300"/>
              </a:spcAft>
              <a:buClr>
                <a:schemeClr val="tx1"/>
              </a:buClr>
              <a:buFont typeface="Calibri" pitchFamily="34" charset="0"/>
              <a:buChar char="−"/>
              <a:defRPr lang="en-GB" sz="1400" noProof="0" smtClean="0"/>
            </a:lvl3pPr>
            <a:lvl4pPr marL="536575" indent="-161925">
              <a:spcBef>
                <a:spcPts val="300"/>
              </a:spcBef>
              <a:spcAft>
                <a:spcPts val="300"/>
              </a:spcAft>
              <a:buClr>
                <a:schemeClr val="tx1"/>
              </a:buClr>
              <a:buFont typeface="Courier New" pitchFamily="49" charset="0"/>
              <a:buChar char="o"/>
              <a:tabLst/>
              <a:defRPr lang="en-GB" sz="1200" noProof="0" smtClean="0"/>
            </a:lvl4pPr>
            <a:lvl5pPr marL="812800" indent="-165100">
              <a:spcBef>
                <a:spcPts val="0"/>
              </a:spcBef>
              <a:buClr>
                <a:srgbClr val="D52B1E"/>
              </a:buClr>
              <a:buFont typeface="Calibri" pitchFamily="34" charset="0"/>
              <a:buChar char="-"/>
              <a:tabLst/>
              <a:defRPr lang="en-GB" sz="1100" noProof="0">
                <a:solidFill>
                  <a:srgbClr val="4D4F53"/>
                </a:solidFill>
              </a:defRPr>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pPr lvl="0"/>
            <a:r>
              <a:rPr lang="en-US" sz="3250" noProof="0" dirty="0"/>
              <a:t>Agenda</a:t>
            </a:r>
          </a:p>
        </p:txBody>
      </p:sp>
    </p:spTree>
    <p:extLst>
      <p:ext uri="{BB962C8B-B14F-4D97-AF65-F5344CB8AC3E}">
        <p14:creationId xmlns:p14="http://schemas.microsoft.com/office/powerpoint/2010/main" val="6593997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Agenda Green">
    <p:spTree>
      <p:nvGrpSpPr>
        <p:cNvPr id="1" name=""/>
        <p:cNvGrpSpPr/>
        <p:nvPr/>
      </p:nvGrpSpPr>
      <p:grpSpPr>
        <a:xfrm>
          <a:off x="0" y="0"/>
          <a:ext cx="0" cy="0"/>
          <a:chOff x="0" y="0"/>
          <a:chExt cx="0" cy="0"/>
        </a:xfrm>
      </p:grpSpPr>
      <p:sp>
        <p:nvSpPr>
          <p:cNvPr id="8" name="Freeform 5">
            <a:extLst>
              <a:ext uri="{FF2B5EF4-FFF2-40B4-BE49-F238E27FC236}">
                <a16:creationId xmlns:a16="http://schemas.microsoft.com/office/drawing/2014/main" xmlns="" id="{66BBD4FB-9E0A-40D6-8A3D-AE8EFE19C53B}"/>
              </a:ext>
            </a:extLst>
          </p:cNvPr>
          <p:cNvSpPr>
            <a:spLocks noEditPoints="1"/>
          </p:cNvSpPr>
          <p:nvPr userDrawn="1"/>
        </p:nvSpPr>
        <p:spPr bwMode="auto">
          <a:xfrm>
            <a:off x="394078" y="503385"/>
            <a:ext cx="369238" cy="470597"/>
          </a:xfrm>
          <a:custGeom>
            <a:avLst/>
            <a:gdLst>
              <a:gd name="T0" fmla="*/ 240 w 288"/>
              <a:gd name="T1" fmla="*/ 0 h 368"/>
              <a:gd name="T2" fmla="*/ 24 w 288"/>
              <a:gd name="T3" fmla="*/ 40 h 368"/>
              <a:gd name="T4" fmla="*/ 0 w 288"/>
              <a:gd name="T5" fmla="*/ 344 h 368"/>
              <a:gd name="T6" fmla="*/ 264 w 288"/>
              <a:gd name="T7" fmla="*/ 368 h 368"/>
              <a:gd name="T8" fmla="*/ 288 w 288"/>
              <a:gd name="T9" fmla="*/ 64 h 368"/>
              <a:gd name="T10" fmla="*/ 248 w 288"/>
              <a:gd name="T11" fmla="*/ 40 h 368"/>
              <a:gd name="T12" fmla="*/ 56 w 288"/>
              <a:gd name="T13" fmla="*/ 40 h 368"/>
              <a:gd name="T14" fmla="*/ 120 w 288"/>
              <a:gd name="T15" fmla="*/ 40 h 368"/>
              <a:gd name="T16" fmla="*/ 176 w 288"/>
              <a:gd name="T17" fmla="*/ 0 h 368"/>
              <a:gd name="T18" fmla="*/ 184 w 288"/>
              <a:gd name="T19" fmla="*/ 40 h 368"/>
              <a:gd name="T20" fmla="*/ 264 w 288"/>
              <a:gd name="T21" fmla="*/ 56 h 368"/>
              <a:gd name="T22" fmla="*/ 272 w 288"/>
              <a:gd name="T23" fmla="*/ 344 h 368"/>
              <a:gd name="T24" fmla="*/ 24 w 288"/>
              <a:gd name="T25" fmla="*/ 352 h 368"/>
              <a:gd name="T26" fmla="*/ 16 w 288"/>
              <a:gd name="T27" fmla="*/ 64 h 368"/>
              <a:gd name="T28" fmla="*/ 47 w 288"/>
              <a:gd name="T29" fmla="*/ 124 h 368"/>
              <a:gd name="T30" fmla="*/ 48 w 288"/>
              <a:gd name="T31" fmla="*/ 140 h 368"/>
              <a:gd name="T32" fmla="*/ 120 w 288"/>
              <a:gd name="T33" fmla="*/ 140 h 368"/>
              <a:gd name="T34" fmla="*/ 120 w 288"/>
              <a:gd name="T35" fmla="*/ 124 h 368"/>
              <a:gd name="T36" fmla="*/ 48 w 288"/>
              <a:gd name="T37" fmla="*/ 124 h 368"/>
              <a:gd name="T38" fmla="*/ 47 w 288"/>
              <a:gd name="T39" fmla="*/ 172 h 368"/>
              <a:gd name="T40" fmla="*/ 48 w 288"/>
              <a:gd name="T41" fmla="*/ 188 h 368"/>
              <a:gd name="T42" fmla="*/ 240 w 288"/>
              <a:gd name="T43" fmla="*/ 188 h 368"/>
              <a:gd name="T44" fmla="*/ 240 w 288"/>
              <a:gd name="T45" fmla="*/ 172 h 368"/>
              <a:gd name="T46" fmla="*/ 48 w 288"/>
              <a:gd name="T47" fmla="*/ 172 h 368"/>
              <a:gd name="T48" fmla="*/ 47 w 288"/>
              <a:gd name="T49" fmla="*/ 220 h 368"/>
              <a:gd name="T50" fmla="*/ 48 w 288"/>
              <a:gd name="T51" fmla="*/ 236 h 368"/>
              <a:gd name="T52" fmla="*/ 248 w 288"/>
              <a:gd name="T53" fmla="*/ 228 h 368"/>
              <a:gd name="T54" fmla="*/ 240 w 288"/>
              <a:gd name="T55" fmla="*/ 220 h 368"/>
              <a:gd name="T56" fmla="*/ 47 w 288"/>
              <a:gd name="T57" fmla="*/ 220 h 368"/>
              <a:gd name="T58" fmla="*/ 40 w 288"/>
              <a:gd name="T59" fmla="*/ 276 h 368"/>
              <a:gd name="T60" fmla="*/ 240 w 288"/>
              <a:gd name="T61" fmla="*/ 284 h 368"/>
              <a:gd name="T62" fmla="*/ 240 w 288"/>
              <a:gd name="T63" fmla="*/ 268 h 368"/>
              <a:gd name="T64" fmla="*/ 48 w 288"/>
              <a:gd name="T65" fmla="*/ 268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8" h="368">
                <a:moveTo>
                  <a:pt x="240" y="0"/>
                </a:moveTo>
                <a:cubicBezTo>
                  <a:pt x="240" y="0"/>
                  <a:pt x="240" y="0"/>
                  <a:pt x="240" y="0"/>
                </a:cubicBezTo>
                <a:moveTo>
                  <a:pt x="40" y="40"/>
                </a:moveTo>
                <a:cubicBezTo>
                  <a:pt x="24" y="40"/>
                  <a:pt x="24" y="40"/>
                  <a:pt x="24" y="40"/>
                </a:cubicBezTo>
                <a:cubicBezTo>
                  <a:pt x="11" y="40"/>
                  <a:pt x="0" y="51"/>
                  <a:pt x="0" y="64"/>
                </a:cubicBezTo>
                <a:cubicBezTo>
                  <a:pt x="0" y="344"/>
                  <a:pt x="0" y="344"/>
                  <a:pt x="0" y="344"/>
                </a:cubicBezTo>
                <a:cubicBezTo>
                  <a:pt x="0" y="357"/>
                  <a:pt x="11" y="368"/>
                  <a:pt x="24" y="368"/>
                </a:cubicBezTo>
                <a:cubicBezTo>
                  <a:pt x="264" y="368"/>
                  <a:pt x="264" y="368"/>
                  <a:pt x="264" y="368"/>
                </a:cubicBezTo>
                <a:cubicBezTo>
                  <a:pt x="277" y="368"/>
                  <a:pt x="288" y="357"/>
                  <a:pt x="288" y="344"/>
                </a:cubicBezTo>
                <a:cubicBezTo>
                  <a:pt x="288" y="64"/>
                  <a:pt x="288" y="64"/>
                  <a:pt x="288" y="64"/>
                </a:cubicBezTo>
                <a:cubicBezTo>
                  <a:pt x="288" y="51"/>
                  <a:pt x="277" y="40"/>
                  <a:pt x="264" y="40"/>
                </a:cubicBezTo>
                <a:cubicBezTo>
                  <a:pt x="248" y="40"/>
                  <a:pt x="248" y="40"/>
                  <a:pt x="248" y="40"/>
                </a:cubicBezTo>
                <a:moveTo>
                  <a:pt x="104" y="40"/>
                </a:moveTo>
                <a:cubicBezTo>
                  <a:pt x="56" y="40"/>
                  <a:pt x="56" y="40"/>
                  <a:pt x="56" y="40"/>
                </a:cubicBezTo>
                <a:moveTo>
                  <a:pt x="168" y="40"/>
                </a:moveTo>
                <a:cubicBezTo>
                  <a:pt x="120" y="40"/>
                  <a:pt x="120" y="40"/>
                  <a:pt x="120" y="40"/>
                </a:cubicBezTo>
                <a:moveTo>
                  <a:pt x="176" y="0"/>
                </a:moveTo>
                <a:cubicBezTo>
                  <a:pt x="176" y="0"/>
                  <a:pt x="176" y="0"/>
                  <a:pt x="176" y="0"/>
                </a:cubicBezTo>
                <a:moveTo>
                  <a:pt x="232" y="40"/>
                </a:moveTo>
                <a:cubicBezTo>
                  <a:pt x="184" y="40"/>
                  <a:pt x="184" y="40"/>
                  <a:pt x="184" y="40"/>
                </a:cubicBezTo>
                <a:moveTo>
                  <a:pt x="24" y="56"/>
                </a:moveTo>
                <a:cubicBezTo>
                  <a:pt x="264" y="56"/>
                  <a:pt x="264" y="56"/>
                  <a:pt x="264" y="56"/>
                </a:cubicBezTo>
                <a:cubicBezTo>
                  <a:pt x="269" y="56"/>
                  <a:pt x="272" y="60"/>
                  <a:pt x="272" y="64"/>
                </a:cubicBezTo>
                <a:cubicBezTo>
                  <a:pt x="272" y="344"/>
                  <a:pt x="272" y="344"/>
                  <a:pt x="272" y="344"/>
                </a:cubicBezTo>
                <a:cubicBezTo>
                  <a:pt x="272" y="349"/>
                  <a:pt x="269" y="352"/>
                  <a:pt x="264" y="352"/>
                </a:cubicBezTo>
                <a:cubicBezTo>
                  <a:pt x="24" y="352"/>
                  <a:pt x="24" y="352"/>
                  <a:pt x="24" y="352"/>
                </a:cubicBezTo>
                <a:cubicBezTo>
                  <a:pt x="20" y="352"/>
                  <a:pt x="16" y="349"/>
                  <a:pt x="16" y="344"/>
                </a:cubicBezTo>
                <a:cubicBezTo>
                  <a:pt x="16" y="64"/>
                  <a:pt x="16" y="64"/>
                  <a:pt x="16" y="64"/>
                </a:cubicBezTo>
                <a:cubicBezTo>
                  <a:pt x="16" y="60"/>
                  <a:pt x="20" y="56"/>
                  <a:pt x="24" y="56"/>
                </a:cubicBezTo>
                <a:close/>
                <a:moveTo>
                  <a:pt x="47" y="124"/>
                </a:moveTo>
                <a:cubicBezTo>
                  <a:pt x="43" y="124"/>
                  <a:pt x="40" y="128"/>
                  <a:pt x="40" y="132"/>
                </a:cubicBezTo>
                <a:cubicBezTo>
                  <a:pt x="40" y="137"/>
                  <a:pt x="44" y="140"/>
                  <a:pt x="48" y="140"/>
                </a:cubicBezTo>
                <a:cubicBezTo>
                  <a:pt x="48" y="140"/>
                  <a:pt x="48" y="140"/>
                  <a:pt x="48" y="140"/>
                </a:cubicBezTo>
                <a:cubicBezTo>
                  <a:pt x="120" y="140"/>
                  <a:pt x="120" y="140"/>
                  <a:pt x="120" y="140"/>
                </a:cubicBezTo>
                <a:cubicBezTo>
                  <a:pt x="125" y="140"/>
                  <a:pt x="128" y="137"/>
                  <a:pt x="128" y="132"/>
                </a:cubicBezTo>
                <a:cubicBezTo>
                  <a:pt x="128" y="128"/>
                  <a:pt x="125" y="124"/>
                  <a:pt x="120" y="124"/>
                </a:cubicBezTo>
                <a:cubicBezTo>
                  <a:pt x="120" y="124"/>
                  <a:pt x="120" y="124"/>
                  <a:pt x="120" y="124"/>
                </a:cubicBezTo>
                <a:cubicBezTo>
                  <a:pt x="48" y="124"/>
                  <a:pt x="48" y="124"/>
                  <a:pt x="48" y="124"/>
                </a:cubicBezTo>
                <a:cubicBezTo>
                  <a:pt x="48" y="124"/>
                  <a:pt x="48" y="124"/>
                  <a:pt x="47" y="124"/>
                </a:cubicBezTo>
                <a:close/>
                <a:moveTo>
                  <a:pt x="47" y="172"/>
                </a:moveTo>
                <a:cubicBezTo>
                  <a:pt x="43" y="172"/>
                  <a:pt x="40" y="176"/>
                  <a:pt x="40" y="180"/>
                </a:cubicBezTo>
                <a:cubicBezTo>
                  <a:pt x="40" y="185"/>
                  <a:pt x="44" y="188"/>
                  <a:pt x="48" y="188"/>
                </a:cubicBezTo>
                <a:cubicBezTo>
                  <a:pt x="48" y="188"/>
                  <a:pt x="48" y="188"/>
                  <a:pt x="48" y="188"/>
                </a:cubicBezTo>
                <a:cubicBezTo>
                  <a:pt x="240" y="188"/>
                  <a:pt x="240" y="188"/>
                  <a:pt x="240" y="188"/>
                </a:cubicBezTo>
                <a:cubicBezTo>
                  <a:pt x="245" y="188"/>
                  <a:pt x="248" y="185"/>
                  <a:pt x="248" y="180"/>
                </a:cubicBezTo>
                <a:cubicBezTo>
                  <a:pt x="248" y="176"/>
                  <a:pt x="245" y="172"/>
                  <a:pt x="240" y="172"/>
                </a:cubicBezTo>
                <a:cubicBezTo>
                  <a:pt x="240" y="172"/>
                  <a:pt x="240" y="172"/>
                  <a:pt x="240" y="172"/>
                </a:cubicBezTo>
                <a:cubicBezTo>
                  <a:pt x="48" y="172"/>
                  <a:pt x="48" y="172"/>
                  <a:pt x="48" y="172"/>
                </a:cubicBezTo>
                <a:cubicBezTo>
                  <a:pt x="48" y="172"/>
                  <a:pt x="48" y="172"/>
                  <a:pt x="47" y="172"/>
                </a:cubicBezTo>
                <a:close/>
                <a:moveTo>
                  <a:pt x="47" y="220"/>
                </a:moveTo>
                <a:cubicBezTo>
                  <a:pt x="43" y="220"/>
                  <a:pt x="40" y="224"/>
                  <a:pt x="40" y="228"/>
                </a:cubicBezTo>
                <a:cubicBezTo>
                  <a:pt x="40" y="233"/>
                  <a:pt x="44" y="236"/>
                  <a:pt x="48" y="236"/>
                </a:cubicBezTo>
                <a:cubicBezTo>
                  <a:pt x="240" y="236"/>
                  <a:pt x="240" y="236"/>
                  <a:pt x="240" y="236"/>
                </a:cubicBezTo>
                <a:cubicBezTo>
                  <a:pt x="245" y="236"/>
                  <a:pt x="248" y="233"/>
                  <a:pt x="248" y="228"/>
                </a:cubicBezTo>
                <a:cubicBezTo>
                  <a:pt x="248" y="224"/>
                  <a:pt x="245" y="220"/>
                  <a:pt x="240" y="220"/>
                </a:cubicBezTo>
                <a:cubicBezTo>
                  <a:pt x="240" y="220"/>
                  <a:pt x="240" y="220"/>
                  <a:pt x="240" y="220"/>
                </a:cubicBezTo>
                <a:cubicBezTo>
                  <a:pt x="48" y="220"/>
                  <a:pt x="48" y="220"/>
                  <a:pt x="48" y="220"/>
                </a:cubicBezTo>
                <a:cubicBezTo>
                  <a:pt x="48" y="220"/>
                  <a:pt x="48" y="220"/>
                  <a:pt x="47" y="220"/>
                </a:cubicBezTo>
                <a:close/>
                <a:moveTo>
                  <a:pt x="47" y="268"/>
                </a:moveTo>
                <a:cubicBezTo>
                  <a:pt x="43" y="268"/>
                  <a:pt x="40" y="272"/>
                  <a:pt x="40" y="276"/>
                </a:cubicBezTo>
                <a:cubicBezTo>
                  <a:pt x="40" y="281"/>
                  <a:pt x="44" y="284"/>
                  <a:pt x="48" y="284"/>
                </a:cubicBezTo>
                <a:cubicBezTo>
                  <a:pt x="240" y="284"/>
                  <a:pt x="240" y="284"/>
                  <a:pt x="240" y="284"/>
                </a:cubicBezTo>
                <a:cubicBezTo>
                  <a:pt x="245" y="284"/>
                  <a:pt x="248" y="281"/>
                  <a:pt x="248" y="276"/>
                </a:cubicBezTo>
                <a:cubicBezTo>
                  <a:pt x="248" y="272"/>
                  <a:pt x="245" y="268"/>
                  <a:pt x="240" y="268"/>
                </a:cubicBezTo>
                <a:cubicBezTo>
                  <a:pt x="240" y="268"/>
                  <a:pt x="240" y="268"/>
                  <a:pt x="240" y="268"/>
                </a:cubicBezTo>
                <a:cubicBezTo>
                  <a:pt x="48" y="268"/>
                  <a:pt x="48" y="268"/>
                  <a:pt x="48" y="268"/>
                </a:cubicBezTo>
                <a:cubicBezTo>
                  <a:pt x="48" y="268"/>
                  <a:pt x="48" y="268"/>
                  <a:pt x="47" y="268"/>
                </a:cubicBezTo>
                <a:close/>
              </a:path>
            </a:pathLst>
          </a:custGeom>
          <a:gradFill>
            <a:gsLst>
              <a:gs pos="0">
                <a:schemeClr val="accent2"/>
              </a:gs>
              <a:gs pos="100000">
                <a:schemeClr val="accent1"/>
              </a:gs>
            </a:gsLst>
            <a:lin ang="0" scaled="1"/>
          </a:gradFill>
          <a:ln>
            <a:noFill/>
          </a:ln>
        </p:spPr>
        <p:txBody>
          <a:bodyPr vert="horz" wrap="square" lIns="74295" tIns="37148" rIns="74295" bIns="37148" numCol="1" anchor="t" anchorCtr="0" compatLnSpc="1">
            <a:prstTxWarp prst="textNoShape">
              <a:avLst/>
            </a:prstTxWarp>
          </a:bodyPr>
          <a:lstStyle/>
          <a:p>
            <a:endParaRPr lang="fr-FR" sz="1463"/>
          </a:p>
        </p:txBody>
      </p:sp>
      <p:sp>
        <p:nvSpPr>
          <p:cNvPr id="7" name="Text Placeholder 7"/>
          <p:cNvSpPr>
            <a:spLocks noGrp="1"/>
          </p:cNvSpPr>
          <p:nvPr userDrawn="1">
            <p:ph type="body" sz="quarter" idx="11" hasCustomPrompt="1"/>
          </p:nvPr>
        </p:nvSpPr>
        <p:spPr>
          <a:xfrm>
            <a:off x="1000126" y="1531220"/>
            <a:ext cx="8555038" cy="4277443"/>
          </a:xfrm>
        </p:spPr>
        <p:txBody>
          <a:bodyPr/>
          <a:lstStyle>
            <a:lvl1pPr>
              <a:spcBef>
                <a:spcPts val="975"/>
              </a:spcBef>
              <a:spcAft>
                <a:spcPts val="244"/>
              </a:spcAft>
              <a:defRPr sz="1300"/>
            </a:lvl1pPr>
            <a:lvl2pPr>
              <a:spcBef>
                <a:spcPts val="244"/>
              </a:spcBef>
              <a:defRPr sz="1300"/>
            </a:lvl2pPr>
            <a:lvl3pPr marL="294084" indent="-147042">
              <a:spcBef>
                <a:spcPts val="244"/>
              </a:spcBef>
              <a:defRPr lang="en-US" sz="1300" kern="1200" noProof="0" dirty="0" smtClean="0">
                <a:solidFill>
                  <a:schemeClr val="tx1"/>
                </a:solidFill>
                <a:latin typeface="+mn-lt"/>
                <a:ea typeface="+mn-ea"/>
                <a:cs typeface="+mn-cs"/>
              </a:defRPr>
            </a:lvl3pPr>
            <a:lvl4pPr marL="435967" indent="-131564">
              <a:spcBef>
                <a:spcPts val="244"/>
              </a:spcBef>
              <a:defRPr lang="en-US" sz="1300" kern="1200" noProof="0" dirty="0" smtClean="0">
                <a:solidFill>
                  <a:schemeClr val="tx1"/>
                </a:solidFill>
                <a:latin typeface="+mn-lt"/>
                <a:ea typeface="+mn-ea"/>
                <a:cs typeface="+mn-cs"/>
              </a:defRPr>
            </a:lvl4pPr>
          </a:lstStyle>
          <a:p>
            <a:pPr lvl="0"/>
            <a:r>
              <a:rPr lang="en-US" noProof="0"/>
              <a:t>Click to edit Master text styles</a:t>
            </a:r>
          </a:p>
          <a:p>
            <a:pPr lvl="1"/>
            <a:r>
              <a:rPr lang="en-US" noProof="0"/>
              <a:t>Second level</a:t>
            </a:r>
          </a:p>
          <a:p>
            <a:pPr lvl="2"/>
            <a:r>
              <a:rPr lang="en-US" noProof="0"/>
              <a:t>Third level</a:t>
            </a:r>
          </a:p>
        </p:txBody>
      </p:sp>
      <p:sp>
        <p:nvSpPr>
          <p:cNvPr id="6" name="TextBox 5"/>
          <p:cNvSpPr txBox="1"/>
          <p:nvPr userDrawn="1"/>
        </p:nvSpPr>
        <p:spPr>
          <a:xfrm>
            <a:off x="1000127" y="426198"/>
            <a:ext cx="1981199" cy="649287"/>
          </a:xfrm>
          <a:prstGeom prst="rect">
            <a:avLst/>
          </a:prstGeom>
          <a:ln>
            <a:noFill/>
          </a:ln>
        </p:spPr>
        <p:txBody>
          <a:bodyPr vert="horz" lIns="0" tIns="0" rIns="0" bIns="0" rtlCol="0" anchor="ctr">
            <a:noAutofit/>
          </a:bodyPr>
          <a:lstStyle>
            <a:lvl1pPr indent="0">
              <a:spcBef>
                <a:spcPts val="0"/>
              </a:spcBef>
              <a:spcAft>
                <a:spcPts val="300"/>
              </a:spcAft>
              <a:buClr>
                <a:schemeClr val="bg1"/>
              </a:buClr>
              <a:buSzPct val="25000"/>
              <a:buFontTx/>
              <a:buNone/>
              <a:defRPr lang="en-GB" sz="4000" b="1" noProof="0" smtClean="0">
                <a:gradFill>
                  <a:gsLst>
                    <a:gs pos="0">
                      <a:schemeClr val="accent2"/>
                    </a:gs>
                    <a:gs pos="86000">
                      <a:schemeClr val="accent1"/>
                    </a:gs>
                  </a:gsLst>
                  <a:lin ang="2700000" scaled="0"/>
                </a:gradFill>
              </a:defRPr>
            </a:lvl1pPr>
            <a:lvl2pPr marL="177800" indent="-177800">
              <a:spcBef>
                <a:spcPts val="300"/>
              </a:spcBef>
              <a:spcAft>
                <a:spcPts val="300"/>
              </a:spcAft>
              <a:buClr>
                <a:schemeClr val="tx1"/>
              </a:buClr>
              <a:buFont typeface="Arial" pitchFamily="34" charset="0"/>
              <a:buChar char="•"/>
              <a:defRPr lang="en-GB" sz="1400" noProof="0" smtClean="0"/>
            </a:lvl2pPr>
            <a:lvl3pPr marL="361950" indent="-180975" defTabSz="514350">
              <a:spcBef>
                <a:spcPts val="300"/>
              </a:spcBef>
              <a:spcAft>
                <a:spcPts val="300"/>
              </a:spcAft>
              <a:buClr>
                <a:schemeClr val="tx1"/>
              </a:buClr>
              <a:buFont typeface="Calibri" pitchFamily="34" charset="0"/>
              <a:buChar char="−"/>
              <a:defRPr lang="en-GB" sz="1400" noProof="0" smtClean="0"/>
            </a:lvl3pPr>
            <a:lvl4pPr marL="536575" indent="-161925">
              <a:spcBef>
                <a:spcPts val="300"/>
              </a:spcBef>
              <a:spcAft>
                <a:spcPts val="300"/>
              </a:spcAft>
              <a:buClr>
                <a:schemeClr val="tx1"/>
              </a:buClr>
              <a:buFont typeface="Courier New" pitchFamily="49" charset="0"/>
              <a:buChar char="o"/>
              <a:tabLst/>
              <a:defRPr lang="en-GB" sz="1200" noProof="0" smtClean="0"/>
            </a:lvl4pPr>
            <a:lvl5pPr marL="812800" indent="-165100">
              <a:spcBef>
                <a:spcPts val="0"/>
              </a:spcBef>
              <a:buClr>
                <a:srgbClr val="D52B1E"/>
              </a:buClr>
              <a:buFont typeface="Calibri" pitchFamily="34" charset="0"/>
              <a:buChar char="-"/>
              <a:tabLst/>
              <a:defRPr lang="en-GB" sz="1100" noProof="0">
                <a:solidFill>
                  <a:srgbClr val="4D4F53"/>
                </a:solidFill>
              </a:defRPr>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pPr lvl="0"/>
            <a:r>
              <a:rPr lang="en-US" sz="3250" noProof="0" dirty="0"/>
              <a:t>Agenda</a:t>
            </a:r>
          </a:p>
        </p:txBody>
      </p:sp>
    </p:spTree>
    <p:extLst>
      <p:ext uri="{BB962C8B-B14F-4D97-AF65-F5344CB8AC3E}">
        <p14:creationId xmlns:p14="http://schemas.microsoft.com/office/powerpoint/2010/main" val="26141361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Divider gradient Turquoise text">
    <p:spTree>
      <p:nvGrpSpPr>
        <p:cNvPr id="1" name=""/>
        <p:cNvGrpSpPr/>
        <p:nvPr/>
      </p:nvGrpSpPr>
      <p:grpSpPr>
        <a:xfrm>
          <a:off x="0" y="0"/>
          <a:ext cx="0" cy="0"/>
          <a:chOff x="0" y="0"/>
          <a:chExt cx="0" cy="0"/>
        </a:xfrm>
      </p:grpSpPr>
      <p:sp>
        <p:nvSpPr>
          <p:cNvPr id="16" name="Text Placeholder 2"/>
          <p:cNvSpPr>
            <a:spLocks noGrp="1"/>
          </p:cNvSpPr>
          <p:nvPr>
            <p:ph type="body" sz="quarter" idx="10" hasCustomPrompt="1"/>
          </p:nvPr>
        </p:nvSpPr>
        <p:spPr>
          <a:xfrm>
            <a:off x="652221" y="1921299"/>
            <a:ext cx="6120000" cy="1517696"/>
          </a:xfrm>
          <a:prstGeom prst="rect">
            <a:avLst/>
          </a:prstGeom>
          <a:ln>
            <a:noFill/>
          </a:ln>
        </p:spPr>
        <p:txBody>
          <a:bodyPr vert="horz" lIns="0" tIns="0" rIns="0" bIns="0" anchor="ctr"/>
          <a:lstStyle>
            <a:lvl1pPr marL="0" indent="0" algn="l" defTabSz="371475" rtl="0" eaLnBrk="1" latinLnBrk="0" hangingPunct="1">
              <a:spcBef>
                <a:spcPts val="0"/>
              </a:spcBef>
              <a:spcAft>
                <a:spcPts val="244"/>
              </a:spcAft>
              <a:buClr>
                <a:schemeClr val="bg1"/>
              </a:buClr>
              <a:buSzPct val="25000"/>
              <a:buFontTx/>
              <a:buNone/>
              <a:defRPr lang="en-US" sz="3250" b="1" kern="1200" noProof="0" dirty="0">
                <a:gradFill>
                  <a:gsLst>
                    <a:gs pos="0">
                      <a:schemeClr val="tx2"/>
                    </a:gs>
                    <a:gs pos="86000">
                      <a:schemeClr val="bg2"/>
                    </a:gs>
                  </a:gsLst>
                  <a:lin ang="2700000" scaled="0"/>
                </a:gradFill>
                <a:latin typeface="+mn-lt"/>
                <a:ea typeface="+mn-ea"/>
                <a:cs typeface="+mn-cs"/>
              </a:defRPr>
            </a:lvl1pPr>
          </a:lstStyle>
          <a:p>
            <a:r>
              <a:rPr lang="en-US" noProof="0" dirty="0"/>
              <a:t>Section Title</a:t>
            </a:r>
          </a:p>
        </p:txBody>
      </p:sp>
      <p:pic>
        <p:nvPicPr>
          <p:cNvPr id="4" name="Picture 3">
            <a:extLst>
              <a:ext uri="{FF2B5EF4-FFF2-40B4-BE49-F238E27FC236}">
                <a16:creationId xmlns:a16="http://schemas.microsoft.com/office/drawing/2014/main" xmlns="" id="{DC5359E4-C39C-4F36-85EF-825D668E098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96668" y="6506033"/>
            <a:ext cx="1358496" cy="216000"/>
          </a:xfrm>
          <a:prstGeom prst="rect">
            <a:avLst/>
          </a:prstGeom>
        </p:spPr>
      </p:pic>
    </p:spTree>
    <p:extLst>
      <p:ext uri="{BB962C8B-B14F-4D97-AF65-F5344CB8AC3E}">
        <p14:creationId xmlns:p14="http://schemas.microsoft.com/office/powerpoint/2010/main" val="39428498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Divider gradient Pink text">
    <p:spTree>
      <p:nvGrpSpPr>
        <p:cNvPr id="1" name=""/>
        <p:cNvGrpSpPr/>
        <p:nvPr/>
      </p:nvGrpSpPr>
      <p:grpSpPr>
        <a:xfrm>
          <a:off x="0" y="0"/>
          <a:ext cx="0" cy="0"/>
          <a:chOff x="0" y="0"/>
          <a:chExt cx="0" cy="0"/>
        </a:xfrm>
      </p:grpSpPr>
      <p:sp>
        <p:nvSpPr>
          <p:cNvPr id="16" name="Text Placeholder 2"/>
          <p:cNvSpPr>
            <a:spLocks noGrp="1"/>
          </p:cNvSpPr>
          <p:nvPr>
            <p:ph type="body" sz="quarter" idx="10" hasCustomPrompt="1"/>
          </p:nvPr>
        </p:nvSpPr>
        <p:spPr>
          <a:xfrm>
            <a:off x="652219" y="1921299"/>
            <a:ext cx="6120000" cy="1517696"/>
          </a:xfrm>
          <a:prstGeom prst="rect">
            <a:avLst/>
          </a:prstGeom>
          <a:ln>
            <a:noFill/>
          </a:ln>
        </p:spPr>
        <p:txBody>
          <a:bodyPr vert="horz" lIns="0" tIns="0" rIns="0" bIns="0" anchor="ctr"/>
          <a:lstStyle>
            <a:lvl1pPr marL="0" indent="0" algn="l" defTabSz="371475" rtl="0" eaLnBrk="1" latinLnBrk="0" hangingPunct="1">
              <a:spcBef>
                <a:spcPts val="0"/>
              </a:spcBef>
              <a:spcAft>
                <a:spcPts val="244"/>
              </a:spcAft>
              <a:buClr>
                <a:schemeClr val="bg1"/>
              </a:buClr>
              <a:buSzPct val="25000"/>
              <a:buFontTx/>
              <a:buNone/>
              <a:defRPr lang="en-US" sz="3250" b="1" kern="1200" noProof="0" dirty="0">
                <a:gradFill>
                  <a:gsLst>
                    <a:gs pos="0">
                      <a:schemeClr val="accent4"/>
                    </a:gs>
                    <a:gs pos="86000">
                      <a:schemeClr val="accent3"/>
                    </a:gs>
                  </a:gsLst>
                  <a:lin ang="2700000" scaled="0"/>
                </a:gradFill>
                <a:latin typeface="+mn-lt"/>
                <a:ea typeface="+mn-ea"/>
                <a:cs typeface="+mn-cs"/>
              </a:defRPr>
            </a:lvl1pPr>
          </a:lstStyle>
          <a:p>
            <a:r>
              <a:rPr lang="en-US" noProof="0" dirty="0"/>
              <a:t>Section Title</a:t>
            </a:r>
          </a:p>
        </p:txBody>
      </p:sp>
      <p:pic>
        <p:nvPicPr>
          <p:cNvPr id="4" name="Picture 3">
            <a:extLst>
              <a:ext uri="{FF2B5EF4-FFF2-40B4-BE49-F238E27FC236}">
                <a16:creationId xmlns:a16="http://schemas.microsoft.com/office/drawing/2014/main" xmlns="" id="{DC5359E4-C39C-4F36-85EF-825D668E098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96668" y="6506033"/>
            <a:ext cx="1358496" cy="216000"/>
          </a:xfrm>
          <a:prstGeom prst="rect">
            <a:avLst/>
          </a:prstGeom>
        </p:spPr>
      </p:pic>
    </p:spTree>
    <p:extLst>
      <p:ext uri="{BB962C8B-B14F-4D97-AF65-F5344CB8AC3E}">
        <p14:creationId xmlns:p14="http://schemas.microsoft.com/office/powerpoint/2010/main" val="29590220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Divider gradient Green text">
    <p:spTree>
      <p:nvGrpSpPr>
        <p:cNvPr id="1" name=""/>
        <p:cNvGrpSpPr/>
        <p:nvPr/>
      </p:nvGrpSpPr>
      <p:grpSpPr>
        <a:xfrm>
          <a:off x="0" y="0"/>
          <a:ext cx="0" cy="0"/>
          <a:chOff x="0" y="0"/>
          <a:chExt cx="0" cy="0"/>
        </a:xfrm>
      </p:grpSpPr>
      <p:sp>
        <p:nvSpPr>
          <p:cNvPr id="16" name="Text Placeholder 2"/>
          <p:cNvSpPr>
            <a:spLocks noGrp="1"/>
          </p:cNvSpPr>
          <p:nvPr>
            <p:ph type="body" sz="quarter" idx="10" hasCustomPrompt="1"/>
          </p:nvPr>
        </p:nvSpPr>
        <p:spPr>
          <a:xfrm>
            <a:off x="652221" y="1921299"/>
            <a:ext cx="6120000" cy="1517696"/>
          </a:xfrm>
          <a:prstGeom prst="rect">
            <a:avLst/>
          </a:prstGeom>
          <a:ln>
            <a:noFill/>
          </a:ln>
        </p:spPr>
        <p:txBody>
          <a:bodyPr vert="horz" lIns="0" tIns="0" rIns="0" bIns="0" anchor="ctr"/>
          <a:lstStyle>
            <a:lvl1pPr marL="0" indent="0" algn="l" defTabSz="371475" rtl="0" eaLnBrk="1" latinLnBrk="0" hangingPunct="1">
              <a:spcBef>
                <a:spcPts val="0"/>
              </a:spcBef>
              <a:spcAft>
                <a:spcPts val="244"/>
              </a:spcAft>
              <a:buClr>
                <a:schemeClr val="bg1"/>
              </a:buClr>
              <a:buSzPct val="25000"/>
              <a:buFontTx/>
              <a:buNone/>
              <a:defRPr lang="en-US" sz="3250" b="1" kern="1200" noProof="0" dirty="0">
                <a:gradFill>
                  <a:gsLst>
                    <a:gs pos="0">
                      <a:schemeClr val="accent2"/>
                    </a:gs>
                    <a:gs pos="86000">
                      <a:schemeClr val="accent1"/>
                    </a:gs>
                  </a:gsLst>
                  <a:lin ang="2700000" scaled="0"/>
                </a:gradFill>
                <a:latin typeface="+mn-lt"/>
                <a:ea typeface="+mn-ea"/>
                <a:cs typeface="+mn-cs"/>
              </a:defRPr>
            </a:lvl1pPr>
          </a:lstStyle>
          <a:p>
            <a:r>
              <a:rPr lang="en-US" noProof="0" dirty="0"/>
              <a:t>Section Title</a:t>
            </a:r>
          </a:p>
        </p:txBody>
      </p:sp>
      <p:pic>
        <p:nvPicPr>
          <p:cNvPr id="6" name="Picture 5">
            <a:extLst>
              <a:ext uri="{FF2B5EF4-FFF2-40B4-BE49-F238E27FC236}">
                <a16:creationId xmlns:a16="http://schemas.microsoft.com/office/drawing/2014/main" xmlns="" id="{23B761E0-8D41-49C5-BCC3-1ED24479BF7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96668" y="6506033"/>
            <a:ext cx="1358496" cy="216000"/>
          </a:xfrm>
          <a:prstGeom prst="rect">
            <a:avLst/>
          </a:prstGeom>
        </p:spPr>
      </p:pic>
    </p:spTree>
    <p:extLst>
      <p:ext uri="{BB962C8B-B14F-4D97-AF65-F5344CB8AC3E}">
        <p14:creationId xmlns:p14="http://schemas.microsoft.com/office/powerpoint/2010/main" val="15510484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7" name="Text Placeholder 4"/>
          <p:cNvSpPr>
            <a:spLocks noGrp="1"/>
          </p:cNvSpPr>
          <p:nvPr>
            <p:ph type="body" sz="quarter" idx="10" hasCustomPrompt="1"/>
          </p:nvPr>
        </p:nvSpPr>
        <p:spPr>
          <a:xfrm>
            <a:off x="349119" y="1009258"/>
            <a:ext cx="9206044" cy="339969"/>
          </a:xfrm>
          <a:prstGeom prst="rect">
            <a:avLst/>
          </a:prstGeom>
        </p:spPr>
        <p:txBody>
          <a:bodyPr rIns="36000" anchor="t" anchorCtr="0">
            <a:noAutofit/>
          </a:bodyPr>
          <a:lstStyle>
            <a:lvl1pPr marL="0" indent="0">
              <a:spcBef>
                <a:spcPts val="0"/>
              </a:spcBef>
              <a:buClr>
                <a:schemeClr val="bg1"/>
              </a:buClr>
              <a:buSzPct val="25000"/>
              <a:buFont typeface="Arial" pitchFamily="34" charset="0"/>
              <a:buNone/>
              <a:defRPr sz="1300" b="1">
                <a:solidFill>
                  <a:schemeClr val="accent5"/>
                </a:solidFill>
              </a:defRPr>
            </a:lvl1pPr>
            <a:lvl2pPr marL="0" indent="0">
              <a:spcBef>
                <a:spcPts val="0"/>
              </a:spcBef>
              <a:buClr>
                <a:schemeClr val="bg1"/>
              </a:buClr>
              <a:buSzPct val="25000"/>
              <a:buFont typeface="Arial" pitchFamily="34" charset="0"/>
              <a:buNone/>
              <a:defRPr sz="1463" b="0">
                <a:solidFill>
                  <a:srgbClr val="4D4F53"/>
                </a:solidFill>
              </a:defRPr>
            </a:lvl2pPr>
            <a:lvl3pPr>
              <a:buFont typeface="Arial" pitchFamily="34" charset="0"/>
              <a:buChar char="•"/>
              <a:defRPr sz="1463"/>
            </a:lvl3pPr>
            <a:lvl4pPr>
              <a:buFont typeface="Arial" pitchFamily="34" charset="0"/>
              <a:buChar char="•"/>
              <a:defRPr sz="1463"/>
            </a:lvl4pPr>
            <a:lvl5pPr>
              <a:buFont typeface="Arial" pitchFamily="34" charset="0"/>
              <a:buChar char="•"/>
              <a:defRPr sz="1463"/>
            </a:lvl5pPr>
          </a:lstStyle>
          <a:p>
            <a:pPr lvl="0"/>
            <a:r>
              <a:rPr lang="en-US" noProof="0"/>
              <a:t>Click to edit Master text styles</a:t>
            </a:r>
          </a:p>
        </p:txBody>
      </p:sp>
      <p:sp>
        <p:nvSpPr>
          <p:cNvPr id="18" name="Text Placeholder 7"/>
          <p:cNvSpPr>
            <a:spLocks noGrp="1"/>
          </p:cNvSpPr>
          <p:nvPr>
            <p:ph idx="1" hasCustomPrompt="1"/>
          </p:nvPr>
        </p:nvSpPr>
        <p:spPr>
          <a:xfrm>
            <a:off x="349119" y="1518365"/>
            <a:ext cx="9206044" cy="4290299"/>
          </a:xfrm>
          <a:prstGeom prst="rect">
            <a:avLst/>
          </a:prstGeom>
        </p:spPr>
        <p:txBody>
          <a:bodyPr vert="horz" lIns="0" tIns="0" rIns="0" bIns="0" rtlCol="0">
            <a:noAutofit/>
          </a:bodyPr>
          <a:lstStyle>
            <a:lvl1pPr marL="0" indent="0">
              <a:defRPr/>
            </a:lvl1pPr>
            <a:lvl4pPr>
              <a:defRPr sz="975"/>
            </a:lvl4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2" name="Title 1"/>
          <p:cNvSpPr>
            <a:spLocks noGrp="1"/>
          </p:cNvSpPr>
          <p:nvPr>
            <p:ph type="title"/>
          </p:nvPr>
        </p:nvSpPr>
        <p:spPr>
          <a:xfrm>
            <a:off x="349119" y="188079"/>
            <a:ext cx="9206044" cy="650121"/>
          </a:xfrm>
        </p:spPr>
        <p:txBody>
          <a:bodyPr>
            <a:noAutofit/>
          </a:bodyPr>
          <a:lstStyle>
            <a:lvl1pPr>
              <a:spcAft>
                <a:spcPts val="0"/>
              </a:spcAft>
              <a:defRPr sz="1788"/>
            </a:lvl1pPr>
          </a:lstStyle>
          <a:p>
            <a:r>
              <a:rPr lang="en-US" noProof="0" dirty="0"/>
              <a:t>Click to edit Master title style</a:t>
            </a:r>
          </a:p>
        </p:txBody>
      </p:sp>
      <p:sp>
        <p:nvSpPr>
          <p:cNvPr id="7" name="Text Placeholder 2"/>
          <p:cNvSpPr>
            <a:spLocks noGrp="1"/>
          </p:cNvSpPr>
          <p:nvPr>
            <p:ph type="body" sz="quarter" idx="11" hasCustomPrompt="1"/>
          </p:nvPr>
        </p:nvSpPr>
        <p:spPr>
          <a:xfrm>
            <a:off x="349120" y="6029741"/>
            <a:ext cx="7283581" cy="418641"/>
          </a:xfrm>
        </p:spPr>
        <p:txBody>
          <a:bodyPr anchor="b"/>
          <a:lstStyle>
            <a:lvl1pPr>
              <a:spcBef>
                <a:spcPts val="0"/>
              </a:spcBef>
              <a:spcAft>
                <a:spcPts val="0"/>
              </a:spcAft>
              <a:defRPr sz="731" baseline="0">
                <a:solidFill>
                  <a:schemeClr val="accent5">
                    <a:lumMod val="50000"/>
                  </a:schemeClr>
                </a:solidFill>
              </a:defRPr>
            </a:lvl1pPr>
          </a:lstStyle>
          <a:p>
            <a:pPr lvl="0"/>
            <a:r>
              <a:rPr lang="en-US" noProof="0"/>
              <a:t>(1)</a:t>
            </a:r>
          </a:p>
          <a:p>
            <a:pPr lvl="0"/>
            <a:r>
              <a:rPr lang="en-US" noProof="0"/>
              <a:t>(2)</a:t>
            </a:r>
          </a:p>
          <a:p>
            <a:pPr lvl="0"/>
            <a:r>
              <a:rPr lang="en-US" noProof="0"/>
              <a:t>Source / Footnote: calibri 9pt</a:t>
            </a:r>
          </a:p>
        </p:txBody>
      </p:sp>
    </p:spTree>
    <p:extLst>
      <p:ext uri="{BB962C8B-B14F-4D97-AF65-F5344CB8AC3E}">
        <p14:creationId xmlns:p14="http://schemas.microsoft.com/office/powerpoint/2010/main" val="7661147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3" name="Text Placeholder 4"/>
          <p:cNvSpPr>
            <a:spLocks noGrp="1"/>
          </p:cNvSpPr>
          <p:nvPr>
            <p:ph type="body" sz="quarter" idx="10" hasCustomPrompt="1"/>
          </p:nvPr>
        </p:nvSpPr>
        <p:spPr>
          <a:xfrm>
            <a:off x="349119" y="1009258"/>
            <a:ext cx="9206044" cy="339969"/>
          </a:xfrm>
          <a:prstGeom prst="rect">
            <a:avLst/>
          </a:prstGeom>
        </p:spPr>
        <p:txBody>
          <a:bodyPr rIns="0" anchor="t" anchorCtr="0">
            <a:noAutofit/>
          </a:bodyPr>
          <a:lstStyle>
            <a:lvl1pPr marL="0" indent="0">
              <a:spcBef>
                <a:spcPts val="0"/>
              </a:spcBef>
              <a:buClr>
                <a:schemeClr val="bg1"/>
              </a:buClr>
              <a:buSzPct val="25000"/>
              <a:buFont typeface="Arial" pitchFamily="34" charset="0"/>
              <a:buNone/>
              <a:defRPr sz="1300" b="1">
                <a:solidFill>
                  <a:schemeClr val="accent5"/>
                </a:solidFill>
              </a:defRPr>
            </a:lvl1pPr>
            <a:lvl2pPr marL="0" indent="0">
              <a:spcBef>
                <a:spcPts val="0"/>
              </a:spcBef>
              <a:buClr>
                <a:schemeClr val="bg1"/>
              </a:buClr>
              <a:buSzPct val="25000"/>
              <a:buFont typeface="Arial" pitchFamily="34" charset="0"/>
              <a:buNone/>
              <a:defRPr sz="1463" b="0">
                <a:solidFill>
                  <a:srgbClr val="4D4F53"/>
                </a:solidFill>
              </a:defRPr>
            </a:lvl2pPr>
            <a:lvl3pPr>
              <a:buFont typeface="Arial" pitchFamily="34" charset="0"/>
              <a:buChar char="•"/>
              <a:defRPr sz="1463"/>
            </a:lvl3pPr>
            <a:lvl4pPr>
              <a:buFont typeface="Arial" pitchFamily="34" charset="0"/>
              <a:buChar char="•"/>
              <a:defRPr sz="1463"/>
            </a:lvl4pPr>
            <a:lvl5pPr>
              <a:buFont typeface="Arial" pitchFamily="34" charset="0"/>
              <a:buChar char="•"/>
              <a:defRPr sz="1463"/>
            </a:lvl5pPr>
          </a:lstStyle>
          <a:p>
            <a:pPr lvl="0"/>
            <a:r>
              <a:rPr lang="en-US" noProof="0"/>
              <a:t>Click to edit Master text styles</a:t>
            </a:r>
          </a:p>
        </p:txBody>
      </p:sp>
      <p:sp>
        <p:nvSpPr>
          <p:cNvPr id="4" name="Title 1"/>
          <p:cNvSpPr>
            <a:spLocks noGrp="1"/>
          </p:cNvSpPr>
          <p:nvPr>
            <p:ph type="title"/>
          </p:nvPr>
        </p:nvSpPr>
        <p:spPr>
          <a:xfrm>
            <a:off x="349119" y="188079"/>
            <a:ext cx="9206044" cy="650264"/>
          </a:xfrm>
        </p:spPr>
        <p:txBody>
          <a:bodyPr>
            <a:noAutofit/>
          </a:bodyPr>
          <a:lstStyle>
            <a:lvl1pPr>
              <a:spcAft>
                <a:spcPts val="0"/>
              </a:spcAft>
              <a:defRPr sz="1788"/>
            </a:lvl1pPr>
          </a:lstStyle>
          <a:p>
            <a:r>
              <a:rPr lang="en-US" noProof="0"/>
              <a:t>Click to edit Master title style</a:t>
            </a:r>
          </a:p>
        </p:txBody>
      </p:sp>
      <p:sp>
        <p:nvSpPr>
          <p:cNvPr id="5" name="Text Placeholder 2"/>
          <p:cNvSpPr>
            <a:spLocks noGrp="1"/>
          </p:cNvSpPr>
          <p:nvPr>
            <p:ph type="body" sz="quarter" idx="12" hasCustomPrompt="1"/>
          </p:nvPr>
        </p:nvSpPr>
        <p:spPr>
          <a:xfrm>
            <a:off x="349120" y="6029741"/>
            <a:ext cx="7310569" cy="418641"/>
          </a:xfrm>
        </p:spPr>
        <p:txBody>
          <a:bodyPr anchor="b"/>
          <a:lstStyle>
            <a:lvl1pPr>
              <a:spcBef>
                <a:spcPts val="0"/>
              </a:spcBef>
              <a:spcAft>
                <a:spcPts val="0"/>
              </a:spcAft>
              <a:defRPr sz="731" baseline="0">
                <a:solidFill>
                  <a:schemeClr val="accent5">
                    <a:lumMod val="50000"/>
                  </a:schemeClr>
                </a:solidFill>
              </a:defRPr>
            </a:lvl1pPr>
          </a:lstStyle>
          <a:p>
            <a:pPr lvl="0"/>
            <a:r>
              <a:rPr lang="en-US" noProof="0"/>
              <a:t>(1)</a:t>
            </a:r>
          </a:p>
          <a:p>
            <a:pPr lvl="0"/>
            <a:r>
              <a:rPr lang="en-US" noProof="0"/>
              <a:t>(2)</a:t>
            </a:r>
          </a:p>
          <a:p>
            <a:pPr lvl="0"/>
            <a:r>
              <a:rPr lang="en-US" noProof="0"/>
              <a:t>Source / Footnote: calibri 9pt</a:t>
            </a:r>
          </a:p>
        </p:txBody>
      </p:sp>
    </p:spTree>
    <p:extLst>
      <p:ext uri="{BB962C8B-B14F-4D97-AF65-F5344CB8AC3E}">
        <p14:creationId xmlns:p14="http://schemas.microsoft.com/office/powerpoint/2010/main" val="31205262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hart + text">
    <p:spTree>
      <p:nvGrpSpPr>
        <p:cNvPr id="1" name=""/>
        <p:cNvGrpSpPr/>
        <p:nvPr/>
      </p:nvGrpSpPr>
      <p:grpSpPr>
        <a:xfrm>
          <a:off x="0" y="0"/>
          <a:ext cx="0" cy="0"/>
          <a:chOff x="0" y="0"/>
          <a:chExt cx="0" cy="0"/>
        </a:xfrm>
      </p:grpSpPr>
      <p:sp>
        <p:nvSpPr>
          <p:cNvPr id="3" name="Chart Placeholder 2"/>
          <p:cNvSpPr>
            <a:spLocks noGrp="1"/>
          </p:cNvSpPr>
          <p:nvPr>
            <p:ph type="chart" sz="quarter" idx="11"/>
          </p:nvPr>
        </p:nvSpPr>
        <p:spPr>
          <a:xfrm>
            <a:off x="349119" y="1513042"/>
            <a:ext cx="4442400" cy="4295623"/>
          </a:xfrm>
        </p:spPr>
        <p:txBody>
          <a:bodyPr/>
          <a:lstStyle/>
          <a:p>
            <a:r>
              <a:rPr lang="en-US" noProof="0"/>
              <a:t>Click icon to add chart</a:t>
            </a:r>
          </a:p>
        </p:txBody>
      </p:sp>
      <p:sp>
        <p:nvSpPr>
          <p:cNvPr id="5" name="Text Placeholder 4"/>
          <p:cNvSpPr>
            <a:spLocks noGrp="1"/>
          </p:cNvSpPr>
          <p:nvPr>
            <p:ph type="body" sz="quarter" idx="12" hasCustomPrompt="1"/>
          </p:nvPr>
        </p:nvSpPr>
        <p:spPr>
          <a:xfrm>
            <a:off x="5115635" y="1513042"/>
            <a:ext cx="4442400" cy="4295622"/>
          </a:xfrm>
        </p:spPr>
        <p:txBody>
          <a:bodyPr/>
          <a:lstStyle>
            <a:lvl5pPr marL="526256" indent="0">
              <a:buNone/>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6" name="Text Placeholder 4"/>
          <p:cNvSpPr>
            <a:spLocks noGrp="1"/>
          </p:cNvSpPr>
          <p:nvPr>
            <p:ph type="body" sz="quarter" idx="10" hasCustomPrompt="1"/>
          </p:nvPr>
        </p:nvSpPr>
        <p:spPr>
          <a:xfrm>
            <a:off x="349119" y="1009258"/>
            <a:ext cx="9206044" cy="339969"/>
          </a:xfrm>
          <a:prstGeom prst="rect">
            <a:avLst/>
          </a:prstGeom>
        </p:spPr>
        <p:txBody>
          <a:bodyPr rIns="0" anchor="t" anchorCtr="0">
            <a:noAutofit/>
          </a:bodyPr>
          <a:lstStyle>
            <a:lvl1pPr marL="0" indent="0">
              <a:spcBef>
                <a:spcPts val="0"/>
              </a:spcBef>
              <a:buClr>
                <a:schemeClr val="bg1"/>
              </a:buClr>
              <a:buSzPct val="25000"/>
              <a:buFont typeface="Arial" pitchFamily="34" charset="0"/>
              <a:buNone/>
              <a:defRPr sz="1300" b="1">
                <a:solidFill>
                  <a:schemeClr val="accent5"/>
                </a:solidFill>
              </a:defRPr>
            </a:lvl1pPr>
            <a:lvl2pPr marL="0" indent="0">
              <a:spcBef>
                <a:spcPts val="0"/>
              </a:spcBef>
              <a:buClr>
                <a:schemeClr val="bg1"/>
              </a:buClr>
              <a:buSzPct val="25000"/>
              <a:buFont typeface="Arial" pitchFamily="34" charset="0"/>
              <a:buNone/>
              <a:defRPr sz="1463" b="0">
                <a:solidFill>
                  <a:srgbClr val="4D4F53"/>
                </a:solidFill>
              </a:defRPr>
            </a:lvl2pPr>
            <a:lvl3pPr>
              <a:buFont typeface="Arial" pitchFamily="34" charset="0"/>
              <a:buChar char="•"/>
              <a:defRPr sz="1463"/>
            </a:lvl3pPr>
            <a:lvl4pPr>
              <a:buFont typeface="Arial" pitchFamily="34" charset="0"/>
              <a:buChar char="•"/>
              <a:defRPr sz="1463"/>
            </a:lvl4pPr>
            <a:lvl5pPr>
              <a:buFont typeface="Arial" pitchFamily="34" charset="0"/>
              <a:buChar char="•"/>
              <a:defRPr sz="1463"/>
            </a:lvl5pPr>
          </a:lstStyle>
          <a:p>
            <a:pPr lvl="0"/>
            <a:r>
              <a:rPr lang="en-US" noProof="0"/>
              <a:t>Click to edit Master text styles</a:t>
            </a:r>
          </a:p>
        </p:txBody>
      </p:sp>
      <p:sp>
        <p:nvSpPr>
          <p:cNvPr id="7" name="Title 1"/>
          <p:cNvSpPr>
            <a:spLocks noGrp="1"/>
          </p:cNvSpPr>
          <p:nvPr>
            <p:ph type="title"/>
          </p:nvPr>
        </p:nvSpPr>
        <p:spPr>
          <a:xfrm>
            <a:off x="349119" y="188079"/>
            <a:ext cx="9206044" cy="650264"/>
          </a:xfrm>
        </p:spPr>
        <p:txBody>
          <a:bodyPr>
            <a:noAutofit/>
          </a:bodyPr>
          <a:lstStyle>
            <a:lvl1pPr>
              <a:spcAft>
                <a:spcPts val="0"/>
              </a:spcAft>
              <a:defRPr sz="1788"/>
            </a:lvl1pPr>
          </a:lstStyle>
          <a:p>
            <a:r>
              <a:rPr lang="en-US" noProof="0"/>
              <a:t>Click to edit Master title style</a:t>
            </a:r>
          </a:p>
        </p:txBody>
      </p:sp>
      <p:sp>
        <p:nvSpPr>
          <p:cNvPr id="9" name="Text Placeholder 2"/>
          <p:cNvSpPr>
            <a:spLocks noGrp="1"/>
          </p:cNvSpPr>
          <p:nvPr>
            <p:ph type="body" sz="quarter" idx="13" hasCustomPrompt="1"/>
          </p:nvPr>
        </p:nvSpPr>
        <p:spPr>
          <a:xfrm>
            <a:off x="349120" y="6037090"/>
            <a:ext cx="7310569" cy="411293"/>
          </a:xfrm>
        </p:spPr>
        <p:txBody>
          <a:bodyPr anchor="b"/>
          <a:lstStyle>
            <a:lvl1pPr>
              <a:spcBef>
                <a:spcPts val="0"/>
              </a:spcBef>
              <a:spcAft>
                <a:spcPts val="0"/>
              </a:spcAft>
              <a:defRPr sz="731" baseline="0">
                <a:solidFill>
                  <a:schemeClr val="accent5">
                    <a:lumMod val="50000"/>
                  </a:schemeClr>
                </a:solidFill>
              </a:defRPr>
            </a:lvl1pPr>
          </a:lstStyle>
          <a:p>
            <a:pPr lvl="0"/>
            <a:r>
              <a:rPr lang="en-US" noProof="0"/>
              <a:t>(1)</a:t>
            </a:r>
          </a:p>
          <a:p>
            <a:pPr lvl="0"/>
            <a:r>
              <a:rPr lang="en-US" noProof="0"/>
              <a:t>(2)</a:t>
            </a:r>
          </a:p>
          <a:p>
            <a:pPr lvl="0"/>
            <a:r>
              <a:rPr lang="en-US" noProof="0"/>
              <a:t>Source / Footnote: calibri 9pt</a:t>
            </a:r>
          </a:p>
        </p:txBody>
      </p:sp>
    </p:spTree>
    <p:extLst>
      <p:ext uri="{BB962C8B-B14F-4D97-AF65-F5344CB8AC3E}">
        <p14:creationId xmlns:p14="http://schemas.microsoft.com/office/powerpoint/2010/main" val="12173387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ext + image">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349119" y="1509102"/>
            <a:ext cx="4442400" cy="4299561"/>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4" name="Picture Placeholder 3"/>
          <p:cNvSpPr>
            <a:spLocks noGrp="1"/>
          </p:cNvSpPr>
          <p:nvPr>
            <p:ph type="pic" sz="quarter" idx="13"/>
          </p:nvPr>
        </p:nvSpPr>
        <p:spPr>
          <a:xfrm>
            <a:off x="5112573" y="1509102"/>
            <a:ext cx="4442589" cy="4299561"/>
          </a:xfrm>
        </p:spPr>
        <p:txBody>
          <a:bodyPr/>
          <a:lstStyle/>
          <a:p>
            <a:r>
              <a:rPr lang="en-US" noProof="0"/>
              <a:t>Click icon to add picture</a:t>
            </a:r>
          </a:p>
        </p:txBody>
      </p:sp>
      <p:sp>
        <p:nvSpPr>
          <p:cNvPr id="6" name="Text Placeholder 4"/>
          <p:cNvSpPr>
            <a:spLocks noGrp="1"/>
          </p:cNvSpPr>
          <p:nvPr>
            <p:ph type="body" sz="quarter" idx="10" hasCustomPrompt="1"/>
          </p:nvPr>
        </p:nvSpPr>
        <p:spPr>
          <a:xfrm>
            <a:off x="349119" y="1009258"/>
            <a:ext cx="9206044" cy="339969"/>
          </a:xfrm>
          <a:prstGeom prst="rect">
            <a:avLst/>
          </a:prstGeom>
        </p:spPr>
        <p:txBody>
          <a:bodyPr rIns="0" anchor="t" anchorCtr="0">
            <a:noAutofit/>
          </a:bodyPr>
          <a:lstStyle>
            <a:lvl1pPr marL="0" indent="0">
              <a:spcBef>
                <a:spcPts val="0"/>
              </a:spcBef>
              <a:buClr>
                <a:schemeClr val="bg1"/>
              </a:buClr>
              <a:buSzPct val="25000"/>
              <a:buFont typeface="Arial" pitchFamily="34" charset="0"/>
              <a:buNone/>
              <a:defRPr sz="1300" b="1">
                <a:solidFill>
                  <a:schemeClr val="accent5"/>
                </a:solidFill>
              </a:defRPr>
            </a:lvl1pPr>
            <a:lvl2pPr marL="0" indent="0">
              <a:spcBef>
                <a:spcPts val="0"/>
              </a:spcBef>
              <a:buClr>
                <a:schemeClr val="bg1"/>
              </a:buClr>
              <a:buSzPct val="25000"/>
              <a:buFont typeface="Arial" pitchFamily="34" charset="0"/>
              <a:buNone/>
              <a:defRPr sz="1463" b="0">
                <a:solidFill>
                  <a:srgbClr val="4D4F53"/>
                </a:solidFill>
              </a:defRPr>
            </a:lvl2pPr>
            <a:lvl3pPr>
              <a:buFont typeface="Arial" pitchFamily="34" charset="0"/>
              <a:buChar char="•"/>
              <a:defRPr sz="1463"/>
            </a:lvl3pPr>
            <a:lvl4pPr>
              <a:buFont typeface="Arial" pitchFamily="34" charset="0"/>
              <a:buChar char="•"/>
              <a:defRPr sz="1463"/>
            </a:lvl4pPr>
            <a:lvl5pPr>
              <a:buFont typeface="Arial" pitchFamily="34" charset="0"/>
              <a:buChar char="•"/>
              <a:defRPr sz="1463"/>
            </a:lvl5pPr>
          </a:lstStyle>
          <a:p>
            <a:pPr lvl="0"/>
            <a:r>
              <a:rPr lang="en-US" noProof="0"/>
              <a:t>Click to edit Master text styles</a:t>
            </a:r>
          </a:p>
        </p:txBody>
      </p:sp>
      <p:sp>
        <p:nvSpPr>
          <p:cNvPr id="7" name="Title 1"/>
          <p:cNvSpPr>
            <a:spLocks noGrp="1"/>
          </p:cNvSpPr>
          <p:nvPr>
            <p:ph type="title"/>
          </p:nvPr>
        </p:nvSpPr>
        <p:spPr>
          <a:xfrm>
            <a:off x="349119" y="188079"/>
            <a:ext cx="9206044" cy="650121"/>
          </a:xfrm>
        </p:spPr>
        <p:txBody>
          <a:bodyPr>
            <a:noAutofit/>
          </a:bodyPr>
          <a:lstStyle>
            <a:lvl1pPr>
              <a:spcAft>
                <a:spcPts val="0"/>
              </a:spcAft>
              <a:defRPr sz="1788"/>
            </a:lvl1pPr>
          </a:lstStyle>
          <a:p>
            <a:r>
              <a:rPr lang="en-US" noProof="0"/>
              <a:t>Click to edit Master title style</a:t>
            </a:r>
          </a:p>
        </p:txBody>
      </p:sp>
      <p:sp>
        <p:nvSpPr>
          <p:cNvPr id="8" name="Text Placeholder 2"/>
          <p:cNvSpPr>
            <a:spLocks noGrp="1"/>
          </p:cNvSpPr>
          <p:nvPr>
            <p:ph type="body" sz="quarter" idx="11" hasCustomPrompt="1"/>
          </p:nvPr>
        </p:nvSpPr>
        <p:spPr>
          <a:xfrm>
            <a:off x="349120" y="6029741"/>
            <a:ext cx="7310569" cy="418641"/>
          </a:xfrm>
        </p:spPr>
        <p:txBody>
          <a:bodyPr anchor="b"/>
          <a:lstStyle>
            <a:lvl1pPr>
              <a:spcBef>
                <a:spcPts val="0"/>
              </a:spcBef>
              <a:spcAft>
                <a:spcPts val="0"/>
              </a:spcAft>
              <a:defRPr sz="731" baseline="0">
                <a:solidFill>
                  <a:schemeClr val="accent5">
                    <a:lumMod val="50000"/>
                  </a:schemeClr>
                </a:solidFill>
              </a:defRPr>
            </a:lvl1pPr>
          </a:lstStyle>
          <a:p>
            <a:pPr lvl="0"/>
            <a:r>
              <a:rPr lang="en-US" noProof="0"/>
              <a:t>(1)</a:t>
            </a:r>
          </a:p>
          <a:p>
            <a:pPr lvl="0"/>
            <a:r>
              <a:rPr lang="en-US" noProof="0"/>
              <a:t>(2)</a:t>
            </a:r>
          </a:p>
          <a:p>
            <a:pPr lvl="0"/>
            <a:r>
              <a:rPr lang="en-US" noProof="0"/>
              <a:t>Source / Footnote: calibri 9pt</a:t>
            </a:r>
          </a:p>
        </p:txBody>
      </p:sp>
    </p:spTree>
    <p:extLst>
      <p:ext uri="{BB962C8B-B14F-4D97-AF65-F5344CB8AC3E}">
        <p14:creationId xmlns:p14="http://schemas.microsoft.com/office/powerpoint/2010/main" val="36634235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2 columns">
    <p:spTree>
      <p:nvGrpSpPr>
        <p:cNvPr id="1" name=""/>
        <p:cNvGrpSpPr/>
        <p:nvPr/>
      </p:nvGrpSpPr>
      <p:grpSpPr>
        <a:xfrm>
          <a:off x="0" y="0"/>
          <a:ext cx="0" cy="0"/>
          <a:chOff x="0" y="0"/>
          <a:chExt cx="0" cy="0"/>
        </a:xfrm>
      </p:grpSpPr>
      <p:sp>
        <p:nvSpPr>
          <p:cNvPr id="6" name="Text Placeholder 5"/>
          <p:cNvSpPr>
            <a:spLocks noGrp="1"/>
          </p:cNvSpPr>
          <p:nvPr>
            <p:ph type="body" sz="quarter" idx="11" hasCustomPrompt="1"/>
          </p:nvPr>
        </p:nvSpPr>
        <p:spPr>
          <a:xfrm>
            <a:off x="349120" y="1506577"/>
            <a:ext cx="4445960" cy="4302086"/>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5" name="Text Placeholder 4"/>
          <p:cNvSpPr>
            <a:spLocks noGrp="1"/>
          </p:cNvSpPr>
          <p:nvPr>
            <p:ph type="body" sz="quarter" idx="10" hasCustomPrompt="1"/>
          </p:nvPr>
        </p:nvSpPr>
        <p:spPr>
          <a:xfrm>
            <a:off x="349119" y="1009258"/>
            <a:ext cx="9206044" cy="339969"/>
          </a:xfrm>
          <a:prstGeom prst="rect">
            <a:avLst/>
          </a:prstGeom>
        </p:spPr>
        <p:txBody>
          <a:bodyPr rIns="0" anchor="t" anchorCtr="0">
            <a:noAutofit/>
          </a:bodyPr>
          <a:lstStyle>
            <a:lvl1pPr marL="0" indent="0">
              <a:spcBef>
                <a:spcPts val="0"/>
              </a:spcBef>
              <a:buClr>
                <a:schemeClr val="bg1"/>
              </a:buClr>
              <a:buSzPct val="25000"/>
              <a:buFont typeface="Arial" pitchFamily="34" charset="0"/>
              <a:buNone/>
              <a:defRPr sz="1300" b="1">
                <a:solidFill>
                  <a:schemeClr val="accent5"/>
                </a:solidFill>
              </a:defRPr>
            </a:lvl1pPr>
            <a:lvl2pPr marL="0" indent="0">
              <a:spcBef>
                <a:spcPts val="0"/>
              </a:spcBef>
              <a:buClr>
                <a:schemeClr val="bg1"/>
              </a:buClr>
              <a:buSzPct val="25000"/>
              <a:buFont typeface="Arial" pitchFamily="34" charset="0"/>
              <a:buNone/>
              <a:defRPr sz="1463" b="0">
                <a:solidFill>
                  <a:srgbClr val="4D4F53"/>
                </a:solidFill>
              </a:defRPr>
            </a:lvl2pPr>
            <a:lvl3pPr>
              <a:buFont typeface="Arial" pitchFamily="34" charset="0"/>
              <a:buChar char="•"/>
              <a:defRPr sz="1463"/>
            </a:lvl3pPr>
            <a:lvl4pPr>
              <a:buFont typeface="Arial" pitchFamily="34" charset="0"/>
              <a:buChar char="•"/>
              <a:defRPr sz="1463"/>
            </a:lvl4pPr>
            <a:lvl5pPr>
              <a:buFont typeface="Arial" pitchFamily="34" charset="0"/>
              <a:buChar char="•"/>
              <a:defRPr sz="1463"/>
            </a:lvl5pPr>
          </a:lstStyle>
          <a:p>
            <a:pPr lvl="0"/>
            <a:r>
              <a:rPr lang="en-US" noProof="0"/>
              <a:t>Click to edit Master text styles</a:t>
            </a:r>
          </a:p>
        </p:txBody>
      </p:sp>
      <p:sp>
        <p:nvSpPr>
          <p:cNvPr id="7" name="Title 1"/>
          <p:cNvSpPr>
            <a:spLocks noGrp="1"/>
          </p:cNvSpPr>
          <p:nvPr>
            <p:ph type="title"/>
          </p:nvPr>
        </p:nvSpPr>
        <p:spPr>
          <a:xfrm>
            <a:off x="349119" y="188079"/>
            <a:ext cx="9206044" cy="650121"/>
          </a:xfrm>
        </p:spPr>
        <p:txBody>
          <a:bodyPr>
            <a:noAutofit/>
          </a:bodyPr>
          <a:lstStyle>
            <a:lvl1pPr>
              <a:spcAft>
                <a:spcPts val="0"/>
              </a:spcAft>
              <a:defRPr sz="1788"/>
            </a:lvl1pPr>
          </a:lstStyle>
          <a:p>
            <a:r>
              <a:rPr lang="en-US" noProof="0"/>
              <a:t>Click to edit Master title style</a:t>
            </a:r>
          </a:p>
        </p:txBody>
      </p:sp>
      <p:sp>
        <p:nvSpPr>
          <p:cNvPr id="8" name="Text Placeholder 2"/>
          <p:cNvSpPr>
            <a:spLocks noGrp="1"/>
          </p:cNvSpPr>
          <p:nvPr>
            <p:ph type="body" sz="quarter" idx="13" hasCustomPrompt="1"/>
          </p:nvPr>
        </p:nvSpPr>
        <p:spPr>
          <a:xfrm>
            <a:off x="349120" y="6029741"/>
            <a:ext cx="7310569" cy="418641"/>
          </a:xfrm>
        </p:spPr>
        <p:txBody>
          <a:bodyPr anchor="b"/>
          <a:lstStyle>
            <a:lvl1pPr>
              <a:spcBef>
                <a:spcPts val="0"/>
              </a:spcBef>
              <a:spcAft>
                <a:spcPts val="0"/>
              </a:spcAft>
              <a:defRPr sz="731" baseline="0">
                <a:solidFill>
                  <a:schemeClr val="accent5">
                    <a:lumMod val="50000"/>
                  </a:schemeClr>
                </a:solidFill>
              </a:defRPr>
            </a:lvl1pPr>
          </a:lstStyle>
          <a:p>
            <a:pPr lvl="0"/>
            <a:r>
              <a:rPr lang="en-US" noProof="0"/>
              <a:t>(1)</a:t>
            </a:r>
          </a:p>
          <a:p>
            <a:pPr lvl="0"/>
            <a:r>
              <a:rPr lang="en-US" noProof="0"/>
              <a:t>(2)</a:t>
            </a:r>
          </a:p>
          <a:p>
            <a:pPr lvl="0"/>
            <a:r>
              <a:rPr lang="en-US" noProof="0"/>
              <a:t>Source / Footnote: calibri 9pt</a:t>
            </a:r>
          </a:p>
        </p:txBody>
      </p:sp>
      <p:sp>
        <p:nvSpPr>
          <p:cNvPr id="10" name="Text Placeholder 5"/>
          <p:cNvSpPr>
            <a:spLocks noGrp="1"/>
          </p:cNvSpPr>
          <p:nvPr>
            <p:ph type="body" sz="quarter" idx="14" hasCustomPrompt="1"/>
          </p:nvPr>
        </p:nvSpPr>
        <p:spPr>
          <a:xfrm>
            <a:off x="5109204" y="1509102"/>
            <a:ext cx="4445960" cy="4299561"/>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Tree>
    <p:extLst>
      <p:ext uri="{BB962C8B-B14F-4D97-AF65-F5344CB8AC3E}">
        <p14:creationId xmlns:p14="http://schemas.microsoft.com/office/powerpoint/2010/main" val="16908127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4" name="Text Placeholder 2"/>
          <p:cNvSpPr>
            <a:spLocks noGrp="1"/>
          </p:cNvSpPr>
          <p:nvPr>
            <p:ph type="body" sz="quarter" idx="11" hasCustomPrompt="1"/>
          </p:nvPr>
        </p:nvSpPr>
        <p:spPr>
          <a:xfrm>
            <a:off x="349120" y="6029741"/>
            <a:ext cx="7310569" cy="418641"/>
          </a:xfrm>
        </p:spPr>
        <p:txBody>
          <a:bodyPr anchor="b"/>
          <a:lstStyle>
            <a:lvl1pPr>
              <a:spcBef>
                <a:spcPts val="0"/>
              </a:spcBef>
              <a:spcAft>
                <a:spcPts val="0"/>
              </a:spcAft>
              <a:defRPr sz="731" baseline="0">
                <a:solidFill>
                  <a:schemeClr val="accent5">
                    <a:lumMod val="50000"/>
                  </a:schemeClr>
                </a:solidFill>
              </a:defRPr>
            </a:lvl1pPr>
          </a:lstStyle>
          <a:p>
            <a:pPr lvl="0"/>
            <a:r>
              <a:rPr lang="en-US" dirty="0"/>
              <a:t>(1)</a:t>
            </a:r>
          </a:p>
          <a:p>
            <a:pPr lvl="0"/>
            <a:r>
              <a:rPr lang="en-US" dirty="0"/>
              <a:t>(2)</a:t>
            </a:r>
          </a:p>
          <a:p>
            <a:pPr lvl="0"/>
            <a:r>
              <a:rPr lang="en-US" dirty="0"/>
              <a:t>Source / Footnote: </a:t>
            </a:r>
            <a:r>
              <a:rPr lang="en-US" dirty="0" err="1"/>
              <a:t>calibri</a:t>
            </a:r>
            <a:r>
              <a:rPr lang="en-US" dirty="0"/>
              <a:t> 9pt</a:t>
            </a:r>
          </a:p>
        </p:txBody>
      </p:sp>
    </p:spTree>
    <p:extLst>
      <p:ext uri="{BB962C8B-B14F-4D97-AF65-F5344CB8AC3E}">
        <p14:creationId xmlns:p14="http://schemas.microsoft.com/office/powerpoint/2010/main" val="42296980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hank you">
    <p:spTree>
      <p:nvGrpSpPr>
        <p:cNvPr id="1" name=""/>
        <p:cNvGrpSpPr/>
        <p:nvPr/>
      </p:nvGrpSpPr>
      <p:grpSpPr>
        <a:xfrm>
          <a:off x="0" y="0"/>
          <a:ext cx="0" cy="0"/>
          <a:chOff x="0" y="0"/>
          <a:chExt cx="0" cy="0"/>
        </a:xfrm>
      </p:grpSpPr>
      <p:sp>
        <p:nvSpPr>
          <p:cNvPr id="16" name="Text Placeholder 2"/>
          <p:cNvSpPr>
            <a:spLocks noGrp="1"/>
          </p:cNvSpPr>
          <p:nvPr>
            <p:ph type="body" sz="quarter" idx="11" hasCustomPrompt="1"/>
          </p:nvPr>
        </p:nvSpPr>
        <p:spPr>
          <a:xfrm>
            <a:off x="347782" y="5193454"/>
            <a:ext cx="2161180" cy="742495"/>
          </a:xfrm>
          <a:prstGeom prst="rect">
            <a:avLst/>
          </a:prstGeom>
          <a:ln>
            <a:noFill/>
          </a:ln>
        </p:spPr>
        <p:txBody>
          <a:bodyPr vert="horz" lIns="0" tIns="0" rIns="0" bIns="0"/>
          <a:lstStyle>
            <a:lvl1pPr marL="0" indent="0">
              <a:spcBef>
                <a:spcPts val="0"/>
              </a:spcBef>
              <a:buFontTx/>
              <a:buNone/>
              <a:defRPr sz="731" b="1">
                <a:solidFill>
                  <a:schemeClr val="tx1"/>
                </a:solidFill>
              </a:defRPr>
            </a:lvl1pPr>
          </a:lstStyle>
          <a:p>
            <a:r>
              <a:rPr lang="en-US" noProof="0" dirty="0"/>
              <a:t>BearingPoint Country</a:t>
            </a:r>
          </a:p>
        </p:txBody>
      </p:sp>
      <p:sp>
        <p:nvSpPr>
          <p:cNvPr id="17" name="Text Placeholder 2"/>
          <p:cNvSpPr>
            <a:spLocks noGrp="1"/>
          </p:cNvSpPr>
          <p:nvPr>
            <p:ph type="body" sz="quarter" idx="12" hasCustomPrompt="1"/>
          </p:nvPr>
        </p:nvSpPr>
        <p:spPr>
          <a:xfrm>
            <a:off x="2563909" y="5193454"/>
            <a:ext cx="2240643" cy="742495"/>
          </a:xfrm>
          <a:prstGeom prst="rect">
            <a:avLst/>
          </a:prstGeom>
          <a:ln>
            <a:noFill/>
          </a:ln>
        </p:spPr>
        <p:txBody>
          <a:bodyPr vert="horz" lIns="0" tIns="0" rIns="0" bIns="0"/>
          <a:lstStyle>
            <a:lvl1pPr marL="0" indent="0">
              <a:spcBef>
                <a:spcPts val="0"/>
              </a:spcBef>
              <a:buFontTx/>
              <a:buNone/>
              <a:defRPr sz="731">
                <a:solidFill>
                  <a:schemeClr val="tx1"/>
                </a:solidFill>
                <a:latin typeface="+mn-lt"/>
              </a:defRPr>
            </a:lvl1pPr>
          </a:lstStyle>
          <a:p>
            <a:r>
              <a:rPr lang="en-US" noProof="0" dirty="0"/>
              <a:t>Building Name</a:t>
            </a:r>
          </a:p>
          <a:p>
            <a:r>
              <a:rPr lang="en-US" noProof="0" dirty="0"/>
              <a:t>Street name</a:t>
            </a:r>
          </a:p>
          <a:p>
            <a:r>
              <a:rPr lang="en-US" noProof="0" dirty="0"/>
              <a:t>Postcode</a:t>
            </a:r>
          </a:p>
          <a:p>
            <a:r>
              <a:rPr lang="en-US" noProof="0" dirty="0"/>
              <a:t>Country</a:t>
            </a:r>
          </a:p>
        </p:txBody>
      </p:sp>
      <p:sp>
        <p:nvSpPr>
          <p:cNvPr id="18" name="Text Placeholder 2"/>
          <p:cNvSpPr>
            <a:spLocks noGrp="1"/>
          </p:cNvSpPr>
          <p:nvPr>
            <p:ph type="body" sz="quarter" idx="13" hasCustomPrompt="1"/>
          </p:nvPr>
        </p:nvSpPr>
        <p:spPr>
          <a:xfrm>
            <a:off x="4872574" y="5193454"/>
            <a:ext cx="2348683" cy="742495"/>
          </a:xfrm>
          <a:prstGeom prst="rect">
            <a:avLst/>
          </a:prstGeom>
          <a:ln>
            <a:noFill/>
          </a:ln>
        </p:spPr>
        <p:txBody>
          <a:bodyPr vert="horz" lIns="0" tIns="0" rIns="0" bIns="0"/>
          <a:lstStyle>
            <a:lvl1pPr marL="0" indent="0">
              <a:spcBef>
                <a:spcPts val="0"/>
              </a:spcBef>
              <a:buFontTx/>
              <a:buNone/>
              <a:defRPr sz="731">
                <a:solidFill>
                  <a:schemeClr val="tx1"/>
                </a:solidFill>
                <a:latin typeface="+mn-lt"/>
              </a:defRPr>
            </a:lvl1pPr>
          </a:lstStyle>
          <a:p>
            <a:r>
              <a:rPr lang="en-US" noProof="0" dirty="0"/>
              <a:t>T +12 3456 7890</a:t>
            </a:r>
          </a:p>
          <a:p>
            <a:r>
              <a:rPr lang="en-US" noProof="0" dirty="0"/>
              <a:t>E info@bearingpoint.com</a:t>
            </a:r>
          </a:p>
          <a:p>
            <a:endParaRPr lang="en-US" noProof="0" dirty="0"/>
          </a:p>
          <a:p>
            <a:r>
              <a:rPr lang="en-US" noProof="0" dirty="0"/>
              <a:t>www.bearingpoint.com</a:t>
            </a:r>
          </a:p>
        </p:txBody>
      </p:sp>
      <p:sp>
        <p:nvSpPr>
          <p:cNvPr id="13" name="Text Placeholder 2"/>
          <p:cNvSpPr>
            <a:spLocks noGrp="1"/>
          </p:cNvSpPr>
          <p:nvPr>
            <p:ph type="body" sz="quarter" idx="10" hasCustomPrompt="1"/>
          </p:nvPr>
        </p:nvSpPr>
        <p:spPr>
          <a:xfrm>
            <a:off x="349119" y="1089024"/>
            <a:ext cx="4830894" cy="1604919"/>
          </a:xfrm>
          <a:prstGeom prst="rect">
            <a:avLst/>
          </a:prstGeom>
          <a:ln>
            <a:noFill/>
          </a:ln>
        </p:spPr>
        <p:txBody>
          <a:bodyPr vert="horz" lIns="0" tIns="0" rIns="0" bIns="0"/>
          <a:lstStyle>
            <a:lvl1pPr marL="0" indent="0">
              <a:spcBef>
                <a:spcPts val="0"/>
              </a:spcBef>
              <a:buFontTx/>
              <a:buNone/>
              <a:defRPr sz="2438">
                <a:solidFill>
                  <a:schemeClr val="accent5"/>
                </a:solidFill>
              </a:defRPr>
            </a:lvl1pPr>
          </a:lstStyle>
          <a:p>
            <a:r>
              <a:rPr lang="en-US" noProof="0" dirty="0"/>
              <a:t>Thank you</a:t>
            </a:r>
          </a:p>
        </p:txBody>
      </p:sp>
      <p:pic>
        <p:nvPicPr>
          <p:cNvPr id="47" name="Picture 4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67443" y="6256177"/>
            <a:ext cx="2490576" cy="396000"/>
          </a:xfrm>
          <a:prstGeom prst="rect">
            <a:avLst/>
          </a:prstGeom>
        </p:spPr>
      </p:pic>
    </p:spTree>
    <p:extLst>
      <p:ext uri="{BB962C8B-B14F-4D97-AF65-F5344CB8AC3E}">
        <p14:creationId xmlns:p14="http://schemas.microsoft.com/office/powerpoint/2010/main" val="6273050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blank" preserve="1">
  <p:cSld name="Final page gradient Gree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D96D7292-EE24-44BC-A772-0CEFE4AE116B}"/>
              </a:ext>
            </a:extLst>
          </p:cNvPr>
          <p:cNvSpPr/>
          <p:nvPr userDrawn="1"/>
        </p:nvSpPr>
        <p:spPr>
          <a:xfrm>
            <a:off x="-22226" y="0"/>
            <a:ext cx="9928225" cy="6875402"/>
          </a:xfrm>
          <a:prstGeom prst="rect">
            <a:avLst/>
          </a:prstGeom>
          <a:gradFill flip="none" rotWithShape="1">
            <a:gsLst>
              <a:gs pos="0">
                <a:schemeClr val="accent2"/>
              </a:gs>
              <a:gs pos="93000">
                <a:schemeClr val="accent1"/>
              </a:gs>
            </a:gsLst>
            <a:lin ang="2700000" scaled="0"/>
            <a:tileRect/>
          </a:gradFill>
          <a:ln w="12700" cap="flat" cmpd="sng" algn="ctr">
            <a:noFill/>
            <a:prstDash val="solid"/>
            <a:miter lim="800000"/>
          </a:ln>
          <a:effectLst/>
        </p:spPr>
        <p:txBody>
          <a:bodyPr rtlCol="0" anchor="ctr"/>
          <a:lstStyle/>
          <a:p>
            <a:pPr marL="0" marR="0" lvl="0" indent="0" algn="ctr" defTabSz="804838" eaLnBrk="1" fontAlgn="auto" latinLnBrk="0" hangingPunct="1">
              <a:lnSpc>
                <a:spcPct val="100000"/>
              </a:lnSpc>
              <a:spcBef>
                <a:spcPts val="0"/>
              </a:spcBef>
              <a:spcAft>
                <a:spcPts val="0"/>
              </a:spcAft>
              <a:buClrTx/>
              <a:buSzTx/>
              <a:buFontTx/>
              <a:buNone/>
              <a:tabLst/>
              <a:defRPr/>
            </a:pPr>
            <a:endParaRPr kumimoji="0" lang="en-US" sz="1584" b="0" i="0" u="none" strike="noStrike" kern="0" cap="none" spc="0" normalizeH="0" baseline="0" noProof="0" dirty="0">
              <a:ln>
                <a:noFill/>
              </a:ln>
              <a:solidFill>
                <a:prstClr val="white"/>
              </a:solidFill>
              <a:effectLst/>
              <a:uLnTx/>
              <a:uFillTx/>
            </a:endParaRPr>
          </a:p>
        </p:txBody>
      </p:sp>
      <p:pic>
        <p:nvPicPr>
          <p:cNvPr id="4" name="Picture 3">
            <a:extLst>
              <a:ext uri="{FF2B5EF4-FFF2-40B4-BE49-F238E27FC236}">
                <a16:creationId xmlns:a16="http://schemas.microsoft.com/office/drawing/2014/main" xmlns="" id="{3F32CC86-5B11-4761-A5FF-504251E06868}"/>
              </a:ext>
            </a:extLst>
          </p:cNvPr>
          <p:cNvPicPr>
            <a:picLocks noChangeAspect="1"/>
          </p:cNvPicPr>
          <p:nvPr userDrawn="1"/>
        </p:nvPicPr>
        <p:blipFill>
          <a:blip r:embed="rId2"/>
          <a:stretch>
            <a:fillRect/>
          </a:stretch>
        </p:blipFill>
        <p:spPr>
          <a:xfrm>
            <a:off x="2262641" y="2551671"/>
            <a:ext cx="5419952" cy="1607582"/>
          </a:xfrm>
          <a:prstGeom prst="rect">
            <a:avLst/>
          </a:prstGeom>
        </p:spPr>
      </p:pic>
    </p:spTree>
    <p:extLst>
      <p:ext uri="{BB962C8B-B14F-4D97-AF65-F5344CB8AC3E}">
        <p14:creationId xmlns:p14="http://schemas.microsoft.com/office/powerpoint/2010/main" val="3890259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Titel und Inhalt">
    <p:spTree>
      <p:nvGrpSpPr>
        <p:cNvPr id="1" name=""/>
        <p:cNvGrpSpPr/>
        <p:nvPr/>
      </p:nvGrpSpPr>
      <p:grpSpPr>
        <a:xfrm>
          <a:off x="0" y="0"/>
          <a:ext cx="0" cy="0"/>
          <a:chOff x="0" y="0"/>
          <a:chExt cx="0" cy="0"/>
        </a:xfrm>
      </p:grpSpPr>
      <p:sp>
        <p:nvSpPr>
          <p:cNvPr id="27" name="Text Placeholder 4"/>
          <p:cNvSpPr>
            <a:spLocks noGrp="1"/>
          </p:cNvSpPr>
          <p:nvPr>
            <p:ph type="body" sz="quarter" idx="10" hasCustomPrompt="1"/>
          </p:nvPr>
        </p:nvSpPr>
        <p:spPr>
          <a:xfrm>
            <a:off x="349119" y="1009256"/>
            <a:ext cx="9206044" cy="339969"/>
          </a:xfrm>
          <a:prstGeom prst="rect">
            <a:avLst/>
          </a:prstGeom>
        </p:spPr>
        <p:txBody>
          <a:bodyPr rIns="36000" anchor="t" anchorCtr="0">
            <a:noAutofit/>
          </a:bodyPr>
          <a:lstStyle>
            <a:lvl1pPr marL="0" indent="0">
              <a:spcBef>
                <a:spcPts val="0"/>
              </a:spcBef>
              <a:buClr>
                <a:schemeClr val="bg1"/>
              </a:buClr>
              <a:buSzPct val="25000"/>
              <a:buFont typeface="Arial" pitchFamily="34" charset="0"/>
              <a:buNone/>
              <a:defRPr sz="1600" b="1">
                <a:solidFill>
                  <a:schemeClr val="accent5"/>
                </a:solidFill>
              </a:defRPr>
            </a:lvl1pPr>
            <a:lvl2pPr marL="0" indent="0">
              <a:spcBef>
                <a:spcPts val="0"/>
              </a:spcBef>
              <a:buClr>
                <a:schemeClr val="bg1"/>
              </a:buClr>
              <a:buSzPct val="25000"/>
              <a:buFont typeface="Arial" pitchFamily="34" charset="0"/>
              <a:buNone/>
              <a:defRPr sz="1800" b="0">
                <a:solidFill>
                  <a:srgbClr val="4D4F53"/>
                </a:solidFill>
              </a:defRPr>
            </a:lvl2pPr>
            <a:lvl3pPr>
              <a:buFont typeface="Arial" pitchFamily="34" charset="0"/>
              <a:buChar char="•"/>
              <a:defRPr sz="1800"/>
            </a:lvl3pPr>
            <a:lvl4pPr>
              <a:buFont typeface="Arial" pitchFamily="34" charset="0"/>
              <a:buChar char="•"/>
              <a:defRPr sz="1800"/>
            </a:lvl4pPr>
            <a:lvl5pPr>
              <a:buFont typeface="Arial" pitchFamily="34" charset="0"/>
              <a:buChar char="•"/>
              <a:defRPr sz="1800"/>
            </a:lvl5pPr>
          </a:lstStyle>
          <a:p>
            <a:pPr lvl="0"/>
            <a:r>
              <a:rPr lang="en-US" noProof="0"/>
              <a:t>Click to edit Master text styles</a:t>
            </a:r>
          </a:p>
        </p:txBody>
      </p:sp>
      <p:sp>
        <p:nvSpPr>
          <p:cNvPr id="18" name="Text Placeholder 7"/>
          <p:cNvSpPr>
            <a:spLocks noGrp="1"/>
          </p:cNvSpPr>
          <p:nvPr>
            <p:ph idx="1" hasCustomPrompt="1"/>
          </p:nvPr>
        </p:nvSpPr>
        <p:spPr>
          <a:xfrm>
            <a:off x="349119" y="1518363"/>
            <a:ext cx="9206044" cy="4290299"/>
          </a:xfrm>
          <a:prstGeom prst="rect">
            <a:avLst/>
          </a:prstGeom>
        </p:spPr>
        <p:txBody>
          <a:bodyPr vert="horz" lIns="0" tIns="0" rIns="0" bIns="0" rtlCol="0">
            <a:noAutofit/>
          </a:bodyPr>
          <a:lstStyle>
            <a:lvl1pPr marL="0" indent="0">
              <a:defRPr/>
            </a:lvl1pPr>
            <a:lvl4pPr>
              <a:defRPr sz="1200"/>
            </a:lvl4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sp>
        <p:nvSpPr>
          <p:cNvPr id="2" name="Title 1"/>
          <p:cNvSpPr>
            <a:spLocks noGrp="1"/>
          </p:cNvSpPr>
          <p:nvPr>
            <p:ph type="title"/>
          </p:nvPr>
        </p:nvSpPr>
        <p:spPr>
          <a:xfrm>
            <a:off x="349119" y="188079"/>
            <a:ext cx="9206044" cy="650121"/>
          </a:xfrm>
        </p:spPr>
        <p:txBody>
          <a:bodyPr>
            <a:noAutofit/>
          </a:bodyPr>
          <a:lstStyle>
            <a:lvl1pPr>
              <a:spcAft>
                <a:spcPts val="0"/>
              </a:spcAft>
              <a:defRPr sz="2200"/>
            </a:lvl1pPr>
          </a:lstStyle>
          <a:p>
            <a:r>
              <a:rPr lang="de-DE" noProof="0"/>
              <a:t>Titelmasterformat durch Klicken bearbeiten</a:t>
            </a:r>
            <a:endParaRPr lang="en-US" noProof="0"/>
          </a:p>
        </p:txBody>
      </p:sp>
      <p:sp>
        <p:nvSpPr>
          <p:cNvPr id="7" name="Text Placeholder 2"/>
          <p:cNvSpPr>
            <a:spLocks noGrp="1"/>
          </p:cNvSpPr>
          <p:nvPr>
            <p:ph type="body" sz="quarter" idx="11" hasCustomPrompt="1"/>
          </p:nvPr>
        </p:nvSpPr>
        <p:spPr>
          <a:xfrm>
            <a:off x="349119" y="6029739"/>
            <a:ext cx="7283581" cy="418641"/>
          </a:xfrm>
        </p:spPr>
        <p:txBody>
          <a:bodyPr anchor="b"/>
          <a:lstStyle>
            <a:lvl1pPr>
              <a:spcBef>
                <a:spcPts val="0"/>
              </a:spcBef>
              <a:spcAft>
                <a:spcPts val="0"/>
              </a:spcAft>
              <a:defRPr sz="900" baseline="0">
                <a:solidFill>
                  <a:schemeClr val="accent5">
                    <a:lumMod val="50000"/>
                  </a:schemeClr>
                </a:solidFill>
              </a:defRPr>
            </a:lvl1pPr>
          </a:lstStyle>
          <a:p>
            <a:pPr lvl="0"/>
            <a:r>
              <a:rPr lang="en-US" noProof="0"/>
              <a:t>(1)</a:t>
            </a:r>
          </a:p>
          <a:p>
            <a:pPr lvl="0"/>
            <a:r>
              <a:rPr lang="en-US" noProof="0"/>
              <a:t>(2)</a:t>
            </a:r>
          </a:p>
          <a:p>
            <a:pPr lvl="0"/>
            <a:r>
              <a:rPr lang="en-US" noProof="0"/>
              <a:t>Source / Footnote: calibri 9pt</a:t>
            </a:r>
          </a:p>
        </p:txBody>
      </p:sp>
    </p:spTree>
    <p:extLst>
      <p:ext uri="{BB962C8B-B14F-4D97-AF65-F5344CB8AC3E}">
        <p14:creationId xmlns:p14="http://schemas.microsoft.com/office/powerpoint/2010/main" val="176124660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Title">
    <p:spTree>
      <p:nvGrpSpPr>
        <p:cNvPr id="1" name=""/>
        <p:cNvGrpSpPr/>
        <p:nvPr/>
      </p:nvGrpSpPr>
      <p:grpSpPr>
        <a:xfrm>
          <a:off x="0" y="0"/>
          <a:ext cx="0" cy="0"/>
          <a:chOff x="0" y="0"/>
          <a:chExt cx="0" cy="0"/>
        </a:xfrm>
      </p:grpSpPr>
      <p:sp>
        <p:nvSpPr>
          <p:cNvPr id="3" name="Text Placeholder 4"/>
          <p:cNvSpPr>
            <a:spLocks noGrp="1"/>
          </p:cNvSpPr>
          <p:nvPr>
            <p:ph type="body" sz="quarter" idx="10"/>
          </p:nvPr>
        </p:nvSpPr>
        <p:spPr>
          <a:xfrm>
            <a:off x="349119" y="1009257"/>
            <a:ext cx="9206044" cy="339969"/>
          </a:xfrm>
          <a:prstGeom prst="rect">
            <a:avLst/>
          </a:prstGeom>
        </p:spPr>
        <p:txBody>
          <a:bodyPr rIns="0" anchor="t" anchorCtr="0">
            <a:noAutofit/>
          </a:bodyPr>
          <a:lstStyle>
            <a:lvl1pPr marL="0" indent="0">
              <a:spcBef>
                <a:spcPts val="0"/>
              </a:spcBef>
              <a:buClr>
                <a:schemeClr val="bg1"/>
              </a:buClr>
              <a:buSzPct val="25000"/>
              <a:buFont typeface="Arial" pitchFamily="34" charset="0"/>
              <a:buNone/>
              <a:defRPr sz="1950" b="1">
                <a:solidFill>
                  <a:schemeClr val="bg2"/>
                </a:solidFill>
              </a:defRPr>
            </a:lvl1pPr>
            <a:lvl2pPr marL="0" indent="0">
              <a:spcBef>
                <a:spcPts val="0"/>
              </a:spcBef>
              <a:buClr>
                <a:schemeClr val="bg1"/>
              </a:buClr>
              <a:buSzPct val="25000"/>
              <a:buFont typeface="Arial" pitchFamily="34" charset="0"/>
              <a:buNone/>
              <a:defRPr sz="1950" b="0">
                <a:solidFill>
                  <a:srgbClr val="4D4F53"/>
                </a:solidFill>
              </a:defRPr>
            </a:lvl2pPr>
            <a:lvl3pPr>
              <a:buFont typeface="Arial" pitchFamily="34" charset="0"/>
              <a:buChar char="•"/>
              <a:defRPr sz="1950"/>
            </a:lvl3pPr>
            <a:lvl4pPr>
              <a:buFont typeface="Arial" pitchFamily="34" charset="0"/>
              <a:buChar char="•"/>
              <a:defRPr sz="1950"/>
            </a:lvl4pPr>
            <a:lvl5pPr>
              <a:buFont typeface="Arial" pitchFamily="34" charset="0"/>
              <a:buChar char="•"/>
              <a:defRPr sz="1950"/>
            </a:lvl5pPr>
          </a:lstStyle>
          <a:p>
            <a:pPr lvl="0"/>
            <a:r>
              <a:rPr lang="en-US" noProof="0"/>
              <a:t>Click to edit Master text styles</a:t>
            </a:r>
          </a:p>
        </p:txBody>
      </p:sp>
      <p:sp>
        <p:nvSpPr>
          <p:cNvPr id="4" name="Title 1"/>
          <p:cNvSpPr>
            <a:spLocks noGrp="1"/>
          </p:cNvSpPr>
          <p:nvPr>
            <p:ph type="title"/>
          </p:nvPr>
        </p:nvSpPr>
        <p:spPr>
          <a:xfrm>
            <a:off x="349119" y="188078"/>
            <a:ext cx="9206044" cy="821177"/>
          </a:xfrm>
        </p:spPr>
        <p:txBody>
          <a:bodyPr>
            <a:noAutofit/>
          </a:bodyPr>
          <a:lstStyle>
            <a:lvl1pPr>
              <a:spcAft>
                <a:spcPts val="0"/>
              </a:spcAft>
              <a:defRPr sz="2383"/>
            </a:lvl1pPr>
          </a:lstStyle>
          <a:p>
            <a:r>
              <a:rPr lang="en-US"/>
              <a:t>Click to edit Master title style</a:t>
            </a:r>
            <a:endParaRPr lang="en-US" dirty="0"/>
          </a:p>
        </p:txBody>
      </p:sp>
      <p:sp>
        <p:nvSpPr>
          <p:cNvPr id="6" name="Text Placeholder 2">
            <a:extLst>
              <a:ext uri="{FF2B5EF4-FFF2-40B4-BE49-F238E27FC236}">
                <a16:creationId xmlns:a16="http://schemas.microsoft.com/office/drawing/2014/main" xmlns="" id="{7549B8DA-5507-4EB9-926B-9D922E67399C}"/>
              </a:ext>
            </a:extLst>
          </p:cNvPr>
          <p:cNvSpPr>
            <a:spLocks noGrp="1"/>
          </p:cNvSpPr>
          <p:nvPr>
            <p:ph type="body" sz="quarter" idx="11" hasCustomPrompt="1"/>
          </p:nvPr>
        </p:nvSpPr>
        <p:spPr>
          <a:xfrm>
            <a:off x="356046" y="5886569"/>
            <a:ext cx="9206044" cy="431104"/>
          </a:xfrm>
        </p:spPr>
        <p:txBody>
          <a:bodyPr anchor="b"/>
          <a:lstStyle>
            <a:lvl1pPr>
              <a:spcBef>
                <a:spcPts val="0"/>
              </a:spcBef>
              <a:spcAft>
                <a:spcPts val="0"/>
              </a:spcAft>
              <a:defRPr sz="975" baseline="0">
                <a:solidFill>
                  <a:srgbClr val="4D4F53"/>
                </a:solidFill>
              </a:defRPr>
            </a:lvl1pPr>
          </a:lstStyle>
          <a:p>
            <a:pPr lvl="0"/>
            <a:r>
              <a:rPr lang="en-US" dirty="0"/>
              <a:t>(1)</a:t>
            </a:r>
          </a:p>
          <a:p>
            <a:pPr lvl="0"/>
            <a:r>
              <a:rPr lang="en-US" dirty="0"/>
              <a:t>Source / Footnote: </a:t>
            </a:r>
            <a:r>
              <a:rPr lang="en-US" dirty="0" err="1"/>
              <a:t>calibri</a:t>
            </a:r>
            <a:r>
              <a:rPr lang="en-US" dirty="0"/>
              <a:t> 9pt</a:t>
            </a:r>
          </a:p>
        </p:txBody>
      </p:sp>
    </p:spTree>
    <p:extLst>
      <p:ext uri="{BB962C8B-B14F-4D97-AF65-F5344CB8AC3E}">
        <p14:creationId xmlns:p14="http://schemas.microsoft.com/office/powerpoint/2010/main" val="410133800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30"/>
            <a:ext cx="84201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485900" y="3886200"/>
            <a:ext cx="6934200" cy="1752600"/>
          </a:xfrm>
        </p:spPr>
        <p:txBody>
          <a:bodyPr/>
          <a:lstStyle>
            <a:lvl1pPr marL="0" indent="0" algn="ctr">
              <a:buNone/>
              <a:defRPr/>
            </a:lvl1pPr>
            <a:lvl2pPr marL="371466" indent="0" algn="ctr">
              <a:buNone/>
              <a:defRPr/>
            </a:lvl2pPr>
            <a:lvl3pPr marL="742932" indent="0" algn="ctr">
              <a:buNone/>
              <a:defRPr/>
            </a:lvl3pPr>
            <a:lvl4pPr marL="1114397" indent="0" algn="ctr">
              <a:buNone/>
              <a:defRPr/>
            </a:lvl4pPr>
            <a:lvl5pPr marL="1485863" indent="0" algn="ctr">
              <a:buNone/>
              <a:defRPr/>
            </a:lvl5pPr>
            <a:lvl6pPr marL="1857329" indent="0" algn="ctr">
              <a:buNone/>
              <a:defRPr/>
            </a:lvl6pPr>
            <a:lvl7pPr marL="2228795" indent="0" algn="ctr">
              <a:buNone/>
              <a:defRPr/>
            </a:lvl7pPr>
            <a:lvl8pPr marL="2600260" indent="0" algn="ctr">
              <a:buNone/>
              <a:defRPr/>
            </a:lvl8pPr>
            <a:lvl9pPr marL="2971726"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265231866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2"/>
            </p:custDataLst>
          </p:nvPr>
        </p:nvGraphicFramePr>
        <p:xfrm>
          <a:off x="1722" y="1592"/>
          <a:ext cx="1719" cy="1587"/>
        </p:xfrm>
        <a:graphic>
          <a:graphicData uri="http://schemas.openxmlformats.org/presentationml/2006/ole">
            <mc:AlternateContent xmlns:mc="http://schemas.openxmlformats.org/markup-compatibility/2006">
              <mc:Choice xmlns:v="urn:schemas-microsoft-com:vml" Requires="v">
                <p:oleObj spid="_x0000_s10298" name="think-cell Folie" r:id="rId4" imgW="270" imgH="270" progId="TCLayout.ActiveDocument.1">
                  <p:embed/>
                </p:oleObj>
              </mc:Choice>
              <mc:Fallback>
                <p:oleObj name="think-cell Folie" r:id="rId4" imgW="270" imgH="270" progId="TCLayout.ActiveDocument.1">
                  <p:embed/>
                  <p:pic>
                    <p:nvPicPr>
                      <p:cNvPr id="5" name="Object 4" hidden="1"/>
                      <p:cNvPicPr/>
                      <p:nvPr/>
                    </p:nvPicPr>
                    <p:blipFill>
                      <a:blip r:embed="rId5"/>
                      <a:stretch>
                        <a:fillRect/>
                      </a:stretch>
                    </p:blipFill>
                    <p:spPr>
                      <a:xfrm>
                        <a:off x="1722" y="1592"/>
                        <a:ext cx="1719" cy="1587"/>
                      </a:xfrm>
                      <a:prstGeom prst="rect">
                        <a:avLst/>
                      </a:prstGeom>
                    </p:spPr>
                  </p:pic>
                </p:oleObj>
              </mc:Fallback>
            </mc:AlternateContent>
          </a:graphicData>
        </a:graphic>
      </p:graphicFrame>
      <p:sp>
        <p:nvSpPr>
          <p:cNvPr id="3" name="Content Placeholder 2"/>
          <p:cNvSpPr>
            <a:spLocks noGrp="1"/>
          </p:cNvSpPr>
          <p:nvPr>
            <p:ph idx="1"/>
          </p:nvPr>
        </p:nvSpPr>
        <p:spPr>
          <a:xfrm>
            <a:off x="272157" y="1435105"/>
            <a:ext cx="9364266" cy="47164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5810139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4"/>
            <a:ext cx="8420100" cy="1362075"/>
          </a:xfrm>
        </p:spPr>
        <p:txBody>
          <a:bodyPr/>
          <a:lstStyle>
            <a:lvl1pPr algn="l">
              <a:defRPr sz="3250" b="1" cap="all"/>
            </a:lvl1pPr>
          </a:lstStyle>
          <a:p>
            <a:r>
              <a:rPr lang="en-US"/>
              <a:t>Click to edit Master title style</a:t>
            </a:r>
            <a:endParaRPr lang="en-GB"/>
          </a:p>
        </p:txBody>
      </p:sp>
      <p:sp>
        <p:nvSpPr>
          <p:cNvPr id="3" name="Text Placeholder 2"/>
          <p:cNvSpPr>
            <a:spLocks noGrp="1"/>
          </p:cNvSpPr>
          <p:nvPr>
            <p:ph type="body" idx="1"/>
          </p:nvPr>
        </p:nvSpPr>
        <p:spPr>
          <a:xfrm>
            <a:off x="782506" y="2906718"/>
            <a:ext cx="8420100" cy="1500187"/>
          </a:xfrm>
        </p:spPr>
        <p:txBody>
          <a:bodyPr anchor="b"/>
          <a:lstStyle>
            <a:lvl1pPr marL="0" indent="0">
              <a:buNone/>
              <a:defRPr sz="1625"/>
            </a:lvl1pPr>
            <a:lvl2pPr marL="371466" indent="0">
              <a:buNone/>
              <a:defRPr sz="1463"/>
            </a:lvl2pPr>
            <a:lvl3pPr marL="742932" indent="0">
              <a:buNone/>
              <a:defRPr sz="1300"/>
            </a:lvl3pPr>
            <a:lvl4pPr marL="1114397" indent="0">
              <a:buNone/>
              <a:defRPr sz="1138"/>
            </a:lvl4pPr>
            <a:lvl5pPr marL="1485863" indent="0">
              <a:buNone/>
              <a:defRPr sz="1138"/>
            </a:lvl5pPr>
            <a:lvl6pPr marL="1857329" indent="0">
              <a:buNone/>
              <a:defRPr sz="1138"/>
            </a:lvl6pPr>
            <a:lvl7pPr marL="2228795" indent="0">
              <a:buNone/>
              <a:defRPr sz="1138"/>
            </a:lvl7pPr>
            <a:lvl8pPr marL="2600260" indent="0">
              <a:buNone/>
              <a:defRPr sz="1138"/>
            </a:lvl8pPr>
            <a:lvl9pPr marL="2971726" indent="0">
              <a:buNone/>
              <a:defRPr sz="1138"/>
            </a:lvl9pPr>
          </a:lstStyle>
          <a:p>
            <a:pPr lvl="0"/>
            <a:r>
              <a:rPr lang="en-US"/>
              <a:t>Click to edit Master text styles</a:t>
            </a:r>
          </a:p>
        </p:txBody>
      </p:sp>
    </p:spTree>
    <p:extLst>
      <p:ext uri="{BB962C8B-B14F-4D97-AF65-F5344CB8AC3E}">
        <p14:creationId xmlns:p14="http://schemas.microsoft.com/office/powerpoint/2010/main" val="277339002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2"/>
            </p:custDataLst>
          </p:nvPr>
        </p:nvGraphicFramePr>
        <p:xfrm>
          <a:off x="1722" y="1592"/>
          <a:ext cx="1719" cy="1587"/>
        </p:xfrm>
        <a:graphic>
          <a:graphicData uri="http://schemas.openxmlformats.org/presentationml/2006/ole">
            <mc:AlternateContent xmlns:mc="http://schemas.openxmlformats.org/markup-compatibility/2006">
              <mc:Choice xmlns:v="urn:schemas-microsoft-com:vml" Requires="v">
                <p:oleObj spid="_x0000_s11322" name="think-cell Folie" r:id="rId4" imgW="493" imgH="493" progId="TCLayout.ActiveDocument.1">
                  <p:embed/>
                </p:oleObj>
              </mc:Choice>
              <mc:Fallback>
                <p:oleObj name="think-cell Folie" r:id="rId4" imgW="493" imgH="493" progId="TCLayout.ActiveDocument.1">
                  <p:embed/>
                  <p:pic>
                    <p:nvPicPr>
                      <p:cNvPr id="5" name="Object 4" hidden="1"/>
                      <p:cNvPicPr/>
                      <p:nvPr/>
                    </p:nvPicPr>
                    <p:blipFill>
                      <a:blip r:embed="rId5"/>
                      <a:stretch>
                        <a:fillRect/>
                      </a:stretch>
                    </p:blipFill>
                    <p:spPr>
                      <a:xfrm>
                        <a:off x="1722" y="1592"/>
                        <a:ext cx="1719" cy="1587"/>
                      </a:xfrm>
                      <a:prstGeom prst="rect">
                        <a:avLst/>
                      </a:prstGeom>
                    </p:spPr>
                  </p:pic>
                </p:oleObj>
              </mc:Fallback>
            </mc:AlternateContent>
          </a:graphicData>
        </a:graphic>
      </p:graphicFrame>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272158" y="1435105"/>
            <a:ext cx="4593137" cy="4716463"/>
          </a:xfrm>
        </p:spPr>
        <p:txBody>
          <a:bodyPr/>
          <a:lstStyle>
            <a:lvl1pPr>
              <a:defRPr sz="2275"/>
            </a:lvl1pPr>
            <a:lvl2pPr>
              <a:defRPr sz="1950"/>
            </a:lvl2pPr>
            <a:lvl3pPr>
              <a:defRPr sz="1625"/>
            </a:lvl3pPr>
            <a:lvl4pPr>
              <a:defRPr sz="1463"/>
            </a:lvl4pPr>
            <a:lvl5pPr>
              <a:defRPr sz="1463"/>
            </a:lvl5pPr>
            <a:lvl6pPr>
              <a:defRPr sz="1463"/>
            </a:lvl6pPr>
            <a:lvl7pPr>
              <a:defRPr sz="1463"/>
            </a:lvl7pPr>
            <a:lvl8pPr>
              <a:defRPr sz="1463"/>
            </a:lvl8pPr>
            <a:lvl9pPr>
              <a:defRPr sz="146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030394" y="1435105"/>
            <a:ext cx="4700190" cy="4716463"/>
          </a:xfrm>
        </p:spPr>
        <p:txBody>
          <a:bodyPr/>
          <a:lstStyle>
            <a:lvl1pPr>
              <a:defRPr sz="2275"/>
            </a:lvl1pPr>
            <a:lvl2pPr>
              <a:defRPr sz="1950"/>
            </a:lvl2pPr>
            <a:lvl3pPr>
              <a:defRPr sz="1625"/>
            </a:lvl3pPr>
            <a:lvl4pPr>
              <a:defRPr sz="1463"/>
            </a:lvl4pPr>
            <a:lvl5pPr>
              <a:defRPr sz="1463"/>
            </a:lvl5pPr>
            <a:lvl6pPr>
              <a:defRPr sz="1463"/>
            </a:lvl6pPr>
            <a:lvl7pPr>
              <a:defRPr sz="1463"/>
            </a:lvl7pPr>
            <a:lvl8pPr>
              <a:defRPr sz="1463"/>
            </a:lvl8pPr>
            <a:lvl9pPr>
              <a:defRPr sz="146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3995190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95303" y="1535113"/>
            <a:ext cx="4376870" cy="639762"/>
          </a:xfrm>
        </p:spPr>
        <p:txBody>
          <a:bodyPr anchor="b"/>
          <a:lstStyle>
            <a:lvl1pPr marL="0" indent="0">
              <a:buNone/>
              <a:defRPr sz="1950" b="1"/>
            </a:lvl1pPr>
            <a:lvl2pPr marL="371466" indent="0">
              <a:buNone/>
              <a:defRPr sz="1625" b="1"/>
            </a:lvl2pPr>
            <a:lvl3pPr marL="742932" indent="0">
              <a:buNone/>
              <a:defRPr sz="1463" b="1"/>
            </a:lvl3pPr>
            <a:lvl4pPr marL="1114397" indent="0">
              <a:buNone/>
              <a:defRPr sz="1300" b="1"/>
            </a:lvl4pPr>
            <a:lvl5pPr marL="1485863" indent="0">
              <a:buNone/>
              <a:defRPr sz="1300" b="1"/>
            </a:lvl5pPr>
            <a:lvl6pPr marL="1857329" indent="0">
              <a:buNone/>
              <a:defRPr sz="1300" b="1"/>
            </a:lvl6pPr>
            <a:lvl7pPr marL="2228795" indent="0">
              <a:buNone/>
              <a:defRPr sz="1300" b="1"/>
            </a:lvl7pPr>
            <a:lvl8pPr marL="2600260" indent="0">
              <a:buNone/>
              <a:defRPr sz="1300" b="1"/>
            </a:lvl8pPr>
            <a:lvl9pPr marL="2971726" indent="0">
              <a:buNone/>
              <a:defRPr sz="1300" b="1"/>
            </a:lvl9pPr>
          </a:lstStyle>
          <a:p>
            <a:pPr lvl="0"/>
            <a:r>
              <a:rPr lang="en-US"/>
              <a:t>Click to edit Master text styles</a:t>
            </a:r>
          </a:p>
        </p:txBody>
      </p:sp>
      <p:sp>
        <p:nvSpPr>
          <p:cNvPr id="4" name="Content Placeholder 3"/>
          <p:cNvSpPr>
            <a:spLocks noGrp="1"/>
          </p:cNvSpPr>
          <p:nvPr>
            <p:ph sz="half" idx="2"/>
          </p:nvPr>
        </p:nvSpPr>
        <p:spPr>
          <a:xfrm>
            <a:off x="495303" y="2174875"/>
            <a:ext cx="4376870" cy="3951288"/>
          </a:xfrm>
        </p:spPr>
        <p:txBody>
          <a:bodyPr/>
          <a:lstStyle>
            <a:lvl1pPr>
              <a:defRPr sz="1950"/>
            </a:lvl1pPr>
            <a:lvl2pPr>
              <a:defRPr sz="1625"/>
            </a:lvl2pPr>
            <a:lvl3pPr>
              <a:defRPr sz="1463"/>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5032114" y="1535113"/>
            <a:ext cx="4378589" cy="639762"/>
          </a:xfrm>
        </p:spPr>
        <p:txBody>
          <a:bodyPr anchor="b"/>
          <a:lstStyle>
            <a:lvl1pPr marL="0" indent="0">
              <a:buNone/>
              <a:defRPr sz="1950" b="1"/>
            </a:lvl1pPr>
            <a:lvl2pPr marL="371466" indent="0">
              <a:buNone/>
              <a:defRPr sz="1625" b="1"/>
            </a:lvl2pPr>
            <a:lvl3pPr marL="742932" indent="0">
              <a:buNone/>
              <a:defRPr sz="1463" b="1"/>
            </a:lvl3pPr>
            <a:lvl4pPr marL="1114397" indent="0">
              <a:buNone/>
              <a:defRPr sz="1300" b="1"/>
            </a:lvl4pPr>
            <a:lvl5pPr marL="1485863" indent="0">
              <a:buNone/>
              <a:defRPr sz="1300" b="1"/>
            </a:lvl5pPr>
            <a:lvl6pPr marL="1857329" indent="0">
              <a:buNone/>
              <a:defRPr sz="1300" b="1"/>
            </a:lvl6pPr>
            <a:lvl7pPr marL="2228795" indent="0">
              <a:buNone/>
              <a:defRPr sz="1300" b="1"/>
            </a:lvl7pPr>
            <a:lvl8pPr marL="2600260" indent="0">
              <a:buNone/>
              <a:defRPr sz="1300" b="1"/>
            </a:lvl8pPr>
            <a:lvl9pPr marL="2971726" indent="0">
              <a:buNone/>
              <a:defRPr sz="1300" b="1"/>
            </a:lvl9pPr>
          </a:lstStyle>
          <a:p>
            <a:pPr lvl="0"/>
            <a:r>
              <a:rPr lang="en-US"/>
              <a:t>Click to edit Master text styles</a:t>
            </a:r>
          </a:p>
        </p:txBody>
      </p:sp>
      <p:sp>
        <p:nvSpPr>
          <p:cNvPr id="6" name="Content Placeholder 5"/>
          <p:cNvSpPr>
            <a:spLocks noGrp="1"/>
          </p:cNvSpPr>
          <p:nvPr>
            <p:ph sz="quarter" idx="4"/>
          </p:nvPr>
        </p:nvSpPr>
        <p:spPr>
          <a:xfrm>
            <a:off x="5032114" y="2174875"/>
            <a:ext cx="4378589" cy="3951288"/>
          </a:xfrm>
        </p:spPr>
        <p:txBody>
          <a:bodyPr/>
          <a:lstStyle>
            <a:lvl1pPr>
              <a:defRPr sz="1950"/>
            </a:lvl1pPr>
            <a:lvl2pPr>
              <a:defRPr sz="1625"/>
            </a:lvl2pPr>
            <a:lvl3pPr>
              <a:defRPr sz="1463"/>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60694773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95676719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035587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2" y="273050"/>
            <a:ext cx="3259006" cy="1162050"/>
          </a:xfrm>
        </p:spPr>
        <p:txBody>
          <a:bodyPr anchor="b"/>
          <a:lstStyle>
            <a:lvl1pPr algn="l">
              <a:defRPr sz="1625" b="1"/>
            </a:lvl1pPr>
          </a:lstStyle>
          <a:p>
            <a:r>
              <a:rPr lang="en-US"/>
              <a:t>Click to edit Master title style</a:t>
            </a:r>
            <a:endParaRPr lang="en-GB"/>
          </a:p>
        </p:txBody>
      </p:sp>
      <p:sp>
        <p:nvSpPr>
          <p:cNvPr id="3" name="Content Placeholder 2"/>
          <p:cNvSpPr>
            <a:spLocks noGrp="1"/>
          </p:cNvSpPr>
          <p:nvPr>
            <p:ph idx="1"/>
          </p:nvPr>
        </p:nvSpPr>
        <p:spPr>
          <a:xfrm>
            <a:off x="3872972" y="273055"/>
            <a:ext cx="5537730" cy="5853113"/>
          </a:xfrm>
        </p:spPr>
        <p:txBody>
          <a:bodyPr/>
          <a:lstStyle>
            <a:lvl1pPr>
              <a:defRPr sz="2600"/>
            </a:lvl1pPr>
            <a:lvl2pPr>
              <a:defRPr sz="2275"/>
            </a:lvl2pPr>
            <a:lvl3pPr>
              <a:defRPr sz="1950"/>
            </a:lvl3pPr>
            <a:lvl4pPr>
              <a:defRPr sz="1625"/>
            </a:lvl4pPr>
            <a:lvl5pPr>
              <a:defRPr sz="1625"/>
            </a:lvl5pPr>
            <a:lvl6pPr>
              <a:defRPr sz="1625"/>
            </a:lvl6pPr>
            <a:lvl7pPr>
              <a:defRPr sz="1625"/>
            </a:lvl7pPr>
            <a:lvl8pPr>
              <a:defRPr sz="1625"/>
            </a:lvl8pPr>
            <a:lvl9pPr>
              <a:defRPr sz="16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95302" y="1435103"/>
            <a:ext cx="3259006" cy="4691063"/>
          </a:xfrm>
        </p:spPr>
        <p:txBody>
          <a:bodyPr/>
          <a:lstStyle>
            <a:lvl1pPr marL="0" indent="0">
              <a:buNone/>
              <a:defRPr sz="1138"/>
            </a:lvl1pPr>
            <a:lvl2pPr marL="371466" indent="0">
              <a:buNone/>
              <a:defRPr sz="975"/>
            </a:lvl2pPr>
            <a:lvl3pPr marL="742932" indent="0">
              <a:buNone/>
              <a:defRPr sz="813"/>
            </a:lvl3pPr>
            <a:lvl4pPr marL="1114397" indent="0">
              <a:buNone/>
              <a:defRPr sz="731"/>
            </a:lvl4pPr>
            <a:lvl5pPr marL="1485863" indent="0">
              <a:buNone/>
              <a:defRPr sz="731"/>
            </a:lvl5pPr>
            <a:lvl6pPr marL="1857329" indent="0">
              <a:buNone/>
              <a:defRPr sz="731"/>
            </a:lvl6pPr>
            <a:lvl7pPr marL="2228795" indent="0">
              <a:buNone/>
              <a:defRPr sz="731"/>
            </a:lvl7pPr>
            <a:lvl8pPr marL="2600260" indent="0">
              <a:buNone/>
              <a:defRPr sz="731"/>
            </a:lvl8pPr>
            <a:lvl9pPr marL="2971726" indent="0">
              <a:buNone/>
              <a:defRPr sz="731"/>
            </a:lvl9pPr>
          </a:lstStyle>
          <a:p>
            <a:pPr lvl="0"/>
            <a:r>
              <a:rPr lang="en-US"/>
              <a:t>Click to edit Master text styles</a:t>
            </a:r>
          </a:p>
        </p:txBody>
      </p:sp>
    </p:spTree>
    <p:extLst>
      <p:ext uri="{BB962C8B-B14F-4D97-AF65-F5344CB8AC3E}">
        <p14:creationId xmlns:p14="http://schemas.microsoft.com/office/powerpoint/2010/main" val="257380937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1"/>
            <a:ext cx="5943600" cy="566738"/>
          </a:xfrm>
        </p:spPr>
        <p:txBody>
          <a:bodyPr anchor="b"/>
          <a:lstStyle>
            <a:lvl1pPr algn="l">
              <a:defRPr sz="1625" b="1"/>
            </a:lvl1pPr>
          </a:lstStyle>
          <a:p>
            <a:r>
              <a:rPr lang="en-US"/>
              <a:t>Click to edit Master title style</a:t>
            </a:r>
            <a:endParaRPr lang="en-GB"/>
          </a:p>
        </p:txBody>
      </p:sp>
      <p:sp>
        <p:nvSpPr>
          <p:cNvPr id="3" name="Picture Placeholder 2"/>
          <p:cNvSpPr>
            <a:spLocks noGrp="1"/>
          </p:cNvSpPr>
          <p:nvPr>
            <p:ph type="pic" idx="1"/>
          </p:nvPr>
        </p:nvSpPr>
        <p:spPr>
          <a:xfrm>
            <a:off x="1941645" y="612775"/>
            <a:ext cx="5943600" cy="4114800"/>
          </a:xfrm>
        </p:spPr>
        <p:txBody>
          <a:bodyPr/>
          <a:lstStyle>
            <a:lvl1pPr marL="0" indent="0">
              <a:buNone/>
              <a:defRPr sz="2600"/>
            </a:lvl1pPr>
            <a:lvl2pPr marL="371466" indent="0">
              <a:buNone/>
              <a:defRPr sz="2275"/>
            </a:lvl2pPr>
            <a:lvl3pPr marL="742932" indent="0">
              <a:buNone/>
              <a:defRPr sz="1950"/>
            </a:lvl3pPr>
            <a:lvl4pPr marL="1114397" indent="0">
              <a:buNone/>
              <a:defRPr sz="1625"/>
            </a:lvl4pPr>
            <a:lvl5pPr marL="1485863" indent="0">
              <a:buNone/>
              <a:defRPr sz="1625"/>
            </a:lvl5pPr>
            <a:lvl6pPr marL="1857329" indent="0">
              <a:buNone/>
              <a:defRPr sz="1625"/>
            </a:lvl6pPr>
            <a:lvl7pPr marL="2228795" indent="0">
              <a:buNone/>
              <a:defRPr sz="1625"/>
            </a:lvl7pPr>
            <a:lvl8pPr marL="2600260" indent="0">
              <a:buNone/>
              <a:defRPr sz="1625"/>
            </a:lvl8pPr>
            <a:lvl9pPr marL="2971726" indent="0">
              <a:buNone/>
              <a:defRPr sz="1625"/>
            </a:lvl9pPr>
          </a:lstStyle>
          <a:p>
            <a:pPr lvl="0"/>
            <a:endParaRPr lang="en-GB" noProof="0" dirty="0"/>
          </a:p>
        </p:txBody>
      </p:sp>
      <p:sp>
        <p:nvSpPr>
          <p:cNvPr id="4" name="Text Placeholder 3"/>
          <p:cNvSpPr>
            <a:spLocks noGrp="1"/>
          </p:cNvSpPr>
          <p:nvPr>
            <p:ph type="body" sz="half" idx="2"/>
          </p:nvPr>
        </p:nvSpPr>
        <p:spPr>
          <a:xfrm>
            <a:off x="1941645" y="5367339"/>
            <a:ext cx="5943600" cy="804862"/>
          </a:xfrm>
        </p:spPr>
        <p:txBody>
          <a:bodyPr/>
          <a:lstStyle>
            <a:lvl1pPr marL="0" indent="0">
              <a:buNone/>
              <a:defRPr sz="1138"/>
            </a:lvl1pPr>
            <a:lvl2pPr marL="371466" indent="0">
              <a:buNone/>
              <a:defRPr sz="975"/>
            </a:lvl2pPr>
            <a:lvl3pPr marL="742932" indent="0">
              <a:buNone/>
              <a:defRPr sz="813"/>
            </a:lvl3pPr>
            <a:lvl4pPr marL="1114397" indent="0">
              <a:buNone/>
              <a:defRPr sz="731"/>
            </a:lvl4pPr>
            <a:lvl5pPr marL="1485863" indent="0">
              <a:buNone/>
              <a:defRPr sz="731"/>
            </a:lvl5pPr>
            <a:lvl6pPr marL="1857329" indent="0">
              <a:buNone/>
              <a:defRPr sz="731"/>
            </a:lvl6pPr>
            <a:lvl7pPr marL="2228795" indent="0">
              <a:buNone/>
              <a:defRPr sz="731"/>
            </a:lvl7pPr>
            <a:lvl8pPr marL="2600260" indent="0">
              <a:buNone/>
              <a:defRPr sz="731"/>
            </a:lvl8pPr>
            <a:lvl9pPr marL="2971726" indent="0">
              <a:buNone/>
              <a:defRPr sz="731"/>
            </a:lvl9pPr>
          </a:lstStyle>
          <a:p>
            <a:pPr lvl="0"/>
            <a:r>
              <a:rPr lang="en-US"/>
              <a:t>Click to edit Master text styles</a:t>
            </a:r>
          </a:p>
        </p:txBody>
      </p:sp>
    </p:spTree>
    <p:extLst>
      <p:ext uri="{BB962C8B-B14F-4D97-AF65-F5344CB8AC3E}">
        <p14:creationId xmlns:p14="http://schemas.microsoft.com/office/powerpoint/2010/main" val="152350694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7718356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38352" y="722313"/>
            <a:ext cx="2392230" cy="542925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158222" y="722313"/>
            <a:ext cx="7015031" cy="54292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9276228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Titelfolie mit Bild">
    <p:spTree>
      <p:nvGrpSpPr>
        <p:cNvPr id="1" name=""/>
        <p:cNvGrpSpPr/>
        <p:nvPr/>
      </p:nvGrpSpPr>
      <p:grpSpPr>
        <a:xfrm>
          <a:off x="0" y="0"/>
          <a:ext cx="0" cy="0"/>
          <a:chOff x="0" y="0"/>
          <a:chExt cx="0" cy="0"/>
        </a:xfrm>
      </p:grpSpPr>
      <p:sp>
        <p:nvSpPr>
          <p:cNvPr id="4" name="Rectangle 28"/>
          <p:cNvSpPr>
            <a:spLocks noChangeArrowheads="1"/>
          </p:cNvSpPr>
          <p:nvPr userDrawn="1"/>
        </p:nvSpPr>
        <p:spPr bwMode="gray">
          <a:xfrm>
            <a:off x="228735" y="6237289"/>
            <a:ext cx="9445097" cy="4064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300" i="1">
                <a:solidFill>
                  <a:schemeClr val="tx1"/>
                </a:solidFill>
                <a:latin typeface="Arial" panose="020B0604020202020204" pitchFamily="34" charset="0"/>
              </a:defRPr>
            </a:lvl1pPr>
            <a:lvl2pPr marL="742950" indent="-285750">
              <a:defRPr sz="1300" i="1">
                <a:solidFill>
                  <a:schemeClr val="tx1"/>
                </a:solidFill>
                <a:latin typeface="Arial" panose="020B0604020202020204" pitchFamily="34" charset="0"/>
              </a:defRPr>
            </a:lvl2pPr>
            <a:lvl3pPr marL="1143000" indent="-228600">
              <a:defRPr sz="1300" i="1">
                <a:solidFill>
                  <a:schemeClr val="tx1"/>
                </a:solidFill>
                <a:latin typeface="Arial" panose="020B0604020202020204" pitchFamily="34" charset="0"/>
              </a:defRPr>
            </a:lvl3pPr>
            <a:lvl4pPr marL="1600200" indent="-228600">
              <a:defRPr sz="1300" i="1">
                <a:solidFill>
                  <a:schemeClr val="tx1"/>
                </a:solidFill>
                <a:latin typeface="Arial" panose="020B0604020202020204" pitchFamily="34" charset="0"/>
              </a:defRPr>
            </a:lvl4pPr>
            <a:lvl5pPr marL="2057400" indent="-228600">
              <a:defRPr sz="1300" i="1">
                <a:solidFill>
                  <a:schemeClr val="tx1"/>
                </a:solidFill>
                <a:latin typeface="Arial" panose="020B0604020202020204" pitchFamily="34" charset="0"/>
              </a:defRPr>
            </a:lvl5pPr>
            <a:lvl6pPr marL="2514600" indent="-228600" eaLnBrk="0" fontAlgn="base" hangingPunct="0">
              <a:spcBef>
                <a:spcPct val="0"/>
              </a:spcBef>
              <a:spcAft>
                <a:spcPct val="0"/>
              </a:spcAft>
              <a:defRPr sz="1300" i="1">
                <a:solidFill>
                  <a:schemeClr val="tx1"/>
                </a:solidFill>
                <a:latin typeface="Arial" panose="020B0604020202020204" pitchFamily="34" charset="0"/>
              </a:defRPr>
            </a:lvl6pPr>
            <a:lvl7pPr marL="2971800" indent="-228600" eaLnBrk="0" fontAlgn="base" hangingPunct="0">
              <a:spcBef>
                <a:spcPct val="0"/>
              </a:spcBef>
              <a:spcAft>
                <a:spcPct val="0"/>
              </a:spcAft>
              <a:defRPr sz="1300" i="1">
                <a:solidFill>
                  <a:schemeClr val="tx1"/>
                </a:solidFill>
                <a:latin typeface="Arial" panose="020B0604020202020204" pitchFamily="34" charset="0"/>
              </a:defRPr>
            </a:lvl7pPr>
            <a:lvl8pPr marL="3429000" indent="-228600" eaLnBrk="0" fontAlgn="base" hangingPunct="0">
              <a:spcBef>
                <a:spcPct val="0"/>
              </a:spcBef>
              <a:spcAft>
                <a:spcPct val="0"/>
              </a:spcAft>
              <a:defRPr sz="1300" i="1">
                <a:solidFill>
                  <a:schemeClr val="tx1"/>
                </a:solidFill>
                <a:latin typeface="Arial" panose="020B0604020202020204" pitchFamily="34" charset="0"/>
              </a:defRPr>
            </a:lvl8pPr>
            <a:lvl9pPr marL="3886200" indent="-228600" eaLnBrk="0" fontAlgn="base" hangingPunct="0">
              <a:spcBef>
                <a:spcPct val="0"/>
              </a:spcBef>
              <a:spcAft>
                <a:spcPct val="0"/>
              </a:spcAft>
              <a:defRPr sz="1300" i="1">
                <a:solidFill>
                  <a:schemeClr val="tx1"/>
                </a:solidFill>
                <a:latin typeface="Arial" panose="020B0604020202020204" pitchFamily="34" charset="0"/>
              </a:defRPr>
            </a:lvl9pPr>
          </a:lstStyle>
          <a:p>
            <a:pPr eaLnBrk="1" hangingPunct="1">
              <a:defRPr/>
            </a:pPr>
            <a:endParaRPr lang="en-GB" altLang="de-DE" sz="1056" dirty="0"/>
          </a:p>
        </p:txBody>
      </p:sp>
      <p:graphicFrame>
        <p:nvGraphicFramePr>
          <p:cNvPr id="5" name="Object 467" hidden="1"/>
          <p:cNvGraphicFramePr>
            <a:graphicFrameLocks noChangeAspect="1"/>
          </p:cNvGraphicFramePr>
          <p:nvPr>
            <p:custDataLst>
              <p:tags r:id="rId2"/>
            </p:custDataLst>
          </p:nvPr>
        </p:nvGraphicFramePr>
        <p:xfrm>
          <a:off x="1722" y="1593"/>
          <a:ext cx="1719" cy="1587"/>
        </p:xfrm>
        <a:graphic>
          <a:graphicData uri="http://schemas.openxmlformats.org/presentationml/2006/ole">
            <mc:AlternateContent xmlns:mc="http://schemas.openxmlformats.org/markup-compatibility/2006">
              <mc:Choice xmlns:v="urn:schemas-microsoft-com:vml" Requires="v">
                <p:oleObj spid="_x0000_s12346" name="think-cell Folie" r:id="rId4" imgW="360" imgH="360" progId="TCLayout.ActiveDocument.1">
                  <p:embed/>
                </p:oleObj>
              </mc:Choice>
              <mc:Fallback>
                <p:oleObj name="think-cell Folie" r:id="rId4" imgW="360" imgH="360" progId="TCLayout.ActiveDocument.1">
                  <p:embed/>
                  <p:pic>
                    <p:nvPicPr>
                      <p:cNvPr id="5" name="Object 467"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22" y="1593"/>
                        <a:ext cx="1719"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6" name="Picture 61" descr="CoBa_RGB_S"/>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58740" y="293690"/>
            <a:ext cx="2242608"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30"/>
          <p:cNvSpPr>
            <a:spLocks noChangeArrowheads="1"/>
          </p:cNvSpPr>
          <p:nvPr/>
        </p:nvSpPr>
        <p:spPr bwMode="auto">
          <a:xfrm>
            <a:off x="228737" y="6232525"/>
            <a:ext cx="9446815" cy="179388"/>
          </a:xfrm>
          <a:prstGeom prst="rect">
            <a:avLst/>
          </a:prstGeom>
          <a:solidFill>
            <a:schemeClr val="accent1"/>
          </a:solidFill>
          <a:ln>
            <a:noFill/>
          </a:ln>
        </p:spPr>
        <p:txBody>
          <a:bodyPr wrap="none" anchor="ctr"/>
          <a:lstStyle>
            <a:lvl1pPr eaLnBrk="0" hangingPunct="0">
              <a:defRPr sz="1300" i="1">
                <a:solidFill>
                  <a:schemeClr val="tx1"/>
                </a:solidFill>
                <a:latin typeface="Arial" pitchFamily="34" charset="0"/>
              </a:defRPr>
            </a:lvl1pPr>
            <a:lvl2pPr marL="742950" indent="-285750" eaLnBrk="0" hangingPunct="0">
              <a:defRPr sz="1300" i="1">
                <a:solidFill>
                  <a:schemeClr val="tx1"/>
                </a:solidFill>
                <a:latin typeface="Arial" pitchFamily="34" charset="0"/>
              </a:defRPr>
            </a:lvl2pPr>
            <a:lvl3pPr marL="1143000" indent="-228600" eaLnBrk="0" hangingPunct="0">
              <a:defRPr sz="1300" i="1">
                <a:solidFill>
                  <a:schemeClr val="tx1"/>
                </a:solidFill>
                <a:latin typeface="Arial" pitchFamily="34" charset="0"/>
              </a:defRPr>
            </a:lvl3pPr>
            <a:lvl4pPr marL="1600200" indent="-228600" eaLnBrk="0" hangingPunct="0">
              <a:defRPr sz="1300" i="1">
                <a:solidFill>
                  <a:schemeClr val="tx1"/>
                </a:solidFill>
                <a:latin typeface="Arial" pitchFamily="34" charset="0"/>
              </a:defRPr>
            </a:lvl4pPr>
            <a:lvl5pPr marL="2057400" indent="-228600" eaLnBrk="0" hangingPunct="0">
              <a:defRPr sz="1300" i="1">
                <a:solidFill>
                  <a:schemeClr val="tx1"/>
                </a:solidFill>
                <a:latin typeface="Arial" pitchFamily="34" charset="0"/>
              </a:defRPr>
            </a:lvl5pPr>
            <a:lvl6pPr marL="2514600" indent="-228600" eaLnBrk="0" fontAlgn="base" hangingPunct="0">
              <a:spcBef>
                <a:spcPct val="0"/>
              </a:spcBef>
              <a:spcAft>
                <a:spcPct val="0"/>
              </a:spcAft>
              <a:defRPr sz="1300" i="1">
                <a:solidFill>
                  <a:schemeClr val="tx1"/>
                </a:solidFill>
                <a:latin typeface="Arial" pitchFamily="34" charset="0"/>
              </a:defRPr>
            </a:lvl6pPr>
            <a:lvl7pPr marL="2971800" indent="-228600" eaLnBrk="0" fontAlgn="base" hangingPunct="0">
              <a:spcBef>
                <a:spcPct val="0"/>
              </a:spcBef>
              <a:spcAft>
                <a:spcPct val="0"/>
              </a:spcAft>
              <a:defRPr sz="1300" i="1">
                <a:solidFill>
                  <a:schemeClr val="tx1"/>
                </a:solidFill>
                <a:latin typeface="Arial" pitchFamily="34" charset="0"/>
              </a:defRPr>
            </a:lvl7pPr>
            <a:lvl8pPr marL="3429000" indent="-228600" eaLnBrk="0" fontAlgn="base" hangingPunct="0">
              <a:spcBef>
                <a:spcPct val="0"/>
              </a:spcBef>
              <a:spcAft>
                <a:spcPct val="0"/>
              </a:spcAft>
              <a:defRPr sz="1300" i="1">
                <a:solidFill>
                  <a:schemeClr val="tx1"/>
                </a:solidFill>
                <a:latin typeface="Arial" pitchFamily="34" charset="0"/>
              </a:defRPr>
            </a:lvl8pPr>
            <a:lvl9pPr marL="3886200" indent="-228600" eaLnBrk="0" fontAlgn="base" hangingPunct="0">
              <a:spcBef>
                <a:spcPct val="0"/>
              </a:spcBef>
              <a:spcAft>
                <a:spcPct val="0"/>
              </a:spcAft>
              <a:defRPr sz="1300" i="1">
                <a:solidFill>
                  <a:schemeClr val="tx1"/>
                </a:solidFill>
                <a:latin typeface="Arial" pitchFamily="34" charset="0"/>
              </a:defRPr>
            </a:lvl9pPr>
          </a:lstStyle>
          <a:p>
            <a:pPr algn="ctr" eaLnBrk="1" hangingPunct="1">
              <a:defRPr/>
            </a:pPr>
            <a:endParaRPr lang="en-US" altLang="en-US" sz="1625" i="0" dirty="0">
              <a:solidFill>
                <a:srgbClr val="000000"/>
              </a:solidFill>
            </a:endParaRPr>
          </a:p>
        </p:txBody>
      </p:sp>
      <p:sp>
        <p:nvSpPr>
          <p:cNvPr id="8" name="Rectangle 27"/>
          <p:cNvSpPr>
            <a:spLocks noChangeArrowheads="1"/>
          </p:cNvSpPr>
          <p:nvPr/>
        </p:nvSpPr>
        <p:spPr bwMode="auto">
          <a:xfrm>
            <a:off x="8930882" y="6484943"/>
            <a:ext cx="651801" cy="122237"/>
          </a:xfrm>
          <a:prstGeom prst="rect">
            <a:avLst/>
          </a:prstGeom>
          <a:noFill/>
          <a:ln>
            <a:noFill/>
          </a:ln>
        </p:spPr>
        <p:txBody>
          <a:bodyPr lIns="0" tIns="0" rIns="0" bIns="0" anchor="ctr"/>
          <a:lstStyle>
            <a:lvl1pPr eaLnBrk="0" hangingPunct="0">
              <a:defRPr sz="1300" i="1">
                <a:solidFill>
                  <a:schemeClr val="tx1"/>
                </a:solidFill>
                <a:latin typeface="Arial" pitchFamily="34" charset="0"/>
              </a:defRPr>
            </a:lvl1pPr>
            <a:lvl2pPr marL="742950" indent="-285750" eaLnBrk="0" hangingPunct="0">
              <a:defRPr sz="1300" i="1">
                <a:solidFill>
                  <a:schemeClr val="tx1"/>
                </a:solidFill>
                <a:latin typeface="Arial" pitchFamily="34" charset="0"/>
              </a:defRPr>
            </a:lvl2pPr>
            <a:lvl3pPr marL="1143000" indent="-228600" eaLnBrk="0" hangingPunct="0">
              <a:defRPr sz="1300" i="1">
                <a:solidFill>
                  <a:schemeClr val="tx1"/>
                </a:solidFill>
                <a:latin typeface="Arial" pitchFamily="34" charset="0"/>
              </a:defRPr>
            </a:lvl3pPr>
            <a:lvl4pPr marL="1600200" indent="-228600" eaLnBrk="0" hangingPunct="0">
              <a:defRPr sz="1300" i="1">
                <a:solidFill>
                  <a:schemeClr val="tx1"/>
                </a:solidFill>
                <a:latin typeface="Arial" pitchFamily="34" charset="0"/>
              </a:defRPr>
            </a:lvl4pPr>
            <a:lvl5pPr marL="2057400" indent="-228600" eaLnBrk="0" hangingPunct="0">
              <a:defRPr sz="1300" i="1">
                <a:solidFill>
                  <a:schemeClr val="tx1"/>
                </a:solidFill>
                <a:latin typeface="Arial" pitchFamily="34" charset="0"/>
              </a:defRPr>
            </a:lvl5pPr>
            <a:lvl6pPr marL="2514600" indent="-228600" eaLnBrk="0" fontAlgn="base" hangingPunct="0">
              <a:spcBef>
                <a:spcPct val="0"/>
              </a:spcBef>
              <a:spcAft>
                <a:spcPct val="0"/>
              </a:spcAft>
              <a:defRPr sz="1300" i="1">
                <a:solidFill>
                  <a:schemeClr val="tx1"/>
                </a:solidFill>
                <a:latin typeface="Arial" pitchFamily="34" charset="0"/>
              </a:defRPr>
            </a:lvl6pPr>
            <a:lvl7pPr marL="2971800" indent="-228600" eaLnBrk="0" fontAlgn="base" hangingPunct="0">
              <a:spcBef>
                <a:spcPct val="0"/>
              </a:spcBef>
              <a:spcAft>
                <a:spcPct val="0"/>
              </a:spcAft>
              <a:defRPr sz="1300" i="1">
                <a:solidFill>
                  <a:schemeClr val="tx1"/>
                </a:solidFill>
                <a:latin typeface="Arial" pitchFamily="34" charset="0"/>
              </a:defRPr>
            </a:lvl7pPr>
            <a:lvl8pPr marL="3429000" indent="-228600" eaLnBrk="0" fontAlgn="base" hangingPunct="0">
              <a:spcBef>
                <a:spcPct val="0"/>
              </a:spcBef>
              <a:spcAft>
                <a:spcPct val="0"/>
              </a:spcAft>
              <a:defRPr sz="1300" i="1">
                <a:solidFill>
                  <a:schemeClr val="tx1"/>
                </a:solidFill>
                <a:latin typeface="Arial" pitchFamily="34" charset="0"/>
              </a:defRPr>
            </a:lvl8pPr>
            <a:lvl9pPr marL="3886200" indent="-228600" eaLnBrk="0" fontAlgn="base" hangingPunct="0">
              <a:spcBef>
                <a:spcPct val="0"/>
              </a:spcBef>
              <a:spcAft>
                <a:spcPct val="0"/>
              </a:spcAft>
              <a:defRPr sz="1300" i="1">
                <a:solidFill>
                  <a:schemeClr val="tx1"/>
                </a:solidFill>
                <a:latin typeface="Arial" pitchFamily="34" charset="0"/>
              </a:defRPr>
            </a:lvl9pPr>
          </a:lstStyle>
          <a:p>
            <a:pPr algn="r" eaLnBrk="1" hangingPunct="1">
              <a:defRPr/>
            </a:pPr>
            <a:fld id="{D7E97278-A3FC-4A69-A4CB-CCA611F5768D}" type="slidenum">
              <a:rPr lang="de-DE" altLang="en-US" sz="650" b="1" i="0" smtClean="0">
                <a:solidFill>
                  <a:srgbClr val="000000"/>
                </a:solidFill>
              </a:rPr>
              <a:pPr algn="r" eaLnBrk="1" hangingPunct="1">
                <a:defRPr/>
              </a:pPr>
              <a:t>‹#›</a:t>
            </a:fld>
            <a:endParaRPr lang="de-DE" altLang="en-US" sz="650" b="1" i="0" dirty="0">
              <a:solidFill>
                <a:srgbClr val="000000"/>
              </a:solidFill>
            </a:endParaRPr>
          </a:p>
        </p:txBody>
      </p:sp>
      <p:sp>
        <p:nvSpPr>
          <p:cNvPr id="11" name="Rectangle 28"/>
          <p:cNvSpPr>
            <a:spLocks noChangeArrowheads="1"/>
          </p:cNvSpPr>
          <p:nvPr userDrawn="1"/>
        </p:nvSpPr>
        <p:spPr bwMode="gray">
          <a:xfrm>
            <a:off x="228735" y="6237289"/>
            <a:ext cx="9445097" cy="4064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300" i="1">
                <a:solidFill>
                  <a:schemeClr val="tx1"/>
                </a:solidFill>
                <a:latin typeface="Arial" panose="020B0604020202020204" pitchFamily="34" charset="0"/>
              </a:defRPr>
            </a:lvl1pPr>
            <a:lvl2pPr marL="742950" indent="-285750">
              <a:defRPr sz="1300" i="1">
                <a:solidFill>
                  <a:schemeClr val="tx1"/>
                </a:solidFill>
                <a:latin typeface="Arial" panose="020B0604020202020204" pitchFamily="34" charset="0"/>
              </a:defRPr>
            </a:lvl2pPr>
            <a:lvl3pPr marL="1143000" indent="-228600">
              <a:defRPr sz="1300" i="1">
                <a:solidFill>
                  <a:schemeClr val="tx1"/>
                </a:solidFill>
                <a:latin typeface="Arial" panose="020B0604020202020204" pitchFamily="34" charset="0"/>
              </a:defRPr>
            </a:lvl3pPr>
            <a:lvl4pPr marL="1600200" indent="-228600">
              <a:defRPr sz="1300" i="1">
                <a:solidFill>
                  <a:schemeClr val="tx1"/>
                </a:solidFill>
                <a:latin typeface="Arial" panose="020B0604020202020204" pitchFamily="34" charset="0"/>
              </a:defRPr>
            </a:lvl4pPr>
            <a:lvl5pPr marL="2057400" indent="-228600">
              <a:defRPr sz="1300" i="1">
                <a:solidFill>
                  <a:schemeClr val="tx1"/>
                </a:solidFill>
                <a:latin typeface="Arial" panose="020B0604020202020204" pitchFamily="34" charset="0"/>
              </a:defRPr>
            </a:lvl5pPr>
            <a:lvl6pPr marL="2514600" indent="-228600" eaLnBrk="0" fontAlgn="base" hangingPunct="0">
              <a:spcBef>
                <a:spcPct val="0"/>
              </a:spcBef>
              <a:spcAft>
                <a:spcPct val="0"/>
              </a:spcAft>
              <a:defRPr sz="1300" i="1">
                <a:solidFill>
                  <a:schemeClr val="tx1"/>
                </a:solidFill>
                <a:latin typeface="Arial" panose="020B0604020202020204" pitchFamily="34" charset="0"/>
              </a:defRPr>
            </a:lvl6pPr>
            <a:lvl7pPr marL="2971800" indent="-228600" eaLnBrk="0" fontAlgn="base" hangingPunct="0">
              <a:spcBef>
                <a:spcPct val="0"/>
              </a:spcBef>
              <a:spcAft>
                <a:spcPct val="0"/>
              </a:spcAft>
              <a:defRPr sz="1300" i="1">
                <a:solidFill>
                  <a:schemeClr val="tx1"/>
                </a:solidFill>
                <a:latin typeface="Arial" panose="020B0604020202020204" pitchFamily="34" charset="0"/>
              </a:defRPr>
            </a:lvl7pPr>
            <a:lvl8pPr marL="3429000" indent="-228600" eaLnBrk="0" fontAlgn="base" hangingPunct="0">
              <a:spcBef>
                <a:spcPct val="0"/>
              </a:spcBef>
              <a:spcAft>
                <a:spcPct val="0"/>
              </a:spcAft>
              <a:defRPr sz="1300" i="1">
                <a:solidFill>
                  <a:schemeClr val="tx1"/>
                </a:solidFill>
                <a:latin typeface="Arial" panose="020B0604020202020204" pitchFamily="34" charset="0"/>
              </a:defRPr>
            </a:lvl8pPr>
            <a:lvl9pPr marL="3886200" indent="-228600" eaLnBrk="0" fontAlgn="base" hangingPunct="0">
              <a:spcBef>
                <a:spcPct val="0"/>
              </a:spcBef>
              <a:spcAft>
                <a:spcPct val="0"/>
              </a:spcAft>
              <a:defRPr sz="1300" i="1">
                <a:solidFill>
                  <a:schemeClr val="tx1"/>
                </a:solidFill>
                <a:latin typeface="Arial" panose="020B0604020202020204" pitchFamily="34" charset="0"/>
              </a:defRPr>
            </a:lvl9pPr>
          </a:lstStyle>
          <a:p>
            <a:pPr eaLnBrk="1" hangingPunct="1">
              <a:defRPr/>
            </a:pPr>
            <a:endParaRPr lang="en-GB" altLang="de-DE" sz="1056" dirty="0"/>
          </a:p>
        </p:txBody>
      </p:sp>
      <p:grpSp>
        <p:nvGrpSpPr>
          <p:cNvPr id="12" name="Gruppieren 5"/>
          <p:cNvGrpSpPr>
            <a:grpSpLocks/>
          </p:cNvGrpSpPr>
          <p:nvPr userDrawn="1"/>
        </p:nvGrpSpPr>
        <p:grpSpPr bwMode="auto">
          <a:xfrm>
            <a:off x="7133699" y="173041"/>
            <a:ext cx="2774025" cy="682625"/>
            <a:chOff x="6584483" y="172800"/>
            <a:chExt cx="2561106" cy="683183"/>
          </a:xfrm>
        </p:grpSpPr>
        <p:sp>
          <p:nvSpPr>
            <p:cNvPr id="15" name="Rechteck 16"/>
            <p:cNvSpPr/>
            <p:nvPr userDrawn="1"/>
          </p:nvSpPr>
          <p:spPr bwMode="gray">
            <a:xfrm>
              <a:off x="6584483" y="172800"/>
              <a:ext cx="2561106" cy="683183"/>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anchor="ctr"/>
            <a:lstStyle/>
            <a:p>
              <a:pPr marL="146247" indent="-146247" algn="ctr" eaLnBrk="1" fontAlgn="auto" hangingPunct="1">
                <a:spcBef>
                  <a:spcPts val="0"/>
                </a:spcBef>
                <a:spcAft>
                  <a:spcPts val="488"/>
                </a:spcAft>
                <a:buSzPct val="110000"/>
                <a:buFont typeface="Arial" panose="020B0604020202020204" pitchFamily="34" charset="0"/>
                <a:buChar char="›"/>
                <a:defRPr/>
              </a:pPr>
              <a:endParaRPr lang="de-DE" sz="1138" dirty="0">
                <a:solidFill>
                  <a:schemeClr val="tx1"/>
                </a:solidFill>
              </a:endParaRPr>
            </a:p>
          </p:txBody>
        </p:sp>
        <p:pic>
          <p:nvPicPr>
            <p:cNvPr id="16" name="Grafik 16"/>
            <p:cNvPicPr>
              <a:picLocks noChangeAspect="1"/>
            </p:cNvPicPr>
            <p:nvPr userDrawn="1"/>
          </p:nvPicPr>
          <p:blipFill>
            <a:blip r:embed="rId7" cstate="print">
              <a:extLst>
                <a:ext uri="{28A0092B-C50C-407E-A947-70E740481C1C}">
                  <a14:useLocalDpi xmlns:a14="http://schemas.microsoft.com/office/drawing/2010/main" val="0"/>
                </a:ext>
              </a:extLst>
            </a:blip>
            <a:srcRect/>
            <a:stretch>
              <a:fillRect/>
            </a:stretch>
          </p:blipFill>
          <p:spPr bwMode="gray">
            <a:xfrm>
              <a:off x="6796800" y="306000"/>
              <a:ext cx="2131200" cy="406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 name="Titel 1"/>
          <p:cNvSpPr>
            <a:spLocks noGrp="1"/>
          </p:cNvSpPr>
          <p:nvPr>
            <p:ph type="ctrTitle"/>
          </p:nvPr>
        </p:nvSpPr>
        <p:spPr bwMode="gray">
          <a:xfrm>
            <a:off x="230100" y="4136400"/>
            <a:ext cx="9438000" cy="1119600"/>
          </a:xfrm>
        </p:spPr>
        <p:txBody>
          <a:bodyPr anchor="b">
            <a:noAutofit/>
          </a:bodyPr>
          <a:lstStyle>
            <a:lvl1pPr>
              <a:defRPr sz="2600">
                <a:solidFill>
                  <a:schemeClr val="bg1"/>
                </a:solidFill>
              </a:defRPr>
            </a:lvl1pPr>
          </a:lstStyle>
          <a:p>
            <a:r>
              <a:rPr lang="de-DE" dirty="0"/>
              <a:t>Titelmasterformat durch Klicken bearbeiten</a:t>
            </a:r>
          </a:p>
        </p:txBody>
      </p:sp>
      <p:sp>
        <p:nvSpPr>
          <p:cNvPr id="14" name="Untertitel 2"/>
          <p:cNvSpPr>
            <a:spLocks noGrp="1"/>
          </p:cNvSpPr>
          <p:nvPr>
            <p:ph type="subTitle" idx="1"/>
          </p:nvPr>
        </p:nvSpPr>
        <p:spPr bwMode="gray">
          <a:xfrm>
            <a:off x="230100" y="5274000"/>
            <a:ext cx="9438000" cy="540000"/>
          </a:xfrm>
        </p:spPr>
        <p:txBody>
          <a:bodyPr lIns="0" rIns="0" rtlCol="0">
            <a:noAutofit/>
          </a:bodyPr>
          <a:lstStyle>
            <a:lvl1pPr marL="0" indent="0">
              <a:buNone/>
              <a:defRPr lang="de-DE" sz="1138" b="0" dirty="0">
                <a:solidFill>
                  <a:schemeClr val="bg1"/>
                </a:solidFill>
                <a:latin typeface="+mj-lt"/>
                <a:ea typeface="+mj-ea"/>
                <a:cs typeface="+mj-cs"/>
              </a:defRPr>
            </a:lvl1pPr>
            <a:lvl2pPr marL="0" indent="0">
              <a:spcAft>
                <a:spcPts val="0"/>
              </a:spcAft>
              <a:buNone/>
              <a:defRPr sz="1138"/>
            </a:lvl2pPr>
            <a:lvl3pPr marL="0" indent="0">
              <a:buNone/>
              <a:defRPr sz="1138"/>
            </a:lvl3pPr>
            <a:lvl4pPr>
              <a:defRPr sz="1138" b="0"/>
            </a:lvl4pPr>
            <a:lvl5pPr>
              <a:defRPr sz="1138"/>
            </a:lvl5pPr>
          </a:lstStyle>
          <a:p>
            <a:pPr lvl="0"/>
            <a:r>
              <a:rPr lang="de-DE" dirty="0"/>
              <a:t>Formatvorlage des Untertitelmasters durch Klicken bearbeiten</a:t>
            </a:r>
          </a:p>
        </p:txBody>
      </p:sp>
    </p:spTree>
    <p:extLst>
      <p:ext uri="{BB962C8B-B14F-4D97-AF65-F5344CB8AC3E}">
        <p14:creationId xmlns:p14="http://schemas.microsoft.com/office/powerpoint/2010/main" val="881899258"/>
      </p:ext>
    </p:extLst>
  </p:cSld>
  <p:clrMapOvr>
    <a:masterClrMapping/>
  </p:clrMapOvr>
  <p:transition spd="slow"/>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Titelfolie mit Bild">
    <p:spTree>
      <p:nvGrpSpPr>
        <p:cNvPr id="1" name=""/>
        <p:cNvGrpSpPr/>
        <p:nvPr/>
      </p:nvGrpSpPr>
      <p:grpSpPr>
        <a:xfrm>
          <a:off x="0" y="0"/>
          <a:ext cx="0" cy="0"/>
          <a:chOff x="0" y="0"/>
          <a:chExt cx="0" cy="0"/>
        </a:xfrm>
      </p:grpSpPr>
      <p:graphicFrame>
        <p:nvGraphicFramePr>
          <p:cNvPr id="4" name="Objekt 3" hidden="1"/>
          <p:cNvGraphicFramePr>
            <a:graphicFrameLocks noChangeAspect="1"/>
          </p:cNvGraphicFramePr>
          <p:nvPr userDrawn="1">
            <p:custDataLst>
              <p:tags r:id="rId2"/>
            </p:custDataLst>
          </p:nvPr>
        </p:nvGraphicFramePr>
        <p:xfrm>
          <a:off x="1722" y="1592"/>
          <a:ext cx="1719" cy="1587"/>
        </p:xfrm>
        <a:graphic>
          <a:graphicData uri="http://schemas.openxmlformats.org/presentationml/2006/ole">
            <mc:AlternateContent xmlns:mc="http://schemas.openxmlformats.org/markup-compatibility/2006">
              <mc:Choice xmlns:v="urn:schemas-microsoft-com:vml" Requires="v">
                <p:oleObj spid="_x0000_s13370" name="think-cell Folie" r:id="rId4" imgW="270" imgH="270" progId="TCLayout.ActiveDocument.1">
                  <p:embed/>
                </p:oleObj>
              </mc:Choice>
              <mc:Fallback>
                <p:oleObj name="think-cell Folie" r:id="rId4" imgW="270" imgH="270" progId="TCLayout.ActiveDocument.1">
                  <p:embed/>
                  <p:pic>
                    <p:nvPicPr>
                      <p:cNvPr id="4" name="Objekt 3" hidden="1"/>
                      <p:cNvPicPr/>
                      <p:nvPr/>
                    </p:nvPicPr>
                    <p:blipFill>
                      <a:blip r:embed="rId5"/>
                      <a:stretch>
                        <a:fillRect/>
                      </a:stretch>
                    </p:blipFill>
                    <p:spPr>
                      <a:xfrm>
                        <a:off x="1722" y="1592"/>
                        <a:ext cx="1719" cy="1587"/>
                      </a:xfrm>
                      <a:prstGeom prst="rect">
                        <a:avLst/>
                      </a:prstGeom>
                    </p:spPr>
                  </p:pic>
                </p:oleObj>
              </mc:Fallback>
            </mc:AlternateContent>
          </a:graphicData>
        </a:graphic>
      </p:graphicFrame>
      <p:sp>
        <p:nvSpPr>
          <p:cNvPr id="10" name="Rectangle 28"/>
          <p:cNvSpPr>
            <a:spLocks noChangeArrowheads="1"/>
          </p:cNvSpPr>
          <p:nvPr userDrawn="1"/>
        </p:nvSpPr>
        <p:spPr bwMode="gray">
          <a:xfrm>
            <a:off x="228733" y="6237288"/>
            <a:ext cx="9445800" cy="406400"/>
          </a:xfrm>
          <a:prstGeom prst="rect">
            <a:avLst/>
          </a:prstGeom>
          <a:solidFill>
            <a:schemeClr val="accent1"/>
          </a:solidFill>
          <a:ln>
            <a:noFill/>
          </a:ln>
          <a:effectLst/>
        </p:spPr>
        <p:txBody>
          <a:bodyPr wrap="none" anchor="ctr"/>
          <a:lstStyle/>
          <a:p>
            <a:endParaRPr lang="en-GB" sz="1463" dirty="0"/>
          </a:p>
        </p:txBody>
      </p:sp>
      <p:sp>
        <p:nvSpPr>
          <p:cNvPr id="13" name="Titel 1"/>
          <p:cNvSpPr>
            <a:spLocks noGrp="1"/>
          </p:cNvSpPr>
          <p:nvPr>
            <p:ph type="ctrTitle" hasCustomPrompt="1"/>
          </p:nvPr>
        </p:nvSpPr>
        <p:spPr bwMode="gray">
          <a:xfrm>
            <a:off x="230100" y="4136400"/>
            <a:ext cx="9438000" cy="1119600"/>
          </a:xfrm>
        </p:spPr>
        <p:txBody>
          <a:bodyPr anchor="b">
            <a:noAutofit/>
          </a:bodyPr>
          <a:lstStyle>
            <a:lvl1pPr>
              <a:defRPr sz="2600">
                <a:solidFill>
                  <a:schemeClr val="bg1"/>
                </a:solidFill>
              </a:defRPr>
            </a:lvl1pPr>
          </a:lstStyle>
          <a:p>
            <a:r>
              <a:rPr lang="de-DE" dirty="0"/>
              <a:t>Präsentationstitel durch Klicken bearbeiten</a:t>
            </a:r>
          </a:p>
        </p:txBody>
      </p:sp>
      <p:sp>
        <p:nvSpPr>
          <p:cNvPr id="14" name="Untertitel 2"/>
          <p:cNvSpPr>
            <a:spLocks noGrp="1"/>
          </p:cNvSpPr>
          <p:nvPr>
            <p:ph type="subTitle" idx="1" hasCustomPrompt="1"/>
          </p:nvPr>
        </p:nvSpPr>
        <p:spPr bwMode="gray">
          <a:xfrm>
            <a:off x="230100" y="5274000"/>
            <a:ext cx="9438000" cy="540000"/>
          </a:xfrm>
        </p:spPr>
        <p:txBody>
          <a:bodyPr vert="horz" lIns="0" tIns="45720" rIns="0" bIns="45720" rtlCol="0" anchor="t">
            <a:noAutofit/>
          </a:bodyPr>
          <a:lstStyle>
            <a:lvl1pPr marL="0" indent="0">
              <a:buNone/>
              <a:defRPr lang="de-DE" sz="1138" b="0" dirty="0">
                <a:solidFill>
                  <a:schemeClr val="bg1"/>
                </a:solidFill>
                <a:latin typeface="+mj-lt"/>
                <a:ea typeface="+mj-ea"/>
                <a:cs typeface="+mj-cs"/>
              </a:defRPr>
            </a:lvl1pPr>
            <a:lvl2pPr marL="0" indent="0">
              <a:spcAft>
                <a:spcPts val="0"/>
              </a:spcAft>
              <a:buNone/>
              <a:defRPr sz="1138"/>
            </a:lvl2pPr>
            <a:lvl3pPr marL="0" indent="0">
              <a:buNone/>
              <a:defRPr sz="1138"/>
            </a:lvl3pPr>
            <a:lvl4pPr>
              <a:defRPr sz="1138" b="0"/>
            </a:lvl4pPr>
            <a:lvl5pPr>
              <a:defRPr sz="1138"/>
            </a:lvl5pPr>
          </a:lstStyle>
          <a:p>
            <a:pPr lvl="0">
              <a:spcBef>
                <a:spcPct val="0"/>
              </a:spcBef>
            </a:pPr>
            <a:r>
              <a:rPr lang="de-DE" dirty="0"/>
              <a:t>Untertitel durch Klicken bearbeiten</a:t>
            </a:r>
          </a:p>
        </p:txBody>
      </p:sp>
      <p:sp>
        <p:nvSpPr>
          <p:cNvPr id="15" name="Fußzeilenplatzhalter 4"/>
          <p:cNvSpPr>
            <a:spLocks noGrp="1"/>
          </p:cNvSpPr>
          <p:nvPr>
            <p:ph type="ftr" sz="quarter" idx="11"/>
          </p:nvPr>
        </p:nvSpPr>
        <p:spPr bwMode="gray">
          <a:xfrm>
            <a:off x="386100" y="6350400"/>
            <a:ext cx="8580000" cy="183600"/>
          </a:xfrm>
          <a:prstGeom prst="rect">
            <a:avLst/>
          </a:prstGeom>
        </p:spPr>
        <p:txBody>
          <a:bodyPr/>
          <a:lstStyle>
            <a:lvl1pPr>
              <a:defRPr sz="650"/>
            </a:lvl1pPr>
          </a:lstStyle>
          <a:p>
            <a:endParaRPr lang="de-DE" dirty="0"/>
          </a:p>
        </p:txBody>
      </p:sp>
      <p:grpSp>
        <p:nvGrpSpPr>
          <p:cNvPr id="6" name="Gruppieren 5"/>
          <p:cNvGrpSpPr/>
          <p:nvPr userDrawn="1"/>
        </p:nvGrpSpPr>
        <p:grpSpPr bwMode="gray">
          <a:xfrm>
            <a:off x="7133190" y="172800"/>
            <a:ext cx="2774532" cy="683183"/>
            <a:chOff x="6584483" y="172800"/>
            <a:chExt cx="2561106" cy="683183"/>
          </a:xfrm>
        </p:grpSpPr>
        <p:sp>
          <p:nvSpPr>
            <p:cNvPr id="16" name="Rechteck 16"/>
            <p:cNvSpPr/>
            <p:nvPr userDrawn="1"/>
          </p:nvSpPr>
          <p:spPr bwMode="gray">
            <a:xfrm>
              <a:off x="6584483" y="172800"/>
              <a:ext cx="2561106" cy="683183"/>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anchor="ctr"/>
            <a:lstStyle/>
            <a:p>
              <a:pPr marL="146250" indent="-146250" algn="ctr" fontAlgn="auto">
                <a:spcBef>
                  <a:spcPts val="0"/>
                </a:spcBef>
                <a:spcAft>
                  <a:spcPts val="488"/>
                </a:spcAft>
                <a:buSzPct val="110000"/>
                <a:buFont typeface="Arial" panose="020B0604020202020204" pitchFamily="34" charset="0"/>
                <a:buChar char="›"/>
                <a:defRPr/>
              </a:pPr>
              <a:endParaRPr lang="de-DE" sz="1138" dirty="0">
                <a:solidFill>
                  <a:schemeClr val="tx1"/>
                </a:solidFill>
              </a:endParaRPr>
            </a:p>
          </p:txBody>
        </p:sp>
        <p:pic>
          <p:nvPicPr>
            <p:cNvPr id="17" name="Grafik 16"/>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bwMode="gray">
            <a:xfrm>
              <a:off x="6796800" y="306000"/>
              <a:ext cx="2131200" cy="406955"/>
            </a:xfrm>
            <a:prstGeom prst="rect">
              <a:avLst/>
            </a:prstGeom>
          </p:spPr>
        </p:pic>
      </p:grpSp>
    </p:spTree>
    <p:extLst>
      <p:ext uri="{BB962C8B-B14F-4D97-AF65-F5344CB8AC3E}">
        <p14:creationId xmlns:p14="http://schemas.microsoft.com/office/powerpoint/2010/main" val="212249685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graphicFrame>
        <p:nvGraphicFramePr>
          <p:cNvPr id="10" name="Objekt 9" hidden="1"/>
          <p:cNvGraphicFramePr>
            <a:graphicFrameLocks noChangeAspect="1"/>
          </p:cNvGraphicFramePr>
          <p:nvPr userDrawn="1">
            <p:custDataLst>
              <p:tags r:id="rId2"/>
            </p:custDataLst>
          </p:nvPr>
        </p:nvGraphicFramePr>
        <p:xfrm>
          <a:off x="1722" y="1592"/>
          <a:ext cx="1719" cy="1587"/>
        </p:xfrm>
        <a:graphic>
          <a:graphicData uri="http://schemas.openxmlformats.org/presentationml/2006/ole">
            <mc:AlternateContent xmlns:mc="http://schemas.openxmlformats.org/markup-compatibility/2006">
              <mc:Choice xmlns:v="urn:schemas-microsoft-com:vml" Requires="v">
                <p:oleObj spid="_x0000_s14394" name="think-cell Folie" r:id="rId4" imgW="270" imgH="270" progId="TCLayout.ActiveDocument.1">
                  <p:embed/>
                </p:oleObj>
              </mc:Choice>
              <mc:Fallback>
                <p:oleObj name="think-cell Folie" r:id="rId4" imgW="270" imgH="270" progId="TCLayout.ActiveDocument.1">
                  <p:embed/>
                  <p:pic>
                    <p:nvPicPr>
                      <p:cNvPr id="10" name="Objekt 9" hidden="1"/>
                      <p:cNvPicPr/>
                      <p:nvPr/>
                    </p:nvPicPr>
                    <p:blipFill>
                      <a:blip r:embed="rId5"/>
                      <a:stretch>
                        <a:fillRect/>
                      </a:stretch>
                    </p:blipFill>
                    <p:spPr>
                      <a:xfrm>
                        <a:off x="1722" y="1592"/>
                        <a:ext cx="1719" cy="1587"/>
                      </a:xfrm>
                      <a:prstGeom prst="rect">
                        <a:avLst/>
                      </a:prstGeom>
                    </p:spPr>
                  </p:pic>
                </p:oleObj>
              </mc:Fallback>
            </mc:AlternateContent>
          </a:graphicData>
        </a:graphic>
      </p:graphicFrame>
      <p:sp>
        <p:nvSpPr>
          <p:cNvPr id="2" name="Titel 1"/>
          <p:cNvSpPr>
            <a:spLocks noGrp="1"/>
          </p:cNvSpPr>
          <p:nvPr>
            <p:ph type="title" hasCustomPrompt="1"/>
          </p:nvPr>
        </p:nvSpPr>
        <p:spPr bwMode="gray"/>
        <p:txBody>
          <a:bodyPr/>
          <a:lstStyle/>
          <a:p>
            <a:r>
              <a:rPr lang="de-DE" dirty="0"/>
              <a:t>Titel durch Klicken bearbeiten</a:t>
            </a:r>
            <a:endParaRPr lang="en-GB" dirty="0"/>
          </a:p>
        </p:txBody>
      </p:sp>
      <p:sp>
        <p:nvSpPr>
          <p:cNvPr id="4" name="Foliennummernplatzhalter 3"/>
          <p:cNvSpPr>
            <a:spLocks noGrp="1"/>
          </p:cNvSpPr>
          <p:nvPr>
            <p:ph type="sldNum" sz="quarter" idx="11"/>
          </p:nvPr>
        </p:nvSpPr>
        <p:spPr bwMode="gray">
          <a:xfrm>
            <a:off x="9060208" y="6381000"/>
            <a:ext cx="468750" cy="122400"/>
          </a:xfrm>
          <a:prstGeom prst="rect">
            <a:avLst/>
          </a:prstGeom>
        </p:spPr>
        <p:txBody>
          <a:bodyPr/>
          <a:lstStyle/>
          <a:p>
            <a:fld id="{BCEE9B3D-5DF5-477A-AC02-603DE0722B4F}" type="slidenum">
              <a:rPr lang="de-DE" smtClean="0"/>
              <a:pPr/>
              <a:t>‹#›</a:t>
            </a:fld>
            <a:endParaRPr lang="de-DE" dirty="0"/>
          </a:p>
        </p:txBody>
      </p:sp>
      <p:sp>
        <p:nvSpPr>
          <p:cNvPr id="7" name="Line 5"/>
          <p:cNvSpPr>
            <a:spLocks noChangeShapeType="1"/>
          </p:cNvSpPr>
          <p:nvPr userDrawn="1"/>
        </p:nvSpPr>
        <p:spPr bwMode="gray">
          <a:xfrm flipV="1">
            <a:off x="232174" y="1520825"/>
            <a:ext cx="9438217"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1463" dirty="0"/>
          </a:p>
        </p:txBody>
      </p:sp>
    </p:spTree>
    <p:extLst>
      <p:ext uri="{BB962C8B-B14F-4D97-AF65-F5344CB8AC3E}">
        <p14:creationId xmlns:p14="http://schemas.microsoft.com/office/powerpoint/2010/main" val="172022171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4576680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tags" Target="../tags/tag1.xml"/><Relationship Id="rId3" Type="http://schemas.openxmlformats.org/officeDocument/2006/relationships/slideLayout" Target="../slideLayouts/slideLayout31.xml"/><Relationship Id="rId21" Type="http://schemas.openxmlformats.org/officeDocument/2006/relationships/image" Target="../media/image9.wmf"/><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vmlDrawing" Target="../drawings/vmlDrawing1.vml"/><Relationship Id="rId2" Type="http://schemas.openxmlformats.org/officeDocument/2006/relationships/slideLayout" Target="../slideLayouts/slideLayout30.xml"/><Relationship Id="rId16" Type="http://schemas.openxmlformats.org/officeDocument/2006/relationships/theme" Target="../theme/theme2.xml"/><Relationship Id="rId20" Type="http://schemas.openxmlformats.org/officeDocument/2006/relationships/image" Target="../media/image8.emf"/><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23" Type="http://schemas.openxmlformats.org/officeDocument/2006/relationships/image" Target="../media/image11.jpeg"/><Relationship Id="rId10" Type="http://schemas.openxmlformats.org/officeDocument/2006/relationships/slideLayout" Target="../slideLayouts/slideLayout38.xml"/><Relationship Id="rId19" Type="http://schemas.openxmlformats.org/officeDocument/2006/relationships/oleObject" Target="../embeddings/oleObject1.bin"/><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 Id="rId22" Type="http://schemas.openxmlformats.org/officeDocument/2006/relationships/image" Target="../media/image10.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Text Placeholder 7"/>
          <p:cNvSpPr>
            <a:spLocks noGrp="1"/>
          </p:cNvSpPr>
          <p:nvPr>
            <p:ph type="body" idx="1"/>
          </p:nvPr>
        </p:nvSpPr>
        <p:spPr>
          <a:xfrm>
            <a:off x="349005" y="1536702"/>
            <a:ext cx="9206158" cy="4271963"/>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p:txBody>
      </p:sp>
      <p:sp>
        <p:nvSpPr>
          <p:cNvPr id="16" name="Text Placeholder 2"/>
          <p:cNvSpPr txBox="1">
            <a:spLocks/>
          </p:cNvSpPr>
          <p:nvPr/>
        </p:nvSpPr>
        <p:spPr>
          <a:xfrm>
            <a:off x="4729605" y="6498347"/>
            <a:ext cx="446792" cy="211193"/>
          </a:xfrm>
          <a:prstGeom prst="rect">
            <a:avLst/>
          </a:prstGeom>
          <a:ln>
            <a:noFill/>
          </a:ln>
        </p:spPr>
        <p:txBody>
          <a:bodyPr vert="horz" lIns="0" tIns="0" rIns="0" bIns="0" anchor="b"/>
          <a:lstStyle>
            <a:lvl1pPr marL="0" marR="0" indent="0" algn="l" defTabSz="457200" rtl="0" eaLnBrk="1" fontAlgn="auto" latinLnBrk="0" hangingPunct="1">
              <a:lnSpc>
                <a:spcPct val="100000"/>
              </a:lnSpc>
              <a:spcBef>
                <a:spcPts val="0"/>
              </a:spcBef>
              <a:spcAft>
                <a:spcPts val="0"/>
              </a:spcAft>
              <a:buClrTx/>
              <a:buSzTx/>
              <a:buFontTx/>
              <a:buNone/>
              <a:tabLst/>
              <a:defRPr sz="800" kern="1200" baseline="0">
                <a:solidFill>
                  <a:schemeClr val="tx1">
                    <a:lumMod val="50000"/>
                    <a:lumOff val="5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fld id="{2E997FAD-17BD-C54D-93FE-DA7D4A487AFB}" type="slidenum">
              <a:rPr lang="en-US" sz="731" noProof="0" smtClean="0">
                <a:solidFill>
                  <a:schemeClr val="accent5"/>
                </a:solidFill>
              </a:rPr>
              <a:pPr algn="ctr"/>
              <a:t>‹#›</a:t>
            </a:fld>
            <a:endParaRPr lang="en-US" sz="731" noProof="0" dirty="0">
              <a:solidFill>
                <a:schemeClr val="accent5"/>
              </a:solidFill>
            </a:endParaRPr>
          </a:p>
        </p:txBody>
      </p:sp>
      <p:sp>
        <p:nvSpPr>
          <p:cNvPr id="3" name="Title Placeholder 2"/>
          <p:cNvSpPr>
            <a:spLocks noGrp="1"/>
          </p:cNvSpPr>
          <p:nvPr>
            <p:ph type="title"/>
          </p:nvPr>
        </p:nvSpPr>
        <p:spPr>
          <a:xfrm>
            <a:off x="349006" y="190332"/>
            <a:ext cx="9206157" cy="647868"/>
          </a:xfrm>
          <a:prstGeom prst="rect">
            <a:avLst/>
          </a:prstGeom>
        </p:spPr>
        <p:txBody>
          <a:bodyPr vert="horz" lIns="0" tIns="0" rIns="0" bIns="0" rtlCol="0" anchor="b" anchorCtr="0">
            <a:normAutofit/>
          </a:bodyPr>
          <a:lstStyle/>
          <a:p>
            <a:r>
              <a:rPr lang="en-US"/>
              <a:t>Click to edit Master title style</a:t>
            </a:r>
            <a:endParaRPr lang="en-US" dirty="0"/>
          </a:p>
        </p:txBody>
      </p:sp>
      <p:pic>
        <p:nvPicPr>
          <p:cNvPr id="7" name="Picture 6"/>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8196668" y="6506033"/>
            <a:ext cx="1358496" cy="216000"/>
          </a:xfrm>
          <a:prstGeom prst="rect">
            <a:avLst/>
          </a:prstGeom>
        </p:spPr>
      </p:pic>
    </p:spTree>
    <p:extLst>
      <p:ext uri="{BB962C8B-B14F-4D97-AF65-F5344CB8AC3E}">
        <p14:creationId xmlns:p14="http://schemas.microsoft.com/office/powerpoint/2010/main" val="517779704"/>
      </p:ext>
    </p:extLst>
  </p:cSld>
  <p:clrMap bg1="lt1" tx1="dk1" bg2="lt2" tx2="dk2" accent1="accent1" accent2="accent2" accent3="accent3" accent4="accent4" accent5="accent5" accent6="accent6" hlink="hlink" folHlink="folHlink"/>
  <p:sldLayoutIdLst>
    <p:sldLayoutId id="2147484564" r:id="rId1"/>
    <p:sldLayoutId id="2147484565" r:id="rId2"/>
    <p:sldLayoutId id="2147484566" r:id="rId3"/>
    <p:sldLayoutId id="2147484567" r:id="rId4"/>
    <p:sldLayoutId id="2147484568" r:id="rId5"/>
    <p:sldLayoutId id="2147484569" r:id="rId6"/>
    <p:sldLayoutId id="2147484570" r:id="rId7"/>
    <p:sldLayoutId id="2147484571" r:id="rId8"/>
    <p:sldLayoutId id="2147484572" r:id="rId9"/>
    <p:sldLayoutId id="2147484573" r:id="rId10"/>
    <p:sldLayoutId id="2147484574" r:id="rId11"/>
    <p:sldLayoutId id="2147484575" r:id="rId12"/>
    <p:sldLayoutId id="2147484576" r:id="rId13"/>
    <p:sldLayoutId id="2147484577" r:id="rId14"/>
    <p:sldLayoutId id="2147484578" r:id="rId15"/>
    <p:sldLayoutId id="2147484579" r:id="rId16"/>
    <p:sldLayoutId id="2147484580" r:id="rId17"/>
    <p:sldLayoutId id="2147484581" r:id="rId18"/>
    <p:sldLayoutId id="2147484582" r:id="rId19"/>
    <p:sldLayoutId id="2147484583" r:id="rId20"/>
    <p:sldLayoutId id="2147484584" r:id="rId21"/>
    <p:sldLayoutId id="2147484585" r:id="rId22"/>
    <p:sldLayoutId id="2147484586" r:id="rId23"/>
    <p:sldLayoutId id="2147484587" r:id="rId24"/>
    <p:sldLayoutId id="2147484588" r:id="rId25"/>
    <p:sldLayoutId id="2147484592" r:id="rId26"/>
    <p:sldLayoutId id="2147484615" r:id="rId27"/>
    <p:sldLayoutId id="2147484642" r:id="rId28"/>
  </p:sldLayoutIdLst>
  <p:txStyles>
    <p:titleStyle>
      <a:lvl1pPr marL="0" indent="0" algn="l" defTabSz="371475" rtl="0" eaLnBrk="1" latinLnBrk="0" hangingPunct="1">
        <a:spcBef>
          <a:spcPct val="0"/>
        </a:spcBef>
        <a:spcAft>
          <a:spcPts val="0"/>
        </a:spcAft>
        <a:buFont typeface="Arial" pitchFamily="34" charset="0"/>
        <a:buNone/>
        <a:defRPr lang="fr-FR" sz="1788" b="0" kern="1200" baseline="0" smtClean="0">
          <a:solidFill>
            <a:schemeClr val="tx1"/>
          </a:solidFill>
          <a:latin typeface="+mj-lt"/>
          <a:ea typeface="+mn-ea"/>
          <a:cs typeface="+mn-cs"/>
        </a:defRPr>
      </a:lvl1pPr>
    </p:titleStyle>
    <p:bodyStyle>
      <a:lvl1pPr marL="0" indent="0" algn="l" defTabSz="371475" rtl="0" eaLnBrk="1" latinLnBrk="0" hangingPunct="1">
        <a:spcBef>
          <a:spcPts val="975"/>
        </a:spcBef>
        <a:spcAft>
          <a:spcPts val="244"/>
        </a:spcAft>
        <a:buClr>
          <a:schemeClr val="bg1"/>
        </a:buClr>
        <a:buSzPct val="25000"/>
        <a:buFont typeface="Verdana" pitchFamily="34" charset="0"/>
        <a:buNone/>
        <a:defRPr lang="en-GB" sz="1138" b="0" kern="1200" noProof="0" smtClean="0">
          <a:solidFill>
            <a:schemeClr val="tx1"/>
          </a:solidFill>
          <a:latin typeface="+mn-lt"/>
          <a:ea typeface="+mn-ea"/>
          <a:cs typeface="+mn-cs"/>
        </a:defRPr>
      </a:lvl1pPr>
      <a:lvl2pPr marL="144463" indent="-144463" algn="l" defTabSz="371475" rtl="0" eaLnBrk="1" latinLnBrk="0" hangingPunct="1">
        <a:spcBef>
          <a:spcPts val="244"/>
        </a:spcBef>
        <a:spcAft>
          <a:spcPts val="244"/>
        </a:spcAft>
        <a:buClr>
          <a:schemeClr val="tx1"/>
        </a:buClr>
        <a:buFont typeface="Arial" pitchFamily="34" charset="0"/>
        <a:buChar char="•"/>
        <a:defRPr lang="en-GB" sz="1138" kern="1200" noProof="0" smtClean="0">
          <a:solidFill>
            <a:schemeClr val="tx1"/>
          </a:solidFill>
          <a:latin typeface="+mn-lt"/>
          <a:ea typeface="+mn-ea"/>
          <a:cs typeface="+mn-cs"/>
        </a:defRPr>
      </a:lvl2pPr>
      <a:lvl3pPr marL="294084" indent="-147042" algn="l" defTabSz="417909" rtl="0" eaLnBrk="1" latinLnBrk="0" hangingPunct="1">
        <a:spcBef>
          <a:spcPts val="244"/>
        </a:spcBef>
        <a:spcAft>
          <a:spcPts val="244"/>
        </a:spcAft>
        <a:buClr>
          <a:schemeClr val="tx1"/>
        </a:buClr>
        <a:buFont typeface="Calibri" pitchFamily="34" charset="0"/>
        <a:buChar char="−"/>
        <a:defRPr lang="en-GB" sz="1138" kern="1200" noProof="0" smtClean="0">
          <a:solidFill>
            <a:schemeClr val="tx1"/>
          </a:solidFill>
          <a:latin typeface="+mn-lt"/>
          <a:ea typeface="+mn-ea"/>
          <a:cs typeface="+mn-cs"/>
        </a:defRPr>
      </a:lvl3pPr>
      <a:lvl4pPr marL="435967" indent="-131564" algn="l" defTabSz="371475" rtl="0" eaLnBrk="1" latinLnBrk="0" hangingPunct="1">
        <a:spcBef>
          <a:spcPts val="244"/>
        </a:spcBef>
        <a:spcAft>
          <a:spcPts val="244"/>
        </a:spcAft>
        <a:buClr>
          <a:schemeClr val="tx1"/>
        </a:buClr>
        <a:buFont typeface="Courier New" pitchFamily="49" charset="0"/>
        <a:buChar char="o"/>
        <a:tabLst/>
        <a:defRPr lang="en-GB" sz="975" kern="1200" noProof="0" smtClean="0">
          <a:solidFill>
            <a:schemeClr val="tx1"/>
          </a:solidFill>
          <a:latin typeface="+mn-lt"/>
          <a:ea typeface="+mn-ea"/>
          <a:cs typeface="+mn-cs"/>
        </a:defRPr>
      </a:lvl4pPr>
      <a:lvl5pPr marL="660400" indent="-134144" algn="l" defTabSz="371475" rtl="0" eaLnBrk="1" latinLnBrk="0" hangingPunct="1">
        <a:spcBef>
          <a:spcPts val="0"/>
        </a:spcBef>
        <a:buClr>
          <a:srgbClr val="D52B1E"/>
        </a:buClr>
        <a:buFont typeface="Calibri" pitchFamily="34" charset="0"/>
        <a:buChar char="-"/>
        <a:tabLst/>
        <a:defRPr lang="en-GB" sz="894" kern="1200" noProof="0">
          <a:solidFill>
            <a:srgbClr val="4D4F53"/>
          </a:solidFill>
          <a:latin typeface="+mn-lt"/>
          <a:ea typeface="+mn-ea"/>
          <a:cs typeface="+mn-cs"/>
        </a:defRPr>
      </a:lvl5pPr>
      <a:lvl6pPr marL="2043113" indent="-185738" algn="l" defTabSz="371475" rtl="0" eaLnBrk="1" latinLnBrk="0" hangingPunct="1">
        <a:spcBef>
          <a:spcPct val="20000"/>
        </a:spcBef>
        <a:buFont typeface="Arial"/>
        <a:buChar char="•"/>
        <a:defRPr sz="1625" kern="1200">
          <a:solidFill>
            <a:schemeClr val="tx1"/>
          </a:solidFill>
          <a:latin typeface="+mn-lt"/>
          <a:ea typeface="+mn-ea"/>
          <a:cs typeface="+mn-cs"/>
        </a:defRPr>
      </a:lvl6pPr>
      <a:lvl7pPr marL="2414588" indent="-185738" algn="l" defTabSz="371475" rtl="0" eaLnBrk="1" latinLnBrk="0" hangingPunct="1">
        <a:spcBef>
          <a:spcPct val="20000"/>
        </a:spcBef>
        <a:buFont typeface="Arial"/>
        <a:buChar char="•"/>
        <a:defRPr sz="1625" kern="1200">
          <a:solidFill>
            <a:schemeClr val="tx1"/>
          </a:solidFill>
          <a:latin typeface="+mn-lt"/>
          <a:ea typeface="+mn-ea"/>
          <a:cs typeface="+mn-cs"/>
        </a:defRPr>
      </a:lvl7pPr>
      <a:lvl8pPr marL="2786063" indent="-185738" algn="l" defTabSz="371475" rtl="0" eaLnBrk="1" latinLnBrk="0" hangingPunct="1">
        <a:spcBef>
          <a:spcPct val="20000"/>
        </a:spcBef>
        <a:buFont typeface="Arial"/>
        <a:buChar char="•"/>
        <a:defRPr sz="1625" kern="1200">
          <a:solidFill>
            <a:schemeClr val="tx1"/>
          </a:solidFill>
          <a:latin typeface="+mn-lt"/>
          <a:ea typeface="+mn-ea"/>
          <a:cs typeface="+mn-cs"/>
        </a:defRPr>
      </a:lvl8pPr>
      <a:lvl9pPr marL="3157538" indent="-185738" algn="l" defTabSz="371475" rtl="0" eaLnBrk="1" latinLnBrk="0" hangingPunct="1">
        <a:spcBef>
          <a:spcPct val="20000"/>
        </a:spcBef>
        <a:buFont typeface="Arial"/>
        <a:buChar char="•"/>
        <a:defRPr sz="1625" kern="1200">
          <a:solidFill>
            <a:schemeClr val="tx1"/>
          </a:solidFill>
          <a:latin typeface="+mn-lt"/>
          <a:ea typeface="+mn-ea"/>
          <a:cs typeface="+mn-cs"/>
        </a:defRPr>
      </a:lvl9pPr>
    </p:bodyStyle>
    <p:otherStyle>
      <a:defPPr>
        <a:defRPr lang="en-US"/>
      </a:defPPr>
      <a:lvl1pPr marL="0" algn="l" defTabSz="371475" rtl="0" eaLnBrk="1" latinLnBrk="0" hangingPunct="1">
        <a:defRPr sz="1463" kern="1200">
          <a:solidFill>
            <a:schemeClr val="tx1"/>
          </a:solidFill>
          <a:latin typeface="+mn-lt"/>
          <a:ea typeface="+mn-ea"/>
          <a:cs typeface="+mn-cs"/>
        </a:defRPr>
      </a:lvl1pPr>
      <a:lvl2pPr marL="371475" algn="l" defTabSz="371475" rtl="0" eaLnBrk="1" latinLnBrk="0" hangingPunct="1">
        <a:defRPr sz="1463" kern="1200">
          <a:solidFill>
            <a:schemeClr val="tx1"/>
          </a:solidFill>
          <a:latin typeface="+mn-lt"/>
          <a:ea typeface="+mn-ea"/>
          <a:cs typeface="+mn-cs"/>
        </a:defRPr>
      </a:lvl2pPr>
      <a:lvl3pPr marL="742950" algn="l" defTabSz="371475" rtl="0" eaLnBrk="1" latinLnBrk="0" hangingPunct="1">
        <a:defRPr sz="1463" kern="1200">
          <a:solidFill>
            <a:schemeClr val="tx1"/>
          </a:solidFill>
          <a:latin typeface="+mn-lt"/>
          <a:ea typeface="+mn-ea"/>
          <a:cs typeface="+mn-cs"/>
        </a:defRPr>
      </a:lvl3pPr>
      <a:lvl4pPr marL="1114425" algn="l" defTabSz="371475" rtl="0" eaLnBrk="1" latinLnBrk="0" hangingPunct="1">
        <a:defRPr sz="1463" kern="1200">
          <a:solidFill>
            <a:schemeClr val="tx1"/>
          </a:solidFill>
          <a:latin typeface="+mn-lt"/>
          <a:ea typeface="+mn-ea"/>
          <a:cs typeface="+mn-cs"/>
        </a:defRPr>
      </a:lvl4pPr>
      <a:lvl5pPr marL="1485900" algn="l" defTabSz="371475" rtl="0" eaLnBrk="1" latinLnBrk="0" hangingPunct="1">
        <a:defRPr sz="1463" kern="1200">
          <a:solidFill>
            <a:schemeClr val="tx1"/>
          </a:solidFill>
          <a:latin typeface="+mn-lt"/>
          <a:ea typeface="+mn-ea"/>
          <a:cs typeface="+mn-cs"/>
        </a:defRPr>
      </a:lvl5pPr>
      <a:lvl6pPr marL="1857375" algn="l" defTabSz="371475" rtl="0" eaLnBrk="1" latinLnBrk="0" hangingPunct="1">
        <a:defRPr sz="1463" kern="1200">
          <a:solidFill>
            <a:schemeClr val="tx1"/>
          </a:solidFill>
          <a:latin typeface="+mn-lt"/>
          <a:ea typeface="+mn-ea"/>
          <a:cs typeface="+mn-cs"/>
        </a:defRPr>
      </a:lvl6pPr>
      <a:lvl7pPr marL="2228850" algn="l" defTabSz="371475" rtl="0" eaLnBrk="1" latinLnBrk="0" hangingPunct="1">
        <a:defRPr sz="1463" kern="1200">
          <a:solidFill>
            <a:schemeClr val="tx1"/>
          </a:solidFill>
          <a:latin typeface="+mn-lt"/>
          <a:ea typeface="+mn-ea"/>
          <a:cs typeface="+mn-cs"/>
        </a:defRPr>
      </a:lvl7pPr>
      <a:lvl8pPr marL="2600325" algn="l" defTabSz="371475" rtl="0" eaLnBrk="1" latinLnBrk="0" hangingPunct="1">
        <a:defRPr sz="1463" kern="1200">
          <a:solidFill>
            <a:schemeClr val="tx1"/>
          </a:solidFill>
          <a:latin typeface="+mn-lt"/>
          <a:ea typeface="+mn-ea"/>
          <a:cs typeface="+mn-cs"/>
        </a:defRPr>
      </a:lvl8pPr>
      <a:lvl9pPr marL="2971800" algn="l" defTabSz="371475" rtl="0" eaLnBrk="1" latinLnBrk="0" hangingPunct="1">
        <a:defRPr sz="146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gray">
      <p:bgPr>
        <a:solidFill>
          <a:srgbClr val="FFFFFF"/>
        </a:solidFill>
        <a:effectLst/>
      </p:bgPr>
    </p:bg>
    <p:spTree>
      <p:nvGrpSpPr>
        <p:cNvPr id="1" name=""/>
        <p:cNvGrpSpPr/>
        <p:nvPr/>
      </p:nvGrpSpPr>
      <p:grpSpPr>
        <a:xfrm>
          <a:off x="0" y="0"/>
          <a:ext cx="0" cy="0"/>
          <a:chOff x="0" y="0"/>
          <a:chExt cx="0" cy="0"/>
        </a:xfrm>
      </p:grpSpPr>
      <p:sp>
        <p:nvSpPr>
          <p:cNvPr id="1026" name="Rectangle 28"/>
          <p:cNvSpPr>
            <a:spLocks noChangeArrowheads="1"/>
          </p:cNvSpPr>
          <p:nvPr userDrawn="1"/>
        </p:nvSpPr>
        <p:spPr bwMode="gray">
          <a:xfrm>
            <a:off x="272158" y="6237289"/>
            <a:ext cx="9367410" cy="4064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1300" i="1">
                <a:solidFill>
                  <a:schemeClr val="tx1"/>
                </a:solidFill>
                <a:latin typeface="Arial" panose="020B0604020202020204" pitchFamily="34" charset="0"/>
              </a:defRPr>
            </a:lvl1pPr>
            <a:lvl2pPr marL="742950" indent="-285750">
              <a:defRPr sz="1300" i="1">
                <a:solidFill>
                  <a:schemeClr val="tx1"/>
                </a:solidFill>
                <a:latin typeface="Arial" panose="020B0604020202020204" pitchFamily="34" charset="0"/>
              </a:defRPr>
            </a:lvl2pPr>
            <a:lvl3pPr marL="1143000" indent="-228600">
              <a:defRPr sz="1300" i="1">
                <a:solidFill>
                  <a:schemeClr val="tx1"/>
                </a:solidFill>
                <a:latin typeface="Arial" panose="020B0604020202020204" pitchFamily="34" charset="0"/>
              </a:defRPr>
            </a:lvl3pPr>
            <a:lvl4pPr marL="1600200" indent="-228600">
              <a:defRPr sz="1300" i="1">
                <a:solidFill>
                  <a:schemeClr val="tx1"/>
                </a:solidFill>
                <a:latin typeface="Arial" panose="020B0604020202020204" pitchFamily="34" charset="0"/>
              </a:defRPr>
            </a:lvl4pPr>
            <a:lvl5pPr marL="2057400" indent="-228600">
              <a:defRPr sz="1300" i="1">
                <a:solidFill>
                  <a:schemeClr val="tx1"/>
                </a:solidFill>
                <a:latin typeface="Arial" panose="020B0604020202020204" pitchFamily="34" charset="0"/>
              </a:defRPr>
            </a:lvl5pPr>
            <a:lvl6pPr marL="2514600" indent="-228600" eaLnBrk="0" fontAlgn="base" hangingPunct="0">
              <a:spcBef>
                <a:spcPct val="0"/>
              </a:spcBef>
              <a:spcAft>
                <a:spcPct val="0"/>
              </a:spcAft>
              <a:defRPr sz="1300" i="1">
                <a:solidFill>
                  <a:schemeClr val="tx1"/>
                </a:solidFill>
                <a:latin typeface="Arial" panose="020B0604020202020204" pitchFamily="34" charset="0"/>
              </a:defRPr>
            </a:lvl6pPr>
            <a:lvl7pPr marL="2971800" indent="-228600" eaLnBrk="0" fontAlgn="base" hangingPunct="0">
              <a:spcBef>
                <a:spcPct val="0"/>
              </a:spcBef>
              <a:spcAft>
                <a:spcPct val="0"/>
              </a:spcAft>
              <a:defRPr sz="1300" i="1">
                <a:solidFill>
                  <a:schemeClr val="tx1"/>
                </a:solidFill>
                <a:latin typeface="Arial" panose="020B0604020202020204" pitchFamily="34" charset="0"/>
              </a:defRPr>
            </a:lvl7pPr>
            <a:lvl8pPr marL="3429000" indent="-228600" eaLnBrk="0" fontAlgn="base" hangingPunct="0">
              <a:spcBef>
                <a:spcPct val="0"/>
              </a:spcBef>
              <a:spcAft>
                <a:spcPct val="0"/>
              </a:spcAft>
              <a:defRPr sz="1300" i="1">
                <a:solidFill>
                  <a:schemeClr val="tx1"/>
                </a:solidFill>
                <a:latin typeface="Arial" panose="020B0604020202020204" pitchFamily="34" charset="0"/>
              </a:defRPr>
            </a:lvl8pPr>
            <a:lvl9pPr marL="3886200" indent="-228600" eaLnBrk="0" fontAlgn="base" hangingPunct="0">
              <a:spcBef>
                <a:spcPct val="0"/>
              </a:spcBef>
              <a:spcAft>
                <a:spcPct val="0"/>
              </a:spcAft>
              <a:defRPr sz="1300" i="1">
                <a:solidFill>
                  <a:schemeClr val="tx1"/>
                </a:solidFill>
                <a:latin typeface="Arial" panose="020B0604020202020204" pitchFamily="34" charset="0"/>
              </a:defRPr>
            </a:lvl9pPr>
          </a:lstStyle>
          <a:p>
            <a:pPr eaLnBrk="1" hangingPunct="1">
              <a:defRPr/>
            </a:pPr>
            <a:endParaRPr lang="en-GB" altLang="de-DE" sz="1056" dirty="0"/>
          </a:p>
        </p:txBody>
      </p:sp>
      <p:graphicFrame>
        <p:nvGraphicFramePr>
          <p:cNvPr id="1027" name="Object 467" hidden="1"/>
          <p:cNvGraphicFramePr>
            <a:graphicFrameLocks noChangeAspect="1"/>
          </p:cNvGraphicFramePr>
          <p:nvPr>
            <p:custDataLst>
              <p:tags r:id="rId18"/>
            </p:custDataLst>
          </p:nvPr>
        </p:nvGraphicFramePr>
        <p:xfrm>
          <a:off x="1722" y="1593"/>
          <a:ext cx="1719" cy="1587"/>
        </p:xfrm>
        <a:graphic>
          <a:graphicData uri="http://schemas.openxmlformats.org/presentationml/2006/ole">
            <mc:AlternateContent xmlns:mc="http://schemas.openxmlformats.org/markup-compatibility/2006">
              <mc:Choice xmlns:v="urn:schemas-microsoft-com:vml" Requires="v">
                <p:oleObj spid="_x0000_s9274" name="think-cell Folie" r:id="rId19" imgW="360" imgH="360" progId="TCLayout.ActiveDocument.1">
                  <p:embed/>
                </p:oleObj>
              </mc:Choice>
              <mc:Fallback>
                <p:oleObj name="think-cell Folie" r:id="rId19" imgW="360" imgH="360" progId="TCLayout.ActiveDocument.1">
                  <p:embed/>
                  <p:pic>
                    <p:nvPicPr>
                      <p:cNvPr id="1027" name="Object 467" hidden="1"/>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722" y="1593"/>
                        <a:ext cx="1719"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28" name="Rectangle 3"/>
          <p:cNvSpPr>
            <a:spLocks noGrp="1" noChangeArrowheads="1"/>
          </p:cNvSpPr>
          <p:nvPr>
            <p:ph type="title"/>
          </p:nvPr>
        </p:nvSpPr>
        <p:spPr bwMode="auto">
          <a:xfrm>
            <a:off x="272157" y="722318"/>
            <a:ext cx="9364266" cy="712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a:t>Titelmasterformat durch Klicken bearbeiten</a:t>
            </a:r>
          </a:p>
        </p:txBody>
      </p:sp>
      <p:sp>
        <p:nvSpPr>
          <p:cNvPr id="1029" name="Rectangle 4"/>
          <p:cNvSpPr>
            <a:spLocks noGrp="1" noChangeArrowheads="1"/>
          </p:cNvSpPr>
          <p:nvPr>
            <p:ph type="body" idx="1"/>
          </p:nvPr>
        </p:nvSpPr>
        <p:spPr bwMode="auto">
          <a:xfrm>
            <a:off x="272157" y="1435105"/>
            <a:ext cx="9364266" cy="4716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dirty="0"/>
              <a:t>Textmasterformate durch Klicken bearbeiten</a:t>
            </a:r>
          </a:p>
          <a:p>
            <a:pPr lvl="1"/>
            <a:r>
              <a:rPr lang="de-DE" altLang="en-US" dirty="0"/>
              <a:t>Zweite Ebene</a:t>
            </a:r>
          </a:p>
          <a:p>
            <a:pPr lvl="2"/>
            <a:r>
              <a:rPr lang="de-DE" altLang="en-US" dirty="0"/>
              <a:t>Dritte Ebene</a:t>
            </a:r>
          </a:p>
        </p:txBody>
      </p:sp>
      <p:pic>
        <p:nvPicPr>
          <p:cNvPr id="1030" name="Picture 61" descr="CoBa_RGB_S"/>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7588695" y="379413"/>
            <a:ext cx="2047728" cy="342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1" name="Rectangle 27"/>
          <p:cNvSpPr>
            <a:spLocks noChangeArrowheads="1"/>
          </p:cNvSpPr>
          <p:nvPr/>
        </p:nvSpPr>
        <p:spPr bwMode="auto">
          <a:xfrm>
            <a:off x="8930882" y="6484943"/>
            <a:ext cx="651801" cy="122237"/>
          </a:xfrm>
          <a:prstGeom prst="rect">
            <a:avLst/>
          </a:prstGeom>
          <a:noFill/>
          <a:ln>
            <a:noFill/>
          </a:ln>
        </p:spPr>
        <p:txBody>
          <a:bodyPr lIns="0" tIns="0" rIns="0" bIns="0" anchor="ctr"/>
          <a:lstStyle>
            <a:lvl1pPr eaLnBrk="0" hangingPunct="0">
              <a:defRPr sz="1300" i="1">
                <a:solidFill>
                  <a:schemeClr val="tx1"/>
                </a:solidFill>
                <a:latin typeface="Arial" pitchFamily="34" charset="0"/>
              </a:defRPr>
            </a:lvl1pPr>
            <a:lvl2pPr marL="742950" indent="-285750" eaLnBrk="0" hangingPunct="0">
              <a:defRPr sz="1300" i="1">
                <a:solidFill>
                  <a:schemeClr val="tx1"/>
                </a:solidFill>
                <a:latin typeface="Arial" pitchFamily="34" charset="0"/>
              </a:defRPr>
            </a:lvl2pPr>
            <a:lvl3pPr marL="1143000" indent="-228600" eaLnBrk="0" hangingPunct="0">
              <a:defRPr sz="1300" i="1">
                <a:solidFill>
                  <a:schemeClr val="tx1"/>
                </a:solidFill>
                <a:latin typeface="Arial" pitchFamily="34" charset="0"/>
              </a:defRPr>
            </a:lvl3pPr>
            <a:lvl4pPr marL="1600200" indent="-228600" eaLnBrk="0" hangingPunct="0">
              <a:defRPr sz="1300" i="1">
                <a:solidFill>
                  <a:schemeClr val="tx1"/>
                </a:solidFill>
                <a:latin typeface="Arial" pitchFamily="34" charset="0"/>
              </a:defRPr>
            </a:lvl4pPr>
            <a:lvl5pPr marL="2057400" indent="-228600" eaLnBrk="0" hangingPunct="0">
              <a:defRPr sz="1300" i="1">
                <a:solidFill>
                  <a:schemeClr val="tx1"/>
                </a:solidFill>
                <a:latin typeface="Arial" pitchFamily="34" charset="0"/>
              </a:defRPr>
            </a:lvl5pPr>
            <a:lvl6pPr marL="2514600" indent="-228600" eaLnBrk="0" fontAlgn="base" hangingPunct="0">
              <a:spcBef>
                <a:spcPct val="0"/>
              </a:spcBef>
              <a:spcAft>
                <a:spcPct val="0"/>
              </a:spcAft>
              <a:defRPr sz="1300" i="1">
                <a:solidFill>
                  <a:schemeClr val="tx1"/>
                </a:solidFill>
                <a:latin typeface="Arial" pitchFamily="34" charset="0"/>
              </a:defRPr>
            </a:lvl6pPr>
            <a:lvl7pPr marL="2971800" indent="-228600" eaLnBrk="0" fontAlgn="base" hangingPunct="0">
              <a:spcBef>
                <a:spcPct val="0"/>
              </a:spcBef>
              <a:spcAft>
                <a:spcPct val="0"/>
              </a:spcAft>
              <a:defRPr sz="1300" i="1">
                <a:solidFill>
                  <a:schemeClr val="tx1"/>
                </a:solidFill>
                <a:latin typeface="Arial" pitchFamily="34" charset="0"/>
              </a:defRPr>
            </a:lvl7pPr>
            <a:lvl8pPr marL="3429000" indent="-228600" eaLnBrk="0" fontAlgn="base" hangingPunct="0">
              <a:spcBef>
                <a:spcPct val="0"/>
              </a:spcBef>
              <a:spcAft>
                <a:spcPct val="0"/>
              </a:spcAft>
              <a:defRPr sz="1300" i="1">
                <a:solidFill>
                  <a:schemeClr val="tx1"/>
                </a:solidFill>
                <a:latin typeface="Arial" pitchFamily="34" charset="0"/>
              </a:defRPr>
            </a:lvl8pPr>
            <a:lvl9pPr marL="3886200" indent="-228600" eaLnBrk="0" fontAlgn="base" hangingPunct="0">
              <a:spcBef>
                <a:spcPct val="0"/>
              </a:spcBef>
              <a:spcAft>
                <a:spcPct val="0"/>
              </a:spcAft>
              <a:defRPr sz="1300" i="1">
                <a:solidFill>
                  <a:schemeClr val="tx1"/>
                </a:solidFill>
                <a:latin typeface="Arial" pitchFamily="34" charset="0"/>
              </a:defRPr>
            </a:lvl9pPr>
          </a:lstStyle>
          <a:p>
            <a:pPr algn="r" eaLnBrk="1" hangingPunct="1">
              <a:defRPr/>
            </a:pPr>
            <a:fld id="{3CCC770D-F3EA-4AF1-A2F0-8E8E94B5DBE5}" type="slidenum">
              <a:rPr lang="de-DE" altLang="en-US" sz="650" b="1" i="0" smtClean="0">
                <a:solidFill>
                  <a:srgbClr val="000000"/>
                </a:solidFill>
              </a:rPr>
              <a:pPr algn="r" eaLnBrk="1" hangingPunct="1">
                <a:defRPr/>
              </a:pPr>
              <a:t>‹#›</a:t>
            </a:fld>
            <a:endParaRPr lang="de-DE" altLang="en-US" sz="650" b="1" i="0" dirty="0">
              <a:solidFill>
                <a:srgbClr val="000000"/>
              </a:solidFill>
            </a:endParaRPr>
          </a:p>
        </p:txBody>
      </p:sp>
      <p:sp>
        <p:nvSpPr>
          <p:cNvPr id="9" name="Rectangle 2"/>
          <p:cNvSpPr/>
          <p:nvPr userDrawn="1"/>
        </p:nvSpPr>
        <p:spPr>
          <a:xfrm>
            <a:off x="272480" y="6318079"/>
            <a:ext cx="8639884" cy="204800"/>
          </a:xfrm>
          <a:prstGeom prst="rect">
            <a:avLst/>
          </a:prstGeom>
        </p:spPr>
        <p:txBody>
          <a:bodyPr wrap="square">
            <a:spAutoFit/>
          </a:bodyPr>
          <a:lstStyle/>
          <a:p>
            <a:r>
              <a:rPr lang="de-DE" sz="731" dirty="0" err="1">
                <a:solidFill>
                  <a:schemeClr val="tx1"/>
                </a:solidFill>
              </a:rPr>
              <a:t>Regulations</a:t>
            </a:r>
            <a:r>
              <a:rPr lang="de-DE" sz="731" dirty="0">
                <a:solidFill>
                  <a:schemeClr val="tx1"/>
                </a:solidFill>
              </a:rPr>
              <a:t> – </a:t>
            </a:r>
            <a:r>
              <a:rPr lang="de-DE" sz="731" dirty="0" err="1">
                <a:solidFill>
                  <a:schemeClr val="tx1"/>
                </a:solidFill>
              </a:rPr>
              <a:t>between</a:t>
            </a:r>
            <a:r>
              <a:rPr lang="de-DE" sz="731" dirty="0">
                <a:solidFill>
                  <a:schemeClr val="tx1"/>
                </a:solidFill>
              </a:rPr>
              <a:t> </a:t>
            </a:r>
            <a:r>
              <a:rPr lang="de-DE" sz="731" dirty="0" err="1">
                <a:solidFill>
                  <a:schemeClr val="tx1"/>
                </a:solidFill>
              </a:rPr>
              <a:t>cost</a:t>
            </a:r>
            <a:r>
              <a:rPr lang="de-DE" sz="731" dirty="0">
                <a:solidFill>
                  <a:schemeClr val="tx1"/>
                </a:solidFill>
              </a:rPr>
              <a:t> </a:t>
            </a:r>
            <a:r>
              <a:rPr lang="de-DE" sz="731" dirty="0" err="1">
                <a:solidFill>
                  <a:schemeClr val="tx1"/>
                </a:solidFill>
              </a:rPr>
              <a:t>pressure</a:t>
            </a:r>
            <a:r>
              <a:rPr lang="de-DE" sz="731" dirty="0">
                <a:solidFill>
                  <a:schemeClr val="tx1"/>
                </a:solidFill>
              </a:rPr>
              <a:t> and </a:t>
            </a:r>
            <a:r>
              <a:rPr lang="de-DE" sz="731" dirty="0" err="1">
                <a:solidFill>
                  <a:schemeClr val="tx1"/>
                </a:solidFill>
              </a:rPr>
              <a:t>efficiency</a:t>
            </a:r>
            <a:r>
              <a:rPr lang="de-DE" sz="731" i="1" dirty="0">
                <a:solidFill>
                  <a:srgbClr val="000000"/>
                </a:solidFill>
              </a:rPr>
              <a:t> </a:t>
            </a:r>
            <a:r>
              <a:rPr lang="de-DE" altLang="de-DE" sz="731" i="1" dirty="0">
                <a:solidFill>
                  <a:srgbClr val="000000"/>
                </a:solidFill>
              </a:rPr>
              <a:t>| Frankfurt </a:t>
            </a:r>
          </a:p>
        </p:txBody>
      </p:sp>
    </p:spTree>
    <p:extLst>
      <p:ext uri="{BB962C8B-B14F-4D97-AF65-F5344CB8AC3E}">
        <p14:creationId xmlns:p14="http://schemas.microsoft.com/office/powerpoint/2010/main" val="743583754"/>
      </p:ext>
    </p:extLst>
  </p:cSld>
  <p:clrMap bg1="lt1" tx1="dk1" bg2="lt2" tx2="dk2" accent1="accent1" accent2="accent2" accent3="accent3" accent4="accent4" accent5="accent5" accent6="accent6" hlink="hlink" folHlink="folHlink"/>
  <p:sldLayoutIdLst>
    <p:sldLayoutId id="2147484627" r:id="rId1"/>
    <p:sldLayoutId id="2147484628" r:id="rId2"/>
    <p:sldLayoutId id="2147484629" r:id="rId3"/>
    <p:sldLayoutId id="2147484630" r:id="rId4"/>
    <p:sldLayoutId id="2147484631" r:id="rId5"/>
    <p:sldLayoutId id="2147484632" r:id="rId6"/>
    <p:sldLayoutId id="2147484633" r:id="rId7"/>
    <p:sldLayoutId id="2147484634" r:id="rId8"/>
    <p:sldLayoutId id="2147484635" r:id="rId9"/>
    <p:sldLayoutId id="2147484636" r:id="rId10"/>
    <p:sldLayoutId id="2147484637" r:id="rId11"/>
    <p:sldLayoutId id="2147484638" r:id="rId12"/>
    <p:sldLayoutId id="2147484639" r:id="rId13"/>
    <p:sldLayoutId id="2147484640" r:id="rId14"/>
    <p:sldLayoutId id="2147484641" r:id="rId15"/>
  </p:sldLayoutIdLst>
  <p:hf sldNum="0" hdr="0" ftr="0"/>
  <p:txStyles>
    <p:titleStyle>
      <a:lvl1pPr algn="l" rtl="0" eaLnBrk="0" fontAlgn="base" hangingPunct="0">
        <a:spcBef>
          <a:spcPct val="0"/>
        </a:spcBef>
        <a:spcAft>
          <a:spcPct val="0"/>
        </a:spcAft>
        <a:defRPr sz="1625" b="1">
          <a:solidFill>
            <a:srgbClr val="000000"/>
          </a:solidFill>
          <a:latin typeface="+mj-lt"/>
          <a:ea typeface="+mj-ea"/>
          <a:cs typeface="+mj-cs"/>
        </a:defRPr>
      </a:lvl1pPr>
      <a:lvl2pPr algn="l" rtl="0" eaLnBrk="0" fontAlgn="base" hangingPunct="0">
        <a:spcBef>
          <a:spcPct val="0"/>
        </a:spcBef>
        <a:spcAft>
          <a:spcPct val="0"/>
        </a:spcAft>
        <a:defRPr sz="1625" b="1">
          <a:solidFill>
            <a:srgbClr val="000000"/>
          </a:solidFill>
          <a:latin typeface="Arial" pitchFamily="34" charset="0"/>
        </a:defRPr>
      </a:lvl2pPr>
      <a:lvl3pPr algn="l" rtl="0" eaLnBrk="0" fontAlgn="base" hangingPunct="0">
        <a:spcBef>
          <a:spcPct val="0"/>
        </a:spcBef>
        <a:spcAft>
          <a:spcPct val="0"/>
        </a:spcAft>
        <a:defRPr sz="1625" b="1">
          <a:solidFill>
            <a:srgbClr val="000000"/>
          </a:solidFill>
          <a:latin typeface="Arial" pitchFamily="34" charset="0"/>
        </a:defRPr>
      </a:lvl3pPr>
      <a:lvl4pPr algn="l" rtl="0" eaLnBrk="0" fontAlgn="base" hangingPunct="0">
        <a:spcBef>
          <a:spcPct val="0"/>
        </a:spcBef>
        <a:spcAft>
          <a:spcPct val="0"/>
        </a:spcAft>
        <a:defRPr sz="1625" b="1">
          <a:solidFill>
            <a:srgbClr val="000000"/>
          </a:solidFill>
          <a:latin typeface="Arial" pitchFamily="34" charset="0"/>
        </a:defRPr>
      </a:lvl4pPr>
      <a:lvl5pPr algn="l" rtl="0" eaLnBrk="0" fontAlgn="base" hangingPunct="0">
        <a:spcBef>
          <a:spcPct val="0"/>
        </a:spcBef>
        <a:spcAft>
          <a:spcPct val="0"/>
        </a:spcAft>
        <a:defRPr sz="1625" b="1">
          <a:solidFill>
            <a:srgbClr val="000000"/>
          </a:solidFill>
          <a:latin typeface="Arial" pitchFamily="34" charset="0"/>
        </a:defRPr>
      </a:lvl5pPr>
      <a:lvl6pPr marL="371466" algn="l" rtl="0" fontAlgn="base">
        <a:spcBef>
          <a:spcPct val="0"/>
        </a:spcBef>
        <a:spcAft>
          <a:spcPct val="0"/>
        </a:spcAft>
        <a:defRPr sz="1625" b="1">
          <a:solidFill>
            <a:srgbClr val="000000"/>
          </a:solidFill>
          <a:latin typeface="Arial" pitchFamily="34" charset="0"/>
        </a:defRPr>
      </a:lvl6pPr>
      <a:lvl7pPr marL="742932" algn="l" rtl="0" fontAlgn="base">
        <a:spcBef>
          <a:spcPct val="0"/>
        </a:spcBef>
        <a:spcAft>
          <a:spcPct val="0"/>
        </a:spcAft>
        <a:defRPr sz="1625" b="1">
          <a:solidFill>
            <a:srgbClr val="000000"/>
          </a:solidFill>
          <a:latin typeface="Arial" pitchFamily="34" charset="0"/>
        </a:defRPr>
      </a:lvl7pPr>
      <a:lvl8pPr marL="1114397" algn="l" rtl="0" fontAlgn="base">
        <a:spcBef>
          <a:spcPct val="0"/>
        </a:spcBef>
        <a:spcAft>
          <a:spcPct val="0"/>
        </a:spcAft>
        <a:defRPr sz="1625" b="1">
          <a:solidFill>
            <a:srgbClr val="000000"/>
          </a:solidFill>
          <a:latin typeface="Arial" pitchFamily="34" charset="0"/>
        </a:defRPr>
      </a:lvl8pPr>
      <a:lvl9pPr marL="1485863" algn="l" rtl="0" fontAlgn="base">
        <a:spcBef>
          <a:spcPct val="0"/>
        </a:spcBef>
        <a:spcAft>
          <a:spcPct val="0"/>
        </a:spcAft>
        <a:defRPr sz="1625" b="1">
          <a:solidFill>
            <a:srgbClr val="000000"/>
          </a:solidFill>
          <a:latin typeface="Arial" pitchFamily="34" charset="0"/>
        </a:defRPr>
      </a:lvl9pPr>
    </p:titleStyle>
    <p:bodyStyle>
      <a:lvl1pPr marL="147039" indent="-147039" algn="l" rtl="0" eaLnBrk="0" fontAlgn="base" hangingPunct="0">
        <a:spcBef>
          <a:spcPct val="0"/>
        </a:spcBef>
        <a:spcAft>
          <a:spcPct val="50000"/>
        </a:spcAft>
        <a:buBlip>
          <a:blip r:embed="rId22"/>
        </a:buBlip>
        <a:defRPr sz="1300">
          <a:solidFill>
            <a:srgbClr val="000000"/>
          </a:solidFill>
          <a:latin typeface="+mn-lt"/>
          <a:ea typeface="+mn-ea"/>
          <a:cs typeface="+mn-cs"/>
        </a:defRPr>
      </a:lvl1pPr>
      <a:lvl2pPr marL="478520" indent="-189603" algn="l" rtl="0" eaLnBrk="0" fontAlgn="base" hangingPunct="0">
        <a:spcBef>
          <a:spcPct val="0"/>
        </a:spcBef>
        <a:spcAft>
          <a:spcPct val="50000"/>
        </a:spcAft>
        <a:buFont typeface="Arial" panose="020B0604020202020204" pitchFamily="34" charset="0"/>
        <a:buChar char="–"/>
        <a:defRPr sz="1300">
          <a:solidFill>
            <a:srgbClr val="000000"/>
          </a:solidFill>
          <a:latin typeface="+mn-lt"/>
        </a:defRPr>
      </a:lvl2pPr>
      <a:lvl3pPr marL="843537" indent="-190892" algn="l" rtl="0" eaLnBrk="0" fontAlgn="base" hangingPunct="0">
        <a:spcBef>
          <a:spcPct val="0"/>
        </a:spcBef>
        <a:spcAft>
          <a:spcPct val="50000"/>
        </a:spcAft>
        <a:buFont typeface="Arial" panose="020B0604020202020204" pitchFamily="34" charset="0"/>
        <a:buChar char="–"/>
        <a:defRPr sz="1300">
          <a:solidFill>
            <a:srgbClr val="000000"/>
          </a:solidFill>
          <a:latin typeface="+mn-lt"/>
        </a:defRPr>
      </a:lvl3pPr>
      <a:lvl4pPr marL="1093760" indent="-152198" algn="l" rtl="0" eaLnBrk="0" fontAlgn="base" hangingPunct="0">
        <a:lnSpc>
          <a:spcPct val="95000"/>
        </a:lnSpc>
        <a:spcBef>
          <a:spcPct val="20000"/>
        </a:spcBef>
        <a:spcAft>
          <a:spcPct val="20000"/>
        </a:spcAft>
        <a:buBlip>
          <a:blip r:embed="rId23"/>
        </a:buBlip>
        <a:defRPr>
          <a:solidFill>
            <a:schemeClr val="tx1"/>
          </a:solidFill>
          <a:latin typeface="+mn-lt"/>
        </a:defRPr>
      </a:lvl4pPr>
      <a:lvl5pPr marL="1387837" indent="-148328" algn="l" rtl="0" eaLnBrk="0" fontAlgn="base" hangingPunct="0">
        <a:lnSpc>
          <a:spcPct val="95000"/>
        </a:lnSpc>
        <a:spcBef>
          <a:spcPct val="20000"/>
        </a:spcBef>
        <a:spcAft>
          <a:spcPct val="20000"/>
        </a:spcAft>
        <a:buBlip>
          <a:blip r:embed="rId23"/>
        </a:buBlip>
        <a:defRPr>
          <a:solidFill>
            <a:schemeClr val="tx1"/>
          </a:solidFill>
          <a:latin typeface="+mn-lt"/>
        </a:defRPr>
      </a:lvl5pPr>
      <a:lvl6pPr marL="1759303" indent="-148328" algn="l" rtl="0" fontAlgn="base">
        <a:lnSpc>
          <a:spcPct val="95000"/>
        </a:lnSpc>
        <a:spcBef>
          <a:spcPct val="20000"/>
        </a:spcBef>
        <a:spcAft>
          <a:spcPct val="20000"/>
        </a:spcAft>
        <a:buBlip>
          <a:blip r:embed="rId23"/>
        </a:buBlip>
        <a:defRPr>
          <a:solidFill>
            <a:schemeClr val="tx1"/>
          </a:solidFill>
          <a:latin typeface="+mn-lt"/>
        </a:defRPr>
      </a:lvl6pPr>
      <a:lvl7pPr marL="2130769" indent="-148328" algn="l" rtl="0" fontAlgn="base">
        <a:lnSpc>
          <a:spcPct val="95000"/>
        </a:lnSpc>
        <a:spcBef>
          <a:spcPct val="20000"/>
        </a:spcBef>
        <a:spcAft>
          <a:spcPct val="20000"/>
        </a:spcAft>
        <a:buBlip>
          <a:blip r:embed="rId23"/>
        </a:buBlip>
        <a:defRPr>
          <a:solidFill>
            <a:schemeClr val="tx1"/>
          </a:solidFill>
          <a:latin typeface="+mn-lt"/>
        </a:defRPr>
      </a:lvl7pPr>
      <a:lvl8pPr marL="2502234" indent="-148328" algn="l" rtl="0" fontAlgn="base">
        <a:lnSpc>
          <a:spcPct val="95000"/>
        </a:lnSpc>
        <a:spcBef>
          <a:spcPct val="20000"/>
        </a:spcBef>
        <a:spcAft>
          <a:spcPct val="20000"/>
        </a:spcAft>
        <a:buBlip>
          <a:blip r:embed="rId23"/>
        </a:buBlip>
        <a:defRPr>
          <a:solidFill>
            <a:schemeClr val="tx1"/>
          </a:solidFill>
          <a:latin typeface="+mn-lt"/>
        </a:defRPr>
      </a:lvl8pPr>
      <a:lvl9pPr marL="2873700" indent="-148328" algn="l" rtl="0" fontAlgn="base">
        <a:lnSpc>
          <a:spcPct val="95000"/>
        </a:lnSpc>
        <a:spcBef>
          <a:spcPct val="20000"/>
        </a:spcBef>
        <a:spcAft>
          <a:spcPct val="20000"/>
        </a:spcAft>
        <a:buBlip>
          <a:blip r:embed="rId23"/>
        </a:buBlip>
        <a:defRPr>
          <a:solidFill>
            <a:schemeClr val="tx1"/>
          </a:solidFill>
          <a:latin typeface="+mn-lt"/>
        </a:defRPr>
      </a:lvl9pPr>
    </p:bodyStyle>
    <p:otherStyle>
      <a:defPPr>
        <a:defRPr lang="en-US"/>
      </a:defPPr>
      <a:lvl1pPr marL="0" algn="l" defTabSz="742932" rtl="0" eaLnBrk="1" latinLnBrk="0" hangingPunct="1">
        <a:defRPr sz="1463" kern="1200">
          <a:solidFill>
            <a:schemeClr val="tx1"/>
          </a:solidFill>
          <a:latin typeface="+mn-lt"/>
          <a:ea typeface="+mn-ea"/>
          <a:cs typeface="+mn-cs"/>
        </a:defRPr>
      </a:lvl1pPr>
      <a:lvl2pPr marL="371466" algn="l" defTabSz="742932" rtl="0" eaLnBrk="1" latinLnBrk="0" hangingPunct="1">
        <a:defRPr sz="1463" kern="1200">
          <a:solidFill>
            <a:schemeClr val="tx1"/>
          </a:solidFill>
          <a:latin typeface="+mn-lt"/>
          <a:ea typeface="+mn-ea"/>
          <a:cs typeface="+mn-cs"/>
        </a:defRPr>
      </a:lvl2pPr>
      <a:lvl3pPr marL="742932" algn="l" defTabSz="742932" rtl="0" eaLnBrk="1" latinLnBrk="0" hangingPunct="1">
        <a:defRPr sz="1463" kern="1200">
          <a:solidFill>
            <a:schemeClr val="tx1"/>
          </a:solidFill>
          <a:latin typeface="+mn-lt"/>
          <a:ea typeface="+mn-ea"/>
          <a:cs typeface="+mn-cs"/>
        </a:defRPr>
      </a:lvl3pPr>
      <a:lvl4pPr marL="1114397" algn="l" defTabSz="742932" rtl="0" eaLnBrk="1" latinLnBrk="0" hangingPunct="1">
        <a:defRPr sz="1463" kern="1200">
          <a:solidFill>
            <a:schemeClr val="tx1"/>
          </a:solidFill>
          <a:latin typeface="+mn-lt"/>
          <a:ea typeface="+mn-ea"/>
          <a:cs typeface="+mn-cs"/>
        </a:defRPr>
      </a:lvl4pPr>
      <a:lvl5pPr marL="1485863" algn="l" defTabSz="742932" rtl="0" eaLnBrk="1" latinLnBrk="0" hangingPunct="1">
        <a:defRPr sz="1463" kern="1200">
          <a:solidFill>
            <a:schemeClr val="tx1"/>
          </a:solidFill>
          <a:latin typeface="+mn-lt"/>
          <a:ea typeface="+mn-ea"/>
          <a:cs typeface="+mn-cs"/>
        </a:defRPr>
      </a:lvl5pPr>
      <a:lvl6pPr marL="1857329" algn="l" defTabSz="742932" rtl="0" eaLnBrk="1" latinLnBrk="0" hangingPunct="1">
        <a:defRPr sz="1463" kern="1200">
          <a:solidFill>
            <a:schemeClr val="tx1"/>
          </a:solidFill>
          <a:latin typeface="+mn-lt"/>
          <a:ea typeface="+mn-ea"/>
          <a:cs typeface="+mn-cs"/>
        </a:defRPr>
      </a:lvl6pPr>
      <a:lvl7pPr marL="2228795" algn="l" defTabSz="742932" rtl="0" eaLnBrk="1" latinLnBrk="0" hangingPunct="1">
        <a:defRPr sz="1463" kern="1200">
          <a:solidFill>
            <a:schemeClr val="tx1"/>
          </a:solidFill>
          <a:latin typeface="+mn-lt"/>
          <a:ea typeface="+mn-ea"/>
          <a:cs typeface="+mn-cs"/>
        </a:defRPr>
      </a:lvl7pPr>
      <a:lvl8pPr marL="2600260" algn="l" defTabSz="742932" rtl="0" eaLnBrk="1" latinLnBrk="0" hangingPunct="1">
        <a:defRPr sz="1463" kern="1200">
          <a:solidFill>
            <a:schemeClr val="tx1"/>
          </a:solidFill>
          <a:latin typeface="+mn-lt"/>
          <a:ea typeface="+mn-ea"/>
          <a:cs typeface="+mn-cs"/>
        </a:defRPr>
      </a:lvl8pPr>
      <a:lvl9pPr marL="2971726" algn="l" defTabSz="742932" rtl="0" eaLnBrk="1" latinLnBrk="0" hangingPunct="1">
        <a:defRPr sz="146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7469">
          <p15:clr>
            <a:srgbClr val="F26B43"/>
          </p15:clr>
        </p15:guide>
        <p15:guide id="3" pos="21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png"/><Relationship Id="rId1" Type="http://schemas.openxmlformats.org/officeDocument/2006/relationships/slideLayout" Target="../slideLayouts/slideLayout27.xml"/><Relationship Id="rId5" Type="http://schemas.openxmlformats.org/officeDocument/2006/relationships/image" Target="../media/image19.jpg"/><Relationship Id="rId4" Type="http://schemas.openxmlformats.org/officeDocument/2006/relationships/image" Target="../media/image18.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emf"/><Relationship Id="rId12" Type="http://schemas.openxmlformats.org/officeDocument/2006/relationships/image" Target="../media/image30.png"/><Relationship Id="rId2" Type="http://schemas.openxmlformats.org/officeDocument/2006/relationships/image" Target="../media/image20.png"/><Relationship Id="rId1" Type="http://schemas.openxmlformats.org/officeDocument/2006/relationships/slideLayout" Target="../slideLayouts/slideLayout28.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s>
</file>

<file path=ppt/slides/_rels/slide6.xml.rels><?xml version="1.0" encoding="UTF-8" standalone="yes"?>
<Relationships xmlns="http://schemas.openxmlformats.org/package/2006/relationships"><Relationship Id="rId2" Type="http://schemas.openxmlformats.org/officeDocument/2006/relationships/image" Target="../media/image31.wmf"/><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xml"/><Relationship Id="rId1" Type="http://schemas.openxmlformats.org/officeDocument/2006/relationships/slideLayout" Target="../slideLayouts/slideLayout19.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7.xml"/><Relationship Id="rId4" Type="http://schemas.openxmlformats.org/officeDocument/2006/relationships/image" Target="../media/image38.png"/></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image" Target="../media/image42.svg"/><Relationship Id="rId2" Type="http://schemas.openxmlformats.org/officeDocument/2006/relationships/notesSlide" Target="../notesSlides/notesSlide3.xml"/><Relationship Id="rId1" Type="http://schemas.openxmlformats.org/officeDocument/2006/relationships/slideLayout" Target="../slideLayouts/slideLayout20.xml"/><Relationship Id="rId6" Type="http://schemas.openxmlformats.org/officeDocument/2006/relationships/image" Target="../media/image40.png"/><Relationship Id="rId5" Type="http://schemas.openxmlformats.org/officeDocument/2006/relationships/image" Target="../media/image40.svg"/><Relationship Id="rId4" Type="http://schemas.openxmlformats.org/officeDocument/2006/relationships/image" Target="../media/image39.png"/></Relationships>
</file>

<file path=ppt/slides/_rels/slide1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CBB224D3-BF04-42B8-A022-0FFE7A7A1347}"/>
              </a:ext>
            </a:extLst>
          </p:cNvPr>
          <p:cNvSpPr>
            <a:spLocks noGrp="1"/>
          </p:cNvSpPr>
          <p:nvPr>
            <p:ph type="body" sz="quarter" idx="10"/>
          </p:nvPr>
        </p:nvSpPr>
        <p:spPr>
          <a:xfrm>
            <a:off x="611021" y="1087067"/>
            <a:ext cx="8513101" cy="695434"/>
          </a:xfrm>
        </p:spPr>
        <p:txBody>
          <a:bodyPr/>
          <a:lstStyle/>
          <a:p>
            <a:pPr algn="just"/>
            <a:r>
              <a:rPr lang="en-GB" dirty="0"/>
              <a:t>Practical experiences with implementation of SDMX for granular AnaCredit reporting across Eurozone for financial institutions and central banks</a:t>
            </a:r>
            <a:endParaRPr lang="en-US" kern="0" dirty="0"/>
          </a:p>
        </p:txBody>
      </p:sp>
      <p:sp>
        <p:nvSpPr>
          <p:cNvPr id="3" name="Text Placeholder 2">
            <a:extLst>
              <a:ext uri="{FF2B5EF4-FFF2-40B4-BE49-F238E27FC236}">
                <a16:creationId xmlns:a16="http://schemas.microsoft.com/office/drawing/2014/main" xmlns="" id="{C179FDBA-50FF-42BE-8926-E62853F293A1}"/>
              </a:ext>
            </a:extLst>
          </p:cNvPr>
          <p:cNvSpPr>
            <a:spLocks noGrp="1"/>
          </p:cNvSpPr>
          <p:nvPr>
            <p:ph type="body" sz="quarter" idx="11"/>
          </p:nvPr>
        </p:nvSpPr>
        <p:spPr>
          <a:xfrm>
            <a:off x="521487" y="4315670"/>
            <a:ext cx="6557221" cy="360000"/>
          </a:xfrm>
        </p:spPr>
        <p:txBody>
          <a:bodyPr/>
          <a:lstStyle/>
          <a:p>
            <a:r>
              <a:rPr lang="de-DE" dirty="0" err="1"/>
              <a:t>Prepared</a:t>
            </a:r>
            <a:r>
              <a:rPr lang="de-DE" dirty="0"/>
              <a:t> </a:t>
            </a:r>
            <a:r>
              <a:rPr lang="de-DE" dirty="0" err="1"/>
              <a:t>by</a:t>
            </a:r>
            <a:r>
              <a:rPr lang="de-DE" dirty="0"/>
              <a:t>: Gaurav Sachdeva</a:t>
            </a:r>
          </a:p>
        </p:txBody>
      </p:sp>
      <p:sp>
        <p:nvSpPr>
          <p:cNvPr id="4" name="Text Placeholder 3">
            <a:extLst>
              <a:ext uri="{FF2B5EF4-FFF2-40B4-BE49-F238E27FC236}">
                <a16:creationId xmlns:a16="http://schemas.microsoft.com/office/drawing/2014/main" xmlns="" id="{A2128EEC-184E-4B21-9042-73B754484686}"/>
              </a:ext>
            </a:extLst>
          </p:cNvPr>
          <p:cNvSpPr>
            <a:spLocks noGrp="1"/>
          </p:cNvSpPr>
          <p:nvPr>
            <p:ph type="body" sz="quarter" idx="12"/>
          </p:nvPr>
        </p:nvSpPr>
        <p:spPr>
          <a:xfrm>
            <a:off x="522921" y="4847835"/>
            <a:ext cx="6555787" cy="360000"/>
          </a:xfrm>
        </p:spPr>
        <p:txBody>
          <a:bodyPr/>
          <a:lstStyle/>
          <a:p>
            <a:r>
              <a:rPr lang="de-DE" dirty="0"/>
              <a:t>Budapest, </a:t>
            </a:r>
            <a:r>
              <a:rPr lang="en-US" sz="1200" dirty="0"/>
              <a:t>September</a:t>
            </a:r>
            <a:r>
              <a:rPr lang="de-DE" dirty="0"/>
              <a:t> 2019</a:t>
            </a:r>
          </a:p>
        </p:txBody>
      </p:sp>
      <p:sp>
        <p:nvSpPr>
          <p:cNvPr id="5" name="Rechteck 4"/>
          <p:cNvSpPr/>
          <p:nvPr/>
        </p:nvSpPr>
        <p:spPr>
          <a:xfrm>
            <a:off x="522921" y="1743457"/>
            <a:ext cx="7243691" cy="523220"/>
          </a:xfrm>
          <a:prstGeom prst="rect">
            <a:avLst/>
          </a:prstGeom>
        </p:spPr>
        <p:txBody>
          <a:bodyPr wrap="square">
            <a:spAutoFit/>
          </a:bodyPr>
          <a:lstStyle/>
          <a:p>
            <a:endParaRPr lang="en-US" sz="2800">
              <a:solidFill>
                <a:schemeClr val="bg1"/>
              </a:solidFill>
            </a:endParaRPr>
          </a:p>
        </p:txBody>
      </p:sp>
      <p:sp>
        <p:nvSpPr>
          <p:cNvPr id="8" name="Textplatzhalter 7">
            <a:extLst>
              <a:ext uri="{FF2B5EF4-FFF2-40B4-BE49-F238E27FC236}">
                <a16:creationId xmlns:a16="http://schemas.microsoft.com/office/drawing/2014/main" xmlns="" id="{A1DC651B-42D5-4A32-9732-BE3D8F95B86C}"/>
              </a:ext>
            </a:extLst>
          </p:cNvPr>
          <p:cNvSpPr>
            <a:spLocks noGrp="1"/>
          </p:cNvSpPr>
          <p:nvPr>
            <p:ph type="body" sz="quarter" idx="14"/>
          </p:nvPr>
        </p:nvSpPr>
        <p:spPr>
          <a:xfrm>
            <a:off x="611023" y="3541723"/>
            <a:ext cx="6557220" cy="656341"/>
          </a:xfrm>
        </p:spPr>
        <p:txBody>
          <a:bodyPr/>
          <a:lstStyle/>
          <a:p>
            <a:r>
              <a:rPr lang="en-US" kern="0" dirty="0"/>
              <a:t>http://reg.tech</a:t>
            </a:r>
          </a:p>
          <a:p>
            <a:endParaRPr lang="de-DE" dirty="0"/>
          </a:p>
        </p:txBody>
      </p:sp>
    </p:spTree>
    <p:extLst>
      <p:ext uri="{BB962C8B-B14F-4D97-AF65-F5344CB8AC3E}">
        <p14:creationId xmlns:p14="http://schemas.microsoft.com/office/powerpoint/2010/main" val="39952589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a:extLst>
              <a:ext uri="{FF2B5EF4-FFF2-40B4-BE49-F238E27FC236}">
                <a16:creationId xmlns:a16="http://schemas.microsoft.com/office/drawing/2014/main" xmlns="" id="{2007BF1E-CFE7-9244-9C40-A292969326D7}"/>
              </a:ext>
            </a:extLst>
          </p:cNvPr>
          <p:cNvSpPr>
            <a:spLocks noChangeArrowheads="1"/>
          </p:cNvSpPr>
          <p:nvPr/>
        </p:nvSpPr>
        <p:spPr bwMode="auto">
          <a:xfrm>
            <a:off x="1097911" y="2927671"/>
            <a:ext cx="7716109" cy="504000"/>
          </a:xfrm>
          <a:prstGeom prst="roundRect">
            <a:avLst/>
          </a:prstGeom>
          <a:solidFill>
            <a:srgbClr val="7AB800"/>
          </a:solidFill>
          <a:ln w="12700" cap="flat" cmpd="sng" algn="ctr">
            <a:noFill/>
            <a:prstDash val="solid"/>
            <a:miter lim="800000"/>
          </a:ln>
          <a:effectLst/>
        </p:spPr>
        <p:txBody>
          <a:bodyPr rtlCol="0" anchor="ctr"/>
          <a:lstStyle/>
          <a:p>
            <a:pPr lvl="2" defTabSz="990570"/>
            <a:r>
              <a:rPr lang="en-US" kern="0">
                <a:solidFill>
                  <a:prstClr val="white"/>
                </a:solidFill>
              </a:rPr>
              <a:t>About </a:t>
            </a:r>
            <a:r>
              <a:rPr lang="en-US" kern="0" dirty="0">
                <a:solidFill>
                  <a:prstClr val="white"/>
                </a:solidFill>
              </a:rPr>
              <a:t>AnaCredit </a:t>
            </a:r>
            <a:r>
              <a:rPr lang="en-US" kern="0">
                <a:solidFill>
                  <a:prstClr val="white"/>
                </a:solidFill>
              </a:rPr>
              <a:t>&amp; </a:t>
            </a:r>
            <a:r>
              <a:rPr lang="en-US" kern="0" dirty="0">
                <a:solidFill>
                  <a:prstClr val="white"/>
                </a:solidFill>
              </a:rPr>
              <a:t>Exemplary use cases </a:t>
            </a:r>
            <a:r>
              <a:rPr lang="en-US" kern="0">
                <a:solidFill>
                  <a:prstClr val="white"/>
                </a:solidFill>
              </a:rPr>
              <a:t>with SDMX</a:t>
            </a:r>
            <a:endParaRPr lang="en-US" kern="0" dirty="0">
              <a:solidFill>
                <a:prstClr val="white"/>
              </a:solidFill>
            </a:endParaRPr>
          </a:p>
        </p:txBody>
      </p:sp>
      <p:sp>
        <p:nvSpPr>
          <p:cNvPr id="5" name="Text Box 6">
            <a:extLst>
              <a:ext uri="{FF2B5EF4-FFF2-40B4-BE49-F238E27FC236}">
                <a16:creationId xmlns:a16="http://schemas.microsoft.com/office/drawing/2014/main" xmlns="" id="{AF47B760-AFE6-F34C-B98D-87493EB50A1F}"/>
              </a:ext>
            </a:extLst>
          </p:cNvPr>
          <p:cNvSpPr txBox="1">
            <a:spLocks noChangeArrowheads="1"/>
          </p:cNvSpPr>
          <p:nvPr/>
        </p:nvSpPr>
        <p:spPr bwMode="auto">
          <a:xfrm>
            <a:off x="1196319" y="2999671"/>
            <a:ext cx="692390" cy="360000"/>
          </a:xfrm>
          <a:prstGeom prst="roundRect">
            <a:avLst/>
          </a:prstGeom>
          <a:solidFill>
            <a:schemeClr val="bg1"/>
          </a:solidFill>
          <a:ln w="19050">
            <a:noFill/>
            <a:miter lim="800000"/>
            <a:headEnd/>
            <a:tailEnd/>
          </a:ln>
          <a:effectLst>
            <a:outerShdw blurRad="50800" dist="38100" dir="2700000" algn="tl" rotWithShape="0">
              <a:prstClr val="black">
                <a:alpha val="40000"/>
              </a:prstClr>
            </a:outerShdw>
          </a:effectLst>
        </p:spPr>
        <p:txBody>
          <a:bodyPr lIns="36000" tIns="36000" rIns="36000" bIns="36000" anchor="ctr"/>
          <a:lstStyle>
            <a:defPPr>
              <a:defRPr lang="en-US"/>
            </a:defPPr>
            <a:lvl1pPr algn="ctr">
              <a:spcBef>
                <a:spcPct val="50000"/>
              </a:spcBef>
              <a:defRPr sz="1600" b="1">
                <a:solidFill>
                  <a:srgbClr val="747474"/>
                </a:solidFill>
                <a:latin typeface="Verdana"/>
              </a:defRPr>
            </a:lvl1pPr>
          </a:lstStyle>
          <a:p>
            <a:r>
              <a:rPr lang="en-GB">
                <a:solidFill>
                  <a:schemeClr val="tx1"/>
                </a:solidFill>
                <a:latin typeface="+mn-lt"/>
              </a:rPr>
              <a:t>2</a:t>
            </a:r>
          </a:p>
        </p:txBody>
      </p:sp>
      <p:sp>
        <p:nvSpPr>
          <p:cNvPr id="9" name="Rectangle 5">
            <a:extLst>
              <a:ext uri="{FF2B5EF4-FFF2-40B4-BE49-F238E27FC236}">
                <a16:creationId xmlns:a16="http://schemas.microsoft.com/office/drawing/2014/main" xmlns="" id="{8E6E1FFD-A414-A847-9A8E-271A81BA4CD9}"/>
              </a:ext>
            </a:extLst>
          </p:cNvPr>
          <p:cNvSpPr>
            <a:spLocks noChangeArrowheads="1"/>
          </p:cNvSpPr>
          <p:nvPr/>
        </p:nvSpPr>
        <p:spPr bwMode="auto">
          <a:xfrm>
            <a:off x="1097269" y="2324511"/>
            <a:ext cx="7727176" cy="504000"/>
          </a:xfrm>
          <a:prstGeom prst="roundRect">
            <a:avLst/>
          </a:prstGeom>
          <a:solidFill>
            <a:srgbClr val="00B0F0"/>
          </a:solidFill>
          <a:ln w="12700" cap="flat" cmpd="sng" algn="ctr">
            <a:noFill/>
            <a:prstDash val="solid"/>
            <a:miter lim="800000"/>
          </a:ln>
          <a:effectLst/>
        </p:spPr>
        <p:txBody>
          <a:bodyPr rtlCol="0" anchor="ctr"/>
          <a:lstStyle/>
          <a:p>
            <a:pPr lvl="2" defTabSz="990570"/>
            <a:r>
              <a:rPr lang="en-GB" kern="0" dirty="0" err="1">
                <a:solidFill>
                  <a:prstClr val="white"/>
                </a:solidFill>
              </a:rPr>
              <a:t>RegTech</a:t>
            </a:r>
            <a:r>
              <a:rPr lang="en-GB" kern="0" dirty="0">
                <a:solidFill>
                  <a:prstClr val="white"/>
                </a:solidFill>
              </a:rPr>
              <a:t> &amp; </a:t>
            </a:r>
            <a:r>
              <a:rPr lang="en-GB" kern="0" dirty="0" err="1">
                <a:solidFill>
                  <a:prstClr val="white"/>
                </a:solidFill>
              </a:rPr>
              <a:t>SupTech</a:t>
            </a:r>
            <a:r>
              <a:rPr lang="en-GB" kern="0" dirty="0">
                <a:solidFill>
                  <a:prstClr val="white"/>
                </a:solidFill>
              </a:rPr>
              <a:t> @ BearingPoint</a:t>
            </a:r>
          </a:p>
        </p:txBody>
      </p:sp>
      <p:sp>
        <p:nvSpPr>
          <p:cNvPr id="10" name="Text Box 6">
            <a:extLst>
              <a:ext uri="{FF2B5EF4-FFF2-40B4-BE49-F238E27FC236}">
                <a16:creationId xmlns:a16="http://schemas.microsoft.com/office/drawing/2014/main" xmlns="" id="{5568A17B-17F5-3D40-9D19-0DDF0D498770}"/>
              </a:ext>
            </a:extLst>
          </p:cNvPr>
          <p:cNvSpPr txBox="1">
            <a:spLocks noChangeArrowheads="1"/>
          </p:cNvSpPr>
          <p:nvPr/>
        </p:nvSpPr>
        <p:spPr bwMode="auto">
          <a:xfrm>
            <a:off x="1192689" y="2396511"/>
            <a:ext cx="692390" cy="360000"/>
          </a:xfrm>
          <a:prstGeom prst="roundRect">
            <a:avLst/>
          </a:prstGeom>
          <a:solidFill>
            <a:schemeClr val="bg1"/>
          </a:solidFill>
          <a:ln w="19050">
            <a:noFill/>
            <a:miter lim="800000"/>
            <a:headEnd/>
            <a:tailEnd/>
          </a:ln>
          <a:effectLst>
            <a:outerShdw blurRad="50800" dist="38100" dir="2700000" algn="tl" rotWithShape="0">
              <a:prstClr val="black">
                <a:alpha val="40000"/>
              </a:prstClr>
            </a:outerShdw>
          </a:effectLst>
        </p:spPr>
        <p:txBody>
          <a:bodyPr lIns="36000" tIns="36000" rIns="36000" bIns="36000" anchor="ctr"/>
          <a:lstStyle>
            <a:defPPr>
              <a:defRPr lang="en-US"/>
            </a:defPPr>
            <a:lvl1pPr algn="ctr">
              <a:spcBef>
                <a:spcPct val="50000"/>
              </a:spcBef>
              <a:defRPr sz="1600" b="1">
                <a:solidFill>
                  <a:srgbClr val="747474"/>
                </a:solidFill>
                <a:latin typeface="Verdana"/>
              </a:defRPr>
            </a:lvl1pPr>
          </a:lstStyle>
          <a:p>
            <a:r>
              <a:rPr lang="en-GB">
                <a:solidFill>
                  <a:schemeClr val="tx1"/>
                </a:solidFill>
                <a:latin typeface="+mn-lt"/>
              </a:rPr>
              <a:t>1</a:t>
            </a:r>
          </a:p>
        </p:txBody>
      </p:sp>
      <p:sp>
        <p:nvSpPr>
          <p:cNvPr id="11" name="Rectangle 5">
            <a:extLst>
              <a:ext uri="{FF2B5EF4-FFF2-40B4-BE49-F238E27FC236}">
                <a16:creationId xmlns:a16="http://schemas.microsoft.com/office/drawing/2014/main" xmlns="" id="{EEFEDFA7-7AF6-4E41-9F98-DD13F9782FCA}"/>
              </a:ext>
            </a:extLst>
          </p:cNvPr>
          <p:cNvSpPr>
            <a:spLocks noChangeArrowheads="1"/>
          </p:cNvSpPr>
          <p:nvPr/>
        </p:nvSpPr>
        <p:spPr bwMode="auto">
          <a:xfrm>
            <a:off x="1094531" y="3535186"/>
            <a:ext cx="7719489" cy="504000"/>
          </a:xfrm>
          <a:prstGeom prst="roundRect">
            <a:avLst/>
          </a:prstGeom>
          <a:solidFill>
            <a:srgbClr val="7AB800"/>
          </a:solidFill>
          <a:ln w="12700" cap="flat" cmpd="sng" algn="ctr">
            <a:noFill/>
            <a:prstDash val="solid"/>
            <a:miter lim="800000"/>
          </a:ln>
          <a:effectLst/>
        </p:spPr>
        <p:txBody>
          <a:bodyPr rtlCol="0" anchor="ctr"/>
          <a:lstStyle/>
          <a:p>
            <a:pPr lvl="2" defTabSz="990570"/>
            <a:r>
              <a:rPr lang="de-DE" kern="0" dirty="0" err="1">
                <a:solidFill>
                  <a:prstClr val="white"/>
                </a:solidFill>
              </a:rPr>
              <a:t>Lessons</a:t>
            </a:r>
            <a:r>
              <a:rPr lang="de-DE" kern="0" dirty="0">
                <a:solidFill>
                  <a:prstClr val="white"/>
                </a:solidFill>
              </a:rPr>
              <a:t> </a:t>
            </a:r>
            <a:r>
              <a:rPr lang="de-DE" kern="0" dirty="0" err="1">
                <a:solidFill>
                  <a:prstClr val="white"/>
                </a:solidFill>
              </a:rPr>
              <a:t>learnt</a:t>
            </a:r>
            <a:r>
              <a:rPr lang="de-DE" kern="0" dirty="0">
                <a:solidFill>
                  <a:prstClr val="white"/>
                </a:solidFill>
              </a:rPr>
              <a:t> </a:t>
            </a:r>
            <a:r>
              <a:rPr lang="de-DE" kern="0" dirty="0" err="1">
                <a:solidFill>
                  <a:prstClr val="white"/>
                </a:solidFill>
              </a:rPr>
              <a:t>from</a:t>
            </a:r>
            <a:r>
              <a:rPr lang="de-DE" kern="0" dirty="0">
                <a:solidFill>
                  <a:prstClr val="white"/>
                </a:solidFill>
              </a:rPr>
              <a:t> SDMX &amp; AnaCredit &amp; </a:t>
            </a:r>
            <a:r>
              <a:rPr lang="en-GB" kern="0" dirty="0">
                <a:solidFill>
                  <a:prstClr val="white"/>
                </a:solidFill>
              </a:rPr>
              <a:t>Observations for the future</a:t>
            </a:r>
          </a:p>
        </p:txBody>
      </p:sp>
      <p:sp>
        <p:nvSpPr>
          <p:cNvPr id="12" name="Text Box 6">
            <a:extLst>
              <a:ext uri="{FF2B5EF4-FFF2-40B4-BE49-F238E27FC236}">
                <a16:creationId xmlns:a16="http://schemas.microsoft.com/office/drawing/2014/main" xmlns="" id="{9F3CE2AC-CA40-463D-9483-228EA0D1EBCE}"/>
              </a:ext>
            </a:extLst>
          </p:cNvPr>
          <p:cNvSpPr txBox="1">
            <a:spLocks noChangeArrowheads="1"/>
          </p:cNvSpPr>
          <p:nvPr/>
        </p:nvSpPr>
        <p:spPr bwMode="auto">
          <a:xfrm>
            <a:off x="1189951" y="3607186"/>
            <a:ext cx="692693" cy="360000"/>
          </a:xfrm>
          <a:prstGeom prst="roundRect">
            <a:avLst/>
          </a:prstGeom>
          <a:solidFill>
            <a:schemeClr val="bg1"/>
          </a:solidFill>
          <a:ln w="19050">
            <a:noFill/>
            <a:miter lim="800000"/>
            <a:headEnd/>
            <a:tailEnd/>
          </a:ln>
          <a:effectLst>
            <a:outerShdw blurRad="50800" dist="38100" dir="2700000" algn="tl" rotWithShape="0">
              <a:prstClr val="black">
                <a:alpha val="40000"/>
              </a:prstClr>
            </a:outerShdw>
          </a:effectLst>
        </p:spPr>
        <p:txBody>
          <a:bodyPr lIns="36000" tIns="36000" rIns="36000" bIns="36000" anchor="ctr"/>
          <a:lstStyle/>
          <a:p>
            <a:pPr algn="ctr">
              <a:spcBef>
                <a:spcPct val="50000"/>
              </a:spcBef>
              <a:defRPr/>
            </a:pPr>
            <a:r>
              <a:rPr lang="en-GB" sz="1600" b="1"/>
              <a:t>3</a:t>
            </a:r>
          </a:p>
        </p:txBody>
      </p:sp>
    </p:spTree>
    <p:extLst>
      <p:ext uri="{BB962C8B-B14F-4D97-AF65-F5344CB8AC3E}">
        <p14:creationId xmlns:p14="http://schemas.microsoft.com/office/powerpoint/2010/main" val="32430224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Textplatzhalter 91"/>
          <p:cNvSpPr>
            <a:spLocks noGrp="1"/>
          </p:cNvSpPr>
          <p:nvPr>
            <p:ph type="body" sz="quarter" idx="10"/>
          </p:nvPr>
        </p:nvSpPr>
        <p:spPr/>
        <p:txBody>
          <a:bodyPr/>
          <a:lstStyle/>
          <a:p>
            <a:r>
              <a:rPr lang="en-US" dirty="0">
                <a:solidFill>
                  <a:schemeClr val="accent2"/>
                </a:solidFill>
              </a:rPr>
              <a:t>Regulatory competence and global presence</a:t>
            </a:r>
          </a:p>
        </p:txBody>
      </p:sp>
      <p:sp>
        <p:nvSpPr>
          <p:cNvPr id="90" name="Titel 89"/>
          <p:cNvSpPr>
            <a:spLocks noGrp="1"/>
          </p:cNvSpPr>
          <p:nvPr>
            <p:ph type="title"/>
          </p:nvPr>
        </p:nvSpPr>
        <p:spPr/>
        <p:txBody>
          <a:bodyPr/>
          <a:lstStyle/>
          <a:p>
            <a:r>
              <a:rPr lang="en-US" dirty="0"/>
              <a:t>RegTech &amp; </a:t>
            </a:r>
            <a:r>
              <a:rPr lang="en-US" dirty="0" err="1"/>
              <a:t>SupTech</a:t>
            </a:r>
            <a:r>
              <a:rPr lang="en-US" dirty="0"/>
              <a:t> @ BearingPoint</a:t>
            </a:r>
          </a:p>
        </p:txBody>
      </p:sp>
      <p:grpSp>
        <p:nvGrpSpPr>
          <p:cNvPr id="122" name="Gruppieren 12">
            <a:extLst>
              <a:ext uri="{FF2B5EF4-FFF2-40B4-BE49-F238E27FC236}">
                <a16:creationId xmlns:a16="http://schemas.microsoft.com/office/drawing/2014/main" xmlns="" id="{A0BEE78D-44BC-488F-A9CA-D6B85F2006AE}"/>
              </a:ext>
            </a:extLst>
          </p:cNvPr>
          <p:cNvGrpSpPr/>
          <p:nvPr/>
        </p:nvGrpSpPr>
        <p:grpSpPr>
          <a:xfrm>
            <a:off x="3367251" y="4295087"/>
            <a:ext cx="2048817" cy="1531173"/>
            <a:chOff x="1836866" y="4973331"/>
            <a:chExt cx="2180945" cy="1629922"/>
          </a:xfrm>
        </p:grpSpPr>
        <p:sp>
          <p:nvSpPr>
            <p:cNvPr id="123" name="Freeform 6">
              <a:extLst>
                <a:ext uri="{FF2B5EF4-FFF2-40B4-BE49-F238E27FC236}">
                  <a16:creationId xmlns:a16="http://schemas.microsoft.com/office/drawing/2014/main" xmlns="" id="{479D3392-676E-4D4B-9A7F-4F04905F03B7}"/>
                </a:ext>
              </a:extLst>
            </p:cNvPr>
            <p:cNvSpPr>
              <a:spLocks noEditPoints="1"/>
            </p:cNvSpPr>
            <p:nvPr/>
          </p:nvSpPr>
          <p:spPr bwMode="auto">
            <a:xfrm>
              <a:off x="1836866" y="4973331"/>
              <a:ext cx="674320" cy="700846"/>
            </a:xfrm>
            <a:custGeom>
              <a:avLst/>
              <a:gdLst>
                <a:gd name="T0" fmla="*/ 62 w 483"/>
                <a:gd name="T1" fmla="*/ 210 h 502"/>
                <a:gd name="T2" fmla="*/ 114 w 483"/>
                <a:gd name="T3" fmla="*/ 150 h 502"/>
                <a:gd name="T4" fmla="*/ 161 w 483"/>
                <a:gd name="T5" fmla="*/ 269 h 502"/>
                <a:gd name="T6" fmla="*/ 246 w 483"/>
                <a:gd name="T7" fmla="*/ 373 h 502"/>
                <a:gd name="T8" fmla="*/ 333 w 483"/>
                <a:gd name="T9" fmla="*/ 286 h 502"/>
                <a:gd name="T10" fmla="*/ 315 w 483"/>
                <a:gd name="T11" fmla="*/ 299 h 502"/>
                <a:gd name="T12" fmla="*/ 303 w 483"/>
                <a:gd name="T13" fmla="*/ 302 h 502"/>
                <a:gd name="T14" fmla="*/ 296 w 483"/>
                <a:gd name="T15" fmla="*/ 237 h 502"/>
                <a:gd name="T16" fmla="*/ 262 w 483"/>
                <a:gd name="T17" fmla="*/ 230 h 502"/>
                <a:gd name="T18" fmla="*/ 239 w 483"/>
                <a:gd name="T19" fmla="*/ 230 h 502"/>
                <a:gd name="T20" fmla="*/ 230 w 483"/>
                <a:gd name="T21" fmla="*/ 230 h 502"/>
                <a:gd name="T22" fmla="*/ 204 w 483"/>
                <a:gd name="T23" fmla="*/ 230 h 502"/>
                <a:gd name="T24" fmla="*/ 179 w 483"/>
                <a:gd name="T25" fmla="*/ 265 h 502"/>
                <a:gd name="T26" fmla="*/ 179 w 483"/>
                <a:gd name="T27" fmla="*/ 265 h 502"/>
                <a:gd name="T28" fmla="*/ 176 w 483"/>
                <a:gd name="T29" fmla="*/ 290 h 502"/>
                <a:gd name="T30" fmla="*/ 195 w 483"/>
                <a:gd name="T31" fmla="*/ 320 h 502"/>
                <a:gd name="T32" fmla="*/ 198 w 483"/>
                <a:gd name="T33" fmla="*/ 332 h 502"/>
                <a:gd name="T34" fmla="*/ 213 w 483"/>
                <a:gd name="T35" fmla="*/ 340 h 502"/>
                <a:gd name="T36" fmla="*/ 243 w 483"/>
                <a:gd name="T37" fmla="*/ 355 h 502"/>
                <a:gd name="T38" fmla="*/ 243 w 483"/>
                <a:gd name="T39" fmla="*/ 355 h 502"/>
                <a:gd name="T40" fmla="*/ 275 w 483"/>
                <a:gd name="T41" fmla="*/ 347 h 502"/>
                <a:gd name="T42" fmla="*/ 296 w 483"/>
                <a:gd name="T43" fmla="*/ 336 h 502"/>
                <a:gd name="T44" fmla="*/ 303 w 483"/>
                <a:gd name="T45" fmla="*/ 279 h 502"/>
                <a:gd name="T46" fmla="*/ 303 w 483"/>
                <a:gd name="T47" fmla="*/ 269 h 502"/>
                <a:gd name="T48" fmla="*/ 292 w 483"/>
                <a:gd name="T49" fmla="*/ 304 h 502"/>
                <a:gd name="T50" fmla="*/ 206 w 483"/>
                <a:gd name="T51" fmla="*/ 246 h 502"/>
                <a:gd name="T52" fmla="*/ 206 w 483"/>
                <a:gd name="T53" fmla="*/ 246 h 502"/>
                <a:gd name="T54" fmla="*/ 198 w 483"/>
                <a:gd name="T55" fmla="*/ 286 h 502"/>
                <a:gd name="T56" fmla="*/ 206 w 483"/>
                <a:gd name="T57" fmla="*/ 327 h 502"/>
                <a:gd name="T58" fmla="*/ 267 w 483"/>
                <a:gd name="T59" fmla="*/ 274 h 502"/>
                <a:gd name="T60" fmla="*/ 267 w 483"/>
                <a:gd name="T61" fmla="*/ 265 h 502"/>
                <a:gd name="T62" fmla="*/ 255 w 483"/>
                <a:gd name="T63" fmla="*/ 334 h 502"/>
                <a:gd name="T64" fmla="*/ 259 w 483"/>
                <a:gd name="T65" fmla="*/ 308 h 502"/>
                <a:gd name="T66" fmla="*/ 234 w 483"/>
                <a:gd name="T67" fmla="*/ 265 h 502"/>
                <a:gd name="T68" fmla="*/ 259 w 483"/>
                <a:gd name="T69" fmla="*/ 286 h 502"/>
                <a:gd name="T70" fmla="*/ 260 w 483"/>
                <a:gd name="T71" fmla="*/ 177 h 502"/>
                <a:gd name="T72" fmla="*/ 273 w 483"/>
                <a:gd name="T73" fmla="*/ 97 h 502"/>
                <a:gd name="T74" fmla="*/ 174 w 483"/>
                <a:gd name="T75" fmla="*/ 170 h 502"/>
                <a:gd name="T76" fmla="*/ 186 w 483"/>
                <a:gd name="T77" fmla="*/ 104 h 502"/>
                <a:gd name="T78" fmla="*/ 223 w 483"/>
                <a:gd name="T79" fmla="*/ 87 h 502"/>
                <a:gd name="T80" fmla="*/ 200 w 483"/>
                <a:gd name="T81" fmla="*/ 25 h 502"/>
                <a:gd name="T82" fmla="*/ 244 w 483"/>
                <a:gd name="T83" fmla="*/ 0 h 502"/>
                <a:gd name="T84" fmla="*/ 290 w 483"/>
                <a:gd name="T85" fmla="*/ 62 h 502"/>
                <a:gd name="T86" fmla="*/ 2 w 483"/>
                <a:gd name="T87" fmla="*/ 416 h 502"/>
                <a:gd name="T88" fmla="*/ 144 w 483"/>
                <a:gd name="T89" fmla="*/ 398 h 502"/>
                <a:gd name="T90" fmla="*/ 52 w 483"/>
                <a:gd name="T91" fmla="*/ 336 h 502"/>
                <a:gd name="T92" fmla="*/ 39 w 483"/>
                <a:gd name="T93" fmla="*/ 299 h 502"/>
                <a:gd name="T94" fmla="*/ 75 w 483"/>
                <a:gd name="T95" fmla="*/ 331 h 502"/>
                <a:gd name="T96" fmla="*/ 110 w 483"/>
                <a:gd name="T97" fmla="*/ 286 h 502"/>
                <a:gd name="T98" fmla="*/ 75 w 483"/>
                <a:gd name="T99" fmla="*/ 248 h 502"/>
                <a:gd name="T100" fmla="*/ 39 w 483"/>
                <a:gd name="T101" fmla="*/ 283 h 502"/>
                <a:gd name="T102" fmla="*/ 395 w 483"/>
                <a:gd name="T103" fmla="*/ 419 h 502"/>
                <a:gd name="T104" fmla="*/ 471 w 483"/>
                <a:gd name="T105" fmla="*/ 341 h 502"/>
                <a:gd name="T106" fmla="*/ 407 w 483"/>
                <a:gd name="T107" fmla="*/ 332 h 502"/>
                <a:gd name="T108" fmla="*/ 384 w 483"/>
                <a:gd name="T109" fmla="*/ 299 h 502"/>
                <a:gd name="T110" fmla="*/ 430 w 483"/>
                <a:gd name="T111" fmla="*/ 324 h 502"/>
                <a:gd name="T112" fmla="*/ 450 w 483"/>
                <a:gd name="T113" fmla="*/ 279 h 502"/>
                <a:gd name="T114" fmla="*/ 416 w 483"/>
                <a:gd name="T115" fmla="*/ 246 h 502"/>
                <a:gd name="T116" fmla="*/ 382 w 483"/>
                <a:gd name="T117" fmla="*/ 279 h 502"/>
                <a:gd name="T118" fmla="*/ 326 w 483"/>
                <a:gd name="T119" fmla="*/ 449 h 502"/>
                <a:gd name="T120" fmla="*/ 248 w 483"/>
                <a:gd name="T121" fmla="*/ 440 h 502"/>
                <a:gd name="T122" fmla="*/ 356 w 483"/>
                <a:gd name="T123" fmla="*/ 67 h 502"/>
                <a:gd name="T124" fmla="*/ 352 w 483"/>
                <a:gd name="T125" fmla="*/ 157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83" h="502">
                  <a:moveTo>
                    <a:pt x="114" y="150"/>
                  </a:moveTo>
                  <a:lnTo>
                    <a:pt x="114" y="150"/>
                  </a:lnTo>
                  <a:lnTo>
                    <a:pt x="105" y="164"/>
                  </a:lnTo>
                  <a:lnTo>
                    <a:pt x="99" y="179"/>
                  </a:lnTo>
                  <a:lnTo>
                    <a:pt x="96" y="194"/>
                  </a:lnTo>
                  <a:lnTo>
                    <a:pt x="94" y="210"/>
                  </a:lnTo>
                  <a:lnTo>
                    <a:pt x="94" y="210"/>
                  </a:lnTo>
                  <a:lnTo>
                    <a:pt x="96" y="223"/>
                  </a:lnTo>
                  <a:lnTo>
                    <a:pt x="62" y="223"/>
                  </a:lnTo>
                  <a:lnTo>
                    <a:pt x="62" y="223"/>
                  </a:lnTo>
                  <a:lnTo>
                    <a:pt x="62" y="210"/>
                  </a:lnTo>
                  <a:lnTo>
                    <a:pt x="62" y="210"/>
                  </a:lnTo>
                  <a:lnTo>
                    <a:pt x="64" y="187"/>
                  </a:lnTo>
                  <a:lnTo>
                    <a:pt x="69" y="166"/>
                  </a:lnTo>
                  <a:lnTo>
                    <a:pt x="78" y="147"/>
                  </a:lnTo>
                  <a:lnTo>
                    <a:pt x="91" y="127"/>
                  </a:lnTo>
                  <a:lnTo>
                    <a:pt x="69" y="106"/>
                  </a:lnTo>
                  <a:lnTo>
                    <a:pt x="115" y="94"/>
                  </a:lnTo>
                  <a:lnTo>
                    <a:pt x="161" y="81"/>
                  </a:lnTo>
                  <a:lnTo>
                    <a:pt x="149" y="127"/>
                  </a:lnTo>
                  <a:lnTo>
                    <a:pt x="137" y="173"/>
                  </a:lnTo>
                  <a:lnTo>
                    <a:pt x="114" y="150"/>
                  </a:lnTo>
                  <a:lnTo>
                    <a:pt x="114" y="150"/>
                  </a:lnTo>
                  <a:close/>
                  <a:moveTo>
                    <a:pt x="246" y="198"/>
                  </a:moveTo>
                  <a:lnTo>
                    <a:pt x="246" y="198"/>
                  </a:lnTo>
                  <a:lnTo>
                    <a:pt x="229" y="200"/>
                  </a:lnTo>
                  <a:lnTo>
                    <a:pt x="213" y="205"/>
                  </a:lnTo>
                  <a:lnTo>
                    <a:pt x="197" y="214"/>
                  </a:lnTo>
                  <a:lnTo>
                    <a:pt x="184" y="225"/>
                  </a:lnTo>
                  <a:lnTo>
                    <a:pt x="184" y="225"/>
                  </a:lnTo>
                  <a:lnTo>
                    <a:pt x="174" y="237"/>
                  </a:lnTo>
                  <a:lnTo>
                    <a:pt x="165" y="251"/>
                  </a:lnTo>
                  <a:lnTo>
                    <a:pt x="161" y="269"/>
                  </a:lnTo>
                  <a:lnTo>
                    <a:pt x="160" y="286"/>
                  </a:lnTo>
                  <a:lnTo>
                    <a:pt x="160" y="286"/>
                  </a:lnTo>
                  <a:lnTo>
                    <a:pt x="161" y="304"/>
                  </a:lnTo>
                  <a:lnTo>
                    <a:pt x="165" y="320"/>
                  </a:lnTo>
                  <a:lnTo>
                    <a:pt x="174" y="334"/>
                  </a:lnTo>
                  <a:lnTo>
                    <a:pt x="184" y="348"/>
                  </a:lnTo>
                  <a:lnTo>
                    <a:pt x="184" y="348"/>
                  </a:lnTo>
                  <a:lnTo>
                    <a:pt x="197" y="359"/>
                  </a:lnTo>
                  <a:lnTo>
                    <a:pt x="213" y="366"/>
                  </a:lnTo>
                  <a:lnTo>
                    <a:pt x="229" y="371"/>
                  </a:lnTo>
                  <a:lnTo>
                    <a:pt x="246" y="373"/>
                  </a:lnTo>
                  <a:lnTo>
                    <a:pt x="246" y="373"/>
                  </a:lnTo>
                  <a:lnTo>
                    <a:pt x="264" y="371"/>
                  </a:lnTo>
                  <a:lnTo>
                    <a:pt x="280" y="366"/>
                  </a:lnTo>
                  <a:lnTo>
                    <a:pt x="294" y="359"/>
                  </a:lnTo>
                  <a:lnTo>
                    <a:pt x="308" y="348"/>
                  </a:lnTo>
                  <a:lnTo>
                    <a:pt x="308" y="348"/>
                  </a:lnTo>
                  <a:lnTo>
                    <a:pt x="319" y="334"/>
                  </a:lnTo>
                  <a:lnTo>
                    <a:pt x="326" y="320"/>
                  </a:lnTo>
                  <a:lnTo>
                    <a:pt x="331" y="304"/>
                  </a:lnTo>
                  <a:lnTo>
                    <a:pt x="333" y="286"/>
                  </a:lnTo>
                  <a:lnTo>
                    <a:pt x="333" y="286"/>
                  </a:lnTo>
                  <a:lnTo>
                    <a:pt x="331" y="269"/>
                  </a:lnTo>
                  <a:lnTo>
                    <a:pt x="326" y="251"/>
                  </a:lnTo>
                  <a:lnTo>
                    <a:pt x="319" y="237"/>
                  </a:lnTo>
                  <a:lnTo>
                    <a:pt x="308" y="225"/>
                  </a:lnTo>
                  <a:lnTo>
                    <a:pt x="308" y="225"/>
                  </a:lnTo>
                  <a:lnTo>
                    <a:pt x="294" y="214"/>
                  </a:lnTo>
                  <a:lnTo>
                    <a:pt x="280" y="205"/>
                  </a:lnTo>
                  <a:lnTo>
                    <a:pt x="264" y="200"/>
                  </a:lnTo>
                  <a:lnTo>
                    <a:pt x="246" y="198"/>
                  </a:lnTo>
                  <a:lnTo>
                    <a:pt x="246" y="198"/>
                  </a:lnTo>
                  <a:close/>
                  <a:moveTo>
                    <a:pt x="315" y="299"/>
                  </a:moveTo>
                  <a:lnTo>
                    <a:pt x="315" y="299"/>
                  </a:lnTo>
                  <a:lnTo>
                    <a:pt x="313" y="308"/>
                  </a:lnTo>
                  <a:lnTo>
                    <a:pt x="313" y="308"/>
                  </a:lnTo>
                  <a:lnTo>
                    <a:pt x="306" y="313"/>
                  </a:lnTo>
                  <a:lnTo>
                    <a:pt x="299" y="320"/>
                  </a:lnTo>
                  <a:lnTo>
                    <a:pt x="299" y="320"/>
                  </a:lnTo>
                  <a:lnTo>
                    <a:pt x="298" y="320"/>
                  </a:lnTo>
                  <a:lnTo>
                    <a:pt x="298" y="320"/>
                  </a:lnTo>
                  <a:lnTo>
                    <a:pt x="303" y="302"/>
                  </a:lnTo>
                  <a:lnTo>
                    <a:pt x="303" y="302"/>
                  </a:lnTo>
                  <a:lnTo>
                    <a:pt x="303" y="302"/>
                  </a:lnTo>
                  <a:lnTo>
                    <a:pt x="315" y="299"/>
                  </a:lnTo>
                  <a:lnTo>
                    <a:pt x="315" y="299"/>
                  </a:lnTo>
                  <a:close/>
                  <a:moveTo>
                    <a:pt x="296" y="237"/>
                  </a:moveTo>
                  <a:lnTo>
                    <a:pt x="296" y="237"/>
                  </a:lnTo>
                  <a:lnTo>
                    <a:pt x="303" y="244"/>
                  </a:lnTo>
                  <a:lnTo>
                    <a:pt x="303" y="244"/>
                  </a:lnTo>
                  <a:lnTo>
                    <a:pt x="292" y="239"/>
                  </a:lnTo>
                  <a:lnTo>
                    <a:pt x="292" y="239"/>
                  </a:lnTo>
                  <a:lnTo>
                    <a:pt x="289" y="230"/>
                  </a:lnTo>
                  <a:lnTo>
                    <a:pt x="289" y="230"/>
                  </a:lnTo>
                  <a:lnTo>
                    <a:pt x="296" y="237"/>
                  </a:lnTo>
                  <a:lnTo>
                    <a:pt x="296" y="237"/>
                  </a:lnTo>
                  <a:close/>
                  <a:moveTo>
                    <a:pt x="267" y="219"/>
                  </a:moveTo>
                  <a:lnTo>
                    <a:pt x="267" y="219"/>
                  </a:lnTo>
                  <a:lnTo>
                    <a:pt x="275" y="225"/>
                  </a:lnTo>
                  <a:lnTo>
                    <a:pt x="280" y="233"/>
                  </a:lnTo>
                  <a:lnTo>
                    <a:pt x="280" y="233"/>
                  </a:lnTo>
                  <a:lnTo>
                    <a:pt x="280" y="233"/>
                  </a:lnTo>
                  <a:lnTo>
                    <a:pt x="280" y="233"/>
                  </a:lnTo>
                  <a:lnTo>
                    <a:pt x="262" y="230"/>
                  </a:lnTo>
                  <a:lnTo>
                    <a:pt x="262" y="230"/>
                  </a:lnTo>
                  <a:lnTo>
                    <a:pt x="262" y="230"/>
                  </a:lnTo>
                  <a:lnTo>
                    <a:pt x="259" y="217"/>
                  </a:lnTo>
                  <a:lnTo>
                    <a:pt x="259" y="217"/>
                  </a:lnTo>
                  <a:lnTo>
                    <a:pt x="267" y="219"/>
                  </a:lnTo>
                  <a:lnTo>
                    <a:pt x="267" y="219"/>
                  </a:lnTo>
                  <a:close/>
                  <a:moveTo>
                    <a:pt x="250" y="216"/>
                  </a:moveTo>
                  <a:lnTo>
                    <a:pt x="250" y="216"/>
                  </a:lnTo>
                  <a:lnTo>
                    <a:pt x="253" y="230"/>
                  </a:lnTo>
                  <a:lnTo>
                    <a:pt x="253" y="230"/>
                  </a:lnTo>
                  <a:lnTo>
                    <a:pt x="246" y="228"/>
                  </a:lnTo>
                  <a:lnTo>
                    <a:pt x="246" y="228"/>
                  </a:lnTo>
                  <a:lnTo>
                    <a:pt x="239" y="230"/>
                  </a:lnTo>
                  <a:lnTo>
                    <a:pt x="239" y="230"/>
                  </a:lnTo>
                  <a:lnTo>
                    <a:pt x="243" y="216"/>
                  </a:lnTo>
                  <a:lnTo>
                    <a:pt x="243" y="216"/>
                  </a:lnTo>
                  <a:lnTo>
                    <a:pt x="246" y="216"/>
                  </a:lnTo>
                  <a:lnTo>
                    <a:pt x="246" y="216"/>
                  </a:lnTo>
                  <a:lnTo>
                    <a:pt x="250" y="216"/>
                  </a:lnTo>
                  <a:lnTo>
                    <a:pt x="250" y="216"/>
                  </a:lnTo>
                  <a:close/>
                  <a:moveTo>
                    <a:pt x="234" y="217"/>
                  </a:moveTo>
                  <a:lnTo>
                    <a:pt x="234" y="217"/>
                  </a:lnTo>
                  <a:lnTo>
                    <a:pt x="230" y="230"/>
                  </a:lnTo>
                  <a:lnTo>
                    <a:pt x="230" y="230"/>
                  </a:lnTo>
                  <a:lnTo>
                    <a:pt x="230" y="230"/>
                  </a:lnTo>
                  <a:lnTo>
                    <a:pt x="211" y="233"/>
                  </a:lnTo>
                  <a:lnTo>
                    <a:pt x="211" y="233"/>
                  </a:lnTo>
                  <a:lnTo>
                    <a:pt x="213" y="233"/>
                  </a:lnTo>
                  <a:lnTo>
                    <a:pt x="213" y="233"/>
                  </a:lnTo>
                  <a:lnTo>
                    <a:pt x="218" y="225"/>
                  </a:lnTo>
                  <a:lnTo>
                    <a:pt x="225" y="219"/>
                  </a:lnTo>
                  <a:lnTo>
                    <a:pt x="225" y="219"/>
                  </a:lnTo>
                  <a:lnTo>
                    <a:pt x="234" y="217"/>
                  </a:lnTo>
                  <a:lnTo>
                    <a:pt x="234" y="217"/>
                  </a:lnTo>
                  <a:close/>
                  <a:moveTo>
                    <a:pt x="204" y="230"/>
                  </a:moveTo>
                  <a:lnTo>
                    <a:pt x="204" y="230"/>
                  </a:lnTo>
                  <a:lnTo>
                    <a:pt x="198" y="239"/>
                  </a:lnTo>
                  <a:lnTo>
                    <a:pt x="198" y="239"/>
                  </a:lnTo>
                  <a:lnTo>
                    <a:pt x="190" y="244"/>
                  </a:lnTo>
                  <a:lnTo>
                    <a:pt x="190" y="244"/>
                  </a:lnTo>
                  <a:lnTo>
                    <a:pt x="197" y="237"/>
                  </a:lnTo>
                  <a:lnTo>
                    <a:pt x="197" y="237"/>
                  </a:lnTo>
                  <a:lnTo>
                    <a:pt x="204" y="230"/>
                  </a:lnTo>
                  <a:lnTo>
                    <a:pt x="204" y="230"/>
                  </a:lnTo>
                  <a:close/>
                  <a:moveTo>
                    <a:pt x="179" y="265"/>
                  </a:moveTo>
                  <a:lnTo>
                    <a:pt x="179" y="265"/>
                  </a:lnTo>
                  <a:lnTo>
                    <a:pt x="186" y="258"/>
                  </a:lnTo>
                  <a:lnTo>
                    <a:pt x="193" y="253"/>
                  </a:lnTo>
                  <a:lnTo>
                    <a:pt x="193" y="253"/>
                  </a:lnTo>
                  <a:lnTo>
                    <a:pt x="195" y="251"/>
                  </a:lnTo>
                  <a:lnTo>
                    <a:pt x="195" y="251"/>
                  </a:lnTo>
                  <a:lnTo>
                    <a:pt x="190" y="269"/>
                  </a:lnTo>
                  <a:lnTo>
                    <a:pt x="190" y="271"/>
                  </a:lnTo>
                  <a:lnTo>
                    <a:pt x="190" y="271"/>
                  </a:lnTo>
                  <a:lnTo>
                    <a:pt x="177" y="274"/>
                  </a:lnTo>
                  <a:lnTo>
                    <a:pt x="177" y="274"/>
                  </a:lnTo>
                  <a:lnTo>
                    <a:pt x="179" y="265"/>
                  </a:lnTo>
                  <a:lnTo>
                    <a:pt x="179" y="265"/>
                  </a:lnTo>
                  <a:close/>
                  <a:moveTo>
                    <a:pt x="176" y="283"/>
                  </a:moveTo>
                  <a:lnTo>
                    <a:pt x="176" y="283"/>
                  </a:lnTo>
                  <a:lnTo>
                    <a:pt x="190" y="279"/>
                  </a:lnTo>
                  <a:lnTo>
                    <a:pt x="190" y="279"/>
                  </a:lnTo>
                  <a:lnTo>
                    <a:pt x="190" y="286"/>
                  </a:lnTo>
                  <a:lnTo>
                    <a:pt x="190" y="286"/>
                  </a:lnTo>
                  <a:lnTo>
                    <a:pt x="190" y="294"/>
                  </a:lnTo>
                  <a:lnTo>
                    <a:pt x="190" y="294"/>
                  </a:lnTo>
                  <a:lnTo>
                    <a:pt x="176" y="290"/>
                  </a:lnTo>
                  <a:lnTo>
                    <a:pt x="176" y="290"/>
                  </a:lnTo>
                  <a:lnTo>
                    <a:pt x="176" y="286"/>
                  </a:lnTo>
                  <a:lnTo>
                    <a:pt x="176" y="286"/>
                  </a:lnTo>
                  <a:lnTo>
                    <a:pt x="176" y="283"/>
                  </a:lnTo>
                  <a:lnTo>
                    <a:pt x="176" y="283"/>
                  </a:lnTo>
                  <a:close/>
                  <a:moveTo>
                    <a:pt x="177" y="299"/>
                  </a:moveTo>
                  <a:lnTo>
                    <a:pt x="177" y="299"/>
                  </a:lnTo>
                  <a:lnTo>
                    <a:pt x="190" y="302"/>
                  </a:lnTo>
                  <a:lnTo>
                    <a:pt x="190" y="302"/>
                  </a:lnTo>
                  <a:lnTo>
                    <a:pt x="190" y="302"/>
                  </a:lnTo>
                  <a:lnTo>
                    <a:pt x="195" y="320"/>
                  </a:lnTo>
                  <a:lnTo>
                    <a:pt x="195" y="320"/>
                  </a:lnTo>
                  <a:lnTo>
                    <a:pt x="193" y="320"/>
                  </a:lnTo>
                  <a:lnTo>
                    <a:pt x="193" y="320"/>
                  </a:lnTo>
                  <a:lnTo>
                    <a:pt x="186" y="313"/>
                  </a:lnTo>
                  <a:lnTo>
                    <a:pt x="179" y="308"/>
                  </a:lnTo>
                  <a:lnTo>
                    <a:pt x="179" y="308"/>
                  </a:lnTo>
                  <a:lnTo>
                    <a:pt x="177" y="299"/>
                  </a:lnTo>
                  <a:lnTo>
                    <a:pt x="177" y="299"/>
                  </a:lnTo>
                  <a:close/>
                  <a:moveTo>
                    <a:pt x="190" y="327"/>
                  </a:moveTo>
                  <a:lnTo>
                    <a:pt x="190" y="327"/>
                  </a:lnTo>
                  <a:lnTo>
                    <a:pt x="198" y="332"/>
                  </a:lnTo>
                  <a:lnTo>
                    <a:pt x="198" y="332"/>
                  </a:lnTo>
                  <a:lnTo>
                    <a:pt x="204" y="341"/>
                  </a:lnTo>
                  <a:lnTo>
                    <a:pt x="204" y="341"/>
                  </a:lnTo>
                  <a:lnTo>
                    <a:pt x="197" y="336"/>
                  </a:lnTo>
                  <a:lnTo>
                    <a:pt x="197" y="336"/>
                  </a:lnTo>
                  <a:lnTo>
                    <a:pt x="190" y="327"/>
                  </a:lnTo>
                  <a:lnTo>
                    <a:pt x="190" y="327"/>
                  </a:lnTo>
                  <a:close/>
                  <a:moveTo>
                    <a:pt x="225" y="352"/>
                  </a:moveTo>
                  <a:lnTo>
                    <a:pt x="225" y="352"/>
                  </a:lnTo>
                  <a:lnTo>
                    <a:pt x="218" y="347"/>
                  </a:lnTo>
                  <a:lnTo>
                    <a:pt x="213" y="340"/>
                  </a:lnTo>
                  <a:lnTo>
                    <a:pt x="213" y="340"/>
                  </a:lnTo>
                  <a:lnTo>
                    <a:pt x="211" y="338"/>
                  </a:lnTo>
                  <a:lnTo>
                    <a:pt x="211" y="338"/>
                  </a:lnTo>
                  <a:lnTo>
                    <a:pt x="230" y="341"/>
                  </a:lnTo>
                  <a:lnTo>
                    <a:pt x="230" y="343"/>
                  </a:lnTo>
                  <a:lnTo>
                    <a:pt x="230" y="343"/>
                  </a:lnTo>
                  <a:lnTo>
                    <a:pt x="234" y="355"/>
                  </a:lnTo>
                  <a:lnTo>
                    <a:pt x="234" y="355"/>
                  </a:lnTo>
                  <a:lnTo>
                    <a:pt x="225" y="352"/>
                  </a:lnTo>
                  <a:lnTo>
                    <a:pt x="225" y="352"/>
                  </a:lnTo>
                  <a:close/>
                  <a:moveTo>
                    <a:pt x="243" y="355"/>
                  </a:moveTo>
                  <a:lnTo>
                    <a:pt x="243" y="355"/>
                  </a:lnTo>
                  <a:lnTo>
                    <a:pt x="239" y="343"/>
                  </a:lnTo>
                  <a:lnTo>
                    <a:pt x="239" y="343"/>
                  </a:lnTo>
                  <a:lnTo>
                    <a:pt x="246" y="343"/>
                  </a:lnTo>
                  <a:lnTo>
                    <a:pt x="246" y="343"/>
                  </a:lnTo>
                  <a:lnTo>
                    <a:pt x="253" y="343"/>
                  </a:lnTo>
                  <a:lnTo>
                    <a:pt x="253" y="343"/>
                  </a:lnTo>
                  <a:lnTo>
                    <a:pt x="250" y="355"/>
                  </a:lnTo>
                  <a:lnTo>
                    <a:pt x="250" y="355"/>
                  </a:lnTo>
                  <a:lnTo>
                    <a:pt x="246" y="355"/>
                  </a:lnTo>
                  <a:lnTo>
                    <a:pt x="246" y="355"/>
                  </a:lnTo>
                  <a:lnTo>
                    <a:pt x="243" y="355"/>
                  </a:lnTo>
                  <a:lnTo>
                    <a:pt x="243" y="355"/>
                  </a:lnTo>
                  <a:close/>
                  <a:moveTo>
                    <a:pt x="259" y="355"/>
                  </a:moveTo>
                  <a:lnTo>
                    <a:pt x="259" y="355"/>
                  </a:lnTo>
                  <a:lnTo>
                    <a:pt x="262" y="343"/>
                  </a:lnTo>
                  <a:lnTo>
                    <a:pt x="262" y="341"/>
                  </a:lnTo>
                  <a:lnTo>
                    <a:pt x="262" y="341"/>
                  </a:lnTo>
                  <a:lnTo>
                    <a:pt x="280" y="338"/>
                  </a:lnTo>
                  <a:lnTo>
                    <a:pt x="280" y="338"/>
                  </a:lnTo>
                  <a:lnTo>
                    <a:pt x="280" y="340"/>
                  </a:lnTo>
                  <a:lnTo>
                    <a:pt x="280" y="340"/>
                  </a:lnTo>
                  <a:lnTo>
                    <a:pt x="275" y="347"/>
                  </a:lnTo>
                  <a:lnTo>
                    <a:pt x="267" y="352"/>
                  </a:lnTo>
                  <a:lnTo>
                    <a:pt x="267" y="352"/>
                  </a:lnTo>
                  <a:lnTo>
                    <a:pt x="259" y="355"/>
                  </a:lnTo>
                  <a:lnTo>
                    <a:pt x="259" y="355"/>
                  </a:lnTo>
                  <a:close/>
                  <a:moveTo>
                    <a:pt x="289" y="341"/>
                  </a:moveTo>
                  <a:lnTo>
                    <a:pt x="289" y="341"/>
                  </a:lnTo>
                  <a:lnTo>
                    <a:pt x="292" y="332"/>
                  </a:lnTo>
                  <a:lnTo>
                    <a:pt x="292" y="332"/>
                  </a:lnTo>
                  <a:lnTo>
                    <a:pt x="303" y="327"/>
                  </a:lnTo>
                  <a:lnTo>
                    <a:pt x="303" y="327"/>
                  </a:lnTo>
                  <a:lnTo>
                    <a:pt x="296" y="336"/>
                  </a:lnTo>
                  <a:lnTo>
                    <a:pt x="296" y="336"/>
                  </a:lnTo>
                  <a:lnTo>
                    <a:pt x="289" y="341"/>
                  </a:lnTo>
                  <a:lnTo>
                    <a:pt x="289" y="341"/>
                  </a:lnTo>
                  <a:close/>
                  <a:moveTo>
                    <a:pt x="315" y="290"/>
                  </a:moveTo>
                  <a:lnTo>
                    <a:pt x="315" y="290"/>
                  </a:lnTo>
                  <a:lnTo>
                    <a:pt x="303" y="294"/>
                  </a:lnTo>
                  <a:lnTo>
                    <a:pt x="303" y="294"/>
                  </a:lnTo>
                  <a:lnTo>
                    <a:pt x="303" y="286"/>
                  </a:lnTo>
                  <a:lnTo>
                    <a:pt x="303" y="286"/>
                  </a:lnTo>
                  <a:lnTo>
                    <a:pt x="303" y="279"/>
                  </a:lnTo>
                  <a:lnTo>
                    <a:pt x="303" y="279"/>
                  </a:lnTo>
                  <a:lnTo>
                    <a:pt x="315" y="283"/>
                  </a:lnTo>
                  <a:lnTo>
                    <a:pt x="315" y="283"/>
                  </a:lnTo>
                  <a:lnTo>
                    <a:pt x="317" y="286"/>
                  </a:lnTo>
                  <a:lnTo>
                    <a:pt x="317" y="286"/>
                  </a:lnTo>
                  <a:lnTo>
                    <a:pt x="315" y="290"/>
                  </a:lnTo>
                  <a:lnTo>
                    <a:pt x="315" y="290"/>
                  </a:lnTo>
                  <a:close/>
                  <a:moveTo>
                    <a:pt x="315" y="274"/>
                  </a:moveTo>
                  <a:lnTo>
                    <a:pt x="315" y="274"/>
                  </a:lnTo>
                  <a:lnTo>
                    <a:pt x="303" y="271"/>
                  </a:lnTo>
                  <a:lnTo>
                    <a:pt x="303" y="269"/>
                  </a:lnTo>
                  <a:lnTo>
                    <a:pt x="303" y="269"/>
                  </a:lnTo>
                  <a:lnTo>
                    <a:pt x="298" y="251"/>
                  </a:lnTo>
                  <a:lnTo>
                    <a:pt x="298" y="251"/>
                  </a:lnTo>
                  <a:lnTo>
                    <a:pt x="299" y="253"/>
                  </a:lnTo>
                  <a:lnTo>
                    <a:pt x="299" y="253"/>
                  </a:lnTo>
                  <a:lnTo>
                    <a:pt x="306" y="258"/>
                  </a:lnTo>
                  <a:lnTo>
                    <a:pt x="313" y="265"/>
                  </a:lnTo>
                  <a:lnTo>
                    <a:pt x="313" y="265"/>
                  </a:lnTo>
                  <a:lnTo>
                    <a:pt x="315" y="274"/>
                  </a:lnTo>
                  <a:lnTo>
                    <a:pt x="315" y="274"/>
                  </a:lnTo>
                  <a:close/>
                  <a:moveTo>
                    <a:pt x="292" y="304"/>
                  </a:moveTo>
                  <a:lnTo>
                    <a:pt x="292" y="304"/>
                  </a:lnTo>
                  <a:lnTo>
                    <a:pt x="290" y="315"/>
                  </a:lnTo>
                  <a:lnTo>
                    <a:pt x="287" y="327"/>
                  </a:lnTo>
                  <a:lnTo>
                    <a:pt x="287" y="327"/>
                  </a:lnTo>
                  <a:lnTo>
                    <a:pt x="276" y="331"/>
                  </a:lnTo>
                  <a:lnTo>
                    <a:pt x="264" y="332"/>
                  </a:lnTo>
                  <a:lnTo>
                    <a:pt x="264" y="332"/>
                  </a:lnTo>
                  <a:lnTo>
                    <a:pt x="267" y="306"/>
                  </a:lnTo>
                  <a:lnTo>
                    <a:pt x="267" y="306"/>
                  </a:lnTo>
                  <a:lnTo>
                    <a:pt x="292" y="304"/>
                  </a:lnTo>
                  <a:lnTo>
                    <a:pt x="292" y="304"/>
                  </a:lnTo>
                  <a:close/>
                  <a:moveTo>
                    <a:pt x="206" y="246"/>
                  </a:moveTo>
                  <a:lnTo>
                    <a:pt x="206" y="246"/>
                  </a:lnTo>
                  <a:lnTo>
                    <a:pt x="216" y="242"/>
                  </a:lnTo>
                  <a:lnTo>
                    <a:pt x="229" y="239"/>
                  </a:lnTo>
                  <a:lnTo>
                    <a:pt x="229" y="239"/>
                  </a:lnTo>
                  <a:lnTo>
                    <a:pt x="225" y="265"/>
                  </a:lnTo>
                  <a:lnTo>
                    <a:pt x="225" y="265"/>
                  </a:lnTo>
                  <a:lnTo>
                    <a:pt x="198" y="269"/>
                  </a:lnTo>
                  <a:lnTo>
                    <a:pt x="198" y="269"/>
                  </a:lnTo>
                  <a:lnTo>
                    <a:pt x="202" y="256"/>
                  </a:lnTo>
                  <a:lnTo>
                    <a:pt x="206" y="246"/>
                  </a:lnTo>
                  <a:lnTo>
                    <a:pt x="206" y="246"/>
                  </a:lnTo>
                  <a:close/>
                  <a:moveTo>
                    <a:pt x="198" y="278"/>
                  </a:moveTo>
                  <a:lnTo>
                    <a:pt x="198" y="278"/>
                  </a:lnTo>
                  <a:lnTo>
                    <a:pt x="225" y="274"/>
                  </a:lnTo>
                  <a:lnTo>
                    <a:pt x="225" y="274"/>
                  </a:lnTo>
                  <a:lnTo>
                    <a:pt x="225" y="286"/>
                  </a:lnTo>
                  <a:lnTo>
                    <a:pt x="225" y="286"/>
                  </a:lnTo>
                  <a:lnTo>
                    <a:pt x="225" y="297"/>
                  </a:lnTo>
                  <a:lnTo>
                    <a:pt x="225" y="297"/>
                  </a:lnTo>
                  <a:lnTo>
                    <a:pt x="198" y="295"/>
                  </a:lnTo>
                  <a:lnTo>
                    <a:pt x="198" y="295"/>
                  </a:lnTo>
                  <a:lnTo>
                    <a:pt x="198" y="286"/>
                  </a:lnTo>
                  <a:lnTo>
                    <a:pt x="198" y="286"/>
                  </a:lnTo>
                  <a:lnTo>
                    <a:pt x="198" y="278"/>
                  </a:lnTo>
                  <a:lnTo>
                    <a:pt x="198" y="278"/>
                  </a:lnTo>
                  <a:close/>
                  <a:moveTo>
                    <a:pt x="198" y="304"/>
                  </a:moveTo>
                  <a:lnTo>
                    <a:pt x="198" y="304"/>
                  </a:lnTo>
                  <a:lnTo>
                    <a:pt x="225" y="306"/>
                  </a:lnTo>
                  <a:lnTo>
                    <a:pt x="225" y="306"/>
                  </a:lnTo>
                  <a:lnTo>
                    <a:pt x="229" y="332"/>
                  </a:lnTo>
                  <a:lnTo>
                    <a:pt x="229" y="332"/>
                  </a:lnTo>
                  <a:lnTo>
                    <a:pt x="216" y="331"/>
                  </a:lnTo>
                  <a:lnTo>
                    <a:pt x="206" y="327"/>
                  </a:lnTo>
                  <a:lnTo>
                    <a:pt x="206" y="327"/>
                  </a:lnTo>
                  <a:lnTo>
                    <a:pt x="202" y="315"/>
                  </a:lnTo>
                  <a:lnTo>
                    <a:pt x="198" y="304"/>
                  </a:lnTo>
                  <a:lnTo>
                    <a:pt x="198" y="304"/>
                  </a:lnTo>
                  <a:close/>
                  <a:moveTo>
                    <a:pt x="294" y="295"/>
                  </a:moveTo>
                  <a:lnTo>
                    <a:pt x="294" y="295"/>
                  </a:lnTo>
                  <a:lnTo>
                    <a:pt x="267" y="297"/>
                  </a:lnTo>
                  <a:lnTo>
                    <a:pt x="267" y="297"/>
                  </a:lnTo>
                  <a:lnTo>
                    <a:pt x="267" y="286"/>
                  </a:lnTo>
                  <a:lnTo>
                    <a:pt x="267" y="286"/>
                  </a:lnTo>
                  <a:lnTo>
                    <a:pt x="267" y="274"/>
                  </a:lnTo>
                  <a:lnTo>
                    <a:pt x="267" y="274"/>
                  </a:lnTo>
                  <a:lnTo>
                    <a:pt x="294" y="278"/>
                  </a:lnTo>
                  <a:lnTo>
                    <a:pt x="294" y="278"/>
                  </a:lnTo>
                  <a:lnTo>
                    <a:pt x="294" y="286"/>
                  </a:lnTo>
                  <a:lnTo>
                    <a:pt x="294" y="286"/>
                  </a:lnTo>
                  <a:lnTo>
                    <a:pt x="294" y="295"/>
                  </a:lnTo>
                  <a:lnTo>
                    <a:pt x="294" y="295"/>
                  </a:lnTo>
                  <a:close/>
                  <a:moveTo>
                    <a:pt x="292" y="269"/>
                  </a:moveTo>
                  <a:lnTo>
                    <a:pt x="292" y="269"/>
                  </a:lnTo>
                  <a:lnTo>
                    <a:pt x="267" y="265"/>
                  </a:lnTo>
                  <a:lnTo>
                    <a:pt x="267" y="265"/>
                  </a:lnTo>
                  <a:lnTo>
                    <a:pt x="264" y="239"/>
                  </a:lnTo>
                  <a:lnTo>
                    <a:pt x="264" y="239"/>
                  </a:lnTo>
                  <a:lnTo>
                    <a:pt x="276" y="242"/>
                  </a:lnTo>
                  <a:lnTo>
                    <a:pt x="287" y="246"/>
                  </a:lnTo>
                  <a:lnTo>
                    <a:pt x="287" y="246"/>
                  </a:lnTo>
                  <a:lnTo>
                    <a:pt x="290" y="256"/>
                  </a:lnTo>
                  <a:lnTo>
                    <a:pt x="292" y="269"/>
                  </a:lnTo>
                  <a:lnTo>
                    <a:pt x="292" y="269"/>
                  </a:lnTo>
                  <a:close/>
                  <a:moveTo>
                    <a:pt x="259" y="308"/>
                  </a:moveTo>
                  <a:lnTo>
                    <a:pt x="259" y="308"/>
                  </a:lnTo>
                  <a:lnTo>
                    <a:pt x="255" y="334"/>
                  </a:lnTo>
                  <a:lnTo>
                    <a:pt x="255" y="334"/>
                  </a:lnTo>
                  <a:lnTo>
                    <a:pt x="246" y="334"/>
                  </a:lnTo>
                  <a:lnTo>
                    <a:pt x="246" y="334"/>
                  </a:lnTo>
                  <a:lnTo>
                    <a:pt x="237" y="334"/>
                  </a:lnTo>
                  <a:lnTo>
                    <a:pt x="237" y="334"/>
                  </a:lnTo>
                  <a:lnTo>
                    <a:pt x="234" y="308"/>
                  </a:lnTo>
                  <a:lnTo>
                    <a:pt x="234" y="308"/>
                  </a:lnTo>
                  <a:lnTo>
                    <a:pt x="246" y="308"/>
                  </a:lnTo>
                  <a:lnTo>
                    <a:pt x="246" y="308"/>
                  </a:lnTo>
                  <a:lnTo>
                    <a:pt x="259" y="308"/>
                  </a:lnTo>
                  <a:lnTo>
                    <a:pt x="259" y="308"/>
                  </a:lnTo>
                  <a:close/>
                  <a:moveTo>
                    <a:pt x="237" y="237"/>
                  </a:moveTo>
                  <a:lnTo>
                    <a:pt x="237" y="237"/>
                  </a:lnTo>
                  <a:lnTo>
                    <a:pt x="246" y="237"/>
                  </a:lnTo>
                  <a:lnTo>
                    <a:pt x="246" y="237"/>
                  </a:lnTo>
                  <a:lnTo>
                    <a:pt x="255" y="237"/>
                  </a:lnTo>
                  <a:lnTo>
                    <a:pt x="255" y="237"/>
                  </a:lnTo>
                  <a:lnTo>
                    <a:pt x="259" y="265"/>
                  </a:lnTo>
                  <a:lnTo>
                    <a:pt x="259" y="265"/>
                  </a:lnTo>
                  <a:lnTo>
                    <a:pt x="246" y="265"/>
                  </a:lnTo>
                  <a:lnTo>
                    <a:pt x="246" y="265"/>
                  </a:lnTo>
                  <a:lnTo>
                    <a:pt x="234" y="265"/>
                  </a:lnTo>
                  <a:lnTo>
                    <a:pt x="234" y="265"/>
                  </a:lnTo>
                  <a:lnTo>
                    <a:pt x="237" y="237"/>
                  </a:lnTo>
                  <a:lnTo>
                    <a:pt x="237" y="237"/>
                  </a:lnTo>
                  <a:close/>
                  <a:moveTo>
                    <a:pt x="234" y="274"/>
                  </a:moveTo>
                  <a:lnTo>
                    <a:pt x="234" y="274"/>
                  </a:lnTo>
                  <a:lnTo>
                    <a:pt x="246" y="274"/>
                  </a:lnTo>
                  <a:lnTo>
                    <a:pt x="246" y="274"/>
                  </a:lnTo>
                  <a:lnTo>
                    <a:pt x="259" y="274"/>
                  </a:lnTo>
                  <a:lnTo>
                    <a:pt x="259" y="274"/>
                  </a:lnTo>
                  <a:lnTo>
                    <a:pt x="259" y="286"/>
                  </a:lnTo>
                  <a:lnTo>
                    <a:pt x="259" y="286"/>
                  </a:lnTo>
                  <a:lnTo>
                    <a:pt x="259" y="299"/>
                  </a:lnTo>
                  <a:lnTo>
                    <a:pt x="259" y="299"/>
                  </a:lnTo>
                  <a:lnTo>
                    <a:pt x="246" y="299"/>
                  </a:lnTo>
                  <a:lnTo>
                    <a:pt x="246" y="299"/>
                  </a:lnTo>
                  <a:lnTo>
                    <a:pt x="234" y="299"/>
                  </a:lnTo>
                  <a:lnTo>
                    <a:pt x="234" y="299"/>
                  </a:lnTo>
                  <a:lnTo>
                    <a:pt x="234" y="286"/>
                  </a:lnTo>
                  <a:lnTo>
                    <a:pt x="234" y="286"/>
                  </a:lnTo>
                  <a:lnTo>
                    <a:pt x="234" y="274"/>
                  </a:lnTo>
                  <a:lnTo>
                    <a:pt x="234" y="274"/>
                  </a:lnTo>
                  <a:close/>
                  <a:moveTo>
                    <a:pt x="260" y="177"/>
                  </a:moveTo>
                  <a:lnTo>
                    <a:pt x="260" y="177"/>
                  </a:lnTo>
                  <a:lnTo>
                    <a:pt x="287" y="173"/>
                  </a:lnTo>
                  <a:lnTo>
                    <a:pt x="308" y="170"/>
                  </a:lnTo>
                  <a:lnTo>
                    <a:pt x="308" y="170"/>
                  </a:lnTo>
                  <a:lnTo>
                    <a:pt x="308" y="152"/>
                  </a:lnTo>
                  <a:lnTo>
                    <a:pt x="306" y="136"/>
                  </a:lnTo>
                  <a:lnTo>
                    <a:pt x="303" y="120"/>
                  </a:lnTo>
                  <a:lnTo>
                    <a:pt x="296" y="104"/>
                  </a:lnTo>
                  <a:lnTo>
                    <a:pt x="296" y="104"/>
                  </a:lnTo>
                  <a:lnTo>
                    <a:pt x="287" y="101"/>
                  </a:lnTo>
                  <a:lnTo>
                    <a:pt x="273" y="97"/>
                  </a:lnTo>
                  <a:lnTo>
                    <a:pt x="273" y="97"/>
                  </a:lnTo>
                  <a:lnTo>
                    <a:pt x="271" y="118"/>
                  </a:lnTo>
                  <a:lnTo>
                    <a:pt x="269" y="138"/>
                  </a:lnTo>
                  <a:lnTo>
                    <a:pt x="260" y="177"/>
                  </a:lnTo>
                  <a:lnTo>
                    <a:pt x="260" y="177"/>
                  </a:lnTo>
                  <a:close/>
                  <a:moveTo>
                    <a:pt x="186" y="104"/>
                  </a:moveTo>
                  <a:lnTo>
                    <a:pt x="186" y="104"/>
                  </a:lnTo>
                  <a:lnTo>
                    <a:pt x="179" y="120"/>
                  </a:lnTo>
                  <a:lnTo>
                    <a:pt x="176" y="136"/>
                  </a:lnTo>
                  <a:lnTo>
                    <a:pt x="174" y="152"/>
                  </a:lnTo>
                  <a:lnTo>
                    <a:pt x="174" y="170"/>
                  </a:lnTo>
                  <a:lnTo>
                    <a:pt x="174" y="170"/>
                  </a:lnTo>
                  <a:lnTo>
                    <a:pt x="195" y="173"/>
                  </a:lnTo>
                  <a:lnTo>
                    <a:pt x="223" y="177"/>
                  </a:lnTo>
                  <a:lnTo>
                    <a:pt x="223" y="177"/>
                  </a:lnTo>
                  <a:lnTo>
                    <a:pt x="214" y="138"/>
                  </a:lnTo>
                  <a:lnTo>
                    <a:pt x="213" y="118"/>
                  </a:lnTo>
                  <a:lnTo>
                    <a:pt x="211" y="97"/>
                  </a:lnTo>
                  <a:lnTo>
                    <a:pt x="211" y="97"/>
                  </a:lnTo>
                  <a:lnTo>
                    <a:pt x="197" y="101"/>
                  </a:lnTo>
                  <a:lnTo>
                    <a:pt x="186" y="104"/>
                  </a:lnTo>
                  <a:lnTo>
                    <a:pt x="186" y="104"/>
                  </a:lnTo>
                  <a:close/>
                  <a:moveTo>
                    <a:pt x="271" y="76"/>
                  </a:moveTo>
                  <a:lnTo>
                    <a:pt x="271" y="76"/>
                  </a:lnTo>
                  <a:lnTo>
                    <a:pt x="267" y="81"/>
                  </a:lnTo>
                  <a:lnTo>
                    <a:pt x="260" y="88"/>
                  </a:lnTo>
                  <a:lnTo>
                    <a:pt x="253" y="92"/>
                  </a:lnTo>
                  <a:lnTo>
                    <a:pt x="243" y="95"/>
                  </a:lnTo>
                  <a:lnTo>
                    <a:pt x="241" y="95"/>
                  </a:lnTo>
                  <a:lnTo>
                    <a:pt x="241" y="95"/>
                  </a:lnTo>
                  <a:lnTo>
                    <a:pt x="241" y="95"/>
                  </a:lnTo>
                  <a:lnTo>
                    <a:pt x="232" y="92"/>
                  </a:lnTo>
                  <a:lnTo>
                    <a:pt x="223" y="87"/>
                  </a:lnTo>
                  <a:lnTo>
                    <a:pt x="218" y="81"/>
                  </a:lnTo>
                  <a:lnTo>
                    <a:pt x="214" y="74"/>
                  </a:lnTo>
                  <a:lnTo>
                    <a:pt x="214" y="74"/>
                  </a:lnTo>
                  <a:lnTo>
                    <a:pt x="200" y="69"/>
                  </a:lnTo>
                  <a:lnTo>
                    <a:pt x="197" y="65"/>
                  </a:lnTo>
                  <a:lnTo>
                    <a:pt x="193" y="62"/>
                  </a:lnTo>
                  <a:lnTo>
                    <a:pt x="193" y="62"/>
                  </a:lnTo>
                  <a:lnTo>
                    <a:pt x="191" y="53"/>
                  </a:lnTo>
                  <a:lnTo>
                    <a:pt x="193" y="44"/>
                  </a:lnTo>
                  <a:lnTo>
                    <a:pt x="197" y="34"/>
                  </a:lnTo>
                  <a:lnTo>
                    <a:pt x="200" y="25"/>
                  </a:lnTo>
                  <a:lnTo>
                    <a:pt x="200" y="25"/>
                  </a:lnTo>
                  <a:lnTo>
                    <a:pt x="206" y="12"/>
                  </a:lnTo>
                  <a:lnTo>
                    <a:pt x="214" y="5"/>
                  </a:lnTo>
                  <a:lnTo>
                    <a:pt x="225" y="2"/>
                  </a:lnTo>
                  <a:lnTo>
                    <a:pt x="239" y="0"/>
                  </a:lnTo>
                  <a:lnTo>
                    <a:pt x="239" y="0"/>
                  </a:lnTo>
                  <a:lnTo>
                    <a:pt x="239" y="0"/>
                  </a:lnTo>
                  <a:lnTo>
                    <a:pt x="243" y="0"/>
                  </a:lnTo>
                  <a:lnTo>
                    <a:pt x="243" y="0"/>
                  </a:lnTo>
                  <a:lnTo>
                    <a:pt x="244" y="0"/>
                  </a:lnTo>
                  <a:lnTo>
                    <a:pt x="244" y="0"/>
                  </a:lnTo>
                  <a:lnTo>
                    <a:pt x="244" y="0"/>
                  </a:lnTo>
                  <a:lnTo>
                    <a:pt x="260" y="2"/>
                  </a:lnTo>
                  <a:lnTo>
                    <a:pt x="271" y="5"/>
                  </a:lnTo>
                  <a:lnTo>
                    <a:pt x="278" y="12"/>
                  </a:lnTo>
                  <a:lnTo>
                    <a:pt x="285" y="25"/>
                  </a:lnTo>
                  <a:lnTo>
                    <a:pt x="285" y="25"/>
                  </a:lnTo>
                  <a:lnTo>
                    <a:pt x="289" y="34"/>
                  </a:lnTo>
                  <a:lnTo>
                    <a:pt x="290" y="44"/>
                  </a:lnTo>
                  <a:lnTo>
                    <a:pt x="292" y="53"/>
                  </a:lnTo>
                  <a:lnTo>
                    <a:pt x="290" y="62"/>
                  </a:lnTo>
                  <a:lnTo>
                    <a:pt x="290" y="62"/>
                  </a:lnTo>
                  <a:lnTo>
                    <a:pt x="289" y="65"/>
                  </a:lnTo>
                  <a:lnTo>
                    <a:pt x="283" y="71"/>
                  </a:lnTo>
                  <a:lnTo>
                    <a:pt x="278" y="72"/>
                  </a:lnTo>
                  <a:lnTo>
                    <a:pt x="271" y="76"/>
                  </a:lnTo>
                  <a:lnTo>
                    <a:pt x="271" y="76"/>
                  </a:lnTo>
                  <a:close/>
                  <a:moveTo>
                    <a:pt x="15" y="345"/>
                  </a:moveTo>
                  <a:lnTo>
                    <a:pt x="15" y="345"/>
                  </a:lnTo>
                  <a:lnTo>
                    <a:pt x="8" y="363"/>
                  </a:lnTo>
                  <a:lnTo>
                    <a:pt x="2" y="378"/>
                  </a:lnTo>
                  <a:lnTo>
                    <a:pt x="0" y="398"/>
                  </a:lnTo>
                  <a:lnTo>
                    <a:pt x="2" y="416"/>
                  </a:lnTo>
                  <a:lnTo>
                    <a:pt x="2" y="416"/>
                  </a:lnTo>
                  <a:lnTo>
                    <a:pt x="15" y="419"/>
                  </a:lnTo>
                  <a:lnTo>
                    <a:pt x="32" y="423"/>
                  </a:lnTo>
                  <a:lnTo>
                    <a:pt x="52" y="424"/>
                  </a:lnTo>
                  <a:lnTo>
                    <a:pt x="73" y="424"/>
                  </a:lnTo>
                  <a:lnTo>
                    <a:pt x="92" y="424"/>
                  </a:lnTo>
                  <a:lnTo>
                    <a:pt x="112" y="423"/>
                  </a:lnTo>
                  <a:lnTo>
                    <a:pt x="130" y="419"/>
                  </a:lnTo>
                  <a:lnTo>
                    <a:pt x="144" y="416"/>
                  </a:lnTo>
                  <a:lnTo>
                    <a:pt x="144" y="416"/>
                  </a:lnTo>
                  <a:lnTo>
                    <a:pt x="144" y="398"/>
                  </a:lnTo>
                  <a:lnTo>
                    <a:pt x="142" y="378"/>
                  </a:lnTo>
                  <a:lnTo>
                    <a:pt x="138" y="363"/>
                  </a:lnTo>
                  <a:lnTo>
                    <a:pt x="131" y="345"/>
                  </a:lnTo>
                  <a:lnTo>
                    <a:pt x="131" y="345"/>
                  </a:lnTo>
                  <a:lnTo>
                    <a:pt x="124" y="341"/>
                  </a:lnTo>
                  <a:lnTo>
                    <a:pt x="117" y="340"/>
                  </a:lnTo>
                  <a:lnTo>
                    <a:pt x="107" y="338"/>
                  </a:lnTo>
                  <a:lnTo>
                    <a:pt x="94" y="336"/>
                  </a:lnTo>
                  <a:lnTo>
                    <a:pt x="73" y="377"/>
                  </a:lnTo>
                  <a:lnTo>
                    <a:pt x="52" y="336"/>
                  </a:lnTo>
                  <a:lnTo>
                    <a:pt x="52" y="336"/>
                  </a:lnTo>
                  <a:lnTo>
                    <a:pt x="38" y="336"/>
                  </a:lnTo>
                  <a:lnTo>
                    <a:pt x="29" y="338"/>
                  </a:lnTo>
                  <a:lnTo>
                    <a:pt x="22" y="341"/>
                  </a:lnTo>
                  <a:lnTo>
                    <a:pt x="15" y="345"/>
                  </a:lnTo>
                  <a:lnTo>
                    <a:pt x="15" y="345"/>
                  </a:lnTo>
                  <a:close/>
                  <a:moveTo>
                    <a:pt x="39" y="283"/>
                  </a:moveTo>
                  <a:lnTo>
                    <a:pt x="39" y="283"/>
                  </a:lnTo>
                  <a:lnTo>
                    <a:pt x="38" y="286"/>
                  </a:lnTo>
                  <a:lnTo>
                    <a:pt x="38" y="286"/>
                  </a:lnTo>
                  <a:lnTo>
                    <a:pt x="38" y="295"/>
                  </a:lnTo>
                  <a:lnTo>
                    <a:pt x="39" y="299"/>
                  </a:lnTo>
                  <a:lnTo>
                    <a:pt x="41" y="301"/>
                  </a:lnTo>
                  <a:lnTo>
                    <a:pt x="41" y="301"/>
                  </a:lnTo>
                  <a:lnTo>
                    <a:pt x="43" y="301"/>
                  </a:lnTo>
                  <a:lnTo>
                    <a:pt x="43" y="301"/>
                  </a:lnTo>
                  <a:lnTo>
                    <a:pt x="45" y="311"/>
                  </a:lnTo>
                  <a:lnTo>
                    <a:pt x="50" y="320"/>
                  </a:lnTo>
                  <a:lnTo>
                    <a:pt x="61" y="325"/>
                  </a:lnTo>
                  <a:lnTo>
                    <a:pt x="73" y="331"/>
                  </a:lnTo>
                  <a:lnTo>
                    <a:pt x="75" y="331"/>
                  </a:lnTo>
                  <a:lnTo>
                    <a:pt x="75" y="331"/>
                  </a:lnTo>
                  <a:lnTo>
                    <a:pt x="75" y="331"/>
                  </a:lnTo>
                  <a:lnTo>
                    <a:pt x="87" y="325"/>
                  </a:lnTo>
                  <a:lnTo>
                    <a:pt x="98" y="320"/>
                  </a:lnTo>
                  <a:lnTo>
                    <a:pt x="103" y="311"/>
                  </a:lnTo>
                  <a:lnTo>
                    <a:pt x="105" y="301"/>
                  </a:lnTo>
                  <a:lnTo>
                    <a:pt x="105" y="301"/>
                  </a:lnTo>
                  <a:lnTo>
                    <a:pt x="107" y="301"/>
                  </a:lnTo>
                  <a:lnTo>
                    <a:pt x="107" y="301"/>
                  </a:lnTo>
                  <a:lnTo>
                    <a:pt x="108" y="299"/>
                  </a:lnTo>
                  <a:lnTo>
                    <a:pt x="110" y="295"/>
                  </a:lnTo>
                  <a:lnTo>
                    <a:pt x="110" y="286"/>
                  </a:lnTo>
                  <a:lnTo>
                    <a:pt x="110" y="286"/>
                  </a:lnTo>
                  <a:lnTo>
                    <a:pt x="108" y="281"/>
                  </a:lnTo>
                  <a:lnTo>
                    <a:pt x="108" y="281"/>
                  </a:lnTo>
                  <a:lnTo>
                    <a:pt x="107" y="271"/>
                  </a:lnTo>
                  <a:lnTo>
                    <a:pt x="107" y="265"/>
                  </a:lnTo>
                  <a:lnTo>
                    <a:pt x="105" y="260"/>
                  </a:lnTo>
                  <a:lnTo>
                    <a:pt x="105" y="260"/>
                  </a:lnTo>
                  <a:lnTo>
                    <a:pt x="101" y="256"/>
                  </a:lnTo>
                  <a:lnTo>
                    <a:pt x="96" y="251"/>
                  </a:lnTo>
                  <a:lnTo>
                    <a:pt x="89" y="248"/>
                  </a:lnTo>
                  <a:lnTo>
                    <a:pt x="78" y="248"/>
                  </a:lnTo>
                  <a:lnTo>
                    <a:pt x="75" y="248"/>
                  </a:lnTo>
                  <a:lnTo>
                    <a:pt x="73" y="248"/>
                  </a:lnTo>
                  <a:lnTo>
                    <a:pt x="69" y="248"/>
                  </a:lnTo>
                  <a:lnTo>
                    <a:pt x="69" y="248"/>
                  </a:lnTo>
                  <a:lnTo>
                    <a:pt x="59" y="248"/>
                  </a:lnTo>
                  <a:lnTo>
                    <a:pt x="52" y="251"/>
                  </a:lnTo>
                  <a:lnTo>
                    <a:pt x="46" y="256"/>
                  </a:lnTo>
                  <a:lnTo>
                    <a:pt x="43" y="260"/>
                  </a:lnTo>
                  <a:lnTo>
                    <a:pt x="43" y="260"/>
                  </a:lnTo>
                  <a:lnTo>
                    <a:pt x="41" y="265"/>
                  </a:lnTo>
                  <a:lnTo>
                    <a:pt x="41" y="271"/>
                  </a:lnTo>
                  <a:lnTo>
                    <a:pt x="39" y="283"/>
                  </a:lnTo>
                  <a:lnTo>
                    <a:pt x="39" y="283"/>
                  </a:lnTo>
                  <a:close/>
                  <a:moveTo>
                    <a:pt x="358" y="341"/>
                  </a:moveTo>
                  <a:lnTo>
                    <a:pt x="358" y="341"/>
                  </a:lnTo>
                  <a:lnTo>
                    <a:pt x="351" y="357"/>
                  </a:lnTo>
                  <a:lnTo>
                    <a:pt x="347" y="375"/>
                  </a:lnTo>
                  <a:lnTo>
                    <a:pt x="345" y="393"/>
                  </a:lnTo>
                  <a:lnTo>
                    <a:pt x="345" y="410"/>
                  </a:lnTo>
                  <a:lnTo>
                    <a:pt x="345" y="410"/>
                  </a:lnTo>
                  <a:lnTo>
                    <a:pt x="359" y="414"/>
                  </a:lnTo>
                  <a:lnTo>
                    <a:pt x="375" y="417"/>
                  </a:lnTo>
                  <a:lnTo>
                    <a:pt x="395" y="419"/>
                  </a:lnTo>
                  <a:lnTo>
                    <a:pt x="414" y="419"/>
                  </a:lnTo>
                  <a:lnTo>
                    <a:pt x="434" y="419"/>
                  </a:lnTo>
                  <a:lnTo>
                    <a:pt x="453" y="417"/>
                  </a:lnTo>
                  <a:lnTo>
                    <a:pt x="471" y="414"/>
                  </a:lnTo>
                  <a:lnTo>
                    <a:pt x="483" y="410"/>
                  </a:lnTo>
                  <a:lnTo>
                    <a:pt x="483" y="410"/>
                  </a:lnTo>
                  <a:lnTo>
                    <a:pt x="483" y="393"/>
                  </a:lnTo>
                  <a:lnTo>
                    <a:pt x="483" y="375"/>
                  </a:lnTo>
                  <a:lnTo>
                    <a:pt x="478" y="357"/>
                  </a:lnTo>
                  <a:lnTo>
                    <a:pt x="471" y="341"/>
                  </a:lnTo>
                  <a:lnTo>
                    <a:pt x="471" y="341"/>
                  </a:lnTo>
                  <a:lnTo>
                    <a:pt x="464" y="338"/>
                  </a:lnTo>
                  <a:lnTo>
                    <a:pt x="453" y="336"/>
                  </a:lnTo>
                  <a:lnTo>
                    <a:pt x="427" y="332"/>
                  </a:lnTo>
                  <a:lnTo>
                    <a:pt x="423" y="340"/>
                  </a:lnTo>
                  <a:lnTo>
                    <a:pt x="428" y="393"/>
                  </a:lnTo>
                  <a:lnTo>
                    <a:pt x="416" y="401"/>
                  </a:lnTo>
                  <a:lnTo>
                    <a:pt x="416" y="401"/>
                  </a:lnTo>
                  <a:lnTo>
                    <a:pt x="405" y="393"/>
                  </a:lnTo>
                  <a:lnTo>
                    <a:pt x="411" y="340"/>
                  </a:lnTo>
                  <a:lnTo>
                    <a:pt x="407" y="332"/>
                  </a:lnTo>
                  <a:lnTo>
                    <a:pt x="407" y="332"/>
                  </a:lnTo>
                  <a:lnTo>
                    <a:pt x="377" y="336"/>
                  </a:lnTo>
                  <a:lnTo>
                    <a:pt x="366" y="338"/>
                  </a:lnTo>
                  <a:lnTo>
                    <a:pt x="358" y="341"/>
                  </a:lnTo>
                  <a:lnTo>
                    <a:pt x="358" y="341"/>
                  </a:lnTo>
                  <a:close/>
                  <a:moveTo>
                    <a:pt x="382" y="279"/>
                  </a:moveTo>
                  <a:lnTo>
                    <a:pt x="382" y="279"/>
                  </a:lnTo>
                  <a:lnTo>
                    <a:pt x="381" y="283"/>
                  </a:lnTo>
                  <a:lnTo>
                    <a:pt x="381" y="283"/>
                  </a:lnTo>
                  <a:lnTo>
                    <a:pt x="381" y="294"/>
                  </a:lnTo>
                  <a:lnTo>
                    <a:pt x="382" y="297"/>
                  </a:lnTo>
                  <a:lnTo>
                    <a:pt x="384" y="299"/>
                  </a:lnTo>
                  <a:lnTo>
                    <a:pt x="384" y="299"/>
                  </a:lnTo>
                  <a:lnTo>
                    <a:pt x="386" y="299"/>
                  </a:lnTo>
                  <a:lnTo>
                    <a:pt x="386" y="299"/>
                  </a:lnTo>
                  <a:lnTo>
                    <a:pt x="388" y="308"/>
                  </a:lnTo>
                  <a:lnTo>
                    <a:pt x="393" y="317"/>
                  </a:lnTo>
                  <a:lnTo>
                    <a:pt x="402" y="324"/>
                  </a:lnTo>
                  <a:lnTo>
                    <a:pt x="416" y="329"/>
                  </a:lnTo>
                  <a:lnTo>
                    <a:pt x="416" y="329"/>
                  </a:lnTo>
                  <a:lnTo>
                    <a:pt x="416" y="329"/>
                  </a:lnTo>
                  <a:lnTo>
                    <a:pt x="416" y="329"/>
                  </a:lnTo>
                  <a:lnTo>
                    <a:pt x="430" y="324"/>
                  </a:lnTo>
                  <a:lnTo>
                    <a:pt x="439" y="317"/>
                  </a:lnTo>
                  <a:lnTo>
                    <a:pt x="444" y="308"/>
                  </a:lnTo>
                  <a:lnTo>
                    <a:pt x="446" y="299"/>
                  </a:lnTo>
                  <a:lnTo>
                    <a:pt x="446" y="299"/>
                  </a:lnTo>
                  <a:lnTo>
                    <a:pt x="448" y="299"/>
                  </a:lnTo>
                  <a:lnTo>
                    <a:pt x="448" y="299"/>
                  </a:lnTo>
                  <a:lnTo>
                    <a:pt x="450" y="297"/>
                  </a:lnTo>
                  <a:lnTo>
                    <a:pt x="451" y="294"/>
                  </a:lnTo>
                  <a:lnTo>
                    <a:pt x="451" y="283"/>
                  </a:lnTo>
                  <a:lnTo>
                    <a:pt x="451" y="283"/>
                  </a:lnTo>
                  <a:lnTo>
                    <a:pt x="450" y="279"/>
                  </a:lnTo>
                  <a:lnTo>
                    <a:pt x="450" y="279"/>
                  </a:lnTo>
                  <a:lnTo>
                    <a:pt x="448" y="269"/>
                  </a:lnTo>
                  <a:lnTo>
                    <a:pt x="448" y="263"/>
                  </a:lnTo>
                  <a:lnTo>
                    <a:pt x="446" y="258"/>
                  </a:lnTo>
                  <a:lnTo>
                    <a:pt x="446" y="258"/>
                  </a:lnTo>
                  <a:lnTo>
                    <a:pt x="443" y="255"/>
                  </a:lnTo>
                  <a:lnTo>
                    <a:pt x="437" y="249"/>
                  </a:lnTo>
                  <a:lnTo>
                    <a:pt x="430" y="248"/>
                  </a:lnTo>
                  <a:lnTo>
                    <a:pt x="420" y="246"/>
                  </a:lnTo>
                  <a:lnTo>
                    <a:pt x="416" y="246"/>
                  </a:lnTo>
                  <a:lnTo>
                    <a:pt x="416" y="246"/>
                  </a:lnTo>
                  <a:lnTo>
                    <a:pt x="412" y="246"/>
                  </a:lnTo>
                  <a:lnTo>
                    <a:pt x="412" y="246"/>
                  </a:lnTo>
                  <a:lnTo>
                    <a:pt x="402" y="248"/>
                  </a:lnTo>
                  <a:lnTo>
                    <a:pt x="395" y="249"/>
                  </a:lnTo>
                  <a:lnTo>
                    <a:pt x="389" y="255"/>
                  </a:lnTo>
                  <a:lnTo>
                    <a:pt x="386" y="258"/>
                  </a:lnTo>
                  <a:lnTo>
                    <a:pt x="386" y="258"/>
                  </a:lnTo>
                  <a:lnTo>
                    <a:pt x="384" y="263"/>
                  </a:lnTo>
                  <a:lnTo>
                    <a:pt x="382" y="269"/>
                  </a:lnTo>
                  <a:lnTo>
                    <a:pt x="382" y="279"/>
                  </a:lnTo>
                  <a:lnTo>
                    <a:pt x="382" y="279"/>
                  </a:lnTo>
                  <a:close/>
                  <a:moveTo>
                    <a:pt x="248" y="440"/>
                  </a:moveTo>
                  <a:lnTo>
                    <a:pt x="248" y="440"/>
                  </a:lnTo>
                  <a:lnTo>
                    <a:pt x="264" y="439"/>
                  </a:lnTo>
                  <a:lnTo>
                    <a:pt x="280" y="435"/>
                  </a:lnTo>
                  <a:lnTo>
                    <a:pt x="294" y="430"/>
                  </a:lnTo>
                  <a:lnTo>
                    <a:pt x="308" y="423"/>
                  </a:lnTo>
                  <a:lnTo>
                    <a:pt x="308" y="423"/>
                  </a:lnTo>
                  <a:lnTo>
                    <a:pt x="319" y="414"/>
                  </a:lnTo>
                  <a:lnTo>
                    <a:pt x="336" y="442"/>
                  </a:lnTo>
                  <a:lnTo>
                    <a:pt x="336" y="442"/>
                  </a:lnTo>
                  <a:lnTo>
                    <a:pt x="326" y="449"/>
                  </a:lnTo>
                  <a:lnTo>
                    <a:pt x="326" y="449"/>
                  </a:lnTo>
                  <a:lnTo>
                    <a:pt x="306" y="460"/>
                  </a:lnTo>
                  <a:lnTo>
                    <a:pt x="287" y="467"/>
                  </a:lnTo>
                  <a:lnTo>
                    <a:pt x="264" y="472"/>
                  </a:lnTo>
                  <a:lnTo>
                    <a:pt x="241" y="472"/>
                  </a:lnTo>
                  <a:lnTo>
                    <a:pt x="236" y="502"/>
                  </a:lnTo>
                  <a:lnTo>
                    <a:pt x="200" y="470"/>
                  </a:lnTo>
                  <a:lnTo>
                    <a:pt x="163" y="439"/>
                  </a:lnTo>
                  <a:lnTo>
                    <a:pt x="209" y="424"/>
                  </a:lnTo>
                  <a:lnTo>
                    <a:pt x="253" y="409"/>
                  </a:lnTo>
                  <a:lnTo>
                    <a:pt x="248" y="440"/>
                  </a:lnTo>
                  <a:lnTo>
                    <a:pt x="248" y="440"/>
                  </a:lnTo>
                  <a:close/>
                  <a:moveTo>
                    <a:pt x="382" y="152"/>
                  </a:moveTo>
                  <a:lnTo>
                    <a:pt x="382" y="152"/>
                  </a:lnTo>
                  <a:lnTo>
                    <a:pt x="377" y="138"/>
                  </a:lnTo>
                  <a:lnTo>
                    <a:pt x="368" y="124"/>
                  </a:lnTo>
                  <a:lnTo>
                    <a:pt x="359" y="111"/>
                  </a:lnTo>
                  <a:lnTo>
                    <a:pt x="347" y="101"/>
                  </a:lnTo>
                  <a:lnTo>
                    <a:pt x="347" y="101"/>
                  </a:lnTo>
                  <a:lnTo>
                    <a:pt x="336" y="94"/>
                  </a:lnTo>
                  <a:lnTo>
                    <a:pt x="356" y="67"/>
                  </a:lnTo>
                  <a:lnTo>
                    <a:pt x="356" y="67"/>
                  </a:lnTo>
                  <a:lnTo>
                    <a:pt x="366" y="76"/>
                  </a:lnTo>
                  <a:lnTo>
                    <a:pt x="366" y="76"/>
                  </a:lnTo>
                  <a:lnTo>
                    <a:pt x="382" y="90"/>
                  </a:lnTo>
                  <a:lnTo>
                    <a:pt x="397" y="106"/>
                  </a:lnTo>
                  <a:lnTo>
                    <a:pt x="407" y="126"/>
                  </a:lnTo>
                  <a:lnTo>
                    <a:pt x="416" y="149"/>
                  </a:lnTo>
                  <a:lnTo>
                    <a:pt x="446" y="143"/>
                  </a:lnTo>
                  <a:lnTo>
                    <a:pt x="428" y="187"/>
                  </a:lnTo>
                  <a:lnTo>
                    <a:pt x="411" y="232"/>
                  </a:lnTo>
                  <a:lnTo>
                    <a:pt x="381" y="194"/>
                  </a:lnTo>
                  <a:lnTo>
                    <a:pt x="352" y="157"/>
                  </a:lnTo>
                  <a:lnTo>
                    <a:pt x="382" y="152"/>
                  </a:lnTo>
                  <a:close/>
                </a:path>
              </a:pathLst>
            </a:custGeom>
            <a:solidFill>
              <a:schemeClr val="tx1">
                <a:lumMod val="40000"/>
                <a:lumOff val="60000"/>
              </a:schemeClr>
            </a:solidFill>
            <a:ln>
              <a:noFill/>
            </a:ln>
          </p:spPr>
          <p:txBody>
            <a:bodyPr vert="horz" wrap="square" lIns="68580" tIns="34290" rIns="68580" bIns="34290" numCol="1" anchor="t" anchorCtr="0" compatLnSpc="1">
              <a:prstTxWarp prst="textNoShape">
                <a:avLst/>
              </a:prstTxWarp>
            </a:bodyPr>
            <a:lstStyle/>
            <a:p>
              <a:pPr defTabSz="371475"/>
              <a:endParaRPr lang="en-US" sz="1350" dirty="0">
                <a:solidFill>
                  <a:srgbClr val="000000"/>
                </a:solidFill>
              </a:endParaRPr>
            </a:p>
          </p:txBody>
        </p:sp>
        <p:sp>
          <p:nvSpPr>
            <p:cNvPr id="124" name="Rectangle 9">
              <a:extLst>
                <a:ext uri="{FF2B5EF4-FFF2-40B4-BE49-F238E27FC236}">
                  <a16:creationId xmlns:a16="http://schemas.microsoft.com/office/drawing/2014/main" xmlns="" id="{B333A5CA-10BE-4A05-AA20-8FAF34A577E2}"/>
                </a:ext>
              </a:extLst>
            </p:cNvPr>
            <p:cNvSpPr/>
            <p:nvPr/>
          </p:nvSpPr>
          <p:spPr>
            <a:xfrm>
              <a:off x="2001587" y="5393812"/>
              <a:ext cx="2016224" cy="120944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371475"/>
              <a:r>
                <a:rPr lang="en-US" sz="3000">
                  <a:solidFill>
                    <a:srgbClr val="93D522"/>
                  </a:solidFill>
                </a:rPr>
                <a:t>1,200+</a:t>
              </a:r>
            </a:p>
            <a:p>
              <a:pPr algn="ctr" defTabSz="371475"/>
              <a:r>
                <a:rPr lang="en-US" sz="900">
                  <a:solidFill>
                    <a:srgbClr val="4D4F53"/>
                  </a:solidFill>
                </a:rPr>
                <a:t>Financial Service Professionals</a:t>
              </a:r>
              <a:endParaRPr lang="en-US" sz="900" dirty="0">
                <a:solidFill>
                  <a:srgbClr val="4D4F53"/>
                </a:solidFill>
              </a:endParaRPr>
            </a:p>
          </p:txBody>
        </p:sp>
      </p:grpSp>
      <p:grpSp>
        <p:nvGrpSpPr>
          <p:cNvPr id="125" name="Group 124">
            <a:extLst>
              <a:ext uri="{FF2B5EF4-FFF2-40B4-BE49-F238E27FC236}">
                <a16:creationId xmlns:a16="http://schemas.microsoft.com/office/drawing/2014/main" xmlns="" id="{3ABB93F3-377A-461F-B211-7FCB1C98DEE7}"/>
              </a:ext>
            </a:extLst>
          </p:cNvPr>
          <p:cNvGrpSpPr/>
          <p:nvPr/>
        </p:nvGrpSpPr>
        <p:grpSpPr>
          <a:xfrm>
            <a:off x="466548" y="1648626"/>
            <a:ext cx="9402338" cy="4264383"/>
            <a:chOff x="1201028" y="1423174"/>
            <a:chExt cx="10353499" cy="4695777"/>
          </a:xfrm>
        </p:grpSpPr>
        <p:pic>
          <p:nvPicPr>
            <p:cNvPr id="126" name="Picture 9">
              <a:extLst>
                <a:ext uri="{FF2B5EF4-FFF2-40B4-BE49-F238E27FC236}">
                  <a16:creationId xmlns:a16="http://schemas.microsoft.com/office/drawing/2014/main" xmlns="" id="{9158F2C6-767D-4FBC-BC6F-E8A45AFD369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1469" b="12820"/>
            <a:stretch/>
          </p:blipFill>
          <p:spPr>
            <a:xfrm>
              <a:off x="1769254" y="1779495"/>
              <a:ext cx="8180949" cy="4187365"/>
            </a:xfrm>
            <a:prstGeom prst="rect">
              <a:avLst/>
            </a:prstGeom>
          </p:spPr>
        </p:pic>
        <p:grpSp>
          <p:nvGrpSpPr>
            <p:cNvPr id="127" name="Gruppieren 4">
              <a:extLst>
                <a:ext uri="{FF2B5EF4-FFF2-40B4-BE49-F238E27FC236}">
                  <a16:creationId xmlns:a16="http://schemas.microsoft.com/office/drawing/2014/main" xmlns="" id="{A62F505F-46EC-401E-AFB5-1E1351844284}"/>
                </a:ext>
              </a:extLst>
            </p:cNvPr>
            <p:cNvGrpSpPr/>
            <p:nvPr/>
          </p:nvGrpSpPr>
          <p:grpSpPr>
            <a:xfrm>
              <a:off x="4542490" y="1423174"/>
              <a:ext cx="2367067" cy="1363879"/>
              <a:chOff x="2646033" y="1212726"/>
              <a:chExt cx="2288234" cy="1318454"/>
            </a:xfrm>
          </p:grpSpPr>
          <p:sp>
            <p:nvSpPr>
              <p:cNvPr id="212" name="Freeform 9">
                <a:extLst>
                  <a:ext uri="{FF2B5EF4-FFF2-40B4-BE49-F238E27FC236}">
                    <a16:creationId xmlns:a16="http://schemas.microsoft.com/office/drawing/2014/main" xmlns="" id="{90E9CBF2-61B9-409F-B021-73FFB6B30005}"/>
                  </a:ext>
                </a:extLst>
              </p:cNvPr>
              <p:cNvSpPr>
                <a:spLocks noEditPoints="1"/>
              </p:cNvSpPr>
              <p:nvPr/>
            </p:nvSpPr>
            <p:spPr bwMode="auto">
              <a:xfrm>
                <a:off x="2646033" y="1826330"/>
                <a:ext cx="768350" cy="704850"/>
              </a:xfrm>
              <a:custGeom>
                <a:avLst/>
                <a:gdLst>
                  <a:gd name="T0" fmla="*/ 52 w 968"/>
                  <a:gd name="T1" fmla="*/ 188 h 888"/>
                  <a:gd name="T2" fmla="*/ 484 w 968"/>
                  <a:gd name="T3" fmla="*/ 0 h 888"/>
                  <a:gd name="T4" fmla="*/ 916 w 968"/>
                  <a:gd name="T5" fmla="*/ 188 h 888"/>
                  <a:gd name="T6" fmla="*/ 52 w 968"/>
                  <a:gd name="T7" fmla="*/ 188 h 888"/>
                  <a:gd name="T8" fmla="*/ 916 w 968"/>
                  <a:gd name="T9" fmla="*/ 221 h 888"/>
                  <a:gd name="T10" fmla="*/ 52 w 968"/>
                  <a:gd name="T11" fmla="*/ 221 h 888"/>
                  <a:gd name="T12" fmla="*/ 52 w 968"/>
                  <a:gd name="T13" fmla="*/ 280 h 888"/>
                  <a:gd name="T14" fmla="*/ 916 w 968"/>
                  <a:gd name="T15" fmla="*/ 280 h 888"/>
                  <a:gd name="T16" fmla="*/ 916 w 968"/>
                  <a:gd name="T17" fmla="*/ 221 h 888"/>
                  <a:gd name="T18" fmla="*/ 916 w 968"/>
                  <a:gd name="T19" fmla="*/ 712 h 888"/>
                  <a:gd name="T20" fmla="*/ 52 w 968"/>
                  <a:gd name="T21" fmla="*/ 712 h 888"/>
                  <a:gd name="T22" fmla="*/ 52 w 968"/>
                  <a:gd name="T23" fmla="*/ 770 h 888"/>
                  <a:gd name="T24" fmla="*/ 916 w 968"/>
                  <a:gd name="T25" fmla="*/ 770 h 888"/>
                  <a:gd name="T26" fmla="*/ 916 w 968"/>
                  <a:gd name="T27" fmla="*/ 712 h 888"/>
                  <a:gd name="T28" fmla="*/ 968 w 968"/>
                  <a:gd name="T29" fmla="*/ 795 h 888"/>
                  <a:gd name="T30" fmla="*/ 0 w 968"/>
                  <a:gd name="T31" fmla="*/ 795 h 888"/>
                  <a:gd name="T32" fmla="*/ 0 w 968"/>
                  <a:gd name="T33" fmla="*/ 888 h 888"/>
                  <a:gd name="T34" fmla="*/ 968 w 968"/>
                  <a:gd name="T35" fmla="*/ 888 h 888"/>
                  <a:gd name="T36" fmla="*/ 968 w 968"/>
                  <a:gd name="T37" fmla="*/ 795 h 888"/>
                  <a:gd name="T38" fmla="*/ 642 w 968"/>
                  <a:gd name="T39" fmla="*/ 687 h 888"/>
                  <a:gd name="T40" fmla="*/ 642 w 968"/>
                  <a:gd name="T41" fmla="*/ 303 h 888"/>
                  <a:gd name="T42" fmla="*/ 527 w 968"/>
                  <a:gd name="T43" fmla="*/ 303 h 888"/>
                  <a:gd name="T44" fmla="*/ 527 w 968"/>
                  <a:gd name="T45" fmla="*/ 687 h 888"/>
                  <a:gd name="T46" fmla="*/ 642 w 968"/>
                  <a:gd name="T47" fmla="*/ 687 h 888"/>
                  <a:gd name="T48" fmla="*/ 841 w 968"/>
                  <a:gd name="T49" fmla="*/ 687 h 888"/>
                  <a:gd name="T50" fmla="*/ 841 w 968"/>
                  <a:gd name="T51" fmla="*/ 303 h 888"/>
                  <a:gd name="T52" fmla="*/ 726 w 968"/>
                  <a:gd name="T53" fmla="*/ 303 h 888"/>
                  <a:gd name="T54" fmla="*/ 726 w 968"/>
                  <a:gd name="T55" fmla="*/ 687 h 888"/>
                  <a:gd name="T56" fmla="*/ 841 w 968"/>
                  <a:gd name="T57" fmla="*/ 687 h 888"/>
                  <a:gd name="T58" fmla="*/ 441 w 968"/>
                  <a:gd name="T59" fmla="*/ 687 h 888"/>
                  <a:gd name="T60" fmla="*/ 441 w 968"/>
                  <a:gd name="T61" fmla="*/ 303 h 888"/>
                  <a:gd name="T62" fmla="*/ 326 w 968"/>
                  <a:gd name="T63" fmla="*/ 303 h 888"/>
                  <a:gd name="T64" fmla="*/ 326 w 968"/>
                  <a:gd name="T65" fmla="*/ 687 h 888"/>
                  <a:gd name="T66" fmla="*/ 441 w 968"/>
                  <a:gd name="T67" fmla="*/ 687 h 888"/>
                  <a:gd name="T68" fmla="*/ 242 w 968"/>
                  <a:gd name="T69" fmla="*/ 687 h 888"/>
                  <a:gd name="T70" fmla="*/ 242 w 968"/>
                  <a:gd name="T71" fmla="*/ 303 h 888"/>
                  <a:gd name="T72" fmla="*/ 127 w 968"/>
                  <a:gd name="T73" fmla="*/ 303 h 888"/>
                  <a:gd name="T74" fmla="*/ 127 w 968"/>
                  <a:gd name="T75" fmla="*/ 687 h 888"/>
                  <a:gd name="T76" fmla="*/ 242 w 968"/>
                  <a:gd name="T77" fmla="*/ 687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68" h="888">
                    <a:moveTo>
                      <a:pt x="52" y="188"/>
                    </a:moveTo>
                    <a:lnTo>
                      <a:pt x="484" y="0"/>
                    </a:lnTo>
                    <a:lnTo>
                      <a:pt x="916" y="188"/>
                    </a:lnTo>
                    <a:lnTo>
                      <a:pt x="52" y="188"/>
                    </a:lnTo>
                    <a:close/>
                    <a:moveTo>
                      <a:pt x="916" y="221"/>
                    </a:moveTo>
                    <a:lnTo>
                      <a:pt x="52" y="221"/>
                    </a:lnTo>
                    <a:lnTo>
                      <a:pt x="52" y="280"/>
                    </a:lnTo>
                    <a:lnTo>
                      <a:pt x="916" y="280"/>
                    </a:lnTo>
                    <a:lnTo>
                      <a:pt x="916" y="221"/>
                    </a:lnTo>
                    <a:close/>
                    <a:moveTo>
                      <a:pt x="916" y="712"/>
                    </a:moveTo>
                    <a:lnTo>
                      <a:pt x="52" y="712"/>
                    </a:lnTo>
                    <a:lnTo>
                      <a:pt x="52" y="770"/>
                    </a:lnTo>
                    <a:lnTo>
                      <a:pt x="916" y="770"/>
                    </a:lnTo>
                    <a:lnTo>
                      <a:pt x="916" y="712"/>
                    </a:lnTo>
                    <a:close/>
                    <a:moveTo>
                      <a:pt x="968" y="795"/>
                    </a:moveTo>
                    <a:lnTo>
                      <a:pt x="0" y="795"/>
                    </a:lnTo>
                    <a:lnTo>
                      <a:pt x="0" y="888"/>
                    </a:lnTo>
                    <a:lnTo>
                      <a:pt x="968" y="888"/>
                    </a:lnTo>
                    <a:lnTo>
                      <a:pt x="968" y="795"/>
                    </a:lnTo>
                    <a:close/>
                    <a:moveTo>
                      <a:pt x="642" y="687"/>
                    </a:moveTo>
                    <a:lnTo>
                      <a:pt x="642" y="303"/>
                    </a:lnTo>
                    <a:lnTo>
                      <a:pt x="527" y="303"/>
                    </a:lnTo>
                    <a:lnTo>
                      <a:pt x="527" y="687"/>
                    </a:lnTo>
                    <a:lnTo>
                      <a:pt x="642" y="687"/>
                    </a:lnTo>
                    <a:close/>
                    <a:moveTo>
                      <a:pt x="841" y="687"/>
                    </a:moveTo>
                    <a:lnTo>
                      <a:pt x="841" y="303"/>
                    </a:lnTo>
                    <a:lnTo>
                      <a:pt x="726" y="303"/>
                    </a:lnTo>
                    <a:lnTo>
                      <a:pt x="726" y="687"/>
                    </a:lnTo>
                    <a:lnTo>
                      <a:pt x="841" y="687"/>
                    </a:lnTo>
                    <a:close/>
                    <a:moveTo>
                      <a:pt x="441" y="687"/>
                    </a:moveTo>
                    <a:lnTo>
                      <a:pt x="441" y="303"/>
                    </a:lnTo>
                    <a:lnTo>
                      <a:pt x="326" y="303"/>
                    </a:lnTo>
                    <a:lnTo>
                      <a:pt x="326" y="687"/>
                    </a:lnTo>
                    <a:lnTo>
                      <a:pt x="441" y="687"/>
                    </a:lnTo>
                    <a:close/>
                    <a:moveTo>
                      <a:pt x="242" y="687"/>
                    </a:moveTo>
                    <a:lnTo>
                      <a:pt x="242" y="303"/>
                    </a:lnTo>
                    <a:lnTo>
                      <a:pt x="127" y="303"/>
                    </a:lnTo>
                    <a:lnTo>
                      <a:pt x="127" y="687"/>
                    </a:lnTo>
                    <a:lnTo>
                      <a:pt x="242" y="687"/>
                    </a:lnTo>
                    <a:close/>
                  </a:path>
                </a:pathLst>
              </a:custGeom>
              <a:solidFill>
                <a:schemeClr val="tx1">
                  <a:lumMod val="40000"/>
                  <a:lumOff val="60000"/>
                </a:schemeClr>
              </a:solidFill>
              <a:ln>
                <a:noFill/>
              </a:ln>
            </p:spPr>
            <p:txBody>
              <a:bodyPr vert="horz" wrap="square" lIns="68580" tIns="34290" rIns="68580" bIns="34290" numCol="1" anchor="t" anchorCtr="0" compatLnSpc="1">
                <a:prstTxWarp prst="textNoShape">
                  <a:avLst/>
                </a:prstTxWarp>
              </a:bodyPr>
              <a:lstStyle/>
              <a:p>
                <a:pPr defTabSz="371475"/>
                <a:endParaRPr lang="en-US" sz="1350" dirty="0">
                  <a:solidFill>
                    <a:srgbClr val="000000"/>
                  </a:solidFill>
                </a:endParaRPr>
              </a:p>
            </p:txBody>
          </p:sp>
          <p:sp>
            <p:nvSpPr>
              <p:cNvPr id="213" name="Rectangle 21">
                <a:extLst>
                  <a:ext uri="{FF2B5EF4-FFF2-40B4-BE49-F238E27FC236}">
                    <a16:creationId xmlns:a16="http://schemas.microsoft.com/office/drawing/2014/main" xmlns="" id="{E679B201-6C08-4326-8531-534F97D9CE72}"/>
                  </a:ext>
                </a:extLst>
              </p:cNvPr>
              <p:cNvSpPr/>
              <p:nvPr/>
            </p:nvSpPr>
            <p:spPr>
              <a:xfrm>
                <a:off x="2918043" y="1212726"/>
                <a:ext cx="2016224" cy="1209443"/>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371475"/>
                <a:r>
                  <a:rPr lang="en-US" sz="3000">
                    <a:solidFill>
                      <a:srgbClr val="93D522"/>
                    </a:solidFill>
                  </a:rPr>
                  <a:t>6,000+</a:t>
                </a:r>
              </a:p>
              <a:p>
                <a:pPr algn="ctr" defTabSz="371475"/>
                <a:r>
                  <a:rPr lang="en-US" sz="900">
                    <a:solidFill>
                      <a:srgbClr val="4D4F53"/>
                    </a:solidFill>
                  </a:rPr>
                  <a:t>firms reporting </a:t>
                </a:r>
              </a:p>
              <a:p>
                <a:pPr algn="ctr" defTabSz="371475"/>
                <a:r>
                  <a:rPr lang="en-US" sz="900">
                    <a:solidFill>
                      <a:srgbClr val="4D4F53"/>
                    </a:solidFill>
                  </a:rPr>
                  <a:t>with RegTech</a:t>
                </a:r>
                <a:endParaRPr lang="en-US" sz="900" dirty="0">
                  <a:solidFill>
                    <a:srgbClr val="4D4F53"/>
                  </a:solidFill>
                </a:endParaRPr>
              </a:p>
            </p:txBody>
          </p:sp>
        </p:grpSp>
        <p:grpSp>
          <p:nvGrpSpPr>
            <p:cNvPr id="128" name="Gruppieren 2">
              <a:extLst>
                <a:ext uri="{FF2B5EF4-FFF2-40B4-BE49-F238E27FC236}">
                  <a16:creationId xmlns:a16="http://schemas.microsoft.com/office/drawing/2014/main" xmlns="" id="{BC5A5EBF-5B86-4FB3-A486-D1E0B21A1D63}"/>
                </a:ext>
              </a:extLst>
            </p:cNvPr>
            <p:cNvGrpSpPr/>
            <p:nvPr/>
          </p:nvGrpSpPr>
          <p:grpSpPr>
            <a:xfrm>
              <a:off x="4353982" y="4462222"/>
              <a:ext cx="2334057" cy="1656729"/>
              <a:chOff x="3925710" y="5549000"/>
              <a:chExt cx="2256326" cy="1601554"/>
            </a:xfrm>
          </p:grpSpPr>
          <p:sp>
            <p:nvSpPr>
              <p:cNvPr id="210" name="Freeform 37">
                <a:extLst>
                  <a:ext uri="{FF2B5EF4-FFF2-40B4-BE49-F238E27FC236}">
                    <a16:creationId xmlns:a16="http://schemas.microsoft.com/office/drawing/2014/main" xmlns="" id="{A9F54E41-CAD0-4666-99A1-FA3153F5D224}"/>
                  </a:ext>
                </a:extLst>
              </p:cNvPr>
              <p:cNvSpPr>
                <a:spLocks noEditPoints="1"/>
              </p:cNvSpPr>
              <p:nvPr/>
            </p:nvSpPr>
            <p:spPr bwMode="auto">
              <a:xfrm>
                <a:off x="5358124" y="6366329"/>
                <a:ext cx="823912" cy="784225"/>
              </a:xfrm>
              <a:custGeom>
                <a:avLst/>
                <a:gdLst>
                  <a:gd name="T0" fmla="*/ 734 w 1038"/>
                  <a:gd name="T1" fmla="*/ 272 h 988"/>
                  <a:gd name="T2" fmla="*/ 948 w 1038"/>
                  <a:gd name="T3" fmla="*/ 367 h 988"/>
                  <a:gd name="T4" fmla="*/ 948 w 1038"/>
                  <a:gd name="T5" fmla="*/ 414 h 988"/>
                  <a:gd name="T6" fmla="*/ 734 w 1038"/>
                  <a:gd name="T7" fmla="*/ 494 h 988"/>
                  <a:gd name="T8" fmla="*/ 734 w 1038"/>
                  <a:gd name="T9" fmla="*/ 527 h 988"/>
                  <a:gd name="T10" fmla="*/ 948 w 1038"/>
                  <a:gd name="T11" fmla="*/ 607 h 988"/>
                  <a:gd name="T12" fmla="*/ 948 w 1038"/>
                  <a:gd name="T13" fmla="*/ 654 h 988"/>
                  <a:gd name="T14" fmla="*/ 734 w 1038"/>
                  <a:gd name="T15" fmla="*/ 735 h 988"/>
                  <a:gd name="T16" fmla="*/ 734 w 1038"/>
                  <a:gd name="T17" fmla="*/ 766 h 988"/>
                  <a:gd name="T18" fmla="*/ 1038 w 1038"/>
                  <a:gd name="T19" fmla="*/ 945 h 988"/>
                  <a:gd name="T20" fmla="*/ 872 w 1038"/>
                  <a:gd name="T21" fmla="*/ 902 h 988"/>
                  <a:gd name="T22" fmla="*/ 872 w 1038"/>
                  <a:gd name="T23" fmla="*/ 820 h 988"/>
                  <a:gd name="T24" fmla="*/ 241 w 1038"/>
                  <a:gd name="T25" fmla="*/ 730 h 988"/>
                  <a:gd name="T26" fmla="*/ 241 w 1038"/>
                  <a:gd name="T27" fmla="*/ 653 h 988"/>
                  <a:gd name="T28" fmla="*/ 306 w 1038"/>
                  <a:gd name="T29" fmla="*/ 487 h 988"/>
                  <a:gd name="T30" fmla="*/ 306 w 1038"/>
                  <a:gd name="T31" fmla="*/ 398 h 988"/>
                  <a:gd name="T32" fmla="*/ 241 w 1038"/>
                  <a:gd name="T33" fmla="*/ 232 h 988"/>
                  <a:gd name="T34" fmla="*/ 0 w 1038"/>
                  <a:gd name="T35" fmla="*/ 159 h 988"/>
                  <a:gd name="T36" fmla="*/ 306 w 1038"/>
                  <a:gd name="T37" fmla="*/ 818 h 988"/>
                  <a:gd name="T38" fmla="*/ 60 w 1038"/>
                  <a:gd name="T39" fmla="*/ 818 h 988"/>
                  <a:gd name="T40" fmla="*/ 150 w 1038"/>
                  <a:gd name="T41" fmla="*/ 818 h 988"/>
                  <a:gd name="T42" fmla="*/ 60 w 1038"/>
                  <a:gd name="T43" fmla="*/ 564 h 988"/>
                  <a:gd name="T44" fmla="*/ 150 w 1038"/>
                  <a:gd name="T45" fmla="*/ 487 h 988"/>
                  <a:gd name="T46" fmla="*/ 150 w 1038"/>
                  <a:gd name="T47" fmla="*/ 398 h 988"/>
                  <a:gd name="T48" fmla="*/ 60 w 1038"/>
                  <a:gd name="T49" fmla="*/ 321 h 988"/>
                  <a:gd name="T50" fmla="*/ 150 w 1038"/>
                  <a:gd name="T51" fmla="*/ 321 h 988"/>
                  <a:gd name="T52" fmla="*/ 342 w 1038"/>
                  <a:gd name="T53" fmla="*/ 988 h 988"/>
                  <a:gd name="T54" fmla="*/ 556 w 1038"/>
                  <a:gd name="T55" fmla="*/ 849 h 988"/>
                  <a:gd name="T56" fmla="*/ 702 w 1038"/>
                  <a:gd name="T57" fmla="*/ 0 h 988"/>
                  <a:gd name="T58" fmla="*/ 378 w 1038"/>
                  <a:gd name="T59" fmla="*/ 603 h 988"/>
                  <a:gd name="T60" fmla="*/ 431 w 1038"/>
                  <a:gd name="T61" fmla="*/ 553 h 988"/>
                  <a:gd name="T62" fmla="*/ 431 w 1038"/>
                  <a:gd name="T63" fmla="*/ 434 h 988"/>
                  <a:gd name="T64" fmla="*/ 378 w 1038"/>
                  <a:gd name="T65" fmla="*/ 385 h 988"/>
                  <a:gd name="T66" fmla="*/ 431 w 1038"/>
                  <a:gd name="T67" fmla="*/ 385 h 988"/>
                  <a:gd name="T68" fmla="*/ 378 w 1038"/>
                  <a:gd name="T69" fmla="*/ 99 h 988"/>
                  <a:gd name="T70" fmla="*/ 511 w 1038"/>
                  <a:gd name="T71" fmla="*/ 720 h 988"/>
                  <a:gd name="T72" fmla="*/ 511 w 1038"/>
                  <a:gd name="T73" fmla="*/ 603 h 988"/>
                  <a:gd name="T74" fmla="*/ 457 w 1038"/>
                  <a:gd name="T75" fmla="*/ 553 h 988"/>
                  <a:gd name="T76" fmla="*/ 511 w 1038"/>
                  <a:gd name="T77" fmla="*/ 553 h 988"/>
                  <a:gd name="T78" fmla="*/ 457 w 1038"/>
                  <a:gd name="T79" fmla="*/ 266 h 988"/>
                  <a:gd name="T80" fmla="*/ 511 w 1038"/>
                  <a:gd name="T81" fmla="*/ 218 h 988"/>
                  <a:gd name="T82" fmla="*/ 511 w 1038"/>
                  <a:gd name="T83" fmla="*/ 99 h 988"/>
                  <a:gd name="T84" fmla="*/ 533 w 1038"/>
                  <a:gd name="T85" fmla="*/ 720 h 988"/>
                  <a:gd name="T86" fmla="*/ 587 w 1038"/>
                  <a:gd name="T87" fmla="*/ 720 h 988"/>
                  <a:gd name="T88" fmla="*/ 533 w 1038"/>
                  <a:gd name="T89" fmla="*/ 434 h 988"/>
                  <a:gd name="T90" fmla="*/ 587 w 1038"/>
                  <a:gd name="T91" fmla="*/ 385 h 988"/>
                  <a:gd name="T92" fmla="*/ 587 w 1038"/>
                  <a:gd name="T93" fmla="*/ 266 h 988"/>
                  <a:gd name="T94" fmla="*/ 533 w 1038"/>
                  <a:gd name="T95" fmla="*/ 218 h 988"/>
                  <a:gd name="T96" fmla="*/ 587 w 1038"/>
                  <a:gd name="T97" fmla="*/ 218 h 988"/>
                  <a:gd name="T98" fmla="*/ 613 w 1038"/>
                  <a:gd name="T99" fmla="*/ 603 h 988"/>
                  <a:gd name="T100" fmla="*/ 666 w 1038"/>
                  <a:gd name="T101" fmla="*/ 553 h 988"/>
                  <a:gd name="T102" fmla="*/ 666 w 1038"/>
                  <a:gd name="T103" fmla="*/ 434 h 988"/>
                  <a:gd name="T104" fmla="*/ 613 w 1038"/>
                  <a:gd name="T105" fmla="*/ 385 h 988"/>
                  <a:gd name="T106" fmla="*/ 666 w 1038"/>
                  <a:gd name="T107" fmla="*/ 385 h 988"/>
                  <a:gd name="T108" fmla="*/ 613 w 1038"/>
                  <a:gd name="T109" fmla="*/ 99 h 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38" h="988">
                    <a:moveTo>
                      <a:pt x="994" y="902"/>
                    </a:moveTo>
                    <a:lnTo>
                      <a:pt x="994" y="272"/>
                    </a:lnTo>
                    <a:lnTo>
                      <a:pt x="734" y="272"/>
                    </a:lnTo>
                    <a:lnTo>
                      <a:pt x="734" y="334"/>
                    </a:lnTo>
                    <a:lnTo>
                      <a:pt x="948" y="334"/>
                    </a:lnTo>
                    <a:lnTo>
                      <a:pt x="948" y="367"/>
                    </a:lnTo>
                    <a:lnTo>
                      <a:pt x="734" y="367"/>
                    </a:lnTo>
                    <a:lnTo>
                      <a:pt x="734" y="414"/>
                    </a:lnTo>
                    <a:lnTo>
                      <a:pt x="948" y="414"/>
                    </a:lnTo>
                    <a:lnTo>
                      <a:pt x="948" y="447"/>
                    </a:lnTo>
                    <a:lnTo>
                      <a:pt x="734" y="447"/>
                    </a:lnTo>
                    <a:lnTo>
                      <a:pt x="734" y="494"/>
                    </a:lnTo>
                    <a:lnTo>
                      <a:pt x="948" y="494"/>
                    </a:lnTo>
                    <a:lnTo>
                      <a:pt x="948" y="527"/>
                    </a:lnTo>
                    <a:lnTo>
                      <a:pt x="734" y="527"/>
                    </a:lnTo>
                    <a:lnTo>
                      <a:pt x="734" y="574"/>
                    </a:lnTo>
                    <a:lnTo>
                      <a:pt x="948" y="574"/>
                    </a:lnTo>
                    <a:lnTo>
                      <a:pt x="948" y="607"/>
                    </a:lnTo>
                    <a:lnTo>
                      <a:pt x="734" y="607"/>
                    </a:lnTo>
                    <a:lnTo>
                      <a:pt x="734" y="654"/>
                    </a:lnTo>
                    <a:lnTo>
                      <a:pt x="948" y="654"/>
                    </a:lnTo>
                    <a:lnTo>
                      <a:pt x="948" y="686"/>
                    </a:lnTo>
                    <a:lnTo>
                      <a:pt x="734" y="686"/>
                    </a:lnTo>
                    <a:lnTo>
                      <a:pt x="734" y="735"/>
                    </a:lnTo>
                    <a:lnTo>
                      <a:pt x="948" y="735"/>
                    </a:lnTo>
                    <a:lnTo>
                      <a:pt x="948" y="766"/>
                    </a:lnTo>
                    <a:lnTo>
                      <a:pt x="734" y="766"/>
                    </a:lnTo>
                    <a:lnTo>
                      <a:pt x="734" y="945"/>
                    </a:lnTo>
                    <a:lnTo>
                      <a:pt x="994" y="945"/>
                    </a:lnTo>
                    <a:lnTo>
                      <a:pt x="1038" y="945"/>
                    </a:lnTo>
                    <a:lnTo>
                      <a:pt x="1038" y="902"/>
                    </a:lnTo>
                    <a:lnTo>
                      <a:pt x="994" y="902"/>
                    </a:lnTo>
                    <a:close/>
                    <a:moveTo>
                      <a:pt x="872" y="902"/>
                    </a:moveTo>
                    <a:lnTo>
                      <a:pt x="773" y="902"/>
                    </a:lnTo>
                    <a:lnTo>
                      <a:pt x="773" y="820"/>
                    </a:lnTo>
                    <a:lnTo>
                      <a:pt x="872" y="820"/>
                    </a:lnTo>
                    <a:lnTo>
                      <a:pt x="872" y="902"/>
                    </a:lnTo>
                    <a:close/>
                    <a:moveTo>
                      <a:pt x="241" y="818"/>
                    </a:moveTo>
                    <a:lnTo>
                      <a:pt x="241" y="730"/>
                    </a:lnTo>
                    <a:lnTo>
                      <a:pt x="306" y="730"/>
                    </a:lnTo>
                    <a:lnTo>
                      <a:pt x="306" y="653"/>
                    </a:lnTo>
                    <a:lnTo>
                      <a:pt x="241" y="653"/>
                    </a:lnTo>
                    <a:lnTo>
                      <a:pt x="241" y="564"/>
                    </a:lnTo>
                    <a:lnTo>
                      <a:pt x="306" y="564"/>
                    </a:lnTo>
                    <a:lnTo>
                      <a:pt x="306" y="487"/>
                    </a:lnTo>
                    <a:lnTo>
                      <a:pt x="241" y="487"/>
                    </a:lnTo>
                    <a:lnTo>
                      <a:pt x="241" y="398"/>
                    </a:lnTo>
                    <a:lnTo>
                      <a:pt x="306" y="398"/>
                    </a:lnTo>
                    <a:lnTo>
                      <a:pt x="306" y="321"/>
                    </a:lnTo>
                    <a:lnTo>
                      <a:pt x="241" y="321"/>
                    </a:lnTo>
                    <a:lnTo>
                      <a:pt x="241" y="232"/>
                    </a:lnTo>
                    <a:lnTo>
                      <a:pt x="306" y="232"/>
                    </a:lnTo>
                    <a:lnTo>
                      <a:pt x="306" y="159"/>
                    </a:lnTo>
                    <a:lnTo>
                      <a:pt x="0" y="159"/>
                    </a:lnTo>
                    <a:lnTo>
                      <a:pt x="0" y="936"/>
                    </a:lnTo>
                    <a:lnTo>
                      <a:pt x="306" y="936"/>
                    </a:lnTo>
                    <a:lnTo>
                      <a:pt x="306" y="818"/>
                    </a:lnTo>
                    <a:lnTo>
                      <a:pt x="241" y="818"/>
                    </a:lnTo>
                    <a:close/>
                    <a:moveTo>
                      <a:pt x="150" y="818"/>
                    </a:moveTo>
                    <a:lnTo>
                      <a:pt x="60" y="818"/>
                    </a:lnTo>
                    <a:lnTo>
                      <a:pt x="60" y="730"/>
                    </a:lnTo>
                    <a:lnTo>
                      <a:pt x="150" y="730"/>
                    </a:lnTo>
                    <a:lnTo>
                      <a:pt x="150" y="818"/>
                    </a:lnTo>
                    <a:close/>
                    <a:moveTo>
                      <a:pt x="150" y="653"/>
                    </a:moveTo>
                    <a:lnTo>
                      <a:pt x="60" y="653"/>
                    </a:lnTo>
                    <a:lnTo>
                      <a:pt x="60" y="564"/>
                    </a:lnTo>
                    <a:lnTo>
                      <a:pt x="150" y="564"/>
                    </a:lnTo>
                    <a:lnTo>
                      <a:pt x="150" y="653"/>
                    </a:lnTo>
                    <a:close/>
                    <a:moveTo>
                      <a:pt x="150" y="487"/>
                    </a:moveTo>
                    <a:lnTo>
                      <a:pt x="60" y="487"/>
                    </a:lnTo>
                    <a:lnTo>
                      <a:pt x="60" y="398"/>
                    </a:lnTo>
                    <a:lnTo>
                      <a:pt x="150" y="398"/>
                    </a:lnTo>
                    <a:lnTo>
                      <a:pt x="150" y="487"/>
                    </a:lnTo>
                    <a:close/>
                    <a:moveTo>
                      <a:pt x="150" y="321"/>
                    </a:moveTo>
                    <a:lnTo>
                      <a:pt x="60" y="321"/>
                    </a:lnTo>
                    <a:lnTo>
                      <a:pt x="60" y="232"/>
                    </a:lnTo>
                    <a:lnTo>
                      <a:pt x="150" y="232"/>
                    </a:lnTo>
                    <a:lnTo>
                      <a:pt x="150" y="321"/>
                    </a:lnTo>
                    <a:close/>
                    <a:moveTo>
                      <a:pt x="702" y="0"/>
                    </a:moveTo>
                    <a:lnTo>
                      <a:pt x="342" y="0"/>
                    </a:lnTo>
                    <a:lnTo>
                      <a:pt x="342" y="988"/>
                    </a:lnTo>
                    <a:lnTo>
                      <a:pt x="488" y="988"/>
                    </a:lnTo>
                    <a:lnTo>
                      <a:pt x="488" y="849"/>
                    </a:lnTo>
                    <a:lnTo>
                      <a:pt x="556" y="849"/>
                    </a:lnTo>
                    <a:lnTo>
                      <a:pt x="556" y="988"/>
                    </a:lnTo>
                    <a:lnTo>
                      <a:pt x="702" y="988"/>
                    </a:lnTo>
                    <a:lnTo>
                      <a:pt x="702" y="0"/>
                    </a:lnTo>
                    <a:close/>
                    <a:moveTo>
                      <a:pt x="431" y="720"/>
                    </a:moveTo>
                    <a:lnTo>
                      <a:pt x="378" y="720"/>
                    </a:lnTo>
                    <a:lnTo>
                      <a:pt x="378" y="603"/>
                    </a:lnTo>
                    <a:lnTo>
                      <a:pt x="431" y="603"/>
                    </a:lnTo>
                    <a:lnTo>
                      <a:pt x="431" y="720"/>
                    </a:lnTo>
                    <a:close/>
                    <a:moveTo>
                      <a:pt x="431" y="553"/>
                    </a:moveTo>
                    <a:lnTo>
                      <a:pt x="378" y="553"/>
                    </a:lnTo>
                    <a:lnTo>
                      <a:pt x="378" y="434"/>
                    </a:lnTo>
                    <a:lnTo>
                      <a:pt x="431" y="434"/>
                    </a:lnTo>
                    <a:lnTo>
                      <a:pt x="431" y="553"/>
                    </a:lnTo>
                    <a:close/>
                    <a:moveTo>
                      <a:pt x="431" y="385"/>
                    </a:moveTo>
                    <a:lnTo>
                      <a:pt x="378" y="385"/>
                    </a:lnTo>
                    <a:lnTo>
                      <a:pt x="378" y="266"/>
                    </a:lnTo>
                    <a:lnTo>
                      <a:pt x="431" y="266"/>
                    </a:lnTo>
                    <a:lnTo>
                      <a:pt x="431" y="385"/>
                    </a:lnTo>
                    <a:close/>
                    <a:moveTo>
                      <a:pt x="431" y="218"/>
                    </a:moveTo>
                    <a:lnTo>
                      <a:pt x="378" y="218"/>
                    </a:lnTo>
                    <a:lnTo>
                      <a:pt x="378" y="99"/>
                    </a:lnTo>
                    <a:lnTo>
                      <a:pt x="431" y="99"/>
                    </a:lnTo>
                    <a:lnTo>
                      <a:pt x="431" y="218"/>
                    </a:lnTo>
                    <a:close/>
                    <a:moveTo>
                      <a:pt x="511" y="720"/>
                    </a:moveTo>
                    <a:lnTo>
                      <a:pt x="457" y="720"/>
                    </a:lnTo>
                    <a:lnTo>
                      <a:pt x="457" y="603"/>
                    </a:lnTo>
                    <a:lnTo>
                      <a:pt x="511" y="603"/>
                    </a:lnTo>
                    <a:lnTo>
                      <a:pt x="511" y="720"/>
                    </a:lnTo>
                    <a:close/>
                    <a:moveTo>
                      <a:pt x="511" y="553"/>
                    </a:moveTo>
                    <a:lnTo>
                      <a:pt x="457" y="553"/>
                    </a:lnTo>
                    <a:lnTo>
                      <a:pt x="457" y="434"/>
                    </a:lnTo>
                    <a:lnTo>
                      <a:pt x="511" y="434"/>
                    </a:lnTo>
                    <a:lnTo>
                      <a:pt x="511" y="553"/>
                    </a:lnTo>
                    <a:close/>
                    <a:moveTo>
                      <a:pt x="511" y="385"/>
                    </a:moveTo>
                    <a:lnTo>
                      <a:pt x="457" y="385"/>
                    </a:lnTo>
                    <a:lnTo>
                      <a:pt x="457" y="266"/>
                    </a:lnTo>
                    <a:lnTo>
                      <a:pt x="511" y="266"/>
                    </a:lnTo>
                    <a:lnTo>
                      <a:pt x="511" y="385"/>
                    </a:lnTo>
                    <a:close/>
                    <a:moveTo>
                      <a:pt x="511" y="218"/>
                    </a:moveTo>
                    <a:lnTo>
                      <a:pt x="457" y="218"/>
                    </a:lnTo>
                    <a:lnTo>
                      <a:pt x="457" y="99"/>
                    </a:lnTo>
                    <a:lnTo>
                      <a:pt x="511" y="99"/>
                    </a:lnTo>
                    <a:lnTo>
                      <a:pt x="511" y="218"/>
                    </a:lnTo>
                    <a:close/>
                    <a:moveTo>
                      <a:pt x="587" y="720"/>
                    </a:moveTo>
                    <a:lnTo>
                      <a:pt x="533" y="720"/>
                    </a:lnTo>
                    <a:lnTo>
                      <a:pt x="533" y="603"/>
                    </a:lnTo>
                    <a:lnTo>
                      <a:pt x="587" y="603"/>
                    </a:lnTo>
                    <a:lnTo>
                      <a:pt x="587" y="720"/>
                    </a:lnTo>
                    <a:close/>
                    <a:moveTo>
                      <a:pt x="587" y="553"/>
                    </a:moveTo>
                    <a:lnTo>
                      <a:pt x="533" y="553"/>
                    </a:lnTo>
                    <a:lnTo>
                      <a:pt x="533" y="434"/>
                    </a:lnTo>
                    <a:lnTo>
                      <a:pt x="587" y="434"/>
                    </a:lnTo>
                    <a:lnTo>
                      <a:pt x="587" y="553"/>
                    </a:lnTo>
                    <a:close/>
                    <a:moveTo>
                      <a:pt x="587" y="385"/>
                    </a:moveTo>
                    <a:lnTo>
                      <a:pt x="533" y="385"/>
                    </a:lnTo>
                    <a:lnTo>
                      <a:pt x="533" y="266"/>
                    </a:lnTo>
                    <a:lnTo>
                      <a:pt x="587" y="266"/>
                    </a:lnTo>
                    <a:lnTo>
                      <a:pt x="587" y="385"/>
                    </a:lnTo>
                    <a:close/>
                    <a:moveTo>
                      <a:pt x="587" y="218"/>
                    </a:moveTo>
                    <a:lnTo>
                      <a:pt x="533" y="218"/>
                    </a:lnTo>
                    <a:lnTo>
                      <a:pt x="533" y="99"/>
                    </a:lnTo>
                    <a:lnTo>
                      <a:pt x="587" y="99"/>
                    </a:lnTo>
                    <a:lnTo>
                      <a:pt x="587" y="218"/>
                    </a:lnTo>
                    <a:close/>
                    <a:moveTo>
                      <a:pt x="666" y="720"/>
                    </a:moveTo>
                    <a:lnTo>
                      <a:pt x="613" y="720"/>
                    </a:lnTo>
                    <a:lnTo>
                      <a:pt x="613" y="603"/>
                    </a:lnTo>
                    <a:lnTo>
                      <a:pt x="666" y="603"/>
                    </a:lnTo>
                    <a:lnTo>
                      <a:pt x="666" y="720"/>
                    </a:lnTo>
                    <a:close/>
                    <a:moveTo>
                      <a:pt x="666" y="553"/>
                    </a:moveTo>
                    <a:lnTo>
                      <a:pt x="613" y="553"/>
                    </a:lnTo>
                    <a:lnTo>
                      <a:pt x="613" y="434"/>
                    </a:lnTo>
                    <a:lnTo>
                      <a:pt x="666" y="434"/>
                    </a:lnTo>
                    <a:lnTo>
                      <a:pt x="666" y="553"/>
                    </a:lnTo>
                    <a:close/>
                    <a:moveTo>
                      <a:pt x="666" y="385"/>
                    </a:moveTo>
                    <a:lnTo>
                      <a:pt x="613" y="385"/>
                    </a:lnTo>
                    <a:lnTo>
                      <a:pt x="613" y="266"/>
                    </a:lnTo>
                    <a:lnTo>
                      <a:pt x="666" y="266"/>
                    </a:lnTo>
                    <a:lnTo>
                      <a:pt x="666" y="385"/>
                    </a:lnTo>
                    <a:close/>
                    <a:moveTo>
                      <a:pt x="666" y="218"/>
                    </a:moveTo>
                    <a:lnTo>
                      <a:pt x="613" y="218"/>
                    </a:lnTo>
                    <a:lnTo>
                      <a:pt x="613" y="99"/>
                    </a:lnTo>
                    <a:lnTo>
                      <a:pt x="666" y="99"/>
                    </a:lnTo>
                    <a:lnTo>
                      <a:pt x="666" y="218"/>
                    </a:lnTo>
                    <a:close/>
                  </a:path>
                </a:pathLst>
              </a:custGeom>
              <a:solidFill>
                <a:schemeClr val="tx1">
                  <a:lumMod val="40000"/>
                  <a:lumOff val="60000"/>
                </a:schemeClr>
              </a:solidFill>
              <a:ln>
                <a:noFill/>
              </a:ln>
            </p:spPr>
            <p:txBody>
              <a:bodyPr vert="horz" wrap="square" lIns="68580" tIns="34290" rIns="68580" bIns="34290" numCol="1" anchor="t" anchorCtr="0" compatLnSpc="1">
                <a:prstTxWarp prst="textNoShape">
                  <a:avLst/>
                </a:prstTxWarp>
              </a:bodyPr>
              <a:lstStyle/>
              <a:p>
                <a:pPr defTabSz="371475"/>
                <a:endParaRPr lang="en-US" sz="1350" dirty="0">
                  <a:solidFill>
                    <a:srgbClr val="000000"/>
                  </a:solidFill>
                </a:endParaRPr>
              </a:p>
            </p:txBody>
          </p:sp>
          <p:sp>
            <p:nvSpPr>
              <p:cNvPr id="211" name="Rectangle 25">
                <a:extLst>
                  <a:ext uri="{FF2B5EF4-FFF2-40B4-BE49-F238E27FC236}">
                    <a16:creationId xmlns:a16="http://schemas.microsoft.com/office/drawing/2014/main" xmlns="" id="{220C5062-2036-41F7-A7CC-6E8C5E99F67F}"/>
                  </a:ext>
                </a:extLst>
              </p:cNvPr>
              <p:cNvSpPr/>
              <p:nvPr/>
            </p:nvSpPr>
            <p:spPr>
              <a:xfrm>
                <a:off x="3925710" y="5549000"/>
                <a:ext cx="2016224" cy="120944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371475"/>
                <a:r>
                  <a:rPr lang="en-US" sz="3000">
                    <a:solidFill>
                      <a:srgbClr val="93D522"/>
                    </a:solidFill>
                  </a:rPr>
                  <a:t>2,550+</a:t>
                </a:r>
              </a:p>
              <a:p>
                <a:pPr algn="ctr" defTabSz="371475"/>
                <a:r>
                  <a:rPr lang="en-US" sz="900">
                    <a:solidFill>
                      <a:srgbClr val="4D4F53"/>
                    </a:solidFill>
                  </a:rPr>
                  <a:t>Firms reporting </a:t>
                </a:r>
              </a:p>
              <a:p>
                <a:pPr algn="ctr" defTabSz="371475"/>
                <a:r>
                  <a:rPr lang="en-US" sz="900">
                    <a:solidFill>
                      <a:srgbClr val="4D4F53"/>
                    </a:solidFill>
                  </a:rPr>
                  <a:t>with Abacus</a:t>
                </a:r>
                <a:endParaRPr lang="en-US" sz="900" dirty="0">
                  <a:solidFill>
                    <a:srgbClr val="4D4F53"/>
                  </a:solidFill>
                </a:endParaRPr>
              </a:p>
            </p:txBody>
          </p:sp>
        </p:grpSp>
        <p:grpSp>
          <p:nvGrpSpPr>
            <p:cNvPr id="129" name="Gruppieren 13">
              <a:extLst>
                <a:ext uri="{FF2B5EF4-FFF2-40B4-BE49-F238E27FC236}">
                  <a16:creationId xmlns:a16="http://schemas.microsoft.com/office/drawing/2014/main" xmlns="" id="{4C20C5FE-7405-4E66-B411-82ACD8625C74}"/>
                </a:ext>
              </a:extLst>
            </p:cNvPr>
            <p:cNvGrpSpPr/>
            <p:nvPr/>
          </p:nvGrpSpPr>
          <p:grpSpPr>
            <a:xfrm>
              <a:off x="8997710" y="3113437"/>
              <a:ext cx="2556817" cy="1472099"/>
              <a:chOff x="7427847" y="2804631"/>
              <a:chExt cx="2471667" cy="1423075"/>
            </a:xfrm>
          </p:grpSpPr>
          <p:grpSp>
            <p:nvGrpSpPr>
              <p:cNvPr id="203" name="Group 8284">
                <a:extLst>
                  <a:ext uri="{FF2B5EF4-FFF2-40B4-BE49-F238E27FC236}">
                    <a16:creationId xmlns:a16="http://schemas.microsoft.com/office/drawing/2014/main" xmlns="" id="{23A341C8-A6BC-4D03-9256-56BF2409942D}"/>
                  </a:ext>
                </a:extLst>
              </p:cNvPr>
              <p:cNvGrpSpPr/>
              <p:nvPr/>
            </p:nvGrpSpPr>
            <p:grpSpPr>
              <a:xfrm>
                <a:off x="7427847" y="2804631"/>
                <a:ext cx="777875" cy="776288"/>
                <a:chOff x="3425825" y="3343276"/>
                <a:chExt cx="777875" cy="776288"/>
              </a:xfrm>
              <a:solidFill>
                <a:schemeClr val="tx1">
                  <a:lumMod val="40000"/>
                  <a:lumOff val="60000"/>
                </a:schemeClr>
              </a:solidFill>
            </p:grpSpPr>
            <p:sp>
              <p:nvSpPr>
                <p:cNvPr id="205" name="Freeform 92">
                  <a:extLst>
                    <a:ext uri="{FF2B5EF4-FFF2-40B4-BE49-F238E27FC236}">
                      <a16:creationId xmlns:a16="http://schemas.microsoft.com/office/drawing/2014/main" xmlns="" id="{9E7AC575-6738-4065-B53C-F7E550871555}"/>
                    </a:ext>
                  </a:extLst>
                </p:cNvPr>
                <p:cNvSpPr>
                  <a:spLocks/>
                </p:cNvSpPr>
                <p:nvPr/>
              </p:nvSpPr>
              <p:spPr bwMode="auto">
                <a:xfrm>
                  <a:off x="3425825" y="3343276"/>
                  <a:ext cx="774700" cy="776288"/>
                </a:xfrm>
                <a:custGeom>
                  <a:avLst/>
                  <a:gdLst>
                    <a:gd name="T0" fmla="*/ 488 w 488"/>
                    <a:gd name="T1" fmla="*/ 226 h 489"/>
                    <a:gd name="T2" fmla="*/ 479 w 488"/>
                    <a:gd name="T3" fmla="*/ 175 h 489"/>
                    <a:gd name="T4" fmla="*/ 459 w 488"/>
                    <a:gd name="T5" fmla="*/ 129 h 489"/>
                    <a:gd name="T6" fmla="*/ 422 w 488"/>
                    <a:gd name="T7" fmla="*/ 142 h 489"/>
                    <a:gd name="T8" fmla="*/ 438 w 488"/>
                    <a:gd name="T9" fmla="*/ 179 h 489"/>
                    <a:gd name="T10" fmla="*/ 448 w 488"/>
                    <a:gd name="T11" fmla="*/ 217 h 489"/>
                    <a:gd name="T12" fmla="*/ 449 w 488"/>
                    <a:gd name="T13" fmla="*/ 245 h 489"/>
                    <a:gd name="T14" fmla="*/ 441 w 488"/>
                    <a:gd name="T15" fmla="*/ 306 h 489"/>
                    <a:gd name="T16" fmla="*/ 414 w 488"/>
                    <a:gd name="T17" fmla="*/ 359 h 489"/>
                    <a:gd name="T18" fmla="*/ 375 w 488"/>
                    <a:gd name="T19" fmla="*/ 402 h 489"/>
                    <a:gd name="T20" fmla="*/ 324 w 488"/>
                    <a:gd name="T21" fmla="*/ 434 h 489"/>
                    <a:gd name="T22" fmla="*/ 265 w 488"/>
                    <a:gd name="T23" fmla="*/ 448 h 489"/>
                    <a:gd name="T24" fmla="*/ 223 w 488"/>
                    <a:gd name="T25" fmla="*/ 448 h 489"/>
                    <a:gd name="T26" fmla="*/ 165 w 488"/>
                    <a:gd name="T27" fmla="*/ 434 h 489"/>
                    <a:gd name="T28" fmla="*/ 114 w 488"/>
                    <a:gd name="T29" fmla="*/ 402 h 489"/>
                    <a:gd name="T30" fmla="*/ 74 w 488"/>
                    <a:gd name="T31" fmla="*/ 359 h 489"/>
                    <a:gd name="T32" fmla="*/ 49 w 488"/>
                    <a:gd name="T33" fmla="*/ 306 h 489"/>
                    <a:gd name="T34" fmla="*/ 39 w 488"/>
                    <a:gd name="T35" fmla="*/ 245 h 489"/>
                    <a:gd name="T36" fmla="*/ 44 w 488"/>
                    <a:gd name="T37" fmla="*/ 203 h 489"/>
                    <a:gd name="T38" fmla="*/ 63 w 488"/>
                    <a:gd name="T39" fmla="*/ 147 h 489"/>
                    <a:gd name="T40" fmla="*/ 99 w 488"/>
                    <a:gd name="T41" fmla="*/ 99 h 489"/>
                    <a:gd name="T42" fmla="*/ 147 w 488"/>
                    <a:gd name="T43" fmla="*/ 64 h 489"/>
                    <a:gd name="T44" fmla="*/ 203 w 488"/>
                    <a:gd name="T45" fmla="*/ 43 h 489"/>
                    <a:gd name="T46" fmla="*/ 244 w 488"/>
                    <a:gd name="T47" fmla="*/ 40 h 489"/>
                    <a:gd name="T48" fmla="*/ 284 w 488"/>
                    <a:gd name="T49" fmla="*/ 43 h 489"/>
                    <a:gd name="T50" fmla="*/ 322 w 488"/>
                    <a:gd name="T51" fmla="*/ 55 h 489"/>
                    <a:gd name="T52" fmla="*/ 375 w 488"/>
                    <a:gd name="T53" fmla="*/ 38 h 489"/>
                    <a:gd name="T54" fmla="*/ 346 w 488"/>
                    <a:gd name="T55" fmla="*/ 22 h 489"/>
                    <a:gd name="T56" fmla="*/ 297 w 488"/>
                    <a:gd name="T57" fmla="*/ 7 h 489"/>
                    <a:gd name="T58" fmla="*/ 244 w 488"/>
                    <a:gd name="T59" fmla="*/ 0 h 489"/>
                    <a:gd name="T60" fmla="*/ 195 w 488"/>
                    <a:gd name="T61" fmla="*/ 5 h 489"/>
                    <a:gd name="T62" fmla="*/ 128 w 488"/>
                    <a:gd name="T63" fmla="*/ 30 h 489"/>
                    <a:gd name="T64" fmla="*/ 72 w 488"/>
                    <a:gd name="T65" fmla="*/ 71 h 489"/>
                    <a:gd name="T66" fmla="*/ 29 w 488"/>
                    <a:gd name="T67" fmla="*/ 129 h 489"/>
                    <a:gd name="T68" fmla="*/ 5 w 488"/>
                    <a:gd name="T69" fmla="*/ 196 h 489"/>
                    <a:gd name="T70" fmla="*/ 0 w 488"/>
                    <a:gd name="T71" fmla="*/ 245 h 489"/>
                    <a:gd name="T72" fmla="*/ 11 w 488"/>
                    <a:gd name="T73" fmla="*/ 317 h 489"/>
                    <a:gd name="T74" fmla="*/ 41 w 488"/>
                    <a:gd name="T75" fmla="*/ 381 h 489"/>
                    <a:gd name="T76" fmla="*/ 89 w 488"/>
                    <a:gd name="T77" fmla="*/ 433 h 489"/>
                    <a:gd name="T78" fmla="*/ 149 w 488"/>
                    <a:gd name="T79" fmla="*/ 469 h 489"/>
                    <a:gd name="T80" fmla="*/ 220 w 488"/>
                    <a:gd name="T81" fmla="*/ 488 h 489"/>
                    <a:gd name="T82" fmla="*/ 270 w 488"/>
                    <a:gd name="T83" fmla="*/ 488 h 489"/>
                    <a:gd name="T84" fmla="*/ 339 w 488"/>
                    <a:gd name="T85" fmla="*/ 469 h 489"/>
                    <a:gd name="T86" fmla="*/ 399 w 488"/>
                    <a:gd name="T87" fmla="*/ 433 h 489"/>
                    <a:gd name="T88" fmla="*/ 447 w 488"/>
                    <a:gd name="T89" fmla="*/ 381 h 489"/>
                    <a:gd name="T90" fmla="*/ 477 w 488"/>
                    <a:gd name="T91" fmla="*/ 317 h 489"/>
                    <a:gd name="T92" fmla="*/ 488 w 488"/>
                    <a:gd name="T93" fmla="*/ 245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8" h="489">
                      <a:moveTo>
                        <a:pt x="488" y="245"/>
                      </a:moveTo>
                      <a:lnTo>
                        <a:pt x="488" y="245"/>
                      </a:lnTo>
                      <a:lnTo>
                        <a:pt x="488" y="226"/>
                      </a:lnTo>
                      <a:lnTo>
                        <a:pt x="486" y="209"/>
                      </a:lnTo>
                      <a:lnTo>
                        <a:pt x="482" y="192"/>
                      </a:lnTo>
                      <a:lnTo>
                        <a:pt x="479" y="175"/>
                      </a:lnTo>
                      <a:lnTo>
                        <a:pt x="474" y="159"/>
                      </a:lnTo>
                      <a:lnTo>
                        <a:pt x="466" y="143"/>
                      </a:lnTo>
                      <a:lnTo>
                        <a:pt x="459" y="129"/>
                      </a:lnTo>
                      <a:lnTo>
                        <a:pt x="451" y="114"/>
                      </a:lnTo>
                      <a:lnTo>
                        <a:pt x="422" y="142"/>
                      </a:lnTo>
                      <a:lnTo>
                        <a:pt x="422" y="142"/>
                      </a:lnTo>
                      <a:lnTo>
                        <a:pt x="429" y="154"/>
                      </a:lnTo>
                      <a:lnTo>
                        <a:pt x="433" y="166"/>
                      </a:lnTo>
                      <a:lnTo>
                        <a:pt x="438" y="179"/>
                      </a:lnTo>
                      <a:lnTo>
                        <a:pt x="442" y="191"/>
                      </a:lnTo>
                      <a:lnTo>
                        <a:pt x="446" y="204"/>
                      </a:lnTo>
                      <a:lnTo>
                        <a:pt x="448" y="217"/>
                      </a:lnTo>
                      <a:lnTo>
                        <a:pt x="449" y="231"/>
                      </a:lnTo>
                      <a:lnTo>
                        <a:pt x="449" y="245"/>
                      </a:lnTo>
                      <a:lnTo>
                        <a:pt x="449" y="245"/>
                      </a:lnTo>
                      <a:lnTo>
                        <a:pt x="448" y="265"/>
                      </a:lnTo>
                      <a:lnTo>
                        <a:pt x="446" y="286"/>
                      </a:lnTo>
                      <a:lnTo>
                        <a:pt x="441" y="306"/>
                      </a:lnTo>
                      <a:lnTo>
                        <a:pt x="433" y="324"/>
                      </a:lnTo>
                      <a:lnTo>
                        <a:pt x="425" y="342"/>
                      </a:lnTo>
                      <a:lnTo>
                        <a:pt x="414" y="359"/>
                      </a:lnTo>
                      <a:lnTo>
                        <a:pt x="403" y="375"/>
                      </a:lnTo>
                      <a:lnTo>
                        <a:pt x="390" y="390"/>
                      </a:lnTo>
                      <a:lnTo>
                        <a:pt x="375" y="402"/>
                      </a:lnTo>
                      <a:lnTo>
                        <a:pt x="359" y="414"/>
                      </a:lnTo>
                      <a:lnTo>
                        <a:pt x="342" y="425"/>
                      </a:lnTo>
                      <a:lnTo>
                        <a:pt x="324" y="434"/>
                      </a:lnTo>
                      <a:lnTo>
                        <a:pt x="305" y="440"/>
                      </a:lnTo>
                      <a:lnTo>
                        <a:pt x="286" y="445"/>
                      </a:lnTo>
                      <a:lnTo>
                        <a:pt x="265" y="448"/>
                      </a:lnTo>
                      <a:lnTo>
                        <a:pt x="244" y="450"/>
                      </a:lnTo>
                      <a:lnTo>
                        <a:pt x="244" y="450"/>
                      </a:lnTo>
                      <a:lnTo>
                        <a:pt x="223" y="448"/>
                      </a:lnTo>
                      <a:lnTo>
                        <a:pt x="203" y="445"/>
                      </a:lnTo>
                      <a:lnTo>
                        <a:pt x="183" y="440"/>
                      </a:lnTo>
                      <a:lnTo>
                        <a:pt x="165" y="434"/>
                      </a:lnTo>
                      <a:lnTo>
                        <a:pt x="147" y="425"/>
                      </a:lnTo>
                      <a:lnTo>
                        <a:pt x="129" y="414"/>
                      </a:lnTo>
                      <a:lnTo>
                        <a:pt x="114" y="402"/>
                      </a:lnTo>
                      <a:lnTo>
                        <a:pt x="99" y="390"/>
                      </a:lnTo>
                      <a:lnTo>
                        <a:pt x="87" y="375"/>
                      </a:lnTo>
                      <a:lnTo>
                        <a:pt x="74" y="359"/>
                      </a:lnTo>
                      <a:lnTo>
                        <a:pt x="63" y="342"/>
                      </a:lnTo>
                      <a:lnTo>
                        <a:pt x="55" y="324"/>
                      </a:lnTo>
                      <a:lnTo>
                        <a:pt x="49" y="306"/>
                      </a:lnTo>
                      <a:lnTo>
                        <a:pt x="44" y="286"/>
                      </a:lnTo>
                      <a:lnTo>
                        <a:pt x="40" y="265"/>
                      </a:lnTo>
                      <a:lnTo>
                        <a:pt x="39" y="245"/>
                      </a:lnTo>
                      <a:lnTo>
                        <a:pt x="39" y="245"/>
                      </a:lnTo>
                      <a:lnTo>
                        <a:pt x="40" y="224"/>
                      </a:lnTo>
                      <a:lnTo>
                        <a:pt x="44" y="203"/>
                      </a:lnTo>
                      <a:lnTo>
                        <a:pt x="49" y="184"/>
                      </a:lnTo>
                      <a:lnTo>
                        <a:pt x="55" y="165"/>
                      </a:lnTo>
                      <a:lnTo>
                        <a:pt x="63" y="147"/>
                      </a:lnTo>
                      <a:lnTo>
                        <a:pt x="74" y="130"/>
                      </a:lnTo>
                      <a:lnTo>
                        <a:pt x="87" y="114"/>
                      </a:lnTo>
                      <a:lnTo>
                        <a:pt x="99" y="99"/>
                      </a:lnTo>
                      <a:lnTo>
                        <a:pt x="114" y="86"/>
                      </a:lnTo>
                      <a:lnTo>
                        <a:pt x="129" y="75"/>
                      </a:lnTo>
                      <a:lnTo>
                        <a:pt x="147" y="64"/>
                      </a:lnTo>
                      <a:lnTo>
                        <a:pt x="165" y="55"/>
                      </a:lnTo>
                      <a:lnTo>
                        <a:pt x="183" y="48"/>
                      </a:lnTo>
                      <a:lnTo>
                        <a:pt x="203" y="43"/>
                      </a:lnTo>
                      <a:lnTo>
                        <a:pt x="223" y="41"/>
                      </a:lnTo>
                      <a:lnTo>
                        <a:pt x="244" y="40"/>
                      </a:lnTo>
                      <a:lnTo>
                        <a:pt x="244" y="40"/>
                      </a:lnTo>
                      <a:lnTo>
                        <a:pt x="258" y="40"/>
                      </a:lnTo>
                      <a:lnTo>
                        <a:pt x="272" y="41"/>
                      </a:lnTo>
                      <a:lnTo>
                        <a:pt x="284" y="43"/>
                      </a:lnTo>
                      <a:lnTo>
                        <a:pt x="298" y="47"/>
                      </a:lnTo>
                      <a:lnTo>
                        <a:pt x="310" y="51"/>
                      </a:lnTo>
                      <a:lnTo>
                        <a:pt x="322" y="55"/>
                      </a:lnTo>
                      <a:lnTo>
                        <a:pt x="335" y="60"/>
                      </a:lnTo>
                      <a:lnTo>
                        <a:pt x="347" y="66"/>
                      </a:lnTo>
                      <a:lnTo>
                        <a:pt x="375" y="38"/>
                      </a:lnTo>
                      <a:lnTo>
                        <a:pt x="375" y="38"/>
                      </a:lnTo>
                      <a:lnTo>
                        <a:pt x="360" y="30"/>
                      </a:lnTo>
                      <a:lnTo>
                        <a:pt x="346" y="22"/>
                      </a:lnTo>
                      <a:lnTo>
                        <a:pt x="330" y="15"/>
                      </a:lnTo>
                      <a:lnTo>
                        <a:pt x="314" y="10"/>
                      </a:lnTo>
                      <a:lnTo>
                        <a:pt x="297" y="7"/>
                      </a:lnTo>
                      <a:lnTo>
                        <a:pt x="280" y="3"/>
                      </a:lnTo>
                      <a:lnTo>
                        <a:pt x="263" y="0"/>
                      </a:lnTo>
                      <a:lnTo>
                        <a:pt x="244" y="0"/>
                      </a:lnTo>
                      <a:lnTo>
                        <a:pt x="244" y="0"/>
                      </a:lnTo>
                      <a:lnTo>
                        <a:pt x="220" y="2"/>
                      </a:lnTo>
                      <a:lnTo>
                        <a:pt x="195" y="5"/>
                      </a:lnTo>
                      <a:lnTo>
                        <a:pt x="172" y="11"/>
                      </a:lnTo>
                      <a:lnTo>
                        <a:pt x="149" y="20"/>
                      </a:lnTo>
                      <a:lnTo>
                        <a:pt x="128" y="30"/>
                      </a:lnTo>
                      <a:lnTo>
                        <a:pt x="107" y="42"/>
                      </a:lnTo>
                      <a:lnTo>
                        <a:pt x="89" y="57"/>
                      </a:lnTo>
                      <a:lnTo>
                        <a:pt x="72" y="71"/>
                      </a:lnTo>
                      <a:lnTo>
                        <a:pt x="56" y="90"/>
                      </a:lnTo>
                      <a:lnTo>
                        <a:pt x="41" y="108"/>
                      </a:lnTo>
                      <a:lnTo>
                        <a:pt x="29" y="129"/>
                      </a:lnTo>
                      <a:lnTo>
                        <a:pt x="20" y="149"/>
                      </a:lnTo>
                      <a:lnTo>
                        <a:pt x="11" y="171"/>
                      </a:lnTo>
                      <a:lnTo>
                        <a:pt x="5" y="196"/>
                      </a:lnTo>
                      <a:lnTo>
                        <a:pt x="1" y="219"/>
                      </a:lnTo>
                      <a:lnTo>
                        <a:pt x="0" y="245"/>
                      </a:lnTo>
                      <a:lnTo>
                        <a:pt x="0" y="245"/>
                      </a:lnTo>
                      <a:lnTo>
                        <a:pt x="1" y="269"/>
                      </a:lnTo>
                      <a:lnTo>
                        <a:pt x="5" y="293"/>
                      </a:lnTo>
                      <a:lnTo>
                        <a:pt x="11" y="317"/>
                      </a:lnTo>
                      <a:lnTo>
                        <a:pt x="20" y="340"/>
                      </a:lnTo>
                      <a:lnTo>
                        <a:pt x="29" y="361"/>
                      </a:lnTo>
                      <a:lnTo>
                        <a:pt x="41" y="381"/>
                      </a:lnTo>
                      <a:lnTo>
                        <a:pt x="56" y="400"/>
                      </a:lnTo>
                      <a:lnTo>
                        <a:pt x="72" y="417"/>
                      </a:lnTo>
                      <a:lnTo>
                        <a:pt x="89" y="433"/>
                      </a:lnTo>
                      <a:lnTo>
                        <a:pt x="107" y="447"/>
                      </a:lnTo>
                      <a:lnTo>
                        <a:pt x="128" y="459"/>
                      </a:lnTo>
                      <a:lnTo>
                        <a:pt x="149" y="469"/>
                      </a:lnTo>
                      <a:lnTo>
                        <a:pt x="172" y="478"/>
                      </a:lnTo>
                      <a:lnTo>
                        <a:pt x="195" y="484"/>
                      </a:lnTo>
                      <a:lnTo>
                        <a:pt x="220" y="488"/>
                      </a:lnTo>
                      <a:lnTo>
                        <a:pt x="244" y="489"/>
                      </a:lnTo>
                      <a:lnTo>
                        <a:pt x="244" y="489"/>
                      </a:lnTo>
                      <a:lnTo>
                        <a:pt x="270" y="488"/>
                      </a:lnTo>
                      <a:lnTo>
                        <a:pt x="293" y="484"/>
                      </a:lnTo>
                      <a:lnTo>
                        <a:pt x="317" y="478"/>
                      </a:lnTo>
                      <a:lnTo>
                        <a:pt x="339" y="469"/>
                      </a:lnTo>
                      <a:lnTo>
                        <a:pt x="360" y="459"/>
                      </a:lnTo>
                      <a:lnTo>
                        <a:pt x="381" y="447"/>
                      </a:lnTo>
                      <a:lnTo>
                        <a:pt x="399" y="433"/>
                      </a:lnTo>
                      <a:lnTo>
                        <a:pt x="418" y="417"/>
                      </a:lnTo>
                      <a:lnTo>
                        <a:pt x="432" y="400"/>
                      </a:lnTo>
                      <a:lnTo>
                        <a:pt x="447" y="381"/>
                      </a:lnTo>
                      <a:lnTo>
                        <a:pt x="459" y="361"/>
                      </a:lnTo>
                      <a:lnTo>
                        <a:pt x="469" y="340"/>
                      </a:lnTo>
                      <a:lnTo>
                        <a:pt x="477" y="317"/>
                      </a:lnTo>
                      <a:lnTo>
                        <a:pt x="484" y="293"/>
                      </a:lnTo>
                      <a:lnTo>
                        <a:pt x="487" y="269"/>
                      </a:lnTo>
                      <a:lnTo>
                        <a:pt x="488" y="245"/>
                      </a:lnTo>
                      <a:lnTo>
                        <a:pt x="488" y="24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371475"/>
                  <a:endParaRPr lang="en-US" sz="1350" dirty="0">
                    <a:solidFill>
                      <a:srgbClr val="000000"/>
                    </a:solidFill>
                  </a:endParaRPr>
                </a:p>
              </p:txBody>
            </p:sp>
            <p:sp>
              <p:nvSpPr>
                <p:cNvPr id="206" name="Freeform 93">
                  <a:extLst>
                    <a:ext uri="{FF2B5EF4-FFF2-40B4-BE49-F238E27FC236}">
                      <a16:creationId xmlns:a16="http://schemas.microsoft.com/office/drawing/2014/main" xmlns="" id="{1DB8560F-B82C-401D-9CB7-383B92A603E9}"/>
                    </a:ext>
                  </a:extLst>
                </p:cNvPr>
                <p:cNvSpPr>
                  <a:spLocks/>
                </p:cNvSpPr>
                <p:nvPr/>
              </p:nvSpPr>
              <p:spPr bwMode="auto">
                <a:xfrm>
                  <a:off x="3735388" y="3343276"/>
                  <a:ext cx="465138" cy="465138"/>
                </a:xfrm>
                <a:custGeom>
                  <a:avLst/>
                  <a:gdLst>
                    <a:gd name="T0" fmla="*/ 153 w 293"/>
                    <a:gd name="T1" fmla="*/ 120 h 293"/>
                    <a:gd name="T2" fmla="*/ 72 w 293"/>
                    <a:gd name="T3" fmla="*/ 201 h 293"/>
                    <a:gd name="T4" fmla="*/ 72 w 293"/>
                    <a:gd name="T5" fmla="*/ 201 h 293"/>
                    <a:gd name="T6" fmla="*/ 61 w 293"/>
                    <a:gd name="T7" fmla="*/ 197 h 293"/>
                    <a:gd name="T8" fmla="*/ 55 w 293"/>
                    <a:gd name="T9" fmla="*/ 196 h 293"/>
                    <a:gd name="T10" fmla="*/ 49 w 293"/>
                    <a:gd name="T11" fmla="*/ 196 h 293"/>
                    <a:gd name="T12" fmla="*/ 49 w 293"/>
                    <a:gd name="T13" fmla="*/ 196 h 293"/>
                    <a:gd name="T14" fmla="*/ 39 w 293"/>
                    <a:gd name="T15" fmla="*/ 197 h 293"/>
                    <a:gd name="T16" fmla="*/ 31 w 293"/>
                    <a:gd name="T17" fmla="*/ 199 h 293"/>
                    <a:gd name="T18" fmla="*/ 22 w 293"/>
                    <a:gd name="T19" fmla="*/ 204 h 293"/>
                    <a:gd name="T20" fmla="*/ 15 w 293"/>
                    <a:gd name="T21" fmla="*/ 210 h 293"/>
                    <a:gd name="T22" fmla="*/ 9 w 293"/>
                    <a:gd name="T23" fmla="*/ 218 h 293"/>
                    <a:gd name="T24" fmla="*/ 4 w 293"/>
                    <a:gd name="T25" fmla="*/ 225 h 293"/>
                    <a:gd name="T26" fmla="*/ 2 w 293"/>
                    <a:gd name="T27" fmla="*/ 235 h 293"/>
                    <a:gd name="T28" fmla="*/ 0 w 293"/>
                    <a:gd name="T29" fmla="*/ 245 h 293"/>
                    <a:gd name="T30" fmla="*/ 0 w 293"/>
                    <a:gd name="T31" fmla="*/ 245 h 293"/>
                    <a:gd name="T32" fmla="*/ 2 w 293"/>
                    <a:gd name="T33" fmla="*/ 254 h 293"/>
                    <a:gd name="T34" fmla="*/ 4 w 293"/>
                    <a:gd name="T35" fmla="*/ 263 h 293"/>
                    <a:gd name="T36" fmla="*/ 9 w 293"/>
                    <a:gd name="T37" fmla="*/ 271 h 293"/>
                    <a:gd name="T38" fmla="*/ 15 w 293"/>
                    <a:gd name="T39" fmla="*/ 279 h 293"/>
                    <a:gd name="T40" fmla="*/ 22 w 293"/>
                    <a:gd name="T41" fmla="*/ 285 h 293"/>
                    <a:gd name="T42" fmla="*/ 31 w 293"/>
                    <a:gd name="T43" fmla="*/ 290 h 293"/>
                    <a:gd name="T44" fmla="*/ 39 w 293"/>
                    <a:gd name="T45" fmla="*/ 292 h 293"/>
                    <a:gd name="T46" fmla="*/ 49 w 293"/>
                    <a:gd name="T47" fmla="*/ 293 h 293"/>
                    <a:gd name="T48" fmla="*/ 49 w 293"/>
                    <a:gd name="T49" fmla="*/ 293 h 293"/>
                    <a:gd name="T50" fmla="*/ 59 w 293"/>
                    <a:gd name="T51" fmla="*/ 292 h 293"/>
                    <a:gd name="T52" fmla="*/ 69 w 293"/>
                    <a:gd name="T53" fmla="*/ 290 h 293"/>
                    <a:gd name="T54" fmla="*/ 76 w 293"/>
                    <a:gd name="T55" fmla="*/ 285 h 293"/>
                    <a:gd name="T56" fmla="*/ 83 w 293"/>
                    <a:gd name="T57" fmla="*/ 279 h 293"/>
                    <a:gd name="T58" fmla="*/ 89 w 293"/>
                    <a:gd name="T59" fmla="*/ 271 h 293"/>
                    <a:gd name="T60" fmla="*/ 94 w 293"/>
                    <a:gd name="T61" fmla="*/ 263 h 293"/>
                    <a:gd name="T62" fmla="*/ 97 w 293"/>
                    <a:gd name="T63" fmla="*/ 254 h 293"/>
                    <a:gd name="T64" fmla="*/ 98 w 293"/>
                    <a:gd name="T65" fmla="*/ 245 h 293"/>
                    <a:gd name="T66" fmla="*/ 98 w 293"/>
                    <a:gd name="T67" fmla="*/ 245 h 293"/>
                    <a:gd name="T68" fmla="*/ 98 w 293"/>
                    <a:gd name="T69" fmla="*/ 239 h 293"/>
                    <a:gd name="T70" fmla="*/ 97 w 293"/>
                    <a:gd name="T71" fmla="*/ 232 h 293"/>
                    <a:gd name="T72" fmla="*/ 93 w 293"/>
                    <a:gd name="T73" fmla="*/ 221 h 293"/>
                    <a:gd name="T74" fmla="*/ 174 w 293"/>
                    <a:gd name="T75" fmla="*/ 141 h 293"/>
                    <a:gd name="T76" fmla="*/ 202 w 293"/>
                    <a:gd name="T77" fmla="*/ 141 h 293"/>
                    <a:gd name="T78" fmla="*/ 293 w 293"/>
                    <a:gd name="T79" fmla="*/ 48 h 293"/>
                    <a:gd name="T80" fmla="*/ 246 w 293"/>
                    <a:gd name="T81" fmla="*/ 49 h 293"/>
                    <a:gd name="T82" fmla="*/ 246 w 293"/>
                    <a:gd name="T83" fmla="*/ 0 h 293"/>
                    <a:gd name="T84" fmla="*/ 153 w 293"/>
                    <a:gd name="T85" fmla="*/ 93 h 293"/>
                    <a:gd name="T86" fmla="*/ 153 w 293"/>
                    <a:gd name="T87" fmla="*/ 120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93" h="293">
                      <a:moveTo>
                        <a:pt x="153" y="120"/>
                      </a:moveTo>
                      <a:lnTo>
                        <a:pt x="72" y="201"/>
                      </a:lnTo>
                      <a:lnTo>
                        <a:pt x="72" y="201"/>
                      </a:lnTo>
                      <a:lnTo>
                        <a:pt x="61" y="197"/>
                      </a:lnTo>
                      <a:lnTo>
                        <a:pt x="55" y="196"/>
                      </a:lnTo>
                      <a:lnTo>
                        <a:pt x="49" y="196"/>
                      </a:lnTo>
                      <a:lnTo>
                        <a:pt x="49" y="196"/>
                      </a:lnTo>
                      <a:lnTo>
                        <a:pt x="39" y="197"/>
                      </a:lnTo>
                      <a:lnTo>
                        <a:pt x="31" y="199"/>
                      </a:lnTo>
                      <a:lnTo>
                        <a:pt x="22" y="204"/>
                      </a:lnTo>
                      <a:lnTo>
                        <a:pt x="15" y="210"/>
                      </a:lnTo>
                      <a:lnTo>
                        <a:pt x="9" y="218"/>
                      </a:lnTo>
                      <a:lnTo>
                        <a:pt x="4" y="225"/>
                      </a:lnTo>
                      <a:lnTo>
                        <a:pt x="2" y="235"/>
                      </a:lnTo>
                      <a:lnTo>
                        <a:pt x="0" y="245"/>
                      </a:lnTo>
                      <a:lnTo>
                        <a:pt x="0" y="245"/>
                      </a:lnTo>
                      <a:lnTo>
                        <a:pt x="2" y="254"/>
                      </a:lnTo>
                      <a:lnTo>
                        <a:pt x="4" y="263"/>
                      </a:lnTo>
                      <a:lnTo>
                        <a:pt x="9" y="271"/>
                      </a:lnTo>
                      <a:lnTo>
                        <a:pt x="15" y="279"/>
                      </a:lnTo>
                      <a:lnTo>
                        <a:pt x="22" y="285"/>
                      </a:lnTo>
                      <a:lnTo>
                        <a:pt x="31" y="290"/>
                      </a:lnTo>
                      <a:lnTo>
                        <a:pt x="39" y="292"/>
                      </a:lnTo>
                      <a:lnTo>
                        <a:pt x="49" y="293"/>
                      </a:lnTo>
                      <a:lnTo>
                        <a:pt x="49" y="293"/>
                      </a:lnTo>
                      <a:lnTo>
                        <a:pt x="59" y="292"/>
                      </a:lnTo>
                      <a:lnTo>
                        <a:pt x="69" y="290"/>
                      </a:lnTo>
                      <a:lnTo>
                        <a:pt x="76" y="285"/>
                      </a:lnTo>
                      <a:lnTo>
                        <a:pt x="83" y="279"/>
                      </a:lnTo>
                      <a:lnTo>
                        <a:pt x="89" y="271"/>
                      </a:lnTo>
                      <a:lnTo>
                        <a:pt x="94" y="263"/>
                      </a:lnTo>
                      <a:lnTo>
                        <a:pt x="97" y="254"/>
                      </a:lnTo>
                      <a:lnTo>
                        <a:pt x="98" y="245"/>
                      </a:lnTo>
                      <a:lnTo>
                        <a:pt x="98" y="245"/>
                      </a:lnTo>
                      <a:lnTo>
                        <a:pt x="98" y="239"/>
                      </a:lnTo>
                      <a:lnTo>
                        <a:pt x="97" y="232"/>
                      </a:lnTo>
                      <a:lnTo>
                        <a:pt x="93" y="221"/>
                      </a:lnTo>
                      <a:lnTo>
                        <a:pt x="174" y="141"/>
                      </a:lnTo>
                      <a:lnTo>
                        <a:pt x="202" y="141"/>
                      </a:lnTo>
                      <a:lnTo>
                        <a:pt x="293" y="48"/>
                      </a:lnTo>
                      <a:lnTo>
                        <a:pt x="246" y="49"/>
                      </a:lnTo>
                      <a:lnTo>
                        <a:pt x="246" y="0"/>
                      </a:lnTo>
                      <a:lnTo>
                        <a:pt x="153" y="93"/>
                      </a:lnTo>
                      <a:lnTo>
                        <a:pt x="153" y="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371475"/>
                  <a:endParaRPr lang="en-US" sz="1350" dirty="0">
                    <a:solidFill>
                      <a:srgbClr val="000000"/>
                    </a:solidFill>
                  </a:endParaRPr>
                </a:p>
              </p:txBody>
            </p:sp>
            <p:sp>
              <p:nvSpPr>
                <p:cNvPr id="207" name="Freeform 94">
                  <a:extLst>
                    <a:ext uri="{FF2B5EF4-FFF2-40B4-BE49-F238E27FC236}">
                      <a16:creationId xmlns:a16="http://schemas.microsoft.com/office/drawing/2014/main" xmlns="" id="{95AA7275-E627-4DA3-A20F-E490A8403D9A}"/>
                    </a:ext>
                  </a:extLst>
                </p:cNvPr>
                <p:cNvSpPr>
                  <a:spLocks/>
                </p:cNvSpPr>
                <p:nvPr/>
              </p:nvSpPr>
              <p:spPr bwMode="auto">
                <a:xfrm>
                  <a:off x="3582988" y="3500438"/>
                  <a:ext cx="461963" cy="461963"/>
                </a:xfrm>
                <a:custGeom>
                  <a:avLst/>
                  <a:gdLst>
                    <a:gd name="T0" fmla="*/ 145 w 291"/>
                    <a:gd name="T1" fmla="*/ 39 h 291"/>
                    <a:gd name="T2" fmla="*/ 170 w 291"/>
                    <a:gd name="T3" fmla="*/ 42 h 291"/>
                    <a:gd name="T4" fmla="*/ 193 w 291"/>
                    <a:gd name="T5" fmla="*/ 50 h 291"/>
                    <a:gd name="T6" fmla="*/ 221 w 291"/>
                    <a:gd name="T7" fmla="*/ 21 h 291"/>
                    <a:gd name="T8" fmla="*/ 185 w 291"/>
                    <a:gd name="T9" fmla="*/ 6 h 291"/>
                    <a:gd name="T10" fmla="*/ 145 w 291"/>
                    <a:gd name="T11" fmla="*/ 0 h 291"/>
                    <a:gd name="T12" fmla="*/ 131 w 291"/>
                    <a:gd name="T13" fmla="*/ 2 h 291"/>
                    <a:gd name="T14" fmla="*/ 102 w 291"/>
                    <a:gd name="T15" fmla="*/ 6 h 291"/>
                    <a:gd name="T16" fmla="*/ 76 w 291"/>
                    <a:gd name="T17" fmla="*/ 17 h 291"/>
                    <a:gd name="T18" fmla="*/ 52 w 291"/>
                    <a:gd name="T19" fmla="*/ 33 h 291"/>
                    <a:gd name="T20" fmla="*/ 33 w 291"/>
                    <a:gd name="T21" fmla="*/ 53 h 291"/>
                    <a:gd name="T22" fmla="*/ 18 w 291"/>
                    <a:gd name="T23" fmla="*/ 76 h 291"/>
                    <a:gd name="T24" fmla="*/ 7 w 291"/>
                    <a:gd name="T25" fmla="*/ 103 h 291"/>
                    <a:gd name="T26" fmla="*/ 1 w 291"/>
                    <a:gd name="T27" fmla="*/ 131 h 291"/>
                    <a:gd name="T28" fmla="*/ 0 w 291"/>
                    <a:gd name="T29" fmla="*/ 146 h 291"/>
                    <a:gd name="T30" fmla="*/ 4 w 291"/>
                    <a:gd name="T31" fmla="*/ 175 h 291"/>
                    <a:gd name="T32" fmla="*/ 12 w 291"/>
                    <a:gd name="T33" fmla="*/ 202 h 291"/>
                    <a:gd name="T34" fmla="*/ 24 w 291"/>
                    <a:gd name="T35" fmla="*/ 226 h 291"/>
                    <a:gd name="T36" fmla="*/ 43 w 291"/>
                    <a:gd name="T37" fmla="*/ 248 h 291"/>
                    <a:gd name="T38" fmla="*/ 65 w 291"/>
                    <a:gd name="T39" fmla="*/ 266 h 291"/>
                    <a:gd name="T40" fmla="*/ 89 w 291"/>
                    <a:gd name="T41" fmla="*/ 279 h 291"/>
                    <a:gd name="T42" fmla="*/ 116 w 291"/>
                    <a:gd name="T43" fmla="*/ 287 h 291"/>
                    <a:gd name="T44" fmla="*/ 145 w 291"/>
                    <a:gd name="T45" fmla="*/ 291 h 291"/>
                    <a:gd name="T46" fmla="*/ 160 w 291"/>
                    <a:gd name="T47" fmla="*/ 290 h 291"/>
                    <a:gd name="T48" fmla="*/ 188 w 291"/>
                    <a:gd name="T49" fmla="*/ 284 h 291"/>
                    <a:gd name="T50" fmla="*/ 215 w 291"/>
                    <a:gd name="T51" fmla="*/ 273 h 291"/>
                    <a:gd name="T52" fmla="*/ 238 w 291"/>
                    <a:gd name="T53" fmla="*/ 258 h 291"/>
                    <a:gd name="T54" fmla="*/ 258 w 291"/>
                    <a:gd name="T55" fmla="*/ 238 h 291"/>
                    <a:gd name="T56" fmla="*/ 273 w 291"/>
                    <a:gd name="T57" fmla="*/ 215 h 291"/>
                    <a:gd name="T58" fmla="*/ 284 w 291"/>
                    <a:gd name="T59" fmla="*/ 188 h 291"/>
                    <a:gd name="T60" fmla="*/ 289 w 291"/>
                    <a:gd name="T61" fmla="*/ 160 h 291"/>
                    <a:gd name="T62" fmla="*/ 291 w 291"/>
                    <a:gd name="T63" fmla="*/ 146 h 291"/>
                    <a:gd name="T64" fmla="*/ 286 w 291"/>
                    <a:gd name="T65" fmla="*/ 105 h 291"/>
                    <a:gd name="T66" fmla="*/ 270 w 291"/>
                    <a:gd name="T67" fmla="*/ 70 h 291"/>
                    <a:gd name="T68" fmla="*/ 240 w 291"/>
                    <a:gd name="T69" fmla="*/ 99 h 291"/>
                    <a:gd name="T70" fmla="*/ 249 w 291"/>
                    <a:gd name="T71" fmla="*/ 121 h 291"/>
                    <a:gd name="T72" fmla="*/ 251 w 291"/>
                    <a:gd name="T73" fmla="*/ 146 h 291"/>
                    <a:gd name="T74" fmla="*/ 251 w 291"/>
                    <a:gd name="T75" fmla="*/ 157 h 291"/>
                    <a:gd name="T76" fmla="*/ 247 w 291"/>
                    <a:gd name="T77" fmla="*/ 177 h 291"/>
                    <a:gd name="T78" fmla="*/ 239 w 291"/>
                    <a:gd name="T79" fmla="*/ 196 h 291"/>
                    <a:gd name="T80" fmla="*/ 227 w 291"/>
                    <a:gd name="T81" fmla="*/ 213 h 291"/>
                    <a:gd name="T82" fmla="*/ 212 w 291"/>
                    <a:gd name="T83" fmla="*/ 227 h 291"/>
                    <a:gd name="T84" fmla="*/ 196 w 291"/>
                    <a:gd name="T85" fmla="*/ 238 h 291"/>
                    <a:gd name="T86" fmla="*/ 177 w 291"/>
                    <a:gd name="T87" fmla="*/ 247 h 291"/>
                    <a:gd name="T88" fmla="*/ 156 w 291"/>
                    <a:gd name="T89" fmla="*/ 251 h 291"/>
                    <a:gd name="T90" fmla="*/ 145 w 291"/>
                    <a:gd name="T91" fmla="*/ 252 h 291"/>
                    <a:gd name="T92" fmla="*/ 124 w 291"/>
                    <a:gd name="T93" fmla="*/ 249 h 291"/>
                    <a:gd name="T94" fmla="*/ 104 w 291"/>
                    <a:gd name="T95" fmla="*/ 243 h 291"/>
                    <a:gd name="T96" fmla="*/ 87 w 291"/>
                    <a:gd name="T97" fmla="*/ 233 h 291"/>
                    <a:gd name="T98" fmla="*/ 71 w 291"/>
                    <a:gd name="T99" fmla="*/ 220 h 291"/>
                    <a:gd name="T100" fmla="*/ 57 w 291"/>
                    <a:gd name="T101" fmla="*/ 204 h 291"/>
                    <a:gd name="T102" fmla="*/ 48 w 291"/>
                    <a:gd name="T103" fmla="*/ 187 h 291"/>
                    <a:gd name="T104" fmla="*/ 41 w 291"/>
                    <a:gd name="T105" fmla="*/ 166 h 291"/>
                    <a:gd name="T106" fmla="*/ 39 w 291"/>
                    <a:gd name="T107" fmla="*/ 146 h 291"/>
                    <a:gd name="T108" fmla="*/ 40 w 291"/>
                    <a:gd name="T109" fmla="*/ 135 h 291"/>
                    <a:gd name="T110" fmla="*/ 44 w 291"/>
                    <a:gd name="T111" fmla="*/ 114 h 291"/>
                    <a:gd name="T112" fmla="*/ 52 w 291"/>
                    <a:gd name="T113" fmla="*/ 94 h 291"/>
                    <a:gd name="T114" fmla="*/ 63 w 291"/>
                    <a:gd name="T115" fmla="*/ 78 h 291"/>
                    <a:gd name="T116" fmla="*/ 78 w 291"/>
                    <a:gd name="T117" fmla="*/ 64 h 291"/>
                    <a:gd name="T118" fmla="*/ 95 w 291"/>
                    <a:gd name="T119" fmla="*/ 52 h 291"/>
                    <a:gd name="T120" fmla="*/ 113 w 291"/>
                    <a:gd name="T121" fmla="*/ 44 h 291"/>
                    <a:gd name="T122" fmla="*/ 134 w 291"/>
                    <a:gd name="T123" fmla="*/ 39 h 291"/>
                    <a:gd name="T124" fmla="*/ 145 w 291"/>
                    <a:gd name="T125" fmla="*/ 39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91" h="291">
                      <a:moveTo>
                        <a:pt x="145" y="39"/>
                      </a:moveTo>
                      <a:lnTo>
                        <a:pt x="145" y="39"/>
                      </a:lnTo>
                      <a:lnTo>
                        <a:pt x="157" y="41"/>
                      </a:lnTo>
                      <a:lnTo>
                        <a:pt x="170" y="42"/>
                      </a:lnTo>
                      <a:lnTo>
                        <a:pt x="182" y="46"/>
                      </a:lnTo>
                      <a:lnTo>
                        <a:pt x="193" y="50"/>
                      </a:lnTo>
                      <a:lnTo>
                        <a:pt x="221" y="21"/>
                      </a:lnTo>
                      <a:lnTo>
                        <a:pt x="221" y="21"/>
                      </a:lnTo>
                      <a:lnTo>
                        <a:pt x="204" y="13"/>
                      </a:lnTo>
                      <a:lnTo>
                        <a:pt x="185" y="6"/>
                      </a:lnTo>
                      <a:lnTo>
                        <a:pt x="166" y="2"/>
                      </a:lnTo>
                      <a:lnTo>
                        <a:pt x="145" y="0"/>
                      </a:lnTo>
                      <a:lnTo>
                        <a:pt x="145" y="0"/>
                      </a:lnTo>
                      <a:lnTo>
                        <a:pt x="131" y="2"/>
                      </a:lnTo>
                      <a:lnTo>
                        <a:pt x="116" y="3"/>
                      </a:lnTo>
                      <a:lnTo>
                        <a:pt x="102" y="6"/>
                      </a:lnTo>
                      <a:lnTo>
                        <a:pt x="89" y="11"/>
                      </a:lnTo>
                      <a:lnTo>
                        <a:pt x="76" y="17"/>
                      </a:lnTo>
                      <a:lnTo>
                        <a:pt x="65" y="25"/>
                      </a:lnTo>
                      <a:lnTo>
                        <a:pt x="52" y="33"/>
                      </a:lnTo>
                      <a:lnTo>
                        <a:pt x="43" y="43"/>
                      </a:lnTo>
                      <a:lnTo>
                        <a:pt x="33" y="53"/>
                      </a:lnTo>
                      <a:lnTo>
                        <a:pt x="24" y="64"/>
                      </a:lnTo>
                      <a:lnTo>
                        <a:pt x="18" y="76"/>
                      </a:lnTo>
                      <a:lnTo>
                        <a:pt x="12" y="89"/>
                      </a:lnTo>
                      <a:lnTo>
                        <a:pt x="7" y="103"/>
                      </a:lnTo>
                      <a:lnTo>
                        <a:pt x="4" y="116"/>
                      </a:lnTo>
                      <a:lnTo>
                        <a:pt x="1" y="131"/>
                      </a:lnTo>
                      <a:lnTo>
                        <a:pt x="0" y="146"/>
                      </a:lnTo>
                      <a:lnTo>
                        <a:pt x="0" y="146"/>
                      </a:lnTo>
                      <a:lnTo>
                        <a:pt x="1" y="160"/>
                      </a:lnTo>
                      <a:lnTo>
                        <a:pt x="4" y="175"/>
                      </a:lnTo>
                      <a:lnTo>
                        <a:pt x="7" y="188"/>
                      </a:lnTo>
                      <a:lnTo>
                        <a:pt x="12" y="202"/>
                      </a:lnTo>
                      <a:lnTo>
                        <a:pt x="18" y="215"/>
                      </a:lnTo>
                      <a:lnTo>
                        <a:pt x="24" y="226"/>
                      </a:lnTo>
                      <a:lnTo>
                        <a:pt x="33" y="238"/>
                      </a:lnTo>
                      <a:lnTo>
                        <a:pt x="43" y="248"/>
                      </a:lnTo>
                      <a:lnTo>
                        <a:pt x="52" y="258"/>
                      </a:lnTo>
                      <a:lnTo>
                        <a:pt x="65" y="266"/>
                      </a:lnTo>
                      <a:lnTo>
                        <a:pt x="76" y="273"/>
                      </a:lnTo>
                      <a:lnTo>
                        <a:pt x="89" y="279"/>
                      </a:lnTo>
                      <a:lnTo>
                        <a:pt x="102" y="284"/>
                      </a:lnTo>
                      <a:lnTo>
                        <a:pt x="116" y="287"/>
                      </a:lnTo>
                      <a:lnTo>
                        <a:pt x="131" y="290"/>
                      </a:lnTo>
                      <a:lnTo>
                        <a:pt x="145" y="291"/>
                      </a:lnTo>
                      <a:lnTo>
                        <a:pt x="145" y="291"/>
                      </a:lnTo>
                      <a:lnTo>
                        <a:pt x="160" y="290"/>
                      </a:lnTo>
                      <a:lnTo>
                        <a:pt x="174" y="287"/>
                      </a:lnTo>
                      <a:lnTo>
                        <a:pt x="188" y="284"/>
                      </a:lnTo>
                      <a:lnTo>
                        <a:pt x="201" y="279"/>
                      </a:lnTo>
                      <a:lnTo>
                        <a:pt x="215" y="273"/>
                      </a:lnTo>
                      <a:lnTo>
                        <a:pt x="227" y="266"/>
                      </a:lnTo>
                      <a:lnTo>
                        <a:pt x="238" y="258"/>
                      </a:lnTo>
                      <a:lnTo>
                        <a:pt x="248" y="248"/>
                      </a:lnTo>
                      <a:lnTo>
                        <a:pt x="258" y="238"/>
                      </a:lnTo>
                      <a:lnTo>
                        <a:pt x="266" y="226"/>
                      </a:lnTo>
                      <a:lnTo>
                        <a:pt x="273" y="215"/>
                      </a:lnTo>
                      <a:lnTo>
                        <a:pt x="280" y="202"/>
                      </a:lnTo>
                      <a:lnTo>
                        <a:pt x="284" y="188"/>
                      </a:lnTo>
                      <a:lnTo>
                        <a:pt x="288" y="175"/>
                      </a:lnTo>
                      <a:lnTo>
                        <a:pt x="289" y="160"/>
                      </a:lnTo>
                      <a:lnTo>
                        <a:pt x="291" y="146"/>
                      </a:lnTo>
                      <a:lnTo>
                        <a:pt x="291" y="146"/>
                      </a:lnTo>
                      <a:lnTo>
                        <a:pt x="289" y="125"/>
                      </a:lnTo>
                      <a:lnTo>
                        <a:pt x="286" y="105"/>
                      </a:lnTo>
                      <a:lnTo>
                        <a:pt x="278" y="87"/>
                      </a:lnTo>
                      <a:lnTo>
                        <a:pt x="270" y="70"/>
                      </a:lnTo>
                      <a:lnTo>
                        <a:pt x="240" y="99"/>
                      </a:lnTo>
                      <a:lnTo>
                        <a:pt x="240" y="99"/>
                      </a:lnTo>
                      <a:lnTo>
                        <a:pt x="245" y="109"/>
                      </a:lnTo>
                      <a:lnTo>
                        <a:pt x="249" y="121"/>
                      </a:lnTo>
                      <a:lnTo>
                        <a:pt x="250" y="133"/>
                      </a:lnTo>
                      <a:lnTo>
                        <a:pt x="251" y="146"/>
                      </a:lnTo>
                      <a:lnTo>
                        <a:pt x="251" y="146"/>
                      </a:lnTo>
                      <a:lnTo>
                        <a:pt x="251" y="157"/>
                      </a:lnTo>
                      <a:lnTo>
                        <a:pt x="249" y="166"/>
                      </a:lnTo>
                      <a:lnTo>
                        <a:pt x="247" y="177"/>
                      </a:lnTo>
                      <a:lnTo>
                        <a:pt x="243" y="187"/>
                      </a:lnTo>
                      <a:lnTo>
                        <a:pt x="239" y="196"/>
                      </a:lnTo>
                      <a:lnTo>
                        <a:pt x="233" y="204"/>
                      </a:lnTo>
                      <a:lnTo>
                        <a:pt x="227" y="213"/>
                      </a:lnTo>
                      <a:lnTo>
                        <a:pt x="221" y="220"/>
                      </a:lnTo>
                      <a:lnTo>
                        <a:pt x="212" y="227"/>
                      </a:lnTo>
                      <a:lnTo>
                        <a:pt x="205" y="233"/>
                      </a:lnTo>
                      <a:lnTo>
                        <a:pt x="196" y="238"/>
                      </a:lnTo>
                      <a:lnTo>
                        <a:pt x="187" y="243"/>
                      </a:lnTo>
                      <a:lnTo>
                        <a:pt x="177" y="247"/>
                      </a:lnTo>
                      <a:lnTo>
                        <a:pt x="167" y="249"/>
                      </a:lnTo>
                      <a:lnTo>
                        <a:pt x="156" y="251"/>
                      </a:lnTo>
                      <a:lnTo>
                        <a:pt x="145" y="252"/>
                      </a:lnTo>
                      <a:lnTo>
                        <a:pt x="145" y="252"/>
                      </a:lnTo>
                      <a:lnTo>
                        <a:pt x="134" y="251"/>
                      </a:lnTo>
                      <a:lnTo>
                        <a:pt x="124" y="249"/>
                      </a:lnTo>
                      <a:lnTo>
                        <a:pt x="113" y="247"/>
                      </a:lnTo>
                      <a:lnTo>
                        <a:pt x="104" y="243"/>
                      </a:lnTo>
                      <a:lnTo>
                        <a:pt x="95" y="238"/>
                      </a:lnTo>
                      <a:lnTo>
                        <a:pt x="87" y="233"/>
                      </a:lnTo>
                      <a:lnTo>
                        <a:pt x="78" y="227"/>
                      </a:lnTo>
                      <a:lnTo>
                        <a:pt x="71" y="220"/>
                      </a:lnTo>
                      <a:lnTo>
                        <a:pt x="63" y="213"/>
                      </a:lnTo>
                      <a:lnTo>
                        <a:pt x="57" y="204"/>
                      </a:lnTo>
                      <a:lnTo>
                        <a:pt x="52" y="196"/>
                      </a:lnTo>
                      <a:lnTo>
                        <a:pt x="48" y="187"/>
                      </a:lnTo>
                      <a:lnTo>
                        <a:pt x="44" y="177"/>
                      </a:lnTo>
                      <a:lnTo>
                        <a:pt x="41" y="166"/>
                      </a:lnTo>
                      <a:lnTo>
                        <a:pt x="40" y="157"/>
                      </a:lnTo>
                      <a:lnTo>
                        <a:pt x="39" y="146"/>
                      </a:lnTo>
                      <a:lnTo>
                        <a:pt x="39" y="146"/>
                      </a:lnTo>
                      <a:lnTo>
                        <a:pt x="40" y="135"/>
                      </a:lnTo>
                      <a:lnTo>
                        <a:pt x="41" y="124"/>
                      </a:lnTo>
                      <a:lnTo>
                        <a:pt x="44" y="114"/>
                      </a:lnTo>
                      <a:lnTo>
                        <a:pt x="48" y="104"/>
                      </a:lnTo>
                      <a:lnTo>
                        <a:pt x="52" y="94"/>
                      </a:lnTo>
                      <a:lnTo>
                        <a:pt x="57" y="86"/>
                      </a:lnTo>
                      <a:lnTo>
                        <a:pt x="63" y="78"/>
                      </a:lnTo>
                      <a:lnTo>
                        <a:pt x="71" y="70"/>
                      </a:lnTo>
                      <a:lnTo>
                        <a:pt x="78" y="64"/>
                      </a:lnTo>
                      <a:lnTo>
                        <a:pt x="87" y="58"/>
                      </a:lnTo>
                      <a:lnTo>
                        <a:pt x="95" y="52"/>
                      </a:lnTo>
                      <a:lnTo>
                        <a:pt x="104" y="48"/>
                      </a:lnTo>
                      <a:lnTo>
                        <a:pt x="113" y="44"/>
                      </a:lnTo>
                      <a:lnTo>
                        <a:pt x="124" y="42"/>
                      </a:lnTo>
                      <a:lnTo>
                        <a:pt x="134" y="39"/>
                      </a:lnTo>
                      <a:lnTo>
                        <a:pt x="145" y="39"/>
                      </a:lnTo>
                      <a:lnTo>
                        <a:pt x="145" y="3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371475"/>
                  <a:endParaRPr lang="en-US" sz="1350" dirty="0">
                    <a:solidFill>
                      <a:srgbClr val="000000"/>
                    </a:solidFill>
                  </a:endParaRPr>
                </a:p>
              </p:txBody>
            </p:sp>
            <p:sp>
              <p:nvSpPr>
                <p:cNvPr id="208" name="Freeform 95">
                  <a:extLst>
                    <a:ext uri="{FF2B5EF4-FFF2-40B4-BE49-F238E27FC236}">
                      <a16:creationId xmlns:a16="http://schemas.microsoft.com/office/drawing/2014/main" xmlns="" id="{AC7A4DBA-40C7-43B9-9B46-18B9D48E0C00}"/>
                    </a:ext>
                  </a:extLst>
                </p:cNvPr>
                <p:cNvSpPr>
                  <a:spLocks/>
                </p:cNvSpPr>
                <p:nvPr/>
              </p:nvSpPr>
              <p:spPr bwMode="auto">
                <a:xfrm>
                  <a:off x="4067175" y="3983038"/>
                  <a:ext cx="136525" cy="136525"/>
                </a:xfrm>
                <a:custGeom>
                  <a:avLst/>
                  <a:gdLst>
                    <a:gd name="T0" fmla="*/ 50 w 86"/>
                    <a:gd name="T1" fmla="*/ 0 h 86"/>
                    <a:gd name="T2" fmla="*/ 50 w 86"/>
                    <a:gd name="T3" fmla="*/ 0 h 86"/>
                    <a:gd name="T4" fmla="*/ 39 w 86"/>
                    <a:gd name="T5" fmla="*/ 15 h 86"/>
                    <a:gd name="T6" fmla="*/ 27 w 86"/>
                    <a:gd name="T7" fmla="*/ 27 h 86"/>
                    <a:gd name="T8" fmla="*/ 14 w 86"/>
                    <a:gd name="T9" fmla="*/ 39 h 86"/>
                    <a:gd name="T10" fmla="*/ 0 w 86"/>
                    <a:gd name="T11" fmla="*/ 52 h 86"/>
                    <a:gd name="T12" fmla="*/ 86 w 86"/>
                    <a:gd name="T13" fmla="*/ 86 h 86"/>
                    <a:gd name="T14" fmla="*/ 50 w 86"/>
                    <a:gd name="T15" fmla="*/ 0 h 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86">
                      <a:moveTo>
                        <a:pt x="50" y="0"/>
                      </a:moveTo>
                      <a:lnTo>
                        <a:pt x="50" y="0"/>
                      </a:lnTo>
                      <a:lnTo>
                        <a:pt x="39" y="15"/>
                      </a:lnTo>
                      <a:lnTo>
                        <a:pt x="27" y="27"/>
                      </a:lnTo>
                      <a:lnTo>
                        <a:pt x="14" y="39"/>
                      </a:lnTo>
                      <a:lnTo>
                        <a:pt x="0" y="52"/>
                      </a:lnTo>
                      <a:lnTo>
                        <a:pt x="86" y="86"/>
                      </a:lnTo>
                      <a:lnTo>
                        <a:pt x="5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371475"/>
                  <a:endParaRPr lang="en-US" sz="1350" dirty="0">
                    <a:solidFill>
                      <a:srgbClr val="000000"/>
                    </a:solidFill>
                  </a:endParaRPr>
                </a:p>
              </p:txBody>
            </p:sp>
            <p:sp>
              <p:nvSpPr>
                <p:cNvPr id="209" name="Freeform 96">
                  <a:extLst>
                    <a:ext uri="{FF2B5EF4-FFF2-40B4-BE49-F238E27FC236}">
                      <a16:creationId xmlns:a16="http://schemas.microsoft.com/office/drawing/2014/main" xmlns="" id="{60633213-5ECE-4271-90F7-D589286F0A1D}"/>
                    </a:ext>
                  </a:extLst>
                </p:cNvPr>
                <p:cNvSpPr>
                  <a:spLocks/>
                </p:cNvSpPr>
                <p:nvPr/>
              </p:nvSpPr>
              <p:spPr bwMode="auto">
                <a:xfrm>
                  <a:off x="3425825" y="3983038"/>
                  <a:ext cx="134938" cy="136525"/>
                </a:xfrm>
                <a:custGeom>
                  <a:avLst/>
                  <a:gdLst>
                    <a:gd name="T0" fmla="*/ 34 w 85"/>
                    <a:gd name="T1" fmla="*/ 0 h 86"/>
                    <a:gd name="T2" fmla="*/ 0 w 85"/>
                    <a:gd name="T3" fmla="*/ 86 h 86"/>
                    <a:gd name="T4" fmla="*/ 85 w 85"/>
                    <a:gd name="T5" fmla="*/ 52 h 86"/>
                    <a:gd name="T6" fmla="*/ 85 w 85"/>
                    <a:gd name="T7" fmla="*/ 52 h 86"/>
                    <a:gd name="T8" fmla="*/ 71 w 85"/>
                    <a:gd name="T9" fmla="*/ 39 h 86"/>
                    <a:gd name="T10" fmla="*/ 57 w 85"/>
                    <a:gd name="T11" fmla="*/ 27 h 86"/>
                    <a:gd name="T12" fmla="*/ 45 w 85"/>
                    <a:gd name="T13" fmla="*/ 14 h 86"/>
                    <a:gd name="T14" fmla="*/ 34 w 85"/>
                    <a:gd name="T15" fmla="*/ 0 h 86"/>
                    <a:gd name="T16" fmla="*/ 34 w 85"/>
                    <a:gd name="T17"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86">
                      <a:moveTo>
                        <a:pt x="34" y="0"/>
                      </a:moveTo>
                      <a:lnTo>
                        <a:pt x="0" y="86"/>
                      </a:lnTo>
                      <a:lnTo>
                        <a:pt x="85" y="52"/>
                      </a:lnTo>
                      <a:lnTo>
                        <a:pt x="85" y="52"/>
                      </a:lnTo>
                      <a:lnTo>
                        <a:pt x="71" y="39"/>
                      </a:lnTo>
                      <a:lnTo>
                        <a:pt x="57" y="27"/>
                      </a:lnTo>
                      <a:lnTo>
                        <a:pt x="45" y="14"/>
                      </a:lnTo>
                      <a:lnTo>
                        <a:pt x="34" y="0"/>
                      </a:lnTo>
                      <a:lnTo>
                        <a:pt x="34"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371475"/>
                  <a:endParaRPr lang="en-US" sz="1350" dirty="0">
                    <a:solidFill>
                      <a:srgbClr val="000000"/>
                    </a:solidFill>
                  </a:endParaRPr>
                </a:p>
              </p:txBody>
            </p:sp>
          </p:grpSp>
          <p:sp>
            <p:nvSpPr>
              <p:cNvPr id="204" name="Rectangle 25">
                <a:extLst>
                  <a:ext uri="{FF2B5EF4-FFF2-40B4-BE49-F238E27FC236}">
                    <a16:creationId xmlns:a16="http://schemas.microsoft.com/office/drawing/2014/main" xmlns="" id="{C86BD2B3-39D0-410A-93A2-74320AA58DB6}"/>
                  </a:ext>
                </a:extLst>
              </p:cNvPr>
              <p:cNvSpPr/>
              <p:nvPr/>
            </p:nvSpPr>
            <p:spPr>
              <a:xfrm>
                <a:off x="7883290" y="3018265"/>
                <a:ext cx="2016224" cy="120944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371475"/>
                <a:r>
                  <a:rPr lang="en-US" sz="3000">
                    <a:solidFill>
                      <a:srgbClr val="93D522"/>
                    </a:solidFill>
                  </a:rPr>
                  <a:t>&gt;95%</a:t>
                </a:r>
              </a:p>
              <a:p>
                <a:pPr algn="ctr" defTabSz="371475"/>
                <a:r>
                  <a:rPr lang="en-US" sz="900">
                    <a:solidFill>
                      <a:srgbClr val="4D4F53"/>
                    </a:solidFill>
                  </a:rPr>
                  <a:t>RegTech &amp; SupTech</a:t>
                </a:r>
              </a:p>
              <a:p>
                <a:pPr algn="ctr" defTabSz="371475"/>
                <a:r>
                  <a:rPr lang="en-US" sz="900">
                    <a:solidFill>
                      <a:srgbClr val="4D4F53"/>
                    </a:solidFill>
                  </a:rPr>
                  <a:t>customer retention</a:t>
                </a:r>
                <a:endParaRPr lang="en-US" sz="900" dirty="0">
                  <a:solidFill>
                    <a:srgbClr val="4D4F53"/>
                  </a:solidFill>
                </a:endParaRPr>
              </a:p>
            </p:txBody>
          </p:sp>
        </p:grpSp>
        <p:grpSp>
          <p:nvGrpSpPr>
            <p:cNvPr id="130" name="Gruppieren 14">
              <a:extLst>
                <a:ext uri="{FF2B5EF4-FFF2-40B4-BE49-F238E27FC236}">
                  <a16:creationId xmlns:a16="http://schemas.microsoft.com/office/drawing/2014/main" xmlns="" id="{B2CEC020-AC1A-4108-A291-7C460DB27470}"/>
                </a:ext>
              </a:extLst>
            </p:cNvPr>
            <p:cNvGrpSpPr/>
            <p:nvPr/>
          </p:nvGrpSpPr>
          <p:grpSpPr>
            <a:xfrm>
              <a:off x="7110603" y="1686811"/>
              <a:ext cx="2615089" cy="1314125"/>
              <a:chOff x="5630527" y="1032416"/>
              <a:chExt cx="2527995" cy="1270360"/>
            </a:xfrm>
          </p:grpSpPr>
          <p:sp>
            <p:nvSpPr>
              <p:cNvPr id="201" name="Freeform 29">
                <a:extLst>
                  <a:ext uri="{FF2B5EF4-FFF2-40B4-BE49-F238E27FC236}">
                    <a16:creationId xmlns:a16="http://schemas.microsoft.com/office/drawing/2014/main" xmlns="" id="{99497EFE-9D7A-43C2-B6E8-D3D9019E4E13}"/>
                  </a:ext>
                </a:extLst>
              </p:cNvPr>
              <p:cNvSpPr>
                <a:spLocks noEditPoints="1"/>
              </p:cNvSpPr>
              <p:nvPr/>
            </p:nvSpPr>
            <p:spPr bwMode="auto">
              <a:xfrm>
                <a:off x="5630527" y="1438470"/>
                <a:ext cx="876039" cy="864306"/>
              </a:xfrm>
              <a:custGeom>
                <a:avLst/>
                <a:gdLst>
                  <a:gd name="T0" fmla="*/ 329 w 448"/>
                  <a:gd name="T1" fmla="*/ 418 h 442"/>
                  <a:gd name="T2" fmla="*/ 353 w 448"/>
                  <a:gd name="T3" fmla="*/ 306 h 442"/>
                  <a:gd name="T4" fmla="*/ 353 w 448"/>
                  <a:gd name="T5" fmla="*/ 442 h 442"/>
                  <a:gd name="T6" fmla="*/ 12 w 448"/>
                  <a:gd name="T7" fmla="*/ 442 h 442"/>
                  <a:gd name="T8" fmla="*/ 0 w 448"/>
                  <a:gd name="T9" fmla="*/ 430 h 442"/>
                  <a:gd name="T10" fmla="*/ 0 w 448"/>
                  <a:gd name="T11" fmla="*/ 0 h 442"/>
                  <a:gd name="T12" fmla="*/ 341 w 448"/>
                  <a:gd name="T13" fmla="*/ 0 h 442"/>
                  <a:gd name="T14" fmla="*/ 353 w 448"/>
                  <a:gd name="T15" fmla="*/ 12 h 442"/>
                  <a:gd name="T16" fmla="*/ 329 w 448"/>
                  <a:gd name="T17" fmla="*/ 182 h 442"/>
                  <a:gd name="T18" fmla="*/ 24 w 448"/>
                  <a:gd name="T19" fmla="*/ 25 h 442"/>
                  <a:gd name="T20" fmla="*/ 24 w 448"/>
                  <a:gd name="T21" fmla="*/ 418 h 442"/>
                  <a:gd name="T22" fmla="*/ 203 w 448"/>
                  <a:gd name="T23" fmla="*/ 385 h 442"/>
                  <a:gd name="T24" fmla="*/ 392 w 448"/>
                  <a:gd name="T25" fmla="*/ 135 h 442"/>
                  <a:gd name="T26" fmla="*/ 272 w 448"/>
                  <a:gd name="T27" fmla="*/ 370 h 442"/>
                  <a:gd name="T28" fmla="*/ 265 w 448"/>
                  <a:gd name="T29" fmla="*/ 363 h 442"/>
                  <a:gd name="T30" fmla="*/ 217 w 448"/>
                  <a:gd name="T31" fmla="*/ 351 h 442"/>
                  <a:gd name="T32" fmla="*/ 265 w 448"/>
                  <a:gd name="T33" fmla="*/ 363 h 442"/>
                  <a:gd name="T34" fmla="*/ 120 w 448"/>
                  <a:gd name="T35" fmla="*/ 369 h 442"/>
                  <a:gd name="T36" fmla="*/ 183 w 448"/>
                  <a:gd name="T37" fmla="*/ 385 h 442"/>
                  <a:gd name="T38" fmla="*/ 120 w 448"/>
                  <a:gd name="T39" fmla="*/ 369 h 442"/>
                  <a:gd name="T40" fmla="*/ 71 w 448"/>
                  <a:gd name="T41" fmla="*/ 109 h 442"/>
                  <a:gd name="T42" fmla="*/ 282 w 448"/>
                  <a:gd name="T43" fmla="*/ 124 h 442"/>
                  <a:gd name="T44" fmla="*/ 71 w 448"/>
                  <a:gd name="T45" fmla="*/ 109 h 442"/>
                  <a:gd name="T46" fmla="*/ 71 w 448"/>
                  <a:gd name="T47" fmla="*/ 144 h 442"/>
                  <a:gd name="T48" fmla="*/ 282 w 448"/>
                  <a:gd name="T49" fmla="*/ 158 h 442"/>
                  <a:gd name="T50" fmla="*/ 71 w 448"/>
                  <a:gd name="T51" fmla="*/ 144 h 442"/>
                  <a:gd name="T52" fmla="*/ 71 w 448"/>
                  <a:gd name="T53" fmla="*/ 178 h 442"/>
                  <a:gd name="T54" fmla="*/ 282 w 448"/>
                  <a:gd name="T55" fmla="*/ 193 h 442"/>
                  <a:gd name="T56" fmla="*/ 71 w 448"/>
                  <a:gd name="T57" fmla="*/ 178 h 442"/>
                  <a:gd name="T58" fmla="*/ 104 w 448"/>
                  <a:gd name="T59" fmla="*/ 62 h 442"/>
                  <a:gd name="T60" fmla="*/ 249 w 448"/>
                  <a:gd name="T61" fmla="*/ 77 h 442"/>
                  <a:gd name="T62" fmla="*/ 104 w 448"/>
                  <a:gd name="T63" fmla="*/ 62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48" h="442">
                    <a:moveTo>
                      <a:pt x="24" y="418"/>
                    </a:moveTo>
                    <a:lnTo>
                      <a:pt x="329" y="418"/>
                    </a:lnTo>
                    <a:lnTo>
                      <a:pt x="329" y="330"/>
                    </a:lnTo>
                    <a:lnTo>
                      <a:pt x="353" y="306"/>
                    </a:lnTo>
                    <a:lnTo>
                      <a:pt x="353" y="430"/>
                    </a:lnTo>
                    <a:lnTo>
                      <a:pt x="353" y="442"/>
                    </a:lnTo>
                    <a:lnTo>
                      <a:pt x="341" y="442"/>
                    </a:lnTo>
                    <a:lnTo>
                      <a:pt x="12" y="442"/>
                    </a:lnTo>
                    <a:lnTo>
                      <a:pt x="0" y="442"/>
                    </a:lnTo>
                    <a:lnTo>
                      <a:pt x="0" y="430"/>
                    </a:lnTo>
                    <a:lnTo>
                      <a:pt x="0" y="12"/>
                    </a:lnTo>
                    <a:lnTo>
                      <a:pt x="0" y="0"/>
                    </a:lnTo>
                    <a:lnTo>
                      <a:pt x="12" y="0"/>
                    </a:lnTo>
                    <a:lnTo>
                      <a:pt x="341" y="0"/>
                    </a:lnTo>
                    <a:lnTo>
                      <a:pt x="353" y="0"/>
                    </a:lnTo>
                    <a:lnTo>
                      <a:pt x="353" y="12"/>
                    </a:lnTo>
                    <a:lnTo>
                      <a:pt x="353" y="158"/>
                    </a:lnTo>
                    <a:lnTo>
                      <a:pt x="329" y="182"/>
                    </a:lnTo>
                    <a:lnTo>
                      <a:pt x="329" y="25"/>
                    </a:lnTo>
                    <a:lnTo>
                      <a:pt x="24" y="25"/>
                    </a:lnTo>
                    <a:lnTo>
                      <a:pt x="24" y="418"/>
                    </a:lnTo>
                    <a:lnTo>
                      <a:pt x="24" y="418"/>
                    </a:lnTo>
                    <a:close/>
                    <a:moveTo>
                      <a:pt x="272" y="370"/>
                    </a:moveTo>
                    <a:lnTo>
                      <a:pt x="203" y="385"/>
                    </a:lnTo>
                    <a:lnTo>
                      <a:pt x="216" y="315"/>
                    </a:lnTo>
                    <a:lnTo>
                      <a:pt x="392" y="135"/>
                    </a:lnTo>
                    <a:lnTo>
                      <a:pt x="448" y="190"/>
                    </a:lnTo>
                    <a:lnTo>
                      <a:pt x="272" y="370"/>
                    </a:lnTo>
                    <a:lnTo>
                      <a:pt x="272" y="370"/>
                    </a:lnTo>
                    <a:close/>
                    <a:moveTo>
                      <a:pt x="265" y="363"/>
                    </a:moveTo>
                    <a:lnTo>
                      <a:pt x="236" y="368"/>
                    </a:lnTo>
                    <a:lnTo>
                      <a:pt x="217" y="351"/>
                    </a:lnTo>
                    <a:lnTo>
                      <a:pt x="222" y="322"/>
                    </a:lnTo>
                    <a:lnTo>
                      <a:pt x="265" y="363"/>
                    </a:lnTo>
                    <a:lnTo>
                      <a:pt x="265" y="363"/>
                    </a:lnTo>
                    <a:close/>
                    <a:moveTo>
                      <a:pt x="120" y="369"/>
                    </a:moveTo>
                    <a:lnTo>
                      <a:pt x="183" y="369"/>
                    </a:lnTo>
                    <a:lnTo>
                      <a:pt x="183" y="385"/>
                    </a:lnTo>
                    <a:lnTo>
                      <a:pt x="120" y="385"/>
                    </a:lnTo>
                    <a:lnTo>
                      <a:pt x="120" y="369"/>
                    </a:lnTo>
                    <a:lnTo>
                      <a:pt x="120" y="369"/>
                    </a:lnTo>
                    <a:close/>
                    <a:moveTo>
                      <a:pt x="71" y="109"/>
                    </a:moveTo>
                    <a:lnTo>
                      <a:pt x="282" y="109"/>
                    </a:lnTo>
                    <a:lnTo>
                      <a:pt x="282" y="124"/>
                    </a:lnTo>
                    <a:lnTo>
                      <a:pt x="71" y="124"/>
                    </a:lnTo>
                    <a:lnTo>
                      <a:pt x="71" y="109"/>
                    </a:lnTo>
                    <a:lnTo>
                      <a:pt x="71" y="109"/>
                    </a:lnTo>
                    <a:close/>
                    <a:moveTo>
                      <a:pt x="71" y="144"/>
                    </a:moveTo>
                    <a:lnTo>
                      <a:pt x="282" y="144"/>
                    </a:lnTo>
                    <a:lnTo>
                      <a:pt x="282" y="158"/>
                    </a:lnTo>
                    <a:lnTo>
                      <a:pt x="71" y="158"/>
                    </a:lnTo>
                    <a:lnTo>
                      <a:pt x="71" y="144"/>
                    </a:lnTo>
                    <a:lnTo>
                      <a:pt x="71" y="144"/>
                    </a:lnTo>
                    <a:close/>
                    <a:moveTo>
                      <a:pt x="71" y="178"/>
                    </a:moveTo>
                    <a:lnTo>
                      <a:pt x="282" y="178"/>
                    </a:lnTo>
                    <a:lnTo>
                      <a:pt x="282" y="193"/>
                    </a:lnTo>
                    <a:lnTo>
                      <a:pt x="71" y="193"/>
                    </a:lnTo>
                    <a:lnTo>
                      <a:pt x="71" y="178"/>
                    </a:lnTo>
                    <a:lnTo>
                      <a:pt x="71" y="178"/>
                    </a:lnTo>
                    <a:close/>
                    <a:moveTo>
                      <a:pt x="104" y="62"/>
                    </a:moveTo>
                    <a:lnTo>
                      <a:pt x="249" y="62"/>
                    </a:lnTo>
                    <a:lnTo>
                      <a:pt x="249" y="77"/>
                    </a:lnTo>
                    <a:lnTo>
                      <a:pt x="104" y="77"/>
                    </a:lnTo>
                    <a:lnTo>
                      <a:pt x="104" y="62"/>
                    </a:lnTo>
                    <a:lnTo>
                      <a:pt x="104" y="62"/>
                    </a:lnTo>
                    <a:close/>
                  </a:path>
                </a:pathLst>
              </a:custGeom>
              <a:solidFill>
                <a:schemeClr val="tx1">
                  <a:lumMod val="40000"/>
                  <a:lumOff val="60000"/>
                </a:schemeClr>
              </a:solidFill>
              <a:ln>
                <a:noFill/>
              </a:ln>
            </p:spPr>
            <p:txBody>
              <a:bodyPr vert="horz" wrap="square" lIns="68580" tIns="34290" rIns="68580" bIns="34290" numCol="1" anchor="t" anchorCtr="0" compatLnSpc="1">
                <a:prstTxWarp prst="textNoShape">
                  <a:avLst/>
                </a:prstTxWarp>
              </a:bodyPr>
              <a:lstStyle/>
              <a:p>
                <a:pPr defTabSz="371475"/>
                <a:endParaRPr lang="en-US" sz="1350" dirty="0">
                  <a:solidFill>
                    <a:srgbClr val="000000"/>
                  </a:solidFill>
                </a:endParaRPr>
              </a:p>
            </p:txBody>
          </p:sp>
          <p:sp>
            <p:nvSpPr>
              <p:cNvPr id="202" name="Rectangle 8">
                <a:extLst>
                  <a:ext uri="{FF2B5EF4-FFF2-40B4-BE49-F238E27FC236}">
                    <a16:creationId xmlns:a16="http://schemas.microsoft.com/office/drawing/2014/main" xmlns="" id="{93F6DD85-77D8-44A2-8779-3FE2DF728D3B}"/>
                  </a:ext>
                </a:extLst>
              </p:cNvPr>
              <p:cNvSpPr/>
              <p:nvPr/>
            </p:nvSpPr>
            <p:spPr>
              <a:xfrm>
                <a:off x="6142298" y="1032416"/>
                <a:ext cx="2016224" cy="120944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371475"/>
                <a:r>
                  <a:rPr lang="en-US" sz="3000">
                    <a:solidFill>
                      <a:srgbClr val="93D522"/>
                    </a:solidFill>
                  </a:rPr>
                  <a:t>600+</a:t>
                </a:r>
              </a:p>
              <a:p>
                <a:pPr algn="ctr" defTabSz="371475"/>
                <a:r>
                  <a:rPr lang="en-US" sz="900">
                    <a:solidFill>
                      <a:srgbClr val="4D4F53"/>
                    </a:solidFill>
                  </a:rPr>
                  <a:t>RegTech &amp; SupTech</a:t>
                </a:r>
              </a:p>
              <a:p>
                <a:pPr algn="ctr" defTabSz="371475"/>
                <a:r>
                  <a:rPr lang="en-US" sz="900">
                    <a:solidFill>
                      <a:srgbClr val="4D4F53"/>
                    </a:solidFill>
                  </a:rPr>
                  <a:t>professionals</a:t>
                </a:r>
                <a:endParaRPr lang="en-US" sz="900" dirty="0">
                  <a:solidFill>
                    <a:srgbClr val="4D4F53"/>
                  </a:solidFill>
                </a:endParaRPr>
              </a:p>
            </p:txBody>
          </p:sp>
        </p:grpSp>
        <p:grpSp>
          <p:nvGrpSpPr>
            <p:cNvPr id="131" name="Gruppieren 1">
              <a:extLst>
                <a:ext uri="{FF2B5EF4-FFF2-40B4-BE49-F238E27FC236}">
                  <a16:creationId xmlns:a16="http://schemas.microsoft.com/office/drawing/2014/main" xmlns="" id="{B6F5808F-E022-4F80-9FD5-342D1C43CD30}"/>
                </a:ext>
              </a:extLst>
            </p:cNvPr>
            <p:cNvGrpSpPr/>
            <p:nvPr/>
          </p:nvGrpSpPr>
          <p:grpSpPr>
            <a:xfrm>
              <a:off x="7053145" y="4131179"/>
              <a:ext cx="2428916" cy="1690664"/>
              <a:chOff x="6653361" y="4406010"/>
              <a:chExt cx="2348025" cy="1634359"/>
            </a:xfrm>
          </p:grpSpPr>
          <p:grpSp>
            <p:nvGrpSpPr>
              <p:cNvPr id="192" name="Group 197">
                <a:extLst>
                  <a:ext uri="{FF2B5EF4-FFF2-40B4-BE49-F238E27FC236}">
                    <a16:creationId xmlns:a16="http://schemas.microsoft.com/office/drawing/2014/main" xmlns="" id="{0B92CE6B-52EB-42F1-8C3B-9F85F663F658}"/>
                  </a:ext>
                </a:extLst>
              </p:cNvPr>
              <p:cNvGrpSpPr/>
              <p:nvPr/>
            </p:nvGrpSpPr>
            <p:grpSpPr>
              <a:xfrm>
                <a:off x="8078783" y="5115655"/>
                <a:ext cx="922603" cy="924714"/>
                <a:chOff x="5549900" y="4330700"/>
                <a:chExt cx="693738" cy="695325"/>
              </a:xfrm>
              <a:solidFill>
                <a:schemeClr val="tx1">
                  <a:lumMod val="40000"/>
                  <a:lumOff val="60000"/>
                </a:schemeClr>
              </a:solidFill>
            </p:grpSpPr>
            <p:sp>
              <p:nvSpPr>
                <p:cNvPr id="194" name="Freeform 116">
                  <a:extLst>
                    <a:ext uri="{FF2B5EF4-FFF2-40B4-BE49-F238E27FC236}">
                      <a16:creationId xmlns:a16="http://schemas.microsoft.com/office/drawing/2014/main" xmlns="" id="{D30E363E-3DDE-4076-9F21-0ED622AF0314}"/>
                    </a:ext>
                  </a:extLst>
                </p:cNvPr>
                <p:cNvSpPr>
                  <a:spLocks/>
                </p:cNvSpPr>
                <p:nvPr/>
              </p:nvSpPr>
              <p:spPr bwMode="auto">
                <a:xfrm>
                  <a:off x="5810250" y="4702175"/>
                  <a:ext cx="184150" cy="147637"/>
                </a:xfrm>
                <a:custGeom>
                  <a:avLst/>
                  <a:gdLst>
                    <a:gd name="T0" fmla="*/ 3 w 116"/>
                    <a:gd name="T1" fmla="*/ 78 h 93"/>
                    <a:gd name="T2" fmla="*/ 3 w 116"/>
                    <a:gd name="T3" fmla="*/ 78 h 93"/>
                    <a:gd name="T4" fmla="*/ 0 w 116"/>
                    <a:gd name="T5" fmla="*/ 81 h 93"/>
                    <a:gd name="T6" fmla="*/ 0 w 116"/>
                    <a:gd name="T7" fmla="*/ 84 h 93"/>
                    <a:gd name="T8" fmla="*/ 0 w 116"/>
                    <a:gd name="T9" fmla="*/ 85 h 93"/>
                    <a:gd name="T10" fmla="*/ 3 w 116"/>
                    <a:gd name="T11" fmla="*/ 91 h 93"/>
                    <a:gd name="T12" fmla="*/ 3 w 116"/>
                    <a:gd name="T13" fmla="*/ 91 h 93"/>
                    <a:gd name="T14" fmla="*/ 4 w 116"/>
                    <a:gd name="T15" fmla="*/ 93 h 93"/>
                    <a:gd name="T16" fmla="*/ 6 w 116"/>
                    <a:gd name="T17" fmla="*/ 93 h 93"/>
                    <a:gd name="T18" fmla="*/ 10 w 116"/>
                    <a:gd name="T19" fmla="*/ 93 h 93"/>
                    <a:gd name="T20" fmla="*/ 54 w 116"/>
                    <a:gd name="T21" fmla="*/ 70 h 93"/>
                    <a:gd name="T22" fmla="*/ 54 w 116"/>
                    <a:gd name="T23" fmla="*/ 70 h 93"/>
                    <a:gd name="T24" fmla="*/ 58 w 116"/>
                    <a:gd name="T25" fmla="*/ 70 h 93"/>
                    <a:gd name="T26" fmla="*/ 62 w 116"/>
                    <a:gd name="T27" fmla="*/ 70 h 93"/>
                    <a:gd name="T28" fmla="*/ 106 w 116"/>
                    <a:gd name="T29" fmla="*/ 93 h 93"/>
                    <a:gd name="T30" fmla="*/ 106 w 116"/>
                    <a:gd name="T31" fmla="*/ 93 h 93"/>
                    <a:gd name="T32" fmla="*/ 108 w 116"/>
                    <a:gd name="T33" fmla="*/ 93 h 93"/>
                    <a:gd name="T34" fmla="*/ 110 w 116"/>
                    <a:gd name="T35" fmla="*/ 93 h 93"/>
                    <a:gd name="T36" fmla="*/ 113 w 116"/>
                    <a:gd name="T37" fmla="*/ 91 h 93"/>
                    <a:gd name="T38" fmla="*/ 116 w 116"/>
                    <a:gd name="T39" fmla="*/ 85 h 93"/>
                    <a:gd name="T40" fmla="*/ 116 w 116"/>
                    <a:gd name="T41" fmla="*/ 85 h 93"/>
                    <a:gd name="T42" fmla="*/ 116 w 116"/>
                    <a:gd name="T43" fmla="*/ 84 h 93"/>
                    <a:gd name="T44" fmla="*/ 116 w 116"/>
                    <a:gd name="T45" fmla="*/ 81 h 93"/>
                    <a:gd name="T46" fmla="*/ 113 w 116"/>
                    <a:gd name="T47" fmla="*/ 78 h 93"/>
                    <a:gd name="T48" fmla="*/ 70 w 116"/>
                    <a:gd name="T49" fmla="*/ 56 h 93"/>
                    <a:gd name="T50" fmla="*/ 70 w 116"/>
                    <a:gd name="T51" fmla="*/ 56 h 93"/>
                    <a:gd name="T52" fmla="*/ 68 w 116"/>
                    <a:gd name="T53" fmla="*/ 53 h 93"/>
                    <a:gd name="T54" fmla="*/ 66 w 116"/>
                    <a:gd name="T55" fmla="*/ 48 h 93"/>
                    <a:gd name="T56" fmla="*/ 66 w 116"/>
                    <a:gd name="T57" fmla="*/ 5 h 93"/>
                    <a:gd name="T58" fmla="*/ 66 w 116"/>
                    <a:gd name="T59" fmla="*/ 5 h 93"/>
                    <a:gd name="T60" fmla="*/ 65 w 116"/>
                    <a:gd name="T61" fmla="*/ 1 h 93"/>
                    <a:gd name="T62" fmla="*/ 64 w 116"/>
                    <a:gd name="T63" fmla="*/ 0 h 93"/>
                    <a:gd name="T64" fmla="*/ 61 w 116"/>
                    <a:gd name="T65" fmla="*/ 0 h 93"/>
                    <a:gd name="T66" fmla="*/ 55 w 116"/>
                    <a:gd name="T67" fmla="*/ 0 h 93"/>
                    <a:gd name="T68" fmla="*/ 55 w 116"/>
                    <a:gd name="T69" fmla="*/ 0 h 93"/>
                    <a:gd name="T70" fmla="*/ 53 w 116"/>
                    <a:gd name="T71" fmla="*/ 0 h 93"/>
                    <a:gd name="T72" fmla="*/ 51 w 116"/>
                    <a:gd name="T73" fmla="*/ 1 h 93"/>
                    <a:gd name="T74" fmla="*/ 50 w 116"/>
                    <a:gd name="T75" fmla="*/ 5 h 93"/>
                    <a:gd name="T76" fmla="*/ 50 w 116"/>
                    <a:gd name="T77" fmla="*/ 48 h 93"/>
                    <a:gd name="T78" fmla="*/ 50 w 116"/>
                    <a:gd name="T79" fmla="*/ 48 h 93"/>
                    <a:gd name="T80" fmla="*/ 48 w 116"/>
                    <a:gd name="T81" fmla="*/ 53 h 93"/>
                    <a:gd name="T82" fmla="*/ 46 w 116"/>
                    <a:gd name="T83" fmla="*/ 56 h 93"/>
                    <a:gd name="T84" fmla="*/ 3 w 116"/>
                    <a:gd name="T85" fmla="*/ 78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6" h="93">
                      <a:moveTo>
                        <a:pt x="3" y="78"/>
                      </a:moveTo>
                      <a:lnTo>
                        <a:pt x="3" y="78"/>
                      </a:lnTo>
                      <a:lnTo>
                        <a:pt x="0" y="81"/>
                      </a:lnTo>
                      <a:lnTo>
                        <a:pt x="0" y="84"/>
                      </a:lnTo>
                      <a:lnTo>
                        <a:pt x="0" y="85"/>
                      </a:lnTo>
                      <a:lnTo>
                        <a:pt x="3" y="91"/>
                      </a:lnTo>
                      <a:lnTo>
                        <a:pt x="3" y="91"/>
                      </a:lnTo>
                      <a:lnTo>
                        <a:pt x="4" y="93"/>
                      </a:lnTo>
                      <a:lnTo>
                        <a:pt x="6" y="93"/>
                      </a:lnTo>
                      <a:lnTo>
                        <a:pt x="10" y="93"/>
                      </a:lnTo>
                      <a:lnTo>
                        <a:pt x="54" y="70"/>
                      </a:lnTo>
                      <a:lnTo>
                        <a:pt x="54" y="70"/>
                      </a:lnTo>
                      <a:lnTo>
                        <a:pt x="58" y="70"/>
                      </a:lnTo>
                      <a:lnTo>
                        <a:pt x="62" y="70"/>
                      </a:lnTo>
                      <a:lnTo>
                        <a:pt x="106" y="93"/>
                      </a:lnTo>
                      <a:lnTo>
                        <a:pt x="106" y="93"/>
                      </a:lnTo>
                      <a:lnTo>
                        <a:pt x="108" y="93"/>
                      </a:lnTo>
                      <a:lnTo>
                        <a:pt x="110" y="93"/>
                      </a:lnTo>
                      <a:lnTo>
                        <a:pt x="113" y="91"/>
                      </a:lnTo>
                      <a:lnTo>
                        <a:pt x="116" y="85"/>
                      </a:lnTo>
                      <a:lnTo>
                        <a:pt x="116" y="85"/>
                      </a:lnTo>
                      <a:lnTo>
                        <a:pt x="116" y="84"/>
                      </a:lnTo>
                      <a:lnTo>
                        <a:pt x="116" y="81"/>
                      </a:lnTo>
                      <a:lnTo>
                        <a:pt x="113" y="78"/>
                      </a:lnTo>
                      <a:lnTo>
                        <a:pt x="70" y="56"/>
                      </a:lnTo>
                      <a:lnTo>
                        <a:pt x="70" y="56"/>
                      </a:lnTo>
                      <a:lnTo>
                        <a:pt x="68" y="53"/>
                      </a:lnTo>
                      <a:lnTo>
                        <a:pt x="66" y="48"/>
                      </a:lnTo>
                      <a:lnTo>
                        <a:pt x="66" y="5"/>
                      </a:lnTo>
                      <a:lnTo>
                        <a:pt x="66" y="5"/>
                      </a:lnTo>
                      <a:lnTo>
                        <a:pt x="65" y="1"/>
                      </a:lnTo>
                      <a:lnTo>
                        <a:pt x="64" y="0"/>
                      </a:lnTo>
                      <a:lnTo>
                        <a:pt x="61" y="0"/>
                      </a:lnTo>
                      <a:lnTo>
                        <a:pt x="55" y="0"/>
                      </a:lnTo>
                      <a:lnTo>
                        <a:pt x="55" y="0"/>
                      </a:lnTo>
                      <a:lnTo>
                        <a:pt x="53" y="0"/>
                      </a:lnTo>
                      <a:lnTo>
                        <a:pt x="51" y="1"/>
                      </a:lnTo>
                      <a:lnTo>
                        <a:pt x="50" y="5"/>
                      </a:lnTo>
                      <a:lnTo>
                        <a:pt x="50" y="48"/>
                      </a:lnTo>
                      <a:lnTo>
                        <a:pt x="50" y="48"/>
                      </a:lnTo>
                      <a:lnTo>
                        <a:pt x="48" y="53"/>
                      </a:lnTo>
                      <a:lnTo>
                        <a:pt x="46" y="56"/>
                      </a:lnTo>
                      <a:lnTo>
                        <a:pt x="3" y="7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371475"/>
                  <a:endParaRPr lang="en-US" sz="1350" dirty="0">
                    <a:solidFill>
                      <a:srgbClr val="000000"/>
                    </a:solidFill>
                  </a:endParaRPr>
                </a:p>
              </p:txBody>
            </p:sp>
            <p:sp>
              <p:nvSpPr>
                <p:cNvPr id="195" name="Freeform 117">
                  <a:extLst>
                    <a:ext uri="{FF2B5EF4-FFF2-40B4-BE49-F238E27FC236}">
                      <a16:creationId xmlns:a16="http://schemas.microsoft.com/office/drawing/2014/main" xmlns="" id="{C92C5C13-8CB7-4036-A3BD-AC6FC530AEB6}"/>
                    </a:ext>
                  </a:extLst>
                </p:cNvPr>
                <p:cNvSpPr>
                  <a:spLocks/>
                </p:cNvSpPr>
                <p:nvPr/>
              </p:nvSpPr>
              <p:spPr bwMode="auto">
                <a:xfrm>
                  <a:off x="5792788" y="4473575"/>
                  <a:ext cx="227013" cy="188912"/>
                </a:xfrm>
                <a:custGeom>
                  <a:avLst/>
                  <a:gdLst>
                    <a:gd name="T0" fmla="*/ 86 w 143"/>
                    <a:gd name="T1" fmla="*/ 0 h 119"/>
                    <a:gd name="T2" fmla="*/ 84 w 143"/>
                    <a:gd name="T3" fmla="*/ 8 h 119"/>
                    <a:gd name="T4" fmla="*/ 80 w 143"/>
                    <a:gd name="T5" fmla="*/ 17 h 119"/>
                    <a:gd name="T6" fmla="*/ 84 w 143"/>
                    <a:gd name="T7" fmla="*/ 43 h 119"/>
                    <a:gd name="T8" fmla="*/ 86 w 143"/>
                    <a:gd name="T9" fmla="*/ 75 h 119"/>
                    <a:gd name="T10" fmla="*/ 86 w 143"/>
                    <a:gd name="T11" fmla="*/ 81 h 119"/>
                    <a:gd name="T12" fmla="*/ 80 w 143"/>
                    <a:gd name="T13" fmla="*/ 97 h 119"/>
                    <a:gd name="T14" fmla="*/ 73 w 143"/>
                    <a:gd name="T15" fmla="*/ 105 h 119"/>
                    <a:gd name="T16" fmla="*/ 72 w 143"/>
                    <a:gd name="T17" fmla="*/ 105 h 119"/>
                    <a:gd name="T18" fmla="*/ 66 w 143"/>
                    <a:gd name="T19" fmla="*/ 102 h 119"/>
                    <a:gd name="T20" fmla="*/ 59 w 143"/>
                    <a:gd name="T21" fmla="*/ 88 h 119"/>
                    <a:gd name="T22" fmla="*/ 58 w 143"/>
                    <a:gd name="T23" fmla="*/ 81 h 119"/>
                    <a:gd name="T24" fmla="*/ 58 w 143"/>
                    <a:gd name="T25" fmla="*/ 65 h 119"/>
                    <a:gd name="T26" fmla="*/ 66 w 143"/>
                    <a:gd name="T27" fmla="*/ 17 h 119"/>
                    <a:gd name="T28" fmla="*/ 65 w 143"/>
                    <a:gd name="T29" fmla="*/ 15 h 119"/>
                    <a:gd name="T30" fmla="*/ 61 w 143"/>
                    <a:gd name="T31" fmla="*/ 8 h 119"/>
                    <a:gd name="T32" fmla="*/ 37 w 143"/>
                    <a:gd name="T33" fmla="*/ 0 h 119"/>
                    <a:gd name="T34" fmla="*/ 37 w 143"/>
                    <a:gd name="T35" fmla="*/ 0 h 119"/>
                    <a:gd name="T36" fmla="*/ 24 w 143"/>
                    <a:gd name="T37" fmla="*/ 4 h 119"/>
                    <a:gd name="T38" fmla="*/ 11 w 143"/>
                    <a:gd name="T39" fmla="*/ 13 h 119"/>
                    <a:gd name="T40" fmla="*/ 3 w 143"/>
                    <a:gd name="T41" fmla="*/ 25 h 119"/>
                    <a:gd name="T42" fmla="*/ 0 w 143"/>
                    <a:gd name="T43" fmla="*/ 40 h 119"/>
                    <a:gd name="T44" fmla="*/ 6 w 143"/>
                    <a:gd name="T45" fmla="*/ 80 h 119"/>
                    <a:gd name="T46" fmla="*/ 11 w 143"/>
                    <a:gd name="T47" fmla="*/ 95 h 119"/>
                    <a:gd name="T48" fmla="*/ 18 w 143"/>
                    <a:gd name="T49" fmla="*/ 108 h 119"/>
                    <a:gd name="T50" fmla="*/ 29 w 143"/>
                    <a:gd name="T51" fmla="*/ 116 h 119"/>
                    <a:gd name="T52" fmla="*/ 43 w 143"/>
                    <a:gd name="T53" fmla="*/ 119 h 119"/>
                    <a:gd name="T54" fmla="*/ 101 w 143"/>
                    <a:gd name="T55" fmla="*/ 119 h 119"/>
                    <a:gd name="T56" fmla="*/ 115 w 143"/>
                    <a:gd name="T57" fmla="*/ 116 h 119"/>
                    <a:gd name="T58" fmla="*/ 126 w 143"/>
                    <a:gd name="T59" fmla="*/ 108 h 119"/>
                    <a:gd name="T60" fmla="*/ 132 w 143"/>
                    <a:gd name="T61" fmla="*/ 95 h 119"/>
                    <a:gd name="T62" fmla="*/ 138 w 143"/>
                    <a:gd name="T63" fmla="*/ 80 h 119"/>
                    <a:gd name="T64" fmla="*/ 143 w 143"/>
                    <a:gd name="T65" fmla="*/ 39 h 119"/>
                    <a:gd name="T66" fmla="*/ 141 w 143"/>
                    <a:gd name="T67" fmla="*/ 25 h 119"/>
                    <a:gd name="T68" fmla="*/ 132 w 143"/>
                    <a:gd name="T69" fmla="*/ 13 h 119"/>
                    <a:gd name="T70" fmla="*/ 120 w 143"/>
                    <a:gd name="T71" fmla="*/ 4 h 119"/>
                    <a:gd name="T72" fmla="*/ 106 w 143"/>
                    <a:gd name="T73"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3" h="119">
                      <a:moveTo>
                        <a:pt x="106" y="0"/>
                      </a:moveTo>
                      <a:lnTo>
                        <a:pt x="86" y="0"/>
                      </a:lnTo>
                      <a:lnTo>
                        <a:pt x="86" y="0"/>
                      </a:lnTo>
                      <a:lnTo>
                        <a:pt x="84" y="8"/>
                      </a:lnTo>
                      <a:lnTo>
                        <a:pt x="83" y="13"/>
                      </a:lnTo>
                      <a:lnTo>
                        <a:pt x="80" y="17"/>
                      </a:lnTo>
                      <a:lnTo>
                        <a:pt x="80" y="17"/>
                      </a:lnTo>
                      <a:lnTo>
                        <a:pt x="84" y="43"/>
                      </a:lnTo>
                      <a:lnTo>
                        <a:pt x="86" y="65"/>
                      </a:lnTo>
                      <a:lnTo>
                        <a:pt x="86" y="75"/>
                      </a:lnTo>
                      <a:lnTo>
                        <a:pt x="86" y="81"/>
                      </a:lnTo>
                      <a:lnTo>
                        <a:pt x="86" y="81"/>
                      </a:lnTo>
                      <a:lnTo>
                        <a:pt x="83" y="88"/>
                      </a:lnTo>
                      <a:lnTo>
                        <a:pt x="80" y="97"/>
                      </a:lnTo>
                      <a:lnTo>
                        <a:pt x="76" y="102"/>
                      </a:lnTo>
                      <a:lnTo>
                        <a:pt x="73" y="105"/>
                      </a:lnTo>
                      <a:lnTo>
                        <a:pt x="72" y="105"/>
                      </a:lnTo>
                      <a:lnTo>
                        <a:pt x="72" y="105"/>
                      </a:lnTo>
                      <a:lnTo>
                        <a:pt x="69" y="105"/>
                      </a:lnTo>
                      <a:lnTo>
                        <a:pt x="66" y="102"/>
                      </a:lnTo>
                      <a:lnTo>
                        <a:pt x="64" y="97"/>
                      </a:lnTo>
                      <a:lnTo>
                        <a:pt x="59" y="88"/>
                      </a:lnTo>
                      <a:lnTo>
                        <a:pt x="58" y="81"/>
                      </a:lnTo>
                      <a:lnTo>
                        <a:pt x="58" y="81"/>
                      </a:lnTo>
                      <a:lnTo>
                        <a:pt x="58" y="75"/>
                      </a:lnTo>
                      <a:lnTo>
                        <a:pt x="58" y="65"/>
                      </a:lnTo>
                      <a:lnTo>
                        <a:pt x="61" y="43"/>
                      </a:lnTo>
                      <a:lnTo>
                        <a:pt x="66" y="17"/>
                      </a:lnTo>
                      <a:lnTo>
                        <a:pt x="66" y="17"/>
                      </a:lnTo>
                      <a:lnTo>
                        <a:pt x="65" y="15"/>
                      </a:lnTo>
                      <a:lnTo>
                        <a:pt x="64" y="13"/>
                      </a:lnTo>
                      <a:lnTo>
                        <a:pt x="61" y="8"/>
                      </a:lnTo>
                      <a:lnTo>
                        <a:pt x="61" y="0"/>
                      </a:lnTo>
                      <a:lnTo>
                        <a:pt x="37" y="0"/>
                      </a:lnTo>
                      <a:lnTo>
                        <a:pt x="37" y="0"/>
                      </a:lnTo>
                      <a:lnTo>
                        <a:pt x="37" y="0"/>
                      </a:lnTo>
                      <a:lnTo>
                        <a:pt x="30" y="1"/>
                      </a:lnTo>
                      <a:lnTo>
                        <a:pt x="24" y="4"/>
                      </a:lnTo>
                      <a:lnTo>
                        <a:pt x="17" y="7"/>
                      </a:lnTo>
                      <a:lnTo>
                        <a:pt x="11" y="13"/>
                      </a:lnTo>
                      <a:lnTo>
                        <a:pt x="6" y="18"/>
                      </a:lnTo>
                      <a:lnTo>
                        <a:pt x="3" y="25"/>
                      </a:lnTo>
                      <a:lnTo>
                        <a:pt x="0" y="32"/>
                      </a:lnTo>
                      <a:lnTo>
                        <a:pt x="0" y="40"/>
                      </a:lnTo>
                      <a:lnTo>
                        <a:pt x="6" y="80"/>
                      </a:lnTo>
                      <a:lnTo>
                        <a:pt x="6" y="80"/>
                      </a:lnTo>
                      <a:lnTo>
                        <a:pt x="8" y="88"/>
                      </a:lnTo>
                      <a:lnTo>
                        <a:pt x="11" y="95"/>
                      </a:lnTo>
                      <a:lnTo>
                        <a:pt x="14" y="102"/>
                      </a:lnTo>
                      <a:lnTo>
                        <a:pt x="18" y="108"/>
                      </a:lnTo>
                      <a:lnTo>
                        <a:pt x="24" y="112"/>
                      </a:lnTo>
                      <a:lnTo>
                        <a:pt x="29" y="116"/>
                      </a:lnTo>
                      <a:lnTo>
                        <a:pt x="36" y="117"/>
                      </a:lnTo>
                      <a:lnTo>
                        <a:pt x="43" y="119"/>
                      </a:lnTo>
                      <a:lnTo>
                        <a:pt x="101" y="119"/>
                      </a:lnTo>
                      <a:lnTo>
                        <a:pt x="101" y="119"/>
                      </a:lnTo>
                      <a:lnTo>
                        <a:pt x="108" y="117"/>
                      </a:lnTo>
                      <a:lnTo>
                        <a:pt x="115" y="116"/>
                      </a:lnTo>
                      <a:lnTo>
                        <a:pt x="120" y="112"/>
                      </a:lnTo>
                      <a:lnTo>
                        <a:pt x="126" y="108"/>
                      </a:lnTo>
                      <a:lnTo>
                        <a:pt x="130" y="101"/>
                      </a:lnTo>
                      <a:lnTo>
                        <a:pt x="132" y="95"/>
                      </a:lnTo>
                      <a:lnTo>
                        <a:pt x="135" y="87"/>
                      </a:lnTo>
                      <a:lnTo>
                        <a:pt x="138" y="80"/>
                      </a:lnTo>
                      <a:lnTo>
                        <a:pt x="143" y="39"/>
                      </a:lnTo>
                      <a:lnTo>
                        <a:pt x="143" y="39"/>
                      </a:lnTo>
                      <a:lnTo>
                        <a:pt x="143" y="32"/>
                      </a:lnTo>
                      <a:lnTo>
                        <a:pt x="141" y="25"/>
                      </a:lnTo>
                      <a:lnTo>
                        <a:pt x="138" y="18"/>
                      </a:lnTo>
                      <a:lnTo>
                        <a:pt x="132" y="13"/>
                      </a:lnTo>
                      <a:lnTo>
                        <a:pt x="127" y="7"/>
                      </a:lnTo>
                      <a:lnTo>
                        <a:pt x="120" y="4"/>
                      </a:lnTo>
                      <a:lnTo>
                        <a:pt x="113" y="1"/>
                      </a:lnTo>
                      <a:lnTo>
                        <a:pt x="106" y="0"/>
                      </a:lnTo>
                      <a:lnTo>
                        <a:pt x="106"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371475"/>
                  <a:endParaRPr lang="en-US" sz="1350" dirty="0">
                    <a:solidFill>
                      <a:srgbClr val="000000"/>
                    </a:solidFill>
                  </a:endParaRPr>
                </a:p>
              </p:txBody>
            </p:sp>
            <p:sp>
              <p:nvSpPr>
                <p:cNvPr id="196" name="Freeform 118">
                  <a:extLst>
                    <a:ext uri="{FF2B5EF4-FFF2-40B4-BE49-F238E27FC236}">
                      <a16:creationId xmlns:a16="http://schemas.microsoft.com/office/drawing/2014/main" xmlns="" id="{49DBB91A-EEDD-4117-8093-9670C1B12361}"/>
                    </a:ext>
                  </a:extLst>
                </p:cNvPr>
                <p:cNvSpPr>
                  <a:spLocks/>
                </p:cNvSpPr>
                <p:nvPr/>
              </p:nvSpPr>
              <p:spPr bwMode="auto">
                <a:xfrm>
                  <a:off x="5845175" y="4330700"/>
                  <a:ext cx="122238" cy="123825"/>
                </a:xfrm>
                <a:custGeom>
                  <a:avLst/>
                  <a:gdLst>
                    <a:gd name="T0" fmla="*/ 77 w 77"/>
                    <a:gd name="T1" fmla="*/ 39 h 78"/>
                    <a:gd name="T2" fmla="*/ 77 w 77"/>
                    <a:gd name="T3" fmla="*/ 39 h 78"/>
                    <a:gd name="T4" fmla="*/ 76 w 77"/>
                    <a:gd name="T5" fmla="*/ 47 h 78"/>
                    <a:gd name="T6" fmla="*/ 73 w 77"/>
                    <a:gd name="T7" fmla="*/ 54 h 78"/>
                    <a:gd name="T8" fmla="*/ 71 w 77"/>
                    <a:gd name="T9" fmla="*/ 61 h 78"/>
                    <a:gd name="T10" fmla="*/ 66 w 77"/>
                    <a:gd name="T11" fmla="*/ 67 h 78"/>
                    <a:gd name="T12" fmla="*/ 59 w 77"/>
                    <a:gd name="T13" fmla="*/ 71 h 78"/>
                    <a:gd name="T14" fmla="*/ 54 w 77"/>
                    <a:gd name="T15" fmla="*/ 75 h 78"/>
                    <a:gd name="T16" fmla="*/ 47 w 77"/>
                    <a:gd name="T17" fmla="*/ 78 h 78"/>
                    <a:gd name="T18" fmla="*/ 39 w 77"/>
                    <a:gd name="T19" fmla="*/ 78 h 78"/>
                    <a:gd name="T20" fmla="*/ 39 w 77"/>
                    <a:gd name="T21" fmla="*/ 78 h 78"/>
                    <a:gd name="T22" fmla="*/ 31 w 77"/>
                    <a:gd name="T23" fmla="*/ 78 h 78"/>
                    <a:gd name="T24" fmla="*/ 24 w 77"/>
                    <a:gd name="T25" fmla="*/ 75 h 78"/>
                    <a:gd name="T26" fmla="*/ 18 w 77"/>
                    <a:gd name="T27" fmla="*/ 71 h 78"/>
                    <a:gd name="T28" fmla="*/ 11 w 77"/>
                    <a:gd name="T29" fmla="*/ 67 h 78"/>
                    <a:gd name="T30" fmla="*/ 7 w 77"/>
                    <a:gd name="T31" fmla="*/ 61 h 78"/>
                    <a:gd name="T32" fmla="*/ 4 w 77"/>
                    <a:gd name="T33" fmla="*/ 54 h 78"/>
                    <a:gd name="T34" fmla="*/ 2 w 77"/>
                    <a:gd name="T35" fmla="*/ 47 h 78"/>
                    <a:gd name="T36" fmla="*/ 0 w 77"/>
                    <a:gd name="T37" fmla="*/ 39 h 78"/>
                    <a:gd name="T38" fmla="*/ 0 w 77"/>
                    <a:gd name="T39" fmla="*/ 39 h 78"/>
                    <a:gd name="T40" fmla="*/ 2 w 77"/>
                    <a:gd name="T41" fmla="*/ 31 h 78"/>
                    <a:gd name="T42" fmla="*/ 4 w 77"/>
                    <a:gd name="T43" fmla="*/ 24 h 78"/>
                    <a:gd name="T44" fmla="*/ 7 w 77"/>
                    <a:gd name="T45" fmla="*/ 17 h 78"/>
                    <a:gd name="T46" fmla="*/ 11 w 77"/>
                    <a:gd name="T47" fmla="*/ 11 h 78"/>
                    <a:gd name="T48" fmla="*/ 18 w 77"/>
                    <a:gd name="T49" fmla="*/ 6 h 78"/>
                    <a:gd name="T50" fmla="*/ 24 w 77"/>
                    <a:gd name="T51" fmla="*/ 3 h 78"/>
                    <a:gd name="T52" fmla="*/ 31 w 77"/>
                    <a:gd name="T53" fmla="*/ 0 h 78"/>
                    <a:gd name="T54" fmla="*/ 39 w 77"/>
                    <a:gd name="T55" fmla="*/ 0 h 78"/>
                    <a:gd name="T56" fmla="*/ 39 w 77"/>
                    <a:gd name="T57" fmla="*/ 0 h 78"/>
                    <a:gd name="T58" fmla="*/ 47 w 77"/>
                    <a:gd name="T59" fmla="*/ 0 h 78"/>
                    <a:gd name="T60" fmla="*/ 54 w 77"/>
                    <a:gd name="T61" fmla="*/ 3 h 78"/>
                    <a:gd name="T62" fmla="*/ 59 w 77"/>
                    <a:gd name="T63" fmla="*/ 6 h 78"/>
                    <a:gd name="T64" fmla="*/ 66 w 77"/>
                    <a:gd name="T65" fmla="*/ 11 h 78"/>
                    <a:gd name="T66" fmla="*/ 71 w 77"/>
                    <a:gd name="T67" fmla="*/ 17 h 78"/>
                    <a:gd name="T68" fmla="*/ 73 w 77"/>
                    <a:gd name="T69" fmla="*/ 24 h 78"/>
                    <a:gd name="T70" fmla="*/ 76 w 77"/>
                    <a:gd name="T71" fmla="*/ 31 h 78"/>
                    <a:gd name="T72" fmla="*/ 77 w 77"/>
                    <a:gd name="T73" fmla="*/ 39 h 78"/>
                    <a:gd name="T74" fmla="*/ 77 w 77"/>
                    <a:gd name="T75" fmla="*/ 3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78">
                      <a:moveTo>
                        <a:pt x="77" y="39"/>
                      </a:moveTo>
                      <a:lnTo>
                        <a:pt x="77" y="39"/>
                      </a:lnTo>
                      <a:lnTo>
                        <a:pt x="76" y="47"/>
                      </a:lnTo>
                      <a:lnTo>
                        <a:pt x="73" y="54"/>
                      </a:lnTo>
                      <a:lnTo>
                        <a:pt x="71" y="61"/>
                      </a:lnTo>
                      <a:lnTo>
                        <a:pt x="66" y="67"/>
                      </a:lnTo>
                      <a:lnTo>
                        <a:pt x="59" y="71"/>
                      </a:lnTo>
                      <a:lnTo>
                        <a:pt x="54" y="75"/>
                      </a:lnTo>
                      <a:lnTo>
                        <a:pt x="47" y="78"/>
                      </a:lnTo>
                      <a:lnTo>
                        <a:pt x="39" y="78"/>
                      </a:lnTo>
                      <a:lnTo>
                        <a:pt x="39" y="78"/>
                      </a:lnTo>
                      <a:lnTo>
                        <a:pt x="31" y="78"/>
                      </a:lnTo>
                      <a:lnTo>
                        <a:pt x="24" y="75"/>
                      </a:lnTo>
                      <a:lnTo>
                        <a:pt x="18" y="71"/>
                      </a:lnTo>
                      <a:lnTo>
                        <a:pt x="11" y="67"/>
                      </a:lnTo>
                      <a:lnTo>
                        <a:pt x="7" y="61"/>
                      </a:lnTo>
                      <a:lnTo>
                        <a:pt x="4" y="54"/>
                      </a:lnTo>
                      <a:lnTo>
                        <a:pt x="2" y="47"/>
                      </a:lnTo>
                      <a:lnTo>
                        <a:pt x="0" y="39"/>
                      </a:lnTo>
                      <a:lnTo>
                        <a:pt x="0" y="39"/>
                      </a:lnTo>
                      <a:lnTo>
                        <a:pt x="2" y="31"/>
                      </a:lnTo>
                      <a:lnTo>
                        <a:pt x="4" y="24"/>
                      </a:lnTo>
                      <a:lnTo>
                        <a:pt x="7" y="17"/>
                      </a:lnTo>
                      <a:lnTo>
                        <a:pt x="11" y="11"/>
                      </a:lnTo>
                      <a:lnTo>
                        <a:pt x="18" y="6"/>
                      </a:lnTo>
                      <a:lnTo>
                        <a:pt x="24" y="3"/>
                      </a:lnTo>
                      <a:lnTo>
                        <a:pt x="31" y="0"/>
                      </a:lnTo>
                      <a:lnTo>
                        <a:pt x="39" y="0"/>
                      </a:lnTo>
                      <a:lnTo>
                        <a:pt x="39" y="0"/>
                      </a:lnTo>
                      <a:lnTo>
                        <a:pt x="47" y="0"/>
                      </a:lnTo>
                      <a:lnTo>
                        <a:pt x="54" y="3"/>
                      </a:lnTo>
                      <a:lnTo>
                        <a:pt x="59" y="6"/>
                      </a:lnTo>
                      <a:lnTo>
                        <a:pt x="66" y="11"/>
                      </a:lnTo>
                      <a:lnTo>
                        <a:pt x="71" y="17"/>
                      </a:lnTo>
                      <a:lnTo>
                        <a:pt x="73" y="24"/>
                      </a:lnTo>
                      <a:lnTo>
                        <a:pt x="76" y="31"/>
                      </a:lnTo>
                      <a:lnTo>
                        <a:pt x="77" y="39"/>
                      </a:lnTo>
                      <a:lnTo>
                        <a:pt x="77" y="3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371475"/>
                  <a:endParaRPr lang="en-US" sz="1350" dirty="0">
                    <a:solidFill>
                      <a:srgbClr val="000000"/>
                    </a:solidFill>
                  </a:endParaRPr>
                </a:p>
              </p:txBody>
            </p:sp>
            <p:sp>
              <p:nvSpPr>
                <p:cNvPr id="197" name="Freeform 119">
                  <a:extLst>
                    <a:ext uri="{FF2B5EF4-FFF2-40B4-BE49-F238E27FC236}">
                      <a16:creationId xmlns:a16="http://schemas.microsoft.com/office/drawing/2014/main" xmlns="" id="{A10743CB-9BB9-415E-8601-E77F48589330}"/>
                    </a:ext>
                  </a:extLst>
                </p:cNvPr>
                <p:cNvSpPr>
                  <a:spLocks/>
                </p:cNvSpPr>
                <p:nvPr/>
              </p:nvSpPr>
              <p:spPr bwMode="auto">
                <a:xfrm>
                  <a:off x="6018213" y="4837113"/>
                  <a:ext cx="225425" cy="188912"/>
                </a:xfrm>
                <a:custGeom>
                  <a:avLst/>
                  <a:gdLst>
                    <a:gd name="T0" fmla="*/ 84 w 142"/>
                    <a:gd name="T1" fmla="*/ 0 h 119"/>
                    <a:gd name="T2" fmla="*/ 84 w 142"/>
                    <a:gd name="T3" fmla="*/ 7 h 119"/>
                    <a:gd name="T4" fmla="*/ 79 w 142"/>
                    <a:gd name="T5" fmla="*/ 17 h 119"/>
                    <a:gd name="T6" fmla="*/ 83 w 142"/>
                    <a:gd name="T7" fmla="*/ 43 h 119"/>
                    <a:gd name="T8" fmla="*/ 86 w 142"/>
                    <a:gd name="T9" fmla="*/ 75 h 119"/>
                    <a:gd name="T10" fmla="*/ 84 w 142"/>
                    <a:gd name="T11" fmla="*/ 81 h 119"/>
                    <a:gd name="T12" fmla="*/ 79 w 142"/>
                    <a:gd name="T13" fmla="*/ 95 h 119"/>
                    <a:gd name="T14" fmla="*/ 73 w 142"/>
                    <a:gd name="T15" fmla="*/ 105 h 119"/>
                    <a:gd name="T16" fmla="*/ 70 w 142"/>
                    <a:gd name="T17" fmla="*/ 105 h 119"/>
                    <a:gd name="T18" fmla="*/ 66 w 142"/>
                    <a:gd name="T19" fmla="*/ 102 h 119"/>
                    <a:gd name="T20" fmla="*/ 59 w 142"/>
                    <a:gd name="T21" fmla="*/ 88 h 119"/>
                    <a:gd name="T22" fmla="*/ 58 w 142"/>
                    <a:gd name="T23" fmla="*/ 81 h 119"/>
                    <a:gd name="T24" fmla="*/ 57 w 142"/>
                    <a:gd name="T25" fmla="*/ 65 h 119"/>
                    <a:gd name="T26" fmla="*/ 65 w 142"/>
                    <a:gd name="T27" fmla="*/ 17 h 119"/>
                    <a:gd name="T28" fmla="*/ 64 w 142"/>
                    <a:gd name="T29" fmla="*/ 15 h 119"/>
                    <a:gd name="T30" fmla="*/ 61 w 142"/>
                    <a:gd name="T31" fmla="*/ 8 h 119"/>
                    <a:gd name="T32" fmla="*/ 37 w 142"/>
                    <a:gd name="T33" fmla="*/ 0 h 119"/>
                    <a:gd name="T34" fmla="*/ 37 w 142"/>
                    <a:gd name="T35" fmla="*/ 0 h 119"/>
                    <a:gd name="T36" fmla="*/ 22 w 142"/>
                    <a:gd name="T37" fmla="*/ 3 h 119"/>
                    <a:gd name="T38" fmla="*/ 10 w 142"/>
                    <a:gd name="T39" fmla="*/ 12 h 119"/>
                    <a:gd name="T40" fmla="*/ 1 w 142"/>
                    <a:gd name="T41" fmla="*/ 25 h 119"/>
                    <a:gd name="T42" fmla="*/ 0 w 142"/>
                    <a:gd name="T43" fmla="*/ 40 h 119"/>
                    <a:gd name="T44" fmla="*/ 4 w 142"/>
                    <a:gd name="T45" fmla="*/ 80 h 119"/>
                    <a:gd name="T46" fmla="*/ 10 w 142"/>
                    <a:gd name="T47" fmla="*/ 95 h 119"/>
                    <a:gd name="T48" fmla="*/ 18 w 142"/>
                    <a:gd name="T49" fmla="*/ 108 h 119"/>
                    <a:gd name="T50" fmla="*/ 28 w 142"/>
                    <a:gd name="T51" fmla="*/ 116 h 119"/>
                    <a:gd name="T52" fmla="*/ 43 w 142"/>
                    <a:gd name="T53" fmla="*/ 119 h 119"/>
                    <a:gd name="T54" fmla="*/ 99 w 142"/>
                    <a:gd name="T55" fmla="*/ 119 h 119"/>
                    <a:gd name="T56" fmla="*/ 113 w 142"/>
                    <a:gd name="T57" fmla="*/ 115 h 119"/>
                    <a:gd name="T58" fmla="*/ 124 w 142"/>
                    <a:gd name="T59" fmla="*/ 106 h 119"/>
                    <a:gd name="T60" fmla="*/ 133 w 142"/>
                    <a:gd name="T61" fmla="*/ 94 h 119"/>
                    <a:gd name="T62" fmla="*/ 137 w 142"/>
                    <a:gd name="T63" fmla="*/ 79 h 119"/>
                    <a:gd name="T64" fmla="*/ 142 w 142"/>
                    <a:gd name="T65" fmla="*/ 39 h 119"/>
                    <a:gd name="T66" fmla="*/ 141 w 142"/>
                    <a:gd name="T67" fmla="*/ 24 h 119"/>
                    <a:gd name="T68" fmla="*/ 133 w 142"/>
                    <a:gd name="T69" fmla="*/ 11 h 119"/>
                    <a:gd name="T70" fmla="*/ 120 w 142"/>
                    <a:gd name="T71" fmla="*/ 3 h 119"/>
                    <a:gd name="T72" fmla="*/ 105 w 142"/>
                    <a:gd name="T73"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2" h="119">
                      <a:moveTo>
                        <a:pt x="105" y="0"/>
                      </a:moveTo>
                      <a:lnTo>
                        <a:pt x="84" y="0"/>
                      </a:lnTo>
                      <a:lnTo>
                        <a:pt x="84" y="0"/>
                      </a:lnTo>
                      <a:lnTo>
                        <a:pt x="84" y="7"/>
                      </a:lnTo>
                      <a:lnTo>
                        <a:pt x="83" y="12"/>
                      </a:lnTo>
                      <a:lnTo>
                        <a:pt x="79" y="17"/>
                      </a:lnTo>
                      <a:lnTo>
                        <a:pt x="79" y="17"/>
                      </a:lnTo>
                      <a:lnTo>
                        <a:pt x="83" y="43"/>
                      </a:lnTo>
                      <a:lnTo>
                        <a:pt x="86" y="65"/>
                      </a:lnTo>
                      <a:lnTo>
                        <a:pt x="86" y="75"/>
                      </a:lnTo>
                      <a:lnTo>
                        <a:pt x="84" y="81"/>
                      </a:lnTo>
                      <a:lnTo>
                        <a:pt x="84" y="81"/>
                      </a:lnTo>
                      <a:lnTo>
                        <a:pt x="83" y="88"/>
                      </a:lnTo>
                      <a:lnTo>
                        <a:pt x="79" y="95"/>
                      </a:lnTo>
                      <a:lnTo>
                        <a:pt x="75" y="102"/>
                      </a:lnTo>
                      <a:lnTo>
                        <a:pt x="73" y="105"/>
                      </a:lnTo>
                      <a:lnTo>
                        <a:pt x="70" y="105"/>
                      </a:lnTo>
                      <a:lnTo>
                        <a:pt x="70" y="105"/>
                      </a:lnTo>
                      <a:lnTo>
                        <a:pt x="68" y="105"/>
                      </a:lnTo>
                      <a:lnTo>
                        <a:pt x="66" y="102"/>
                      </a:lnTo>
                      <a:lnTo>
                        <a:pt x="62" y="95"/>
                      </a:lnTo>
                      <a:lnTo>
                        <a:pt x="59" y="88"/>
                      </a:lnTo>
                      <a:lnTo>
                        <a:pt x="58" y="81"/>
                      </a:lnTo>
                      <a:lnTo>
                        <a:pt x="58" y="81"/>
                      </a:lnTo>
                      <a:lnTo>
                        <a:pt x="57" y="75"/>
                      </a:lnTo>
                      <a:lnTo>
                        <a:pt x="57" y="65"/>
                      </a:lnTo>
                      <a:lnTo>
                        <a:pt x="59" y="43"/>
                      </a:lnTo>
                      <a:lnTo>
                        <a:pt x="65" y="17"/>
                      </a:lnTo>
                      <a:lnTo>
                        <a:pt x="65" y="17"/>
                      </a:lnTo>
                      <a:lnTo>
                        <a:pt x="64" y="15"/>
                      </a:lnTo>
                      <a:lnTo>
                        <a:pt x="62" y="12"/>
                      </a:lnTo>
                      <a:lnTo>
                        <a:pt x="61" y="8"/>
                      </a:lnTo>
                      <a:lnTo>
                        <a:pt x="59" y="0"/>
                      </a:lnTo>
                      <a:lnTo>
                        <a:pt x="37" y="0"/>
                      </a:lnTo>
                      <a:lnTo>
                        <a:pt x="37" y="0"/>
                      </a:lnTo>
                      <a:lnTo>
                        <a:pt x="37" y="0"/>
                      </a:lnTo>
                      <a:lnTo>
                        <a:pt x="29" y="1"/>
                      </a:lnTo>
                      <a:lnTo>
                        <a:pt x="22" y="3"/>
                      </a:lnTo>
                      <a:lnTo>
                        <a:pt x="15" y="7"/>
                      </a:lnTo>
                      <a:lnTo>
                        <a:pt x="10" y="12"/>
                      </a:lnTo>
                      <a:lnTo>
                        <a:pt x="4" y="18"/>
                      </a:lnTo>
                      <a:lnTo>
                        <a:pt x="1" y="25"/>
                      </a:lnTo>
                      <a:lnTo>
                        <a:pt x="0" y="32"/>
                      </a:lnTo>
                      <a:lnTo>
                        <a:pt x="0" y="40"/>
                      </a:lnTo>
                      <a:lnTo>
                        <a:pt x="4" y="80"/>
                      </a:lnTo>
                      <a:lnTo>
                        <a:pt x="4" y="80"/>
                      </a:lnTo>
                      <a:lnTo>
                        <a:pt x="7" y="87"/>
                      </a:lnTo>
                      <a:lnTo>
                        <a:pt x="10" y="95"/>
                      </a:lnTo>
                      <a:lnTo>
                        <a:pt x="13" y="101"/>
                      </a:lnTo>
                      <a:lnTo>
                        <a:pt x="18" y="108"/>
                      </a:lnTo>
                      <a:lnTo>
                        <a:pt x="22" y="112"/>
                      </a:lnTo>
                      <a:lnTo>
                        <a:pt x="28" y="116"/>
                      </a:lnTo>
                      <a:lnTo>
                        <a:pt x="35" y="117"/>
                      </a:lnTo>
                      <a:lnTo>
                        <a:pt x="43" y="119"/>
                      </a:lnTo>
                      <a:lnTo>
                        <a:pt x="99" y="119"/>
                      </a:lnTo>
                      <a:lnTo>
                        <a:pt x="99" y="119"/>
                      </a:lnTo>
                      <a:lnTo>
                        <a:pt x="106" y="117"/>
                      </a:lnTo>
                      <a:lnTo>
                        <a:pt x="113" y="115"/>
                      </a:lnTo>
                      <a:lnTo>
                        <a:pt x="119" y="112"/>
                      </a:lnTo>
                      <a:lnTo>
                        <a:pt x="124" y="106"/>
                      </a:lnTo>
                      <a:lnTo>
                        <a:pt x="128" y="101"/>
                      </a:lnTo>
                      <a:lnTo>
                        <a:pt x="133" y="94"/>
                      </a:lnTo>
                      <a:lnTo>
                        <a:pt x="135" y="87"/>
                      </a:lnTo>
                      <a:lnTo>
                        <a:pt x="137" y="79"/>
                      </a:lnTo>
                      <a:lnTo>
                        <a:pt x="142" y="39"/>
                      </a:lnTo>
                      <a:lnTo>
                        <a:pt x="142" y="39"/>
                      </a:lnTo>
                      <a:lnTo>
                        <a:pt x="142" y="32"/>
                      </a:lnTo>
                      <a:lnTo>
                        <a:pt x="141" y="24"/>
                      </a:lnTo>
                      <a:lnTo>
                        <a:pt x="137" y="18"/>
                      </a:lnTo>
                      <a:lnTo>
                        <a:pt x="133" y="11"/>
                      </a:lnTo>
                      <a:lnTo>
                        <a:pt x="127" y="7"/>
                      </a:lnTo>
                      <a:lnTo>
                        <a:pt x="120" y="3"/>
                      </a:lnTo>
                      <a:lnTo>
                        <a:pt x="112" y="1"/>
                      </a:lnTo>
                      <a:lnTo>
                        <a:pt x="105" y="0"/>
                      </a:lnTo>
                      <a:lnTo>
                        <a:pt x="105"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371475"/>
                  <a:endParaRPr lang="en-US" sz="1350" dirty="0">
                    <a:solidFill>
                      <a:srgbClr val="000000"/>
                    </a:solidFill>
                  </a:endParaRPr>
                </a:p>
              </p:txBody>
            </p:sp>
            <p:sp>
              <p:nvSpPr>
                <p:cNvPr id="198" name="Freeform 120">
                  <a:extLst>
                    <a:ext uri="{FF2B5EF4-FFF2-40B4-BE49-F238E27FC236}">
                      <a16:creationId xmlns:a16="http://schemas.microsoft.com/office/drawing/2014/main" xmlns="" id="{548F0CAA-8403-4ED3-8F50-86B49FA7A50D}"/>
                    </a:ext>
                  </a:extLst>
                </p:cNvPr>
                <p:cNvSpPr>
                  <a:spLocks/>
                </p:cNvSpPr>
                <p:nvPr/>
              </p:nvSpPr>
              <p:spPr bwMode="auto">
                <a:xfrm>
                  <a:off x="6070600" y="4692650"/>
                  <a:ext cx="120650" cy="125412"/>
                </a:xfrm>
                <a:custGeom>
                  <a:avLst/>
                  <a:gdLst>
                    <a:gd name="T0" fmla="*/ 76 w 76"/>
                    <a:gd name="T1" fmla="*/ 40 h 79"/>
                    <a:gd name="T2" fmla="*/ 76 w 76"/>
                    <a:gd name="T3" fmla="*/ 40 h 79"/>
                    <a:gd name="T4" fmla="*/ 75 w 76"/>
                    <a:gd name="T5" fmla="*/ 47 h 79"/>
                    <a:gd name="T6" fmla="*/ 73 w 76"/>
                    <a:gd name="T7" fmla="*/ 55 h 79"/>
                    <a:gd name="T8" fmla="*/ 69 w 76"/>
                    <a:gd name="T9" fmla="*/ 62 h 79"/>
                    <a:gd name="T10" fmla="*/ 65 w 76"/>
                    <a:gd name="T11" fmla="*/ 68 h 79"/>
                    <a:gd name="T12" fmla="*/ 60 w 76"/>
                    <a:gd name="T13" fmla="*/ 72 h 79"/>
                    <a:gd name="T14" fmla="*/ 53 w 76"/>
                    <a:gd name="T15" fmla="*/ 76 h 79"/>
                    <a:gd name="T16" fmla="*/ 46 w 76"/>
                    <a:gd name="T17" fmla="*/ 79 h 79"/>
                    <a:gd name="T18" fmla="*/ 37 w 76"/>
                    <a:gd name="T19" fmla="*/ 79 h 79"/>
                    <a:gd name="T20" fmla="*/ 37 w 76"/>
                    <a:gd name="T21" fmla="*/ 79 h 79"/>
                    <a:gd name="T22" fmla="*/ 31 w 76"/>
                    <a:gd name="T23" fmla="*/ 79 h 79"/>
                    <a:gd name="T24" fmla="*/ 24 w 76"/>
                    <a:gd name="T25" fmla="*/ 76 h 79"/>
                    <a:gd name="T26" fmla="*/ 17 w 76"/>
                    <a:gd name="T27" fmla="*/ 72 h 79"/>
                    <a:gd name="T28" fmla="*/ 11 w 76"/>
                    <a:gd name="T29" fmla="*/ 68 h 79"/>
                    <a:gd name="T30" fmla="*/ 6 w 76"/>
                    <a:gd name="T31" fmla="*/ 62 h 79"/>
                    <a:gd name="T32" fmla="*/ 3 w 76"/>
                    <a:gd name="T33" fmla="*/ 55 h 79"/>
                    <a:gd name="T34" fmla="*/ 0 w 76"/>
                    <a:gd name="T35" fmla="*/ 47 h 79"/>
                    <a:gd name="T36" fmla="*/ 0 w 76"/>
                    <a:gd name="T37" fmla="*/ 40 h 79"/>
                    <a:gd name="T38" fmla="*/ 0 w 76"/>
                    <a:gd name="T39" fmla="*/ 40 h 79"/>
                    <a:gd name="T40" fmla="*/ 0 w 76"/>
                    <a:gd name="T41" fmla="*/ 32 h 79"/>
                    <a:gd name="T42" fmla="*/ 3 w 76"/>
                    <a:gd name="T43" fmla="*/ 25 h 79"/>
                    <a:gd name="T44" fmla="*/ 6 w 76"/>
                    <a:gd name="T45" fmla="*/ 18 h 79"/>
                    <a:gd name="T46" fmla="*/ 11 w 76"/>
                    <a:gd name="T47" fmla="*/ 12 h 79"/>
                    <a:gd name="T48" fmla="*/ 17 w 76"/>
                    <a:gd name="T49" fmla="*/ 7 h 79"/>
                    <a:gd name="T50" fmla="*/ 24 w 76"/>
                    <a:gd name="T51" fmla="*/ 4 h 79"/>
                    <a:gd name="T52" fmla="*/ 31 w 76"/>
                    <a:gd name="T53" fmla="*/ 1 h 79"/>
                    <a:gd name="T54" fmla="*/ 37 w 76"/>
                    <a:gd name="T55" fmla="*/ 0 h 79"/>
                    <a:gd name="T56" fmla="*/ 37 w 76"/>
                    <a:gd name="T57" fmla="*/ 0 h 79"/>
                    <a:gd name="T58" fmla="*/ 46 w 76"/>
                    <a:gd name="T59" fmla="*/ 1 h 79"/>
                    <a:gd name="T60" fmla="*/ 53 w 76"/>
                    <a:gd name="T61" fmla="*/ 4 h 79"/>
                    <a:gd name="T62" fmla="*/ 60 w 76"/>
                    <a:gd name="T63" fmla="*/ 7 h 79"/>
                    <a:gd name="T64" fmla="*/ 65 w 76"/>
                    <a:gd name="T65" fmla="*/ 12 h 79"/>
                    <a:gd name="T66" fmla="*/ 69 w 76"/>
                    <a:gd name="T67" fmla="*/ 18 h 79"/>
                    <a:gd name="T68" fmla="*/ 73 w 76"/>
                    <a:gd name="T69" fmla="*/ 25 h 79"/>
                    <a:gd name="T70" fmla="*/ 75 w 76"/>
                    <a:gd name="T71" fmla="*/ 32 h 79"/>
                    <a:gd name="T72" fmla="*/ 76 w 76"/>
                    <a:gd name="T73" fmla="*/ 40 h 79"/>
                    <a:gd name="T74" fmla="*/ 76 w 76"/>
                    <a:gd name="T75" fmla="*/ 4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9">
                      <a:moveTo>
                        <a:pt x="76" y="40"/>
                      </a:moveTo>
                      <a:lnTo>
                        <a:pt x="76" y="40"/>
                      </a:lnTo>
                      <a:lnTo>
                        <a:pt x="75" y="47"/>
                      </a:lnTo>
                      <a:lnTo>
                        <a:pt x="73" y="55"/>
                      </a:lnTo>
                      <a:lnTo>
                        <a:pt x="69" y="62"/>
                      </a:lnTo>
                      <a:lnTo>
                        <a:pt x="65" y="68"/>
                      </a:lnTo>
                      <a:lnTo>
                        <a:pt x="60" y="72"/>
                      </a:lnTo>
                      <a:lnTo>
                        <a:pt x="53" y="76"/>
                      </a:lnTo>
                      <a:lnTo>
                        <a:pt x="46" y="79"/>
                      </a:lnTo>
                      <a:lnTo>
                        <a:pt x="37" y="79"/>
                      </a:lnTo>
                      <a:lnTo>
                        <a:pt x="37" y="79"/>
                      </a:lnTo>
                      <a:lnTo>
                        <a:pt x="31" y="79"/>
                      </a:lnTo>
                      <a:lnTo>
                        <a:pt x="24" y="76"/>
                      </a:lnTo>
                      <a:lnTo>
                        <a:pt x="17" y="72"/>
                      </a:lnTo>
                      <a:lnTo>
                        <a:pt x="11" y="68"/>
                      </a:lnTo>
                      <a:lnTo>
                        <a:pt x="6" y="62"/>
                      </a:lnTo>
                      <a:lnTo>
                        <a:pt x="3" y="55"/>
                      </a:lnTo>
                      <a:lnTo>
                        <a:pt x="0" y="47"/>
                      </a:lnTo>
                      <a:lnTo>
                        <a:pt x="0" y="40"/>
                      </a:lnTo>
                      <a:lnTo>
                        <a:pt x="0" y="40"/>
                      </a:lnTo>
                      <a:lnTo>
                        <a:pt x="0" y="32"/>
                      </a:lnTo>
                      <a:lnTo>
                        <a:pt x="3" y="25"/>
                      </a:lnTo>
                      <a:lnTo>
                        <a:pt x="6" y="18"/>
                      </a:lnTo>
                      <a:lnTo>
                        <a:pt x="11" y="12"/>
                      </a:lnTo>
                      <a:lnTo>
                        <a:pt x="17" y="7"/>
                      </a:lnTo>
                      <a:lnTo>
                        <a:pt x="24" y="4"/>
                      </a:lnTo>
                      <a:lnTo>
                        <a:pt x="31" y="1"/>
                      </a:lnTo>
                      <a:lnTo>
                        <a:pt x="37" y="0"/>
                      </a:lnTo>
                      <a:lnTo>
                        <a:pt x="37" y="0"/>
                      </a:lnTo>
                      <a:lnTo>
                        <a:pt x="46" y="1"/>
                      </a:lnTo>
                      <a:lnTo>
                        <a:pt x="53" y="4"/>
                      </a:lnTo>
                      <a:lnTo>
                        <a:pt x="60" y="7"/>
                      </a:lnTo>
                      <a:lnTo>
                        <a:pt x="65" y="12"/>
                      </a:lnTo>
                      <a:lnTo>
                        <a:pt x="69" y="18"/>
                      </a:lnTo>
                      <a:lnTo>
                        <a:pt x="73" y="25"/>
                      </a:lnTo>
                      <a:lnTo>
                        <a:pt x="75" y="32"/>
                      </a:lnTo>
                      <a:lnTo>
                        <a:pt x="76" y="40"/>
                      </a:lnTo>
                      <a:lnTo>
                        <a:pt x="76" y="4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371475"/>
                  <a:endParaRPr lang="en-US" sz="1350" dirty="0">
                    <a:solidFill>
                      <a:srgbClr val="000000"/>
                    </a:solidFill>
                  </a:endParaRPr>
                </a:p>
              </p:txBody>
            </p:sp>
            <p:sp>
              <p:nvSpPr>
                <p:cNvPr id="199" name="Freeform 121">
                  <a:extLst>
                    <a:ext uri="{FF2B5EF4-FFF2-40B4-BE49-F238E27FC236}">
                      <a16:creationId xmlns:a16="http://schemas.microsoft.com/office/drawing/2014/main" xmlns="" id="{291237A6-E0A1-4076-8DF6-08F342434A11}"/>
                    </a:ext>
                  </a:extLst>
                </p:cNvPr>
                <p:cNvSpPr>
                  <a:spLocks/>
                </p:cNvSpPr>
                <p:nvPr/>
              </p:nvSpPr>
              <p:spPr bwMode="auto">
                <a:xfrm>
                  <a:off x="5549900" y="4837113"/>
                  <a:ext cx="227013" cy="188912"/>
                </a:xfrm>
                <a:custGeom>
                  <a:avLst/>
                  <a:gdLst>
                    <a:gd name="T0" fmla="*/ 86 w 143"/>
                    <a:gd name="T1" fmla="*/ 0 h 119"/>
                    <a:gd name="T2" fmla="*/ 84 w 143"/>
                    <a:gd name="T3" fmla="*/ 7 h 119"/>
                    <a:gd name="T4" fmla="*/ 80 w 143"/>
                    <a:gd name="T5" fmla="*/ 17 h 119"/>
                    <a:gd name="T6" fmla="*/ 84 w 143"/>
                    <a:gd name="T7" fmla="*/ 43 h 119"/>
                    <a:gd name="T8" fmla="*/ 86 w 143"/>
                    <a:gd name="T9" fmla="*/ 75 h 119"/>
                    <a:gd name="T10" fmla="*/ 86 w 143"/>
                    <a:gd name="T11" fmla="*/ 81 h 119"/>
                    <a:gd name="T12" fmla="*/ 80 w 143"/>
                    <a:gd name="T13" fmla="*/ 95 h 119"/>
                    <a:gd name="T14" fmla="*/ 73 w 143"/>
                    <a:gd name="T15" fmla="*/ 105 h 119"/>
                    <a:gd name="T16" fmla="*/ 72 w 143"/>
                    <a:gd name="T17" fmla="*/ 105 h 119"/>
                    <a:gd name="T18" fmla="*/ 66 w 143"/>
                    <a:gd name="T19" fmla="*/ 102 h 119"/>
                    <a:gd name="T20" fmla="*/ 59 w 143"/>
                    <a:gd name="T21" fmla="*/ 88 h 119"/>
                    <a:gd name="T22" fmla="*/ 58 w 143"/>
                    <a:gd name="T23" fmla="*/ 81 h 119"/>
                    <a:gd name="T24" fmla="*/ 58 w 143"/>
                    <a:gd name="T25" fmla="*/ 65 h 119"/>
                    <a:gd name="T26" fmla="*/ 66 w 143"/>
                    <a:gd name="T27" fmla="*/ 17 h 119"/>
                    <a:gd name="T28" fmla="*/ 65 w 143"/>
                    <a:gd name="T29" fmla="*/ 15 h 119"/>
                    <a:gd name="T30" fmla="*/ 61 w 143"/>
                    <a:gd name="T31" fmla="*/ 8 h 119"/>
                    <a:gd name="T32" fmla="*/ 37 w 143"/>
                    <a:gd name="T33" fmla="*/ 0 h 119"/>
                    <a:gd name="T34" fmla="*/ 37 w 143"/>
                    <a:gd name="T35" fmla="*/ 0 h 119"/>
                    <a:gd name="T36" fmla="*/ 22 w 143"/>
                    <a:gd name="T37" fmla="*/ 3 h 119"/>
                    <a:gd name="T38" fmla="*/ 10 w 143"/>
                    <a:gd name="T39" fmla="*/ 12 h 119"/>
                    <a:gd name="T40" fmla="*/ 3 w 143"/>
                    <a:gd name="T41" fmla="*/ 25 h 119"/>
                    <a:gd name="T42" fmla="*/ 0 w 143"/>
                    <a:gd name="T43" fmla="*/ 40 h 119"/>
                    <a:gd name="T44" fmla="*/ 6 w 143"/>
                    <a:gd name="T45" fmla="*/ 80 h 119"/>
                    <a:gd name="T46" fmla="*/ 10 w 143"/>
                    <a:gd name="T47" fmla="*/ 95 h 119"/>
                    <a:gd name="T48" fmla="*/ 18 w 143"/>
                    <a:gd name="T49" fmla="*/ 108 h 119"/>
                    <a:gd name="T50" fmla="*/ 29 w 143"/>
                    <a:gd name="T51" fmla="*/ 116 h 119"/>
                    <a:gd name="T52" fmla="*/ 43 w 143"/>
                    <a:gd name="T53" fmla="*/ 119 h 119"/>
                    <a:gd name="T54" fmla="*/ 101 w 143"/>
                    <a:gd name="T55" fmla="*/ 119 h 119"/>
                    <a:gd name="T56" fmla="*/ 114 w 143"/>
                    <a:gd name="T57" fmla="*/ 115 h 119"/>
                    <a:gd name="T58" fmla="*/ 125 w 143"/>
                    <a:gd name="T59" fmla="*/ 106 h 119"/>
                    <a:gd name="T60" fmla="*/ 132 w 143"/>
                    <a:gd name="T61" fmla="*/ 94 h 119"/>
                    <a:gd name="T62" fmla="*/ 138 w 143"/>
                    <a:gd name="T63" fmla="*/ 79 h 119"/>
                    <a:gd name="T64" fmla="*/ 143 w 143"/>
                    <a:gd name="T65" fmla="*/ 39 h 119"/>
                    <a:gd name="T66" fmla="*/ 141 w 143"/>
                    <a:gd name="T67" fmla="*/ 24 h 119"/>
                    <a:gd name="T68" fmla="*/ 132 w 143"/>
                    <a:gd name="T69" fmla="*/ 11 h 119"/>
                    <a:gd name="T70" fmla="*/ 120 w 143"/>
                    <a:gd name="T71" fmla="*/ 3 h 119"/>
                    <a:gd name="T72" fmla="*/ 105 w 143"/>
                    <a:gd name="T73"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3" h="119">
                      <a:moveTo>
                        <a:pt x="105" y="0"/>
                      </a:moveTo>
                      <a:lnTo>
                        <a:pt x="86" y="0"/>
                      </a:lnTo>
                      <a:lnTo>
                        <a:pt x="86" y="0"/>
                      </a:lnTo>
                      <a:lnTo>
                        <a:pt x="84" y="7"/>
                      </a:lnTo>
                      <a:lnTo>
                        <a:pt x="83" y="12"/>
                      </a:lnTo>
                      <a:lnTo>
                        <a:pt x="80" y="17"/>
                      </a:lnTo>
                      <a:lnTo>
                        <a:pt x="80" y="17"/>
                      </a:lnTo>
                      <a:lnTo>
                        <a:pt x="84" y="43"/>
                      </a:lnTo>
                      <a:lnTo>
                        <a:pt x="86" y="65"/>
                      </a:lnTo>
                      <a:lnTo>
                        <a:pt x="86" y="75"/>
                      </a:lnTo>
                      <a:lnTo>
                        <a:pt x="86" y="81"/>
                      </a:lnTo>
                      <a:lnTo>
                        <a:pt x="86" y="81"/>
                      </a:lnTo>
                      <a:lnTo>
                        <a:pt x="83" y="88"/>
                      </a:lnTo>
                      <a:lnTo>
                        <a:pt x="80" y="95"/>
                      </a:lnTo>
                      <a:lnTo>
                        <a:pt x="76" y="102"/>
                      </a:lnTo>
                      <a:lnTo>
                        <a:pt x="73" y="105"/>
                      </a:lnTo>
                      <a:lnTo>
                        <a:pt x="72" y="105"/>
                      </a:lnTo>
                      <a:lnTo>
                        <a:pt x="72" y="105"/>
                      </a:lnTo>
                      <a:lnTo>
                        <a:pt x="69" y="105"/>
                      </a:lnTo>
                      <a:lnTo>
                        <a:pt x="66" y="102"/>
                      </a:lnTo>
                      <a:lnTo>
                        <a:pt x="62" y="95"/>
                      </a:lnTo>
                      <a:lnTo>
                        <a:pt x="59" y="88"/>
                      </a:lnTo>
                      <a:lnTo>
                        <a:pt x="58" y="81"/>
                      </a:lnTo>
                      <a:lnTo>
                        <a:pt x="58" y="81"/>
                      </a:lnTo>
                      <a:lnTo>
                        <a:pt x="58" y="75"/>
                      </a:lnTo>
                      <a:lnTo>
                        <a:pt x="58" y="65"/>
                      </a:lnTo>
                      <a:lnTo>
                        <a:pt x="61" y="43"/>
                      </a:lnTo>
                      <a:lnTo>
                        <a:pt x="66" y="17"/>
                      </a:lnTo>
                      <a:lnTo>
                        <a:pt x="66" y="17"/>
                      </a:lnTo>
                      <a:lnTo>
                        <a:pt x="65" y="15"/>
                      </a:lnTo>
                      <a:lnTo>
                        <a:pt x="62" y="12"/>
                      </a:lnTo>
                      <a:lnTo>
                        <a:pt x="61" y="8"/>
                      </a:lnTo>
                      <a:lnTo>
                        <a:pt x="61" y="0"/>
                      </a:lnTo>
                      <a:lnTo>
                        <a:pt x="37" y="0"/>
                      </a:lnTo>
                      <a:lnTo>
                        <a:pt x="37" y="0"/>
                      </a:lnTo>
                      <a:lnTo>
                        <a:pt x="37" y="0"/>
                      </a:lnTo>
                      <a:lnTo>
                        <a:pt x="30" y="1"/>
                      </a:lnTo>
                      <a:lnTo>
                        <a:pt x="22" y="3"/>
                      </a:lnTo>
                      <a:lnTo>
                        <a:pt x="17" y="7"/>
                      </a:lnTo>
                      <a:lnTo>
                        <a:pt x="10" y="12"/>
                      </a:lnTo>
                      <a:lnTo>
                        <a:pt x="6" y="18"/>
                      </a:lnTo>
                      <a:lnTo>
                        <a:pt x="3" y="25"/>
                      </a:lnTo>
                      <a:lnTo>
                        <a:pt x="0" y="32"/>
                      </a:lnTo>
                      <a:lnTo>
                        <a:pt x="0" y="40"/>
                      </a:lnTo>
                      <a:lnTo>
                        <a:pt x="6" y="80"/>
                      </a:lnTo>
                      <a:lnTo>
                        <a:pt x="6" y="80"/>
                      </a:lnTo>
                      <a:lnTo>
                        <a:pt x="7" y="87"/>
                      </a:lnTo>
                      <a:lnTo>
                        <a:pt x="10" y="95"/>
                      </a:lnTo>
                      <a:lnTo>
                        <a:pt x="14" y="101"/>
                      </a:lnTo>
                      <a:lnTo>
                        <a:pt x="18" y="108"/>
                      </a:lnTo>
                      <a:lnTo>
                        <a:pt x="23" y="112"/>
                      </a:lnTo>
                      <a:lnTo>
                        <a:pt x="29" y="116"/>
                      </a:lnTo>
                      <a:lnTo>
                        <a:pt x="36" y="117"/>
                      </a:lnTo>
                      <a:lnTo>
                        <a:pt x="43" y="119"/>
                      </a:lnTo>
                      <a:lnTo>
                        <a:pt x="101" y="119"/>
                      </a:lnTo>
                      <a:lnTo>
                        <a:pt x="101" y="119"/>
                      </a:lnTo>
                      <a:lnTo>
                        <a:pt x="108" y="117"/>
                      </a:lnTo>
                      <a:lnTo>
                        <a:pt x="114" y="115"/>
                      </a:lnTo>
                      <a:lnTo>
                        <a:pt x="120" y="112"/>
                      </a:lnTo>
                      <a:lnTo>
                        <a:pt x="125" y="106"/>
                      </a:lnTo>
                      <a:lnTo>
                        <a:pt x="130" y="101"/>
                      </a:lnTo>
                      <a:lnTo>
                        <a:pt x="132" y="94"/>
                      </a:lnTo>
                      <a:lnTo>
                        <a:pt x="135" y="87"/>
                      </a:lnTo>
                      <a:lnTo>
                        <a:pt x="138" y="79"/>
                      </a:lnTo>
                      <a:lnTo>
                        <a:pt x="143" y="39"/>
                      </a:lnTo>
                      <a:lnTo>
                        <a:pt x="143" y="39"/>
                      </a:lnTo>
                      <a:lnTo>
                        <a:pt x="143" y="32"/>
                      </a:lnTo>
                      <a:lnTo>
                        <a:pt x="141" y="24"/>
                      </a:lnTo>
                      <a:lnTo>
                        <a:pt x="138" y="18"/>
                      </a:lnTo>
                      <a:lnTo>
                        <a:pt x="132" y="11"/>
                      </a:lnTo>
                      <a:lnTo>
                        <a:pt x="127" y="7"/>
                      </a:lnTo>
                      <a:lnTo>
                        <a:pt x="120" y="3"/>
                      </a:lnTo>
                      <a:lnTo>
                        <a:pt x="113" y="1"/>
                      </a:lnTo>
                      <a:lnTo>
                        <a:pt x="105" y="0"/>
                      </a:lnTo>
                      <a:lnTo>
                        <a:pt x="105"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371475"/>
                  <a:endParaRPr lang="en-US" sz="1350" dirty="0">
                    <a:solidFill>
                      <a:srgbClr val="000000"/>
                    </a:solidFill>
                  </a:endParaRPr>
                </a:p>
              </p:txBody>
            </p:sp>
            <p:sp>
              <p:nvSpPr>
                <p:cNvPr id="200" name="Freeform 122">
                  <a:extLst>
                    <a:ext uri="{FF2B5EF4-FFF2-40B4-BE49-F238E27FC236}">
                      <a16:creationId xmlns:a16="http://schemas.microsoft.com/office/drawing/2014/main" xmlns="" id="{BCB11CCB-549F-4424-8331-A980A1B0C190}"/>
                    </a:ext>
                  </a:extLst>
                </p:cNvPr>
                <p:cNvSpPr>
                  <a:spLocks/>
                </p:cNvSpPr>
                <p:nvPr/>
              </p:nvSpPr>
              <p:spPr bwMode="auto">
                <a:xfrm>
                  <a:off x="5602288" y="4692650"/>
                  <a:ext cx="120650" cy="125412"/>
                </a:xfrm>
                <a:custGeom>
                  <a:avLst/>
                  <a:gdLst>
                    <a:gd name="T0" fmla="*/ 76 w 76"/>
                    <a:gd name="T1" fmla="*/ 40 h 79"/>
                    <a:gd name="T2" fmla="*/ 76 w 76"/>
                    <a:gd name="T3" fmla="*/ 40 h 79"/>
                    <a:gd name="T4" fmla="*/ 76 w 76"/>
                    <a:gd name="T5" fmla="*/ 47 h 79"/>
                    <a:gd name="T6" fmla="*/ 73 w 76"/>
                    <a:gd name="T7" fmla="*/ 55 h 79"/>
                    <a:gd name="T8" fmla="*/ 70 w 76"/>
                    <a:gd name="T9" fmla="*/ 62 h 79"/>
                    <a:gd name="T10" fmla="*/ 65 w 76"/>
                    <a:gd name="T11" fmla="*/ 68 h 79"/>
                    <a:gd name="T12" fmla="*/ 59 w 76"/>
                    <a:gd name="T13" fmla="*/ 72 h 79"/>
                    <a:gd name="T14" fmla="*/ 54 w 76"/>
                    <a:gd name="T15" fmla="*/ 76 h 79"/>
                    <a:gd name="T16" fmla="*/ 46 w 76"/>
                    <a:gd name="T17" fmla="*/ 79 h 79"/>
                    <a:gd name="T18" fmla="*/ 39 w 76"/>
                    <a:gd name="T19" fmla="*/ 79 h 79"/>
                    <a:gd name="T20" fmla="*/ 39 w 76"/>
                    <a:gd name="T21" fmla="*/ 79 h 79"/>
                    <a:gd name="T22" fmla="*/ 30 w 76"/>
                    <a:gd name="T23" fmla="*/ 79 h 79"/>
                    <a:gd name="T24" fmla="*/ 24 w 76"/>
                    <a:gd name="T25" fmla="*/ 76 h 79"/>
                    <a:gd name="T26" fmla="*/ 17 w 76"/>
                    <a:gd name="T27" fmla="*/ 72 h 79"/>
                    <a:gd name="T28" fmla="*/ 11 w 76"/>
                    <a:gd name="T29" fmla="*/ 68 h 79"/>
                    <a:gd name="T30" fmla="*/ 7 w 76"/>
                    <a:gd name="T31" fmla="*/ 62 h 79"/>
                    <a:gd name="T32" fmla="*/ 3 w 76"/>
                    <a:gd name="T33" fmla="*/ 55 h 79"/>
                    <a:gd name="T34" fmla="*/ 1 w 76"/>
                    <a:gd name="T35" fmla="*/ 47 h 79"/>
                    <a:gd name="T36" fmla="*/ 0 w 76"/>
                    <a:gd name="T37" fmla="*/ 40 h 79"/>
                    <a:gd name="T38" fmla="*/ 0 w 76"/>
                    <a:gd name="T39" fmla="*/ 40 h 79"/>
                    <a:gd name="T40" fmla="*/ 1 w 76"/>
                    <a:gd name="T41" fmla="*/ 32 h 79"/>
                    <a:gd name="T42" fmla="*/ 3 w 76"/>
                    <a:gd name="T43" fmla="*/ 25 h 79"/>
                    <a:gd name="T44" fmla="*/ 7 w 76"/>
                    <a:gd name="T45" fmla="*/ 18 h 79"/>
                    <a:gd name="T46" fmla="*/ 11 w 76"/>
                    <a:gd name="T47" fmla="*/ 12 h 79"/>
                    <a:gd name="T48" fmla="*/ 17 w 76"/>
                    <a:gd name="T49" fmla="*/ 7 h 79"/>
                    <a:gd name="T50" fmla="*/ 24 w 76"/>
                    <a:gd name="T51" fmla="*/ 4 h 79"/>
                    <a:gd name="T52" fmla="*/ 30 w 76"/>
                    <a:gd name="T53" fmla="*/ 1 h 79"/>
                    <a:gd name="T54" fmla="*/ 39 w 76"/>
                    <a:gd name="T55" fmla="*/ 0 h 79"/>
                    <a:gd name="T56" fmla="*/ 39 w 76"/>
                    <a:gd name="T57" fmla="*/ 0 h 79"/>
                    <a:gd name="T58" fmla="*/ 46 w 76"/>
                    <a:gd name="T59" fmla="*/ 1 h 79"/>
                    <a:gd name="T60" fmla="*/ 54 w 76"/>
                    <a:gd name="T61" fmla="*/ 4 h 79"/>
                    <a:gd name="T62" fmla="*/ 59 w 76"/>
                    <a:gd name="T63" fmla="*/ 7 h 79"/>
                    <a:gd name="T64" fmla="*/ 65 w 76"/>
                    <a:gd name="T65" fmla="*/ 12 h 79"/>
                    <a:gd name="T66" fmla="*/ 70 w 76"/>
                    <a:gd name="T67" fmla="*/ 18 h 79"/>
                    <a:gd name="T68" fmla="*/ 73 w 76"/>
                    <a:gd name="T69" fmla="*/ 25 h 79"/>
                    <a:gd name="T70" fmla="*/ 76 w 76"/>
                    <a:gd name="T71" fmla="*/ 32 h 79"/>
                    <a:gd name="T72" fmla="*/ 76 w 76"/>
                    <a:gd name="T73" fmla="*/ 40 h 79"/>
                    <a:gd name="T74" fmla="*/ 76 w 76"/>
                    <a:gd name="T75" fmla="*/ 4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9">
                      <a:moveTo>
                        <a:pt x="76" y="40"/>
                      </a:moveTo>
                      <a:lnTo>
                        <a:pt x="76" y="40"/>
                      </a:lnTo>
                      <a:lnTo>
                        <a:pt x="76" y="47"/>
                      </a:lnTo>
                      <a:lnTo>
                        <a:pt x="73" y="55"/>
                      </a:lnTo>
                      <a:lnTo>
                        <a:pt x="70" y="62"/>
                      </a:lnTo>
                      <a:lnTo>
                        <a:pt x="65" y="68"/>
                      </a:lnTo>
                      <a:lnTo>
                        <a:pt x="59" y="72"/>
                      </a:lnTo>
                      <a:lnTo>
                        <a:pt x="54" y="76"/>
                      </a:lnTo>
                      <a:lnTo>
                        <a:pt x="46" y="79"/>
                      </a:lnTo>
                      <a:lnTo>
                        <a:pt x="39" y="79"/>
                      </a:lnTo>
                      <a:lnTo>
                        <a:pt x="39" y="79"/>
                      </a:lnTo>
                      <a:lnTo>
                        <a:pt x="30" y="79"/>
                      </a:lnTo>
                      <a:lnTo>
                        <a:pt x="24" y="76"/>
                      </a:lnTo>
                      <a:lnTo>
                        <a:pt x="17" y="72"/>
                      </a:lnTo>
                      <a:lnTo>
                        <a:pt x="11" y="68"/>
                      </a:lnTo>
                      <a:lnTo>
                        <a:pt x="7" y="62"/>
                      </a:lnTo>
                      <a:lnTo>
                        <a:pt x="3" y="55"/>
                      </a:lnTo>
                      <a:lnTo>
                        <a:pt x="1" y="47"/>
                      </a:lnTo>
                      <a:lnTo>
                        <a:pt x="0" y="40"/>
                      </a:lnTo>
                      <a:lnTo>
                        <a:pt x="0" y="40"/>
                      </a:lnTo>
                      <a:lnTo>
                        <a:pt x="1" y="32"/>
                      </a:lnTo>
                      <a:lnTo>
                        <a:pt x="3" y="25"/>
                      </a:lnTo>
                      <a:lnTo>
                        <a:pt x="7" y="18"/>
                      </a:lnTo>
                      <a:lnTo>
                        <a:pt x="11" y="12"/>
                      </a:lnTo>
                      <a:lnTo>
                        <a:pt x="17" y="7"/>
                      </a:lnTo>
                      <a:lnTo>
                        <a:pt x="24" y="4"/>
                      </a:lnTo>
                      <a:lnTo>
                        <a:pt x="30" y="1"/>
                      </a:lnTo>
                      <a:lnTo>
                        <a:pt x="39" y="0"/>
                      </a:lnTo>
                      <a:lnTo>
                        <a:pt x="39" y="0"/>
                      </a:lnTo>
                      <a:lnTo>
                        <a:pt x="46" y="1"/>
                      </a:lnTo>
                      <a:lnTo>
                        <a:pt x="54" y="4"/>
                      </a:lnTo>
                      <a:lnTo>
                        <a:pt x="59" y="7"/>
                      </a:lnTo>
                      <a:lnTo>
                        <a:pt x="65" y="12"/>
                      </a:lnTo>
                      <a:lnTo>
                        <a:pt x="70" y="18"/>
                      </a:lnTo>
                      <a:lnTo>
                        <a:pt x="73" y="25"/>
                      </a:lnTo>
                      <a:lnTo>
                        <a:pt x="76" y="32"/>
                      </a:lnTo>
                      <a:lnTo>
                        <a:pt x="76" y="40"/>
                      </a:lnTo>
                      <a:lnTo>
                        <a:pt x="76" y="4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371475"/>
                  <a:endParaRPr lang="en-US" sz="1350" dirty="0">
                    <a:solidFill>
                      <a:srgbClr val="000000"/>
                    </a:solidFill>
                  </a:endParaRPr>
                </a:p>
              </p:txBody>
            </p:sp>
          </p:grpSp>
          <p:sp>
            <p:nvSpPr>
              <p:cNvPr id="193" name="Rectangle 7">
                <a:extLst>
                  <a:ext uri="{FF2B5EF4-FFF2-40B4-BE49-F238E27FC236}">
                    <a16:creationId xmlns:a16="http://schemas.microsoft.com/office/drawing/2014/main" xmlns="" id="{F20958C4-3735-4066-966F-F33772889296}"/>
                  </a:ext>
                </a:extLst>
              </p:cNvPr>
              <p:cNvSpPr/>
              <p:nvPr/>
            </p:nvSpPr>
            <p:spPr>
              <a:xfrm>
                <a:off x="6653361" y="4406010"/>
                <a:ext cx="2016224" cy="120944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371475"/>
                <a:r>
                  <a:rPr lang="en-US" sz="900" dirty="0">
                    <a:solidFill>
                      <a:srgbClr val="4D4F53"/>
                    </a:solidFill>
                  </a:rPr>
                  <a:t>Central banks collect data of </a:t>
                </a:r>
                <a:r>
                  <a:rPr lang="en-US" sz="3000" dirty="0">
                    <a:solidFill>
                      <a:srgbClr val="93D522"/>
                    </a:solidFill>
                  </a:rPr>
                  <a:t>3,000+</a:t>
                </a:r>
              </a:p>
              <a:p>
                <a:pPr algn="ctr" defTabSz="371475"/>
                <a:r>
                  <a:rPr lang="en-US" sz="900" dirty="0">
                    <a:solidFill>
                      <a:srgbClr val="4D4F53"/>
                    </a:solidFill>
                  </a:rPr>
                  <a:t>firms with </a:t>
                </a:r>
              </a:p>
              <a:p>
                <a:pPr algn="ctr" defTabSz="371475"/>
                <a:r>
                  <a:rPr lang="en-US" sz="900" dirty="0" err="1">
                    <a:solidFill>
                      <a:srgbClr val="4D4F53"/>
                    </a:solidFill>
                  </a:rPr>
                  <a:t>SupTech</a:t>
                </a:r>
                <a:endParaRPr lang="en-US" sz="900" dirty="0">
                  <a:solidFill>
                    <a:srgbClr val="4D4F53"/>
                  </a:solidFill>
                </a:endParaRPr>
              </a:p>
            </p:txBody>
          </p:sp>
        </p:grpSp>
        <p:grpSp>
          <p:nvGrpSpPr>
            <p:cNvPr id="132" name="Gruppieren 11">
              <a:extLst>
                <a:ext uri="{FF2B5EF4-FFF2-40B4-BE49-F238E27FC236}">
                  <a16:creationId xmlns:a16="http://schemas.microsoft.com/office/drawing/2014/main" xmlns="" id="{377D0094-4CBF-44E4-9B24-77CCC3368D35}"/>
                </a:ext>
              </a:extLst>
            </p:cNvPr>
            <p:cNvGrpSpPr/>
            <p:nvPr/>
          </p:nvGrpSpPr>
          <p:grpSpPr>
            <a:xfrm>
              <a:off x="1201028" y="3726763"/>
              <a:ext cx="2631563" cy="1736417"/>
              <a:chOff x="706073" y="2970043"/>
              <a:chExt cx="2543920" cy="1611869"/>
            </a:xfrm>
          </p:grpSpPr>
          <p:sp>
            <p:nvSpPr>
              <p:cNvPr id="141" name="Rectangle 9">
                <a:extLst>
                  <a:ext uri="{FF2B5EF4-FFF2-40B4-BE49-F238E27FC236}">
                    <a16:creationId xmlns:a16="http://schemas.microsoft.com/office/drawing/2014/main" xmlns="" id="{7921F272-5A99-4318-A4D1-4E07A4984CE0}"/>
                  </a:ext>
                </a:extLst>
              </p:cNvPr>
              <p:cNvSpPr/>
              <p:nvPr/>
            </p:nvSpPr>
            <p:spPr>
              <a:xfrm>
                <a:off x="1233771" y="3372471"/>
                <a:ext cx="2016222" cy="1209441"/>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371475"/>
                <a:r>
                  <a:rPr lang="en-US" sz="3000">
                    <a:solidFill>
                      <a:srgbClr val="93D522"/>
                    </a:solidFill>
                  </a:rPr>
                  <a:t>150+</a:t>
                </a:r>
              </a:p>
              <a:p>
                <a:pPr algn="ctr" defTabSz="371475"/>
                <a:r>
                  <a:rPr lang="en-US" sz="900">
                    <a:solidFill>
                      <a:srgbClr val="4D4F53"/>
                    </a:solidFill>
                  </a:rPr>
                  <a:t>Firms on BearingPoint RaaS (Regulatory-as-a-Service)</a:t>
                </a:r>
                <a:endParaRPr lang="en-US" sz="900" dirty="0">
                  <a:solidFill>
                    <a:srgbClr val="4D4F53"/>
                  </a:solidFill>
                </a:endParaRPr>
              </a:p>
            </p:txBody>
          </p:sp>
          <p:grpSp>
            <p:nvGrpSpPr>
              <p:cNvPr id="142" name="Gruppieren 8">
                <a:extLst>
                  <a:ext uri="{FF2B5EF4-FFF2-40B4-BE49-F238E27FC236}">
                    <a16:creationId xmlns:a16="http://schemas.microsoft.com/office/drawing/2014/main" xmlns="" id="{E8A87FB0-707A-4E8A-9FF1-1C071CAB4599}"/>
                  </a:ext>
                </a:extLst>
              </p:cNvPr>
              <p:cNvGrpSpPr/>
              <p:nvPr/>
            </p:nvGrpSpPr>
            <p:grpSpPr>
              <a:xfrm>
                <a:off x="706073" y="2970043"/>
                <a:ext cx="1038808" cy="1016820"/>
                <a:chOff x="6032500" y="3298825"/>
                <a:chExt cx="3074988" cy="3009900"/>
              </a:xfrm>
            </p:grpSpPr>
            <p:grpSp>
              <p:nvGrpSpPr>
                <p:cNvPr id="143" name="Group 18693">
                  <a:extLst>
                    <a:ext uri="{FF2B5EF4-FFF2-40B4-BE49-F238E27FC236}">
                      <a16:creationId xmlns:a16="http://schemas.microsoft.com/office/drawing/2014/main" xmlns="" id="{4D815DD1-4682-43A4-9D04-3024E9B11349}"/>
                    </a:ext>
                  </a:extLst>
                </p:cNvPr>
                <p:cNvGrpSpPr/>
                <p:nvPr/>
              </p:nvGrpSpPr>
              <p:grpSpPr>
                <a:xfrm>
                  <a:off x="7231063" y="3298825"/>
                  <a:ext cx="538163" cy="646113"/>
                  <a:chOff x="7231063" y="3298825"/>
                  <a:chExt cx="538163" cy="646113"/>
                </a:xfrm>
                <a:solidFill>
                  <a:schemeClr val="tx1">
                    <a:lumMod val="40000"/>
                    <a:lumOff val="60000"/>
                  </a:schemeClr>
                </a:solidFill>
              </p:grpSpPr>
              <p:sp>
                <p:nvSpPr>
                  <p:cNvPr id="185" name="Freeform 251">
                    <a:extLst>
                      <a:ext uri="{FF2B5EF4-FFF2-40B4-BE49-F238E27FC236}">
                        <a16:creationId xmlns:a16="http://schemas.microsoft.com/office/drawing/2014/main" xmlns="" id="{5D74B5F1-033E-404A-8B1C-19F66FCC4729}"/>
                      </a:ext>
                    </a:extLst>
                  </p:cNvPr>
                  <p:cNvSpPr>
                    <a:spLocks noEditPoints="1"/>
                  </p:cNvSpPr>
                  <p:nvPr/>
                </p:nvSpPr>
                <p:spPr bwMode="auto">
                  <a:xfrm>
                    <a:off x="7231063" y="3298825"/>
                    <a:ext cx="538163" cy="325438"/>
                  </a:xfrm>
                  <a:custGeom>
                    <a:avLst/>
                    <a:gdLst>
                      <a:gd name="T0" fmla="*/ 329 w 339"/>
                      <a:gd name="T1" fmla="*/ 0 h 205"/>
                      <a:gd name="T2" fmla="*/ 9 w 339"/>
                      <a:gd name="T3" fmla="*/ 0 h 205"/>
                      <a:gd name="T4" fmla="*/ 9 w 339"/>
                      <a:gd name="T5" fmla="*/ 0 h 205"/>
                      <a:gd name="T6" fmla="*/ 6 w 339"/>
                      <a:gd name="T7" fmla="*/ 1 h 205"/>
                      <a:gd name="T8" fmla="*/ 3 w 339"/>
                      <a:gd name="T9" fmla="*/ 3 h 205"/>
                      <a:gd name="T10" fmla="*/ 1 w 339"/>
                      <a:gd name="T11" fmla="*/ 7 h 205"/>
                      <a:gd name="T12" fmla="*/ 0 w 339"/>
                      <a:gd name="T13" fmla="*/ 10 h 205"/>
                      <a:gd name="T14" fmla="*/ 0 w 339"/>
                      <a:gd name="T15" fmla="*/ 205 h 205"/>
                      <a:gd name="T16" fmla="*/ 339 w 339"/>
                      <a:gd name="T17" fmla="*/ 205 h 205"/>
                      <a:gd name="T18" fmla="*/ 339 w 339"/>
                      <a:gd name="T19" fmla="*/ 10 h 205"/>
                      <a:gd name="T20" fmla="*/ 339 w 339"/>
                      <a:gd name="T21" fmla="*/ 10 h 205"/>
                      <a:gd name="T22" fmla="*/ 337 w 339"/>
                      <a:gd name="T23" fmla="*/ 7 h 205"/>
                      <a:gd name="T24" fmla="*/ 335 w 339"/>
                      <a:gd name="T25" fmla="*/ 3 h 205"/>
                      <a:gd name="T26" fmla="*/ 332 w 339"/>
                      <a:gd name="T27" fmla="*/ 1 h 205"/>
                      <a:gd name="T28" fmla="*/ 329 w 339"/>
                      <a:gd name="T29" fmla="*/ 0 h 205"/>
                      <a:gd name="T30" fmla="*/ 329 w 339"/>
                      <a:gd name="T31" fmla="*/ 0 h 205"/>
                      <a:gd name="T32" fmla="*/ 322 w 339"/>
                      <a:gd name="T33" fmla="*/ 182 h 205"/>
                      <a:gd name="T34" fmla="*/ 322 w 339"/>
                      <a:gd name="T35" fmla="*/ 182 h 205"/>
                      <a:gd name="T36" fmla="*/ 321 w 339"/>
                      <a:gd name="T37" fmla="*/ 187 h 205"/>
                      <a:gd name="T38" fmla="*/ 319 w 339"/>
                      <a:gd name="T39" fmla="*/ 190 h 205"/>
                      <a:gd name="T40" fmla="*/ 316 w 339"/>
                      <a:gd name="T41" fmla="*/ 192 h 205"/>
                      <a:gd name="T42" fmla="*/ 312 w 339"/>
                      <a:gd name="T43" fmla="*/ 192 h 205"/>
                      <a:gd name="T44" fmla="*/ 26 w 339"/>
                      <a:gd name="T45" fmla="*/ 192 h 205"/>
                      <a:gd name="T46" fmla="*/ 26 w 339"/>
                      <a:gd name="T47" fmla="*/ 192 h 205"/>
                      <a:gd name="T48" fmla="*/ 23 w 339"/>
                      <a:gd name="T49" fmla="*/ 192 h 205"/>
                      <a:gd name="T50" fmla="*/ 19 w 339"/>
                      <a:gd name="T51" fmla="*/ 190 h 205"/>
                      <a:gd name="T52" fmla="*/ 17 w 339"/>
                      <a:gd name="T53" fmla="*/ 187 h 205"/>
                      <a:gd name="T54" fmla="*/ 16 w 339"/>
                      <a:gd name="T55" fmla="*/ 182 h 205"/>
                      <a:gd name="T56" fmla="*/ 16 w 339"/>
                      <a:gd name="T57" fmla="*/ 26 h 205"/>
                      <a:gd name="T58" fmla="*/ 16 w 339"/>
                      <a:gd name="T59" fmla="*/ 26 h 205"/>
                      <a:gd name="T60" fmla="*/ 17 w 339"/>
                      <a:gd name="T61" fmla="*/ 23 h 205"/>
                      <a:gd name="T62" fmla="*/ 19 w 339"/>
                      <a:gd name="T63" fmla="*/ 20 h 205"/>
                      <a:gd name="T64" fmla="*/ 23 w 339"/>
                      <a:gd name="T65" fmla="*/ 18 h 205"/>
                      <a:gd name="T66" fmla="*/ 26 w 339"/>
                      <a:gd name="T67" fmla="*/ 16 h 205"/>
                      <a:gd name="T68" fmla="*/ 312 w 339"/>
                      <a:gd name="T69" fmla="*/ 16 h 205"/>
                      <a:gd name="T70" fmla="*/ 312 w 339"/>
                      <a:gd name="T71" fmla="*/ 16 h 205"/>
                      <a:gd name="T72" fmla="*/ 316 w 339"/>
                      <a:gd name="T73" fmla="*/ 18 h 205"/>
                      <a:gd name="T74" fmla="*/ 319 w 339"/>
                      <a:gd name="T75" fmla="*/ 20 h 205"/>
                      <a:gd name="T76" fmla="*/ 321 w 339"/>
                      <a:gd name="T77" fmla="*/ 23 h 205"/>
                      <a:gd name="T78" fmla="*/ 322 w 339"/>
                      <a:gd name="T79" fmla="*/ 26 h 205"/>
                      <a:gd name="T80" fmla="*/ 322 w 339"/>
                      <a:gd name="T81" fmla="*/ 182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9" h="205">
                        <a:moveTo>
                          <a:pt x="329" y="0"/>
                        </a:moveTo>
                        <a:lnTo>
                          <a:pt x="9" y="0"/>
                        </a:lnTo>
                        <a:lnTo>
                          <a:pt x="9" y="0"/>
                        </a:lnTo>
                        <a:lnTo>
                          <a:pt x="6" y="1"/>
                        </a:lnTo>
                        <a:lnTo>
                          <a:pt x="3" y="3"/>
                        </a:lnTo>
                        <a:lnTo>
                          <a:pt x="1" y="7"/>
                        </a:lnTo>
                        <a:lnTo>
                          <a:pt x="0" y="10"/>
                        </a:lnTo>
                        <a:lnTo>
                          <a:pt x="0" y="205"/>
                        </a:lnTo>
                        <a:lnTo>
                          <a:pt x="339" y="205"/>
                        </a:lnTo>
                        <a:lnTo>
                          <a:pt x="339" y="10"/>
                        </a:lnTo>
                        <a:lnTo>
                          <a:pt x="339" y="10"/>
                        </a:lnTo>
                        <a:lnTo>
                          <a:pt x="337" y="7"/>
                        </a:lnTo>
                        <a:lnTo>
                          <a:pt x="335" y="3"/>
                        </a:lnTo>
                        <a:lnTo>
                          <a:pt x="332" y="1"/>
                        </a:lnTo>
                        <a:lnTo>
                          <a:pt x="329" y="0"/>
                        </a:lnTo>
                        <a:lnTo>
                          <a:pt x="329" y="0"/>
                        </a:lnTo>
                        <a:close/>
                        <a:moveTo>
                          <a:pt x="322" y="182"/>
                        </a:moveTo>
                        <a:lnTo>
                          <a:pt x="322" y="182"/>
                        </a:lnTo>
                        <a:lnTo>
                          <a:pt x="321" y="187"/>
                        </a:lnTo>
                        <a:lnTo>
                          <a:pt x="319" y="190"/>
                        </a:lnTo>
                        <a:lnTo>
                          <a:pt x="316" y="192"/>
                        </a:lnTo>
                        <a:lnTo>
                          <a:pt x="312" y="192"/>
                        </a:lnTo>
                        <a:lnTo>
                          <a:pt x="26" y="192"/>
                        </a:lnTo>
                        <a:lnTo>
                          <a:pt x="26" y="192"/>
                        </a:lnTo>
                        <a:lnTo>
                          <a:pt x="23" y="192"/>
                        </a:lnTo>
                        <a:lnTo>
                          <a:pt x="19" y="190"/>
                        </a:lnTo>
                        <a:lnTo>
                          <a:pt x="17" y="187"/>
                        </a:lnTo>
                        <a:lnTo>
                          <a:pt x="16" y="182"/>
                        </a:lnTo>
                        <a:lnTo>
                          <a:pt x="16" y="26"/>
                        </a:lnTo>
                        <a:lnTo>
                          <a:pt x="16" y="26"/>
                        </a:lnTo>
                        <a:lnTo>
                          <a:pt x="17" y="23"/>
                        </a:lnTo>
                        <a:lnTo>
                          <a:pt x="19" y="20"/>
                        </a:lnTo>
                        <a:lnTo>
                          <a:pt x="23" y="18"/>
                        </a:lnTo>
                        <a:lnTo>
                          <a:pt x="26" y="16"/>
                        </a:lnTo>
                        <a:lnTo>
                          <a:pt x="312" y="16"/>
                        </a:lnTo>
                        <a:lnTo>
                          <a:pt x="312" y="16"/>
                        </a:lnTo>
                        <a:lnTo>
                          <a:pt x="316" y="18"/>
                        </a:lnTo>
                        <a:lnTo>
                          <a:pt x="319" y="20"/>
                        </a:lnTo>
                        <a:lnTo>
                          <a:pt x="321" y="23"/>
                        </a:lnTo>
                        <a:lnTo>
                          <a:pt x="322" y="26"/>
                        </a:lnTo>
                        <a:lnTo>
                          <a:pt x="322" y="1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371475"/>
                    <a:endParaRPr lang="en-US" sz="1350" dirty="0">
                      <a:solidFill>
                        <a:srgbClr val="000000"/>
                      </a:solidFill>
                    </a:endParaRPr>
                  </a:p>
                </p:txBody>
              </p:sp>
              <p:sp>
                <p:nvSpPr>
                  <p:cNvPr id="186" name="Freeform 252">
                    <a:extLst>
                      <a:ext uri="{FF2B5EF4-FFF2-40B4-BE49-F238E27FC236}">
                        <a16:creationId xmlns:a16="http://schemas.microsoft.com/office/drawing/2014/main" xmlns="" id="{F42003D8-8703-4FBB-9C97-CA2265ECCECF}"/>
                      </a:ext>
                    </a:extLst>
                  </p:cNvPr>
                  <p:cNvSpPr>
                    <a:spLocks noEditPoints="1"/>
                  </p:cNvSpPr>
                  <p:nvPr/>
                </p:nvSpPr>
                <p:spPr bwMode="auto">
                  <a:xfrm>
                    <a:off x="7231063" y="3633788"/>
                    <a:ext cx="538163" cy="58738"/>
                  </a:xfrm>
                  <a:custGeom>
                    <a:avLst/>
                    <a:gdLst>
                      <a:gd name="T0" fmla="*/ 0 w 339"/>
                      <a:gd name="T1" fmla="*/ 0 h 37"/>
                      <a:gd name="T2" fmla="*/ 0 w 339"/>
                      <a:gd name="T3" fmla="*/ 27 h 37"/>
                      <a:gd name="T4" fmla="*/ 0 w 339"/>
                      <a:gd name="T5" fmla="*/ 27 h 37"/>
                      <a:gd name="T6" fmla="*/ 1 w 339"/>
                      <a:gd name="T7" fmla="*/ 31 h 37"/>
                      <a:gd name="T8" fmla="*/ 3 w 339"/>
                      <a:gd name="T9" fmla="*/ 34 h 37"/>
                      <a:gd name="T10" fmla="*/ 6 w 339"/>
                      <a:gd name="T11" fmla="*/ 36 h 37"/>
                      <a:gd name="T12" fmla="*/ 9 w 339"/>
                      <a:gd name="T13" fmla="*/ 37 h 37"/>
                      <a:gd name="T14" fmla="*/ 329 w 339"/>
                      <a:gd name="T15" fmla="*/ 37 h 37"/>
                      <a:gd name="T16" fmla="*/ 329 w 339"/>
                      <a:gd name="T17" fmla="*/ 37 h 37"/>
                      <a:gd name="T18" fmla="*/ 332 w 339"/>
                      <a:gd name="T19" fmla="*/ 36 h 37"/>
                      <a:gd name="T20" fmla="*/ 335 w 339"/>
                      <a:gd name="T21" fmla="*/ 34 h 37"/>
                      <a:gd name="T22" fmla="*/ 337 w 339"/>
                      <a:gd name="T23" fmla="*/ 31 h 37"/>
                      <a:gd name="T24" fmla="*/ 339 w 339"/>
                      <a:gd name="T25" fmla="*/ 27 h 37"/>
                      <a:gd name="T26" fmla="*/ 339 w 339"/>
                      <a:gd name="T27" fmla="*/ 0 h 37"/>
                      <a:gd name="T28" fmla="*/ 0 w 339"/>
                      <a:gd name="T29" fmla="*/ 0 h 37"/>
                      <a:gd name="T30" fmla="*/ 312 w 339"/>
                      <a:gd name="T31" fmla="*/ 27 h 37"/>
                      <a:gd name="T32" fmla="*/ 312 w 339"/>
                      <a:gd name="T33" fmla="*/ 27 h 37"/>
                      <a:gd name="T34" fmla="*/ 309 w 339"/>
                      <a:gd name="T35" fmla="*/ 26 h 37"/>
                      <a:gd name="T36" fmla="*/ 307 w 339"/>
                      <a:gd name="T37" fmla="*/ 24 h 37"/>
                      <a:gd name="T38" fmla="*/ 305 w 339"/>
                      <a:gd name="T39" fmla="*/ 22 h 37"/>
                      <a:gd name="T40" fmla="*/ 303 w 339"/>
                      <a:gd name="T41" fmla="*/ 18 h 37"/>
                      <a:gd name="T42" fmla="*/ 303 w 339"/>
                      <a:gd name="T43" fmla="*/ 18 h 37"/>
                      <a:gd name="T44" fmla="*/ 305 w 339"/>
                      <a:gd name="T45" fmla="*/ 15 h 37"/>
                      <a:gd name="T46" fmla="*/ 307 w 339"/>
                      <a:gd name="T47" fmla="*/ 12 h 37"/>
                      <a:gd name="T48" fmla="*/ 309 w 339"/>
                      <a:gd name="T49" fmla="*/ 11 h 37"/>
                      <a:gd name="T50" fmla="*/ 312 w 339"/>
                      <a:gd name="T51" fmla="*/ 10 h 37"/>
                      <a:gd name="T52" fmla="*/ 312 w 339"/>
                      <a:gd name="T53" fmla="*/ 10 h 37"/>
                      <a:gd name="T54" fmla="*/ 316 w 339"/>
                      <a:gd name="T55" fmla="*/ 11 h 37"/>
                      <a:gd name="T56" fmla="*/ 319 w 339"/>
                      <a:gd name="T57" fmla="*/ 12 h 37"/>
                      <a:gd name="T58" fmla="*/ 320 w 339"/>
                      <a:gd name="T59" fmla="*/ 15 h 37"/>
                      <a:gd name="T60" fmla="*/ 321 w 339"/>
                      <a:gd name="T61" fmla="*/ 18 h 37"/>
                      <a:gd name="T62" fmla="*/ 321 w 339"/>
                      <a:gd name="T63" fmla="*/ 18 h 37"/>
                      <a:gd name="T64" fmla="*/ 320 w 339"/>
                      <a:gd name="T65" fmla="*/ 22 h 37"/>
                      <a:gd name="T66" fmla="*/ 319 w 339"/>
                      <a:gd name="T67" fmla="*/ 24 h 37"/>
                      <a:gd name="T68" fmla="*/ 316 w 339"/>
                      <a:gd name="T69" fmla="*/ 26 h 37"/>
                      <a:gd name="T70" fmla="*/ 312 w 339"/>
                      <a:gd name="T71" fmla="*/ 27 h 37"/>
                      <a:gd name="T72" fmla="*/ 312 w 339"/>
                      <a:gd name="T73" fmla="*/ 2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39" h="37">
                        <a:moveTo>
                          <a:pt x="0" y="0"/>
                        </a:moveTo>
                        <a:lnTo>
                          <a:pt x="0" y="27"/>
                        </a:lnTo>
                        <a:lnTo>
                          <a:pt x="0" y="27"/>
                        </a:lnTo>
                        <a:lnTo>
                          <a:pt x="1" y="31"/>
                        </a:lnTo>
                        <a:lnTo>
                          <a:pt x="3" y="34"/>
                        </a:lnTo>
                        <a:lnTo>
                          <a:pt x="6" y="36"/>
                        </a:lnTo>
                        <a:lnTo>
                          <a:pt x="9" y="37"/>
                        </a:lnTo>
                        <a:lnTo>
                          <a:pt x="329" y="37"/>
                        </a:lnTo>
                        <a:lnTo>
                          <a:pt x="329" y="37"/>
                        </a:lnTo>
                        <a:lnTo>
                          <a:pt x="332" y="36"/>
                        </a:lnTo>
                        <a:lnTo>
                          <a:pt x="335" y="34"/>
                        </a:lnTo>
                        <a:lnTo>
                          <a:pt x="337" y="31"/>
                        </a:lnTo>
                        <a:lnTo>
                          <a:pt x="339" y="27"/>
                        </a:lnTo>
                        <a:lnTo>
                          <a:pt x="339" y="0"/>
                        </a:lnTo>
                        <a:lnTo>
                          <a:pt x="0" y="0"/>
                        </a:lnTo>
                        <a:close/>
                        <a:moveTo>
                          <a:pt x="312" y="27"/>
                        </a:moveTo>
                        <a:lnTo>
                          <a:pt x="312" y="27"/>
                        </a:lnTo>
                        <a:lnTo>
                          <a:pt x="309" y="26"/>
                        </a:lnTo>
                        <a:lnTo>
                          <a:pt x="307" y="24"/>
                        </a:lnTo>
                        <a:lnTo>
                          <a:pt x="305" y="22"/>
                        </a:lnTo>
                        <a:lnTo>
                          <a:pt x="303" y="18"/>
                        </a:lnTo>
                        <a:lnTo>
                          <a:pt x="303" y="18"/>
                        </a:lnTo>
                        <a:lnTo>
                          <a:pt x="305" y="15"/>
                        </a:lnTo>
                        <a:lnTo>
                          <a:pt x="307" y="12"/>
                        </a:lnTo>
                        <a:lnTo>
                          <a:pt x="309" y="11"/>
                        </a:lnTo>
                        <a:lnTo>
                          <a:pt x="312" y="10"/>
                        </a:lnTo>
                        <a:lnTo>
                          <a:pt x="312" y="10"/>
                        </a:lnTo>
                        <a:lnTo>
                          <a:pt x="316" y="11"/>
                        </a:lnTo>
                        <a:lnTo>
                          <a:pt x="319" y="12"/>
                        </a:lnTo>
                        <a:lnTo>
                          <a:pt x="320" y="15"/>
                        </a:lnTo>
                        <a:lnTo>
                          <a:pt x="321" y="18"/>
                        </a:lnTo>
                        <a:lnTo>
                          <a:pt x="321" y="18"/>
                        </a:lnTo>
                        <a:lnTo>
                          <a:pt x="320" y="22"/>
                        </a:lnTo>
                        <a:lnTo>
                          <a:pt x="319" y="24"/>
                        </a:lnTo>
                        <a:lnTo>
                          <a:pt x="316" y="26"/>
                        </a:lnTo>
                        <a:lnTo>
                          <a:pt x="312" y="27"/>
                        </a:lnTo>
                        <a:lnTo>
                          <a:pt x="312" y="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371475"/>
                    <a:endParaRPr lang="en-US" sz="1350" dirty="0">
                      <a:solidFill>
                        <a:srgbClr val="000000"/>
                      </a:solidFill>
                    </a:endParaRPr>
                  </a:p>
                </p:txBody>
              </p:sp>
              <p:sp>
                <p:nvSpPr>
                  <p:cNvPr id="187" name="Rectangle 253">
                    <a:extLst>
                      <a:ext uri="{FF2B5EF4-FFF2-40B4-BE49-F238E27FC236}">
                        <a16:creationId xmlns:a16="http://schemas.microsoft.com/office/drawing/2014/main" xmlns="" id="{24F5CCF3-8C2B-47B4-8527-A201B16AB57E}"/>
                      </a:ext>
                    </a:extLst>
                  </p:cNvPr>
                  <p:cNvSpPr>
                    <a:spLocks noChangeArrowheads="1"/>
                  </p:cNvSpPr>
                  <p:nvPr/>
                </p:nvSpPr>
                <p:spPr bwMode="auto">
                  <a:xfrm>
                    <a:off x="7396163" y="3708400"/>
                    <a:ext cx="206375" cy="2063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371475"/>
                    <a:endParaRPr lang="en-US" sz="1350" dirty="0">
                      <a:solidFill>
                        <a:srgbClr val="000000"/>
                      </a:solidFill>
                    </a:endParaRPr>
                  </a:p>
                </p:txBody>
              </p:sp>
              <p:sp>
                <p:nvSpPr>
                  <p:cNvPr id="188" name="Freeform 254">
                    <a:extLst>
                      <a:ext uri="{FF2B5EF4-FFF2-40B4-BE49-F238E27FC236}">
                        <a16:creationId xmlns:a16="http://schemas.microsoft.com/office/drawing/2014/main" xmlns="" id="{139BB592-87FF-4B48-BFB4-D593E00B6F1B}"/>
                      </a:ext>
                    </a:extLst>
                  </p:cNvPr>
                  <p:cNvSpPr>
                    <a:spLocks/>
                  </p:cNvSpPr>
                  <p:nvPr/>
                </p:nvSpPr>
                <p:spPr bwMode="auto">
                  <a:xfrm>
                    <a:off x="7362825" y="3740150"/>
                    <a:ext cx="273050" cy="19050"/>
                  </a:xfrm>
                  <a:custGeom>
                    <a:avLst/>
                    <a:gdLst>
                      <a:gd name="T0" fmla="*/ 0 w 172"/>
                      <a:gd name="T1" fmla="*/ 12 h 12"/>
                      <a:gd name="T2" fmla="*/ 0 w 172"/>
                      <a:gd name="T3" fmla="*/ 12 h 12"/>
                      <a:gd name="T4" fmla="*/ 1 w 172"/>
                      <a:gd name="T5" fmla="*/ 7 h 12"/>
                      <a:gd name="T6" fmla="*/ 3 w 172"/>
                      <a:gd name="T7" fmla="*/ 3 h 12"/>
                      <a:gd name="T8" fmla="*/ 8 w 172"/>
                      <a:gd name="T9" fmla="*/ 1 h 12"/>
                      <a:gd name="T10" fmla="*/ 12 w 172"/>
                      <a:gd name="T11" fmla="*/ 0 h 12"/>
                      <a:gd name="T12" fmla="*/ 160 w 172"/>
                      <a:gd name="T13" fmla="*/ 0 h 12"/>
                      <a:gd name="T14" fmla="*/ 160 w 172"/>
                      <a:gd name="T15" fmla="*/ 0 h 12"/>
                      <a:gd name="T16" fmla="*/ 165 w 172"/>
                      <a:gd name="T17" fmla="*/ 1 h 12"/>
                      <a:gd name="T18" fmla="*/ 169 w 172"/>
                      <a:gd name="T19" fmla="*/ 3 h 12"/>
                      <a:gd name="T20" fmla="*/ 171 w 172"/>
                      <a:gd name="T21" fmla="*/ 7 h 12"/>
                      <a:gd name="T22" fmla="*/ 172 w 172"/>
                      <a:gd name="T23" fmla="*/ 12 h 12"/>
                      <a:gd name="T24" fmla="*/ 0 w 172"/>
                      <a:gd name="T25"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2" h="12">
                        <a:moveTo>
                          <a:pt x="0" y="12"/>
                        </a:moveTo>
                        <a:lnTo>
                          <a:pt x="0" y="12"/>
                        </a:lnTo>
                        <a:lnTo>
                          <a:pt x="1" y="7"/>
                        </a:lnTo>
                        <a:lnTo>
                          <a:pt x="3" y="3"/>
                        </a:lnTo>
                        <a:lnTo>
                          <a:pt x="8" y="1"/>
                        </a:lnTo>
                        <a:lnTo>
                          <a:pt x="12" y="0"/>
                        </a:lnTo>
                        <a:lnTo>
                          <a:pt x="160" y="0"/>
                        </a:lnTo>
                        <a:lnTo>
                          <a:pt x="160" y="0"/>
                        </a:lnTo>
                        <a:lnTo>
                          <a:pt x="165" y="1"/>
                        </a:lnTo>
                        <a:lnTo>
                          <a:pt x="169" y="3"/>
                        </a:lnTo>
                        <a:lnTo>
                          <a:pt x="171" y="7"/>
                        </a:lnTo>
                        <a:lnTo>
                          <a:pt x="172" y="12"/>
                        </a:lnTo>
                        <a:lnTo>
                          <a:pt x="0" y="1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371475"/>
                    <a:endParaRPr lang="en-US" sz="1350" dirty="0">
                      <a:solidFill>
                        <a:srgbClr val="000000"/>
                      </a:solidFill>
                    </a:endParaRPr>
                  </a:p>
                </p:txBody>
              </p:sp>
              <p:sp>
                <p:nvSpPr>
                  <p:cNvPr id="189" name="Freeform 255">
                    <a:extLst>
                      <a:ext uri="{FF2B5EF4-FFF2-40B4-BE49-F238E27FC236}">
                        <a16:creationId xmlns:a16="http://schemas.microsoft.com/office/drawing/2014/main" xmlns="" id="{0AB8EE61-E38C-4E78-A3C5-DD8131799872}"/>
                      </a:ext>
                    </a:extLst>
                  </p:cNvPr>
                  <p:cNvSpPr>
                    <a:spLocks noEditPoints="1"/>
                  </p:cNvSpPr>
                  <p:nvPr/>
                </p:nvSpPr>
                <p:spPr bwMode="auto">
                  <a:xfrm>
                    <a:off x="7273925" y="3781425"/>
                    <a:ext cx="454025" cy="163513"/>
                  </a:xfrm>
                  <a:custGeom>
                    <a:avLst/>
                    <a:gdLst>
                      <a:gd name="T0" fmla="*/ 0 w 286"/>
                      <a:gd name="T1" fmla="*/ 94 h 103"/>
                      <a:gd name="T2" fmla="*/ 285 w 286"/>
                      <a:gd name="T3" fmla="*/ 98 h 103"/>
                      <a:gd name="T4" fmla="*/ 131 w 286"/>
                      <a:gd name="T5" fmla="*/ 15 h 103"/>
                      <a:gd name="T6" fmla="*/ 134 w 286"/>
                      <a:gd name="T7" fmla="*/ 33 h 103"/>
                      <a:gd name="T8" fmla="*/ 124 w 286"/>
                      <a:gd name="T9" fmla="*/ 19 h 103"/>
                      <a:gd name="T10" fmla="*/ 139 w 286"/>
                      <a:gd name="T11" fmla="*/ 56 h 103"/>
                      <a:gd name="T12" fmla="*/ 122 w 286"/>
                      <a:gd name="T13" fmla="*/ 59 h 103"/>
                      <a:gd name="T14" fmla="*/ 105 w 286"/>
                      <a:gd name="T15" fmla="*/ 15 h 103"/>
                      <a:gd name="T16" fmla="*/ 105 w 286"/>
                      <a:gd name="T17" fmla="*/ 34 h 103"/>
                      <a:gd name="T18" fmla="*/ 102 w 286"/>
                      <a:gd name="T19" fmla="*/ 16 h 103"/>
                      <a:gd name="T20" fmla="*/ 114 w 286"/>
                      <a:gd name="T21" fmla="*/ 56 h 103"/>
                      <a:gd name="T22" fmla="*/ 97 w 286"/>
                      <a:gd name="T23" fmla="*/ 56 h 103"/>
                      <a:gd name="T24" fmla="*/ 83 w 286"/>
                      <a:gd name="T25" fmla="*/ 16 h 103"/>
                      <a:gd name="T26" fmla="*/ 80 w 286"/>
                      <a:gd name="T27" fmla="*/ 34 h 103"/>
                      <a:gd name="T28" fmla="*/ 80 w 286"/>
                      <a:gd name="T29" fmla="*/ 15 h 103"/>
                      <a:gd name="T30" fmla="*/ 89 w 286"/>
                      <a:gd name="T31" fmla="*/ 59 h 103"/>
                      <a:gd name="T32" fmla="*/ 71 w 286"/>
                      <a:gd name="T33" fmla="*/ 56 h 103"/>
                      <a:gd name="T34" fmla="*/ 24 w 286"/>
                      <a:gd name="T35" fmla="*/ 87 h 103"/>
                      <a:gd name="T36" fmla="*/ 34 w 286"/>
                      <a:gd name="T37" fmla="*/ 72 h 103"/>
                      <a:gd name="T38" fmla="*/ 31 w 286"/>
                      <a:gd name="T39" fmla="*/ 90 h 103"/>
                      <a:gd name="T40" fmla="*/ 24 w 286"/>
                      <a:gd name="T41" fmla="*/ 49 h 103"/>
                      <a:gd name="T42" fmla="*/ 38 w 286"/>
                      <a:gd name="T43" fmla="*/ 59 h 103"/>
                      <a:gd name="T44" fmla="*/ 22 w 286"/>
                      <a:gd name="T45" fmla="*/ 28 h 103"/>
                      <a:gd name="T46" fmla="*/ 37 w 286"/>
                      <a:gd name="T47" fmla="*/ 19 h 103"/>
                      <a:gd name="T48" fmla="*/ 55 w 286"/>
                      <a:gd name="T49" fmla="*/ 90 h 103"/>
                      <a:gd name="T50" fmla="*/ 52 w 286"/>
                      <a:gd name="T51" fmla="*/ 72 h 103"/>
                      <a:gd name="T52" fmla="*/ 61 w 286"/>
                      <a:gd name="T53" fmla="*/ 87 h 103"/>
                      <a:gd name="T54" fmla="*/ 46 w 286"/>
                      <a:gd name="T55" fmla="*/ 56 h 103"/>
                      <a:gd name="T56" fmla="*/ 64 w 286"/>
                      <a:gd name="T57" fmla="*/ 53 h 103"/>
                      <a:gd name="T58" fmla="*/ 229 w 286"/>
                      <a:gd name="T59" fmla="*/ 90 h 103"/>
                      <a:gd name="T60" fmla="*/ 74 w 286"/>
                      <a:gd name="T61" fmla="*/ 87 h 103"/>
                      <a:gd name="T62" fmla="*/ 80 w 286"/>
                      <a:gd name="T63" fmla="*/ 71 h 103"/>
                      <a:gd name="T64" fmla="*/ 238 w 286"/>
                      <a:gd name="T65" fmla="*/ 77 h 103"/>
                      <a:gd name="T66" fmla="*/ 156 w 286"/>
                      <a:gd name="T67" fmla="*/ 65 h 103"/>
                      <a:gd name="T68" fmla="*/ 156 w 286"/>
                      <a:gd name="T69" fmla="*/ 46 h 103"/>
                      <a:gd name="T70" fmla="*/ 159 w 286"/>
                      <a:gd name="T71" fmla="*/ 65 h 103"/>
                      <a:gd name="T72" fmla="*/ 146 w 286"/>
                      <a:gd name="T73" fmla="*/ 24 h 103"/>
                      <a:gd name="T74" fmla="*/ 165 w 286"/>
                      <a:gd name="T75" fmla="*/ 24 h 103"/>
                      <a:gd name="T76" fmla="*/ 177 w 286"/>
                      <a:gd name="T77" fmla="*/ 65 h 103"/>
                      <a:gd name="T78" fmla="*/ 180 w 286"/>
                      <a:gd name="T79" fmla="*/ 46 h 103"/>
                      <a:gd name="T80" fmla="*/ 180 w 286"/>
                      <a:gd name="T81" fmla="*/ 65 h 103"/>
                      <a:gd name="T82" fmla="*/ 172 w 286"/>
                      <a:gd name="T83" fmla="*/ 21 h 103"/>
                      <a:gd name="T84" fmla="*/ 190 w 286"/>
                      <a:gd name="T85" fmla="*/ 24 h 103"/>
                      <a:gd name="T86" fmla="*/ 199 w 286"/>
                      <a:gd name="T87" fmla="*/ 62 h 103"/>
                      <a:gd name="T88" fmla="*/ 208 w 286"/>
                      <a:gd name="T89" fmla="*/ 47 h 103"/>
                      <a:gd name="T90" fmla="*/ 205 w 286"/>
                      <a:gd name="T91" fmla="*/ 65 h 103"/>
                      <a:gd name="T92" fmla="*/ 199 w 286"/>
                      <a:gd name="T93" fmla="*/ 19 h 103"/>
                      <a:gd name="T94" fmla="*/ 214 w 286"/>
                      <a:gd name="T95" fmla="*/ 28 h 103"/>
                      <a:gd name="T96" fmla="*/ 222 w 286"/>
                      <a:gd name="T97" fmla="*/ 59 h 103"/>
                      <a:gd name="T98" fmla="*/ 236 w 286"/>
                      <a:gd name="T99" fmla="*/ 49 h 103"/>
                      <a:gd name="T100" fmla="*/ 229 w 286"/>
                      <a:gd name="T101" fmla="*/ 34 h 103"/>
                      <a:gd name="T102" fmla="*/ 226 w 286"/>
                      <a:gd name="T103" fmla="*/ 16 h 103"/>
                      <a:gd name="T104" fmla="*/ 236 w 286"/>
                      <a:gd name="T105" fmla="*/ 31 h 103"/>
                      <a:gd name="T106" fmla="*/ 246 w 286"/>
                      <a:gd name="T107" fmla="*/ 80 h 103"/>
                      <a:gd name="T108" fmla="*/ 263 w 286"/>
                      <a:gd name="T109" fmla="*/ 77 h 103"/>
                      <a:gd name="T110" fmla="*/ 255 w 286"/>
                      <a:gd name="T111" fmla="*/ 65 h 103"/>
                      <a:gd name="T112" fmla="*/ 255 w 286"/>
                      <a:gd name="T113" fmla="*/ 46 h 103"/>
                      <a:gd name="T114" fmla="*/ 258 w 286"/>
                      <a:gd name="T115" fmla="*/ 65 h 103"/>
                      <a:gd name="T116" fmla="*/ 246 w 286"/>
                      <a:gd name="T117" fmla="*/ 24 h 103"/>
                      <a:gd name="T118" fmla="*/ 264 w 286"/>
                      <a:gd name="T119" fmla="*/ 2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6" h="103">
                        <a:moveTo>
                          <a:pt x="278" y="0"/>
                        </a:moveTo>
                        <a:lnTo>
                          <a:pt x="9" y="0"/>
                        </a:lnTo>
                        <a:lnTo>
                          <a:pt x="9" y="0"/>
                        </a:lnTo>
                        <a:lnTo>
                          <a:pt x="6" y="1"/>
                        </a:lnTo>
                        <a:lnTo>
                          <a:pt x="2" y="3"/>
                        </a:lnTo>
                        <a:lnTo>
                          <a:pt x="0" y="5"/>
                        </a:lnTo>
                        <a:lnTo>
                          <a:pt x="0" y="9"/>
                        </a:lnTo>
                        <a:lnTo>
                          <a:pt x="0" y="94"/>
                        </a:lnTo>
                        <a:lnTo>
                          <a:pt x="0" y="94"/>
                        </a:lnTo>
                        <a:lnTo>
                          <a:pt x="0" y="98"/>
                        </a:lnTo>
                        <a:lnTo>
                          <a:pt x="2" y="101"/>
                        </a:lnTo>
                        <a:lnTo>
                          <a:pt x="6" y="103"/>
                        </a:lnTo>
                        <a:lnTo>
                          <a:pt x="9" y="103"/>
                        </a:lnTo>
                        <a:lnTo>
                          <a:pt x="278" y="103"/>
                        </a:lnTo>
                        <a:lnTo>
                          <a:pt x="278" y="103"/>
                        </a:lnTo>
                        <a:lnTo>
                          <a:pt x="281" y="103"/>
                        </a:lnTo>
                        <a:lnTo>
                          <a:pt x="284" y="101"/>
                        </a:lnTo>
                        <a:lnTo>
                          <a:pt x="285" y="98"/>
                        </a:lnTo>
                        <a:lnTo>
                          <a:pt x="286" y="94"/>
                        </a:lnTo>
                        <a:lnTo>
                          <a:pt x="286" y="9"/>
                        </a:lnTo>
                        <a:lnTo>
                          <a:pt x="286" y="9"/>
                        </a:lnTo>
                        <a:lnTo>
                          <a:pt x="285" y="5"/>
                        </a:lnTo>
                        <a:lnTo>
                          <a:pt x="284" y="3"/>
                        </a:lnTo>
                        <a:lnTo>
                          <a:pt x="281" y="1"/>
                        </a:lnTo>
                        <a:lnTo>
                          <a:pt x="278" y="0"/>
                        </a:lnTo>
                        <a:lnTo>
                          <a:pt x="278" y="0"/>
                        </a:lnTo>
                        <a:close/>
                        <a:moveTo>
                          <a:pt x="131" y="15"/>
                        </a:moveTo>
                        <a:lnTo>
                          <a:pt x="131" y="15"/>
                        </a:lnTo>
                        <a:lnTo>
                          <a:pt x="134" y="16"/>
                        </a:lnTo>
                        <a:lnTo>
                          <a:pt x="137" y="19"/>
                        </a:lnTo>
                        <a:lnTo>
                          <a:pt x="139" y="21"/>
                        </a:lnTo>
                        <a:lnTo>
                          <a:pt x="139" y="24"/>
                        </a:lnTo>
                        <a:lnTo>
                          <a:pt x="139" y="24"/>
                        </a:lnTo>
                        <a:lnTo>
                          <a:pt x="139" y="28"/>
                        </a:lnTo>
                        <a:lnTo>
                          <a:pt x="137" y="31"/>
                        </a:lnTo>
                        <a:lnTo>
                          <a:pt x="134" y="33"/>
                        </a:lnTo>
                        <a:lnTo>
                          <a:pt x="131" y="34"/>
                        </a:lnTo>
                        <a:lnTo>
                          <a:pt x="131" y="34"/>
                        </a:lnTo>
                        <a:lnTo>
                          <a:pt x="127" y="33"/>
                        </a:lnTo>
                        <a:lnTo>
                          <a:pt x="124" y="31"/>
                        </a:lnTo>
                        <a:lnTo>
                          <a:pt x="122" y="28"/>
                        </a:lnTo>
                        <a:lnTo>
                          <a:pt x="121" y="24"/>
                        </a:lnTo>
                        <a:lnTo>
                          <a:pt x="121" y="24"/>
                        </a:lnTo>
                        <a:lnTo>
                          <a:pt x="122" y="21"/>
                        </a:lnTo>
                        <a:lnTo>
                          <a:pt x="124" y="19"/>
                        </a:lnTo>
                        <a:lnTo>
                          <a:pt x="127" y="16"/>
                        </a:lnTo>
                        <a:lnTo>
                          <a:pt x="131" y="15"/>
                        </a:lnTo>
                        <a:lnTo>
                          <a:pt x="131" y="15"/>
                        </a:lnTo>
                        <a:close/>
                        <a:moveTo>
                          <a:pt x="131" y="46"/>
                        </a:moveTo>
                        <a:lnTo>
                          <a:pt x="131" y="46"/>
                        </a:lnTo>
                        <a:lnTo>
                          <a:pt x="134" y="47"/>
                        </a:lnTo>
                        <a:lnTo>
                          <a:pt x="137" y="49"/>
                        </a:lnTo>
                        <a:lnTo>
                          <a:pt x="139" y="53"/>
                        </a:lnTo>
                        <a:lnTo>
                          <a:pt x="139" y="56"/>
                        </a:lnTo>
                        <a:lnTo>
                          <a:pt x="139" y="56"/>
                        </a:lnTo>
                        <a:lnTo>
                          <a:pt x="139" y="59"/>
                        </a:lnTo>
                        <a:lnTo>
                          <a:pt x="137" y="62"/>
                        </a:lnTo>
                        <a:lnTo>
                          <a:pt x="134" y="65"/>
                        </a:lnTo>
                        <a:lnTo>
                          <a:pt x="131" y="65"/>
                        </a:lnTo>
                        <a:lnTo>
                          <a:pt x="131" y="65"/>
                        </a:lnTo>
                        <a:lnTo>
                          <a:pt x="127" y="65"/>
                        </a:lnTo>
                        <a:lnTo>
                          <a:pt x="124" y="62"/>
                        </a:lnTo>
                        <a:lnTo>
                          <a:pt x="122" y="59"/>
                        </a:lnTo>
                        <a:lnTo>
                          <a:pt x="121" y="56"/>
                        </a:lnTo>
                        <a:lnTo>
                          <a:pt x="121" y="56"/>
                        </a:lnTo>
                        <a:lnTo>
                          <a:pt x="122" y="53"/>
                        </a:lnTo>
                        <a:lnTo>
                          <a:pt x="124" y="49"/>
                        </a:lnTo>
                        <a:lnTo>
                          <a:pt x="127" y="47"/>
                        </a:lnTo>
                        <a:lnTo>
                          <a:pt x="131" y="46"/>
                        </a:lnTo>
                        <a:lnTo>
                          <a:pt x="131" y="46"/>
                        </a:lnTo>
                        <a:close/>
                        <a:moveTo>
                          <a:pt x="105" y="15"/>
                        </a:moveTo>
                        <a:lnTo>
                          <a:pt x="105" y="15"/>
                        </a:lnTo>
                        <a:lnTo>
                          <a:pt x="109" y="16"/>
                        </a:lnTo>
                        <a:lnTo>
                          <a:pt x="112" y="19"/>
                        </a:lnTo>
                        <a:lnTo>
                          <a:pt x="114" y="21"/>
                        </a:lnTo>
                        <a:lnTo>
                          <a:pt x="114" y="24"/>
                        </a:lnTo>
                        <a:lnTo>
                          <a:pt x="114" y="24"/>
                        </a:lnTo>
                        <a:lnTo>
                          <a:pt x="114" y="28"/>
                        </a:lnTo>
                        <a:lnTo>
                          <a:pt x="112" y="31"/>
                        </a:lnTo>
                        <a:lnTo>
                          <a:pt x="109" y="33"/>
                        </a:lnTo>
                        <a:lnTo>
                          <a:pt x="105" y="34"/>
                        </a:lnTo>
                        <a:lnTo>
                          <a:pt x="105" y="34"/>
                        </a:lnTo>
                        <a:lnTo>
                          <a:pt x="102" y="33"/>
                        </a:lnTo>
                        <a:lnTo>
                          <a:pt x="99" y="31"/>
                        </a:lnTo>
                        <a:lnTo>
                          <a:pt x="97" y="28"/>
                        </a:lnTo>
                        <a:lnTo>
                          <a:pt x="97" y="24"/>
                        </a:lnTo>
                        <a:lnTo>
                          <a:pt x="97" y="24"/>
                        </a:lnTo>
                        <a:lnTo>
                          <a:pt x="97" y="21"/>
                        </a:lnTo>
                        <a:lnTo>
                          <a:pt x="99" y="19"/>
                        </a:lnTo>
                        <a:lnTo>
                          <a:pt x="102" y="16"/>
                        </a:lnTo>
                        <a:lnTo>
                          <a:pt x="105" y="15"/>
                        </a:lnTo>
                        <a:lnTo>
                          <a:pt x="105" y="15"/>
                        </a:lnTo>
                        <a:close/>
                        <a:moveTo>
                          <a:pt x="105" y="46"/>
                        </a:moveTo>
                        <a:lnTo>
                          <a:pt x="105" y="46"/>
                        </a:lnTo>
                        <a:lnTo>
                          <a:pt x="109" y="47"/>
                        </a:lnTo>
                        <a:lnTo>
                          <a:pt x="112" y="49"/>
                        </a:lnTo>
                        <a:lnTo>
                          <a:pt x="114" y="53"/>
                        </a:lnTo>
                        <a:lnTo>
                          <a:pt x="114" y="56"/>
                        </a:lnTo>
                        <a:lnTo>
                          <a:pt x="114" y="56"/>
                        </a:lnTo>
                        <a:lnTo>
                          <a:pt x="114" y="59"/>
                        </a:lnTo>
                        <a:lnTo>
                          <a:pt x="112" y="62"/>
                        </a:lnTo>
                        <a:lnTo>
                          <a:pt x="109" y="65"/>
                        </a:lnTo>
                        <a:lnTo>
                          <a:pt x="105" y="65"/>
                        </a:lnTo>
                        <a:lnTo>
                          <a:pt x="105" y="65"/>
                        </a:lnTo>
                        <a:lnTo>
                          <a:pt x="102" y="65"/>
                        </a:lnTo>
                        <a:lnTo>
                          <a:pt x="99" y="62"/>
                        </a:lnTo>
                        <a:lnTo>
                          <a:pt x="97" y="59"/>
                        </a:lnTo>
                        <a:lnTo>
                          <a:pt x="97" y="56"/>
                        </a:lnTo>
                        <a:lnTo>
                          <a:pt x="97" y="56"/>
                        </a:lnTo>
                        <a:lnTo>
                          <a:pt x="97" y="53"/>
                        </a:lnTo>
                        <a:lnTo>
                          <a:pt x="99" y="49"/>
                        </a:lnTo>
                        <a:lnTo>
                          <a:pt x="102" y="47"/>
                        </a:lnTo>
                        <a:lnTo>
                          <a:pt x="105" y="46"/>
                        </a:lnTo>
                        <a:lnTo>
                          <a:pt x="105" y="46"/>
                        </a:lnTo>
                        <a:close/>
                        <a:moveTo>
                          <a:pt x="80" y="15"/>
                        </a:moveTo>
                        <a:lnTo>
                          <a:pt x="80" y="15"/>
                        </a:lnTo>
                        <a:lnTo>
                          <a:pt x="83" y="16"/>
                        </a:lnTo>
                        <a:lnTo>
                          <a:pt x="87" y="19"/>
                        </a:lnTo>
                        <a:lnTo>
                          <a:pt x="89" y="21"/>
                        </a:lnTo>
                        <a:lnTo>
                          <a:pt x="90" y="24"/>
                        </a:lnTo>
                        <a:lnTo>
                          <a:pt x="90" y="24"/>
                        </a:lnTo>
                        <a:lnTo>
                          <a:pt x="89" y="28"/>
                        </a:lnTo>
                        <a:lnTo>
                          <a:pt x="87" y="31"/>
                        </a:lnTo>
                        <a:lnTo>
                          <a:pt x="83" y="33"/>
                        </a:lnTo>
                        <a:lnTo>
                          <a:pt x="80" y="34"/>
                        </a:lnTo>
                        <a:lnTo>
                          <a:pt x="80" y="34"/>
                        </a:lnTo>
                        <a:lnTo>
                          <a:pt x="77" y="33"/>
                        </a:lnTo>
                        <a:lnTo>
                          <a:pt x="74" y="31"/>
                        </a:lnTo>
                        <a:lnTo>
                          <a:pt x="71" y="28"/>
                        </a:lnTo>
                        <a:lnTo>
                          <a:pt x="71" y="24"/>
                        </a:lnTo>
                        <a:lnTo>
                          <a:pt x="71" y="24"/>
                        </a:lnTo>
                        <a:lnTo>
                          <a:pt x="71" y="21"/>
                        </a:lnTo>
                        <a:lnTo>
                          <a:pt x="74" y="19"/>
                        </a:lnTo>
                        <a:lnTo>
                          <a:pt x="77" y="16"/>
                        </a:lnTo>
                        <a:lnTo>
                          <a:pt x="80" y="15"/>
                        </a:lnTo>
                        <a:lnTo>
                          <a:pt x="80" y="15"/>
                        </a:lnTo>
                        <a:close/>
                        <a:moveTo>
                          <a:pt x="80" y="46"/>
                        </a:moveTo>
                        <a:lnTo>
                          <a:pt x="80" y="46"/>
                        </a:lnTo>
                        <a:lnTo>
                          <a:pt x="83" y="47"/>
                        </a:lnTo>
                        <a:lnTo>
                          <a:pt x="87" y="49"/>
                        </a:lnTo>
                        <a:lnTo>
                          <a:pt x="89" y="53"/>
                        </a:lnTo>
                        <a:lnTo>
                          <a:pt x="90" y="56"/>
                        </a:lnTo>
                        <a:lnTo>
                          <a:pt x="90" y="56"/>
                        </a:lnTo>
                        <a:lnTo>
                          <a:pt x="89" y="59"/>
                        </a:lnTo>
                        <a:lnTo>
                          <a:pt x="87" y="62"/>
                        </a:lnTo>
                        <a:lnTo>
                          <a:pt x="83" y="65"/>
                        </a:lnTo>
                        <a:lnTo>
                          <a:pt x="80" y="65"/>
                        </a:lnTo>
                        <a:lnTo>
                          <a:pt x="80" y="65"/>
                        </a:lnTo>
                        <a:lnTo>
                          <a:pt x="77" y="65"/>
                        </a:lnTo>
                        <a:lnTo>
                          <a:pt x="74" y="62"/>
                        </a:lnTo>
                        <a:lnTo>
                          <a:pt x="71" y="59"/>
                        </a:lnTo>
                        <a:lnTo>
                          <a:pt x="71" y="56"/>
                        </a:lnTo>
                        <a:lnTo>
                          <a:pt x="71" y="56"/>
                        </a:lnTo>
                        <a:lnTo>
                          <a:pt x="71" y="53"/>
                        </a:lnTo>
                        <a:lnTo>
                          <a:pt x="74" y="49"/>
                        </a:lnTo>
                        <a:lnTo>
                          <a:pt x="77" y="47"/>
                        </a:lnTo>
                        <a:lnTo>
                          <a:pt x="80" y="46"/>
                        </a:lnTo>
                        <a:lnTo>
                          <a:pt x="80" y="46"/>
                        </a:lnTo>
                        <a:close/>
                        <a:moveTo>
                          <a:pt x="31" y="90"/>
                        </a:moveTo>
                        <a:lnTo>
                          <a:pt x="31" y="90"/>
                        </a:lnTo>
                        <a:lnTo>
                          <a:pt x="26" y="89"/>
                        </a:lnTo>
                        <a:lnTo>
                          <a:pt x="24" y="87"/>
                        </a:lnTo>
                        <a:lnTo>
                          <a:pt x="22" y="84"/>
                        </a:lnTo>
                        <a:lnTo>
                          <a:pt x="21" y="80"/>
                        </a:lnTo>
                        <a:lnTo>
                          <a:pt x="21" y="80"/>
                        </a:lnTo>
                        <a:lnTo>
                          <a:pt x="22" y="77"/>
                        </a:lnTo>
                        <a:lnTo>
                          <a:pt x="24" y="73"/>
                        </a:lnTo>
                        <a:lnTo>
                          <a:pt x="26" y="72"/>
                        </a:lnTo>
                        <a:lnTo>
                          <a:pt x="31" y="71"/>
                        </a:lnTo>
                        <a:lnTo>
                          <a:pt x="31" y="71"/>
                        </a:lnTo>
                        <a:lnTo>
                          <a:pt x="34" y="72"/>
                        </a:lnTo>
                        <a:lnTo>
                          <a:pt x="37" y="73"/>
                        </a:lnTo>
                        <a:lnTo>
                          <a:pt x="38" y="77"/>
                        </a:lnTo>
                        <a:lnTo>
                          <a:pt x="40" y="80"/>
                        </a:lnTo>
                        <a:lnTo>
                          <a:pt x="40" y="80"/>
                        </a:lnTo>
                        <a:lnTo>
                          <a:pt x="38" y="84"/>
                        </a:lnTo>
                        <a:lnTo>
                          <a:pt x="37" y="87"/>
                        </a:lnTo>
                        <a:lnTo>
                          <a:pt x="34" y="89"/>
                        </a:lnTo>
                        <a:lnTo>
                          <a:pt x="31" y="90"/>
                        </a:lnTo>
                        <a:lnTo>
                          <a:pt x="31" y="90"/>
                        </a:lnTo>
                        <a:close/>
                        <a:moveTo>
                          <a:pt x="31" y="65"/>
                        </a:moveTo>
                        <a:lnTo>
                          <a:pt x="31" y="65"/>
                        </a:lnTo>
                        <a:lnTo>
                          <a:pt x="26" y="65"/>
                        </a:lnTo>
                        <a:lnTo>
                          <a:pt x="24" y="62"/>
                        </a:lnTo>
                        <a:lnTo>
                          <a:pt x="22" y="59"/>
                        </a:lnTo>
                        <a:lnTo>
                          <a:pt x="21" y="56"/>
                        </a:lnTo>
                        <a:lnTo>
                          <a:pt x="21" y="56"/>
                        </a:lnTo>
                        <a:lnTo>
                          <a:pt x="22" y="53"/>
                        </a:lnTo>
                        <a:lnTo>
                          <a:pt x="24" y="49"/>
                        </a:lnTo>
                        <a:lnTo>
                          <a:pt x="26" y="47"/>
                        </a:lnTo>
                        <a:lnTo>
                          <a:pt x="31" y="46"/>
                        </a:lnTo>
                        <a:lnTo>
                          <a:pt x="31" y="46"/>
                        </a:lnTo>
                        <a:lnTo>
                          <a:pt x="34" y="47"/>
                        </a:lnTo>
                        <a:lnTo>
                          <a:pt x="37" y="49"/>
                        </a:lnTo>
                        <a:lnTo>
                          <a:pt x="38" y="53"/>
                        </a:lnTo>
                        <a:lnTo>
                          <a:pt x="40" y="56"/>
                        </a:lnTo>
                        <a:lnTo>
                          <a:pt x="40" y="56"/>
                        </a:lnTo>
                        <a:lnTo>
                          <a:pt x="38" y="59"/>
                        </a:lnTo>
                        <a:lnTo>
                          <a:pt x="37" y="62"/>
                        </a:lnTo>
                        <a:lnTo>
                          <a:pt x="34" y="65"/>
                        </a:lnTo>
                        <a:lnTo>
                          <a:pt x="31" y="65"/>
                        </a:lnTo>
                        <a:lnTo>
                          <a:pt x="31" y="65"/>
                        </a:lnTo>
                        <a:close/>
                        <a:moveTo>
                          <a:pt x="31" y="34"/>
                        </a:moveTo>
                        <a:lnTo>
                          <a:pt x="31" y="34"/>
                        </a:lnTo>
                        <a:lnTo>
                          <a:pt x="26" y="33"/>
                        </a:lnTo>
                        <a:lnTo>
                          <a:pt x="24" y="31"/>
                        </a:lnTo>
                        <a:lnTo>
                          <a:pt x="22" y="28"/>
                        </a:lnTo>
                        <a:lnTo>
                          <a:pt x="21" y="24"/>
                        </a:lnTo>
                        <a:lnTo>
                          <a:pt x="21" y="24"/>
                        </a:lnTo>
                        <a:lnTo>
                          <a:pt x="22" y="21"/>
                        </a:lnTo>
                        <a:lnTo>
                          <a:pt x="24" y="19"/>
                        </a:lnTo>
                        <a:lnTo>
                          <a:pt x="26" y="16"/>
                        </a:lnTo>
                        <a:lnTo>
                          <a:pt x="31" y="15"/>
                        </a:lnTo>
                        <a:lnTo>
                          <a:pt x="31" y="15"/>
                        </a:lnTo>
                        <a:lnTo>
                          <a:pt x="34" y="16"/>
                        </a:lnTo>
                        <a:lnTo>
                          <a:pt x="37" y="19"/>
                        </a:lnTo>
                        <a:lnTo>
                          <a:pt x="38" y="21"/>
                        </a:lnTo>
                        <a:lnTo>
                          <a:pt x="40" y="24"/>
                        </a:lnTo>
                        <a:lnTo>
                          <a:pt x="40" y="24"/>
                        </a:lnTo>
                        <a:lnTo>
                          <a:pt x="38" y="28"/>
                        </a:lnTo>
                        <a:lnTo>
                          <a:pt x="37" y="31"/>
                        </a:lnTo>
                        <a:lnTo>
                          <a:pt x="34" y="33"/>
                        </a:lnTo>
                        <a:lnTo>
                          <a:pt x="31" y="34"/>
                        </a:lnTo>
                        <a:lnTo>
                          <a:pt x="31" y="34"/>
                        </a:lnTo>
                        <a:close/>
                        <a:moveTo>
                          <a:pt x="55" y="90"/>
                        </a:moveTo>
                        <a:lnTo>
                          <a:pt x="55" y="90"/>
                        </a:lnTo>
                        <a:lnTo>
                          <a:pt x="52" y="89"/>
                        </a:lnTo>
                        <a:lnTo>
                          <a:pt x="48" y="87"/>
                        </a:lnTo>
                        <a:lnTo>
                          <a:pt x="47" y="84"/>
                        </a:lnTo>
                        <a:lnTo>
                          <a:pt x="46" y="80"/>
                        </a:lnTo>
                        <a:lnTo>
                          <a:pt x="46" y="80"/>
                        </a:lnTo>
                        <a:lnTo>
                          <a:pt x="47" y="77"/>
                        </a:lnTo>
                        <a:lnTo>
                          <a:pt x="48" y="73"/>
                        </a:lnTo>
                        <a:lnTo>
                          <a:pt x="52" y="72"/>
                        </a:lnTo>
                        <a:lnTo>
                          <a:pt x="55" y="71"/>
                        </a:lnTo>
                        <a:lnTo>
                          <a:pt x="55" y="71"/>
                        </a:lnTo>
                        <a:lnTo>
                          <a:pt x="59" y="72"/>
                        </a:lnTo>
                        <a:lnTo>
                          <a:pt x="61" y="73"/>
                        </a:lnTo>
                        <a:lnTo>
                          <a:pt x="64" y="77"/>
                        </a:lnTo>
                        <a:lnTo>
                          <a:pt x="65" y="80"/>
                        </a:lnTo>
                        <a:lnTo>
                          <a:pt x="65" y="80"/>
                        </a:lnTo>
                        <a:lnTo>
                          <a:pt x="64" y="84"/>
                        </a:lnTo>
                        <a:lnTo>
                          <a:pt x="61" y="87"/>
                        </a:lnTo>
                        <a:lnTo>
                          <a:pt x="59" y="89"/>
                        </a:lnTo>
                        <a:lnTo>
                          <a:pt x="55" y="90"/>
                        </a:lnTo>
                        <a:lnTo>
                          <a:pt x="55" y="90"/>
                        </a:lnTo>
                        <a:close/>
                        <a:moveTo>
                          <a:pt x="55" y="65"/>
                        </a:moveTo>
                        <a:lnTo>
                          <a:pt x="55" y="65"/>
                        </a:lnTo>
                        <a:lnTo>
                          <a:pt x="52" y="65"/>
                        </a:lnTo>
                        <a:lnTo>
                          <a:pt x="48" y="62"/>
                        </a:lnTo>
                        <a:lnTo>
                          <a:pt x="47" y="59"/>
                        </a:lnTo>
                        <a:lnTo>
                          <a:pt x="46" y="56"/>
                        </a:lnTo>
                        <a:lnTo>
                          <a:pt x="46" y="56"/>
                        </a:lnTo>
                        <a:lnTo>
                          <a:pt x="47" y="53"/>
                        </a:lnTo>
                        <a:lnTo>
                          <a:pt x="48" y="49"/>
                        </a:lnTo>
                        <a:lnTo>
                          <a:pt x="52" y="47"/>
                        </a:lnTo>
                        <a:lnTo>
                          <a:pt x="55" y="46"/>
                        </a:lnTo>
                        <a:lnTo>
                          <a:pt x="55" y="46"/>
                        </a:lnTo>
                        <a:lnTo>
                          <a:pt x="59" y="47"/>
                        </a:lnTo>
                        <a:lnTo>
                          <a:pt x="61" y="49"/>
                        </a:lnTo>
                        <a:lnTo>
                          <a:pt x="64" y="53"/>
                        </a:lnTo>
                        <a:lnTo>
                          <a:pt x="65" y="56"/>
                        </a:lnTo>
                        <a:lnTo>
                          <a:pt x="65" y="56"/>
                        </a:lnTo>
                        <a:lnTo>
                          <a:pt x="64" y="59"/>
                        </a:lnTo>
                        <a:lnTo>
                          <a:pt x="61" y="62"/>
                        </a:lnTo>
                        <a:lnTo>
                          <a:pt x="59" y="65"/>
                        </a:lnTo>
                        <a:lnTo>
                          <a:pt x="55" y="65"/>
                        </a:lnTo>
                        <a:lnTo>
                          <a:pt x="55" y="65"/>
                        </a:lnTo>
                        <a:close/>
                        <a:moveTo>
                          <a:pt x="229" y="90"/>
                        </a:moveTo>
                        <a:lnTo>
                          <a:pt x="229" y="90"/>
                        </a:lnTo>
                        <a:lnTo>
                          <a:pt x="229" y="90"/>
                        </a:lnTo>
                        <a:lnTo>
                          <a:pt x="229" y="90"/>
                        </a:lnTo>
                        <a:lnTo>
                          <a:pt x="80" y="90"/>
                        </a:lnTo>
                        <a:lnTo>
                          <a:pt x="80" y="90"/>
                        </a:lnTo>
                        <a:lnTo>
                          <a:pt x="80" y="90"/>
                        </a:lnTo>
                        <a:lnTo>
                          <a:pt x="80" y="90"/>
                        </a:lnTo>
                        <a:lnTo>
                          <a:pt x="80" y="90"/>
                        </a:lnTo>
                        <a:lnTo>
                          <a:pt x="77" y="89"/>
                        </a:lnTo>
                        <a:lnTo>
                          <a:pt x="74" y="87"/>
                        </a:lnTo>
                        <a:lnTo>
                          <a:pt x="71" y="84"/>
                        </a:lnTo>
                        <a:lnTo>
                          <a:pt x="71" y="80"/>
                        </a:lnTo>
                        <a:lnTo>
                          <a:pt x="71" y="80"/>
                        </a:lnTo>
                        <a:lnTo>
                          <a:pt x="71" y="77"/>
                        </a:lnTo>
                        <a:lnTo>
                          <a:pt x="74" y="73"/>
                        </a:lnTo>
                        <a:lnTo>
                          <a:pt x="77" y="72"/>
                        </a:lnTo>
                        <a:lnTo>
                          <a:pt x="80" y="71"/>
                        </a:lnTo>
                        <a:lnTo>
                          <a:pt x="80" y="71"/>
                        </a:lnTo>
                        <a:lnTo>
                          <a:pt x="80" y="71"/>
                        </a:lnTo>
                        <a:lnTo>
                          <a:pt x="80" y="71"/>
                        </a:lnTo>
                        <a:lnTo>
                          <a:pt x="229" y="71"/>
                        </a:lnTo>
                        <a:lnTo>
                          <a:pt x="229" y="71"/>
                        </a:lnTo>
                        <a:lnTo>
                          <a:pt x="229" y="71"/>
                        </a:lnTo>
                        <a:lnTo>
                          <a:pt x="229" y="71"/>
                        </a:lnTo>
                        <a:lnTo>
                          <a:pt x="229" y="71"/>
                        </a:lnTo>
                        <a:lnTo>
                          <a:pt x="234" y="72"/>
                        </a:lnTo>
                        <a:lnTo>
                          <a:pt x="236" y="73"/>
                        </a:lnTo>
                        <a:lnTo>
                          <a:pt x="238" y="77"/>
                        </a:lnTo>
                        <a:lnTo>
                          <a:pt x="239" y="80"/>
                        </a:lnTo>
                        <a:lnTo>
                          <a:pt x="239" y="80"/>
                        </a:lnTo>
                        <a:lnTo>
                          <a:pt x="238" y="84"/>
                        </a:lnTo>
                        <a:lnTo>
                          <a:pt x="236" y="87"/>
                        </a:lnTo>
                        <a:lnTo>
                          <a:pt x="234" y="89"/>
                        </a:lnTo>
                        <a:lnTo>
                          <a:pt x="229" y="90"/>
                        </a:lnTo>
                        <a:lnTo>
                          <a:pt x="229" y="90"/>
                        </a:lnTo>
                        <a:close/>
                        <a:moveTo>
                          <a:pt x="156" y="65"/>
                        </a:moveTo>
                        <a:lnTo>
                          <a:pt x="156" y="65"/>
                        </a:lnTo>
                        <a:lnTo>
                          <a:pt x="151" y="65"/>
                        </a:lnTo>
                        <a:lnTo>
                          <a:pt x="149" y="62"/>
                        </a:lnTo>
                        <a:lnTo>
                          <a:pt x="147" y="59"/>
                        </a:lnTo>
                        <a:lnTo>
                          <a:pt x="146" y="56"/>
                        </a:lnTo>
                        <a:lnTo>
                          <a:pt x="146" y="56"/>
                        </a:lnTo>
                        <a:lnTo>
                          <a:pt x="147" y="53"/>
                        </a:lnTo>
                        <a:lnTo>
                          <a:pt x="149" y="49"/>
                        </a:lnTo>
                        <a:lnTo>
                          <a:pt x="151" y="47"/>
                        </a:lnTo>
                        <a:lnTo>
                          <a:pt x="156" y="46"/>
                        </a:lnTo>
                        <a:lnTo>
                          <a:pt x="156" y="46"/>
                        </a:lnTo>
                        <a:lnTo>
                          <a:pt x="159" y="47"/>
                        </a:lnTo>
                        <a:lnTo>
                          <a:pt x="162" y="49"/>
                        </a:lnTo>
                        <a:lnTo>
                          <a:pt x="163" y="53"/>
                        </a:lnTo>
                        <a:lnTo>
                          <a:pt x="165" y="56"/>
                        </a:lnTo>
                        <a:lnTo>
                          <a:pt x="165" y="56"/>
                        </a:lnTo>
                        <a:lnTo>
                          <a:pt x="163" y="59"/>
                        </a:lnTo>
                        <a:lnTo>
                          <a:pt x="162" y="62"/>
                        </a:lnTo>
                        <a:lnTo>
                          <a:pt x="159" y="65"/>
                        </a:lnTo>
                        <a:lnTo>
                          <a:pt x="156" y="65"/>
                        </a:lnTo>
                        <a:lnTo>
                          <a:pt x="156" y="65"/>
                        </a:lnTo>
                        <a:close/>
                        <a:moveTo>
                          <a:pt x="156" y="34"/>
                        </a:moveTo>
                        <a:lnTo>
                          <a:pt x="156" y="34"/>
                        </a:lnTo>
                        <a:lnTo>
                          <a:pt x="151" y="33"/>
                        </a:lnTo>
                        <a:lnTo>
                          <a:pt x="149" y="31"/>
                        </a:lnTo>
                        <a:lnTo>
                          <a:pt x="147" y="28"/>
                        </a:lnTo>
                        <a:lnTo>
                          <a:pt x="146" y="24"/>
                        </a:lnTo>
                        <a:lnTo>
                          <a:pt x="146" y="24"/>
                        </a:lnTo>
                        <a:lnTo>
                          <a:pt x="147" y="21"/>
                        </a:lnTo>
                        <a:lnTo>
                          <a:pt x="149" y="19"/>
                        </a:lnTo>
                        <a:lnTo>
                          <a:pt x="151" y="16"/>
                        </a:lnTo>
                        <a:lnTo>
                          <a:pt x="156" y="15"/>
                        </a:lnTo>
                        <a:lnTo>
                          <a:pt x="156" y="15"/>
                        </a:lnTo>
                        <a:lnTo>
                          <a:pt x="159" y="16"/>
                        </a:lnTo>
                        <a:lnTo>
                          <a:pt x="162" y="19"/>
                        </a:lnTo>
                        <a:lnTo>
                          <a:pt x="163" y="21"/>
                        </a:lnTo>
                        <a:lnTo>
                          <a:pt x="165" y="24"/>
                        </a:lnTo>
                        <a:lnTo>
                          <a:pt x="165" y="24"/>
                        </a:lnTo>
                        <a:lnTo>
                          <a:pt x="163" y="28"/>
                        </a:lnTo>
                        <a:lnTo>
                          <a:pt x="162" y="31"/>
                        </a:lnTo>
                        <a:lnTo>
                          <a:pt x="159" y="33"/>
                        </a:lnTo>
                        <a:lnTo>
                          <a:pt x="156" y="34"/>
                        </a:lnTo>
                        <a:lnTo>
                          <a:pt x="156" y="34"/>
                        </a:lnTo>
                        <a:close/>
                        <a:moveTo>
                          <a:pt x="180" y="65"/>
                        </a:moveTo>
                        <a:lnTo>
                          <a:pt x="180" y="65"/>
                        </a:lnTo>
                        <a:lnTo>
                          <a:pt x="177" y="65"/>
                        </a:lnTo>
                        <a:lnTo>
                          <a:pt x="173" y="62"/>
                        </a:lnTo>
                        <a:lnTo>
                          <a:pt x="172" y="59"/>
                        </a:lnTo>
                        <a:lnTo>
                          <a:pt x="171" y="56"/>
                        </a:lnTo>
                        <a:lnTo>
                          <a:pt x="171" y="56"/>
                        </a:lnTo>
                        <a:lnTo>
                          <a:pt x="172" y="53"/>
                        </a:lnTo>
                        <a:lnTo>
                          <a:pt x="173" y="49"/>
                        </a:lnTo>
                        <a:lnTo>
                          <a:pt x="177" y="47"/>
                        </a:lnTo>
                        <a:lnTo>
                          <a:pt x="180" y="46"/>
                        </a:lnTo>
                        <a:lnTo>
                          <a:pt x="180" y="46"/>
                        </a:lnTo>
                        <a:lnTo>
                          <a:pt x="184" y="47"/>
                        </a:lnTo>
                        <a:lnTo>
                          <a:pt x="187" y="49"/>
                        </a:lnTo>
                        <a:lnTo>
                          <a:pt x="189" y="53"/>
                        </a:lnTo>
                        <a:lnTo>
                          <a:pt x="190" y="56"/>
                        </a:lnTo>
                        <a:lnTo>
                          <a:pt x="190" y="56"/>
                        </a:lnTo>
                        <a:lnTo>
                          <a:pt x="189" y="59"/>
                        </a:lnTo>
                        <a:lnTo>
                          <a:pt x="187" y="62"/>
                        </a:lnTo>
                        <a:lnTo>
                          <a:pt x="184" y="65"/>
                        </a:lnTo>
                        <a:lnTo>
                          <a:pt x="180" y="65"/>
                        </a:lnTo>
                        <a:lnTo>
                          <a:pt x="180" y="65"/>
                        </a:lnTo>
                        <a:close/>
                        <a:moveTo>
                          <a:pt x="180" y="34"/>
                        </a:moveTo>
                        <a:lnTo>
                          <a:pt x="180" y="34"/>
                        </a:lnTo>
                        <a:lnTo>
                          <a:pt x="177" y="33"/>
                        </a:lnTo>
                        <a:lnTo>
                          <a:pt x="173" y="31"/>
                        </a:lnTo>
                        <a:lnTo>
                          <a:pt x="172" y="28"/>
                        </a:lnTo>
                        <a:lnTo>
                          <a:pt x="171" y="24"/>
                        </a:lnTo>
                        <a:lnTo>
                          <a:pt x="171" y="24"/>
                        </a:lnTo>
                        <a:lnTo>
                          <a:pt x="172" y="21"/>
                        </a:lnTo>
                        <a:lnTo>
                          <a:pt x="173" y="19"/>
                        </a:lnTo>
                        <a:lnTo>
                          <a:pt x="177" y="16"/>
                        </a:lnTo>
                        <a:lnTo>
                          <a:pt x="180" y="15"/>
                        </a:lnTo>
                        <a:lnTo>
                          <a:pt x="180" y="15"/>
                        </a:lnTo>
                        <a:lnTo>
                          <a:pt x="184" y="16"/>
                        </a:lnTo>
                        <a:lnTo>
                          <a:pt x="187" y="19"/>
                        </a:lnTo>
                        <a:lnTo>
                          <a:pt x="189" y="21"/>
                        </a:lnTo>
                        <a:lnTo>
                          <a:pt x="190" y="24"/>
                        </a:lnTo>
                        <a:lnTo>
                          <a:pt x="190" y="24"/>
                        </a:lnTo>
                        <a:lnTo>
                          <a:pt x="189" y="28"/>
                        </a:lnTo>
                        <a:lnTo>
                          <a:pt x="187" y="31"/>
                        </a:lnTo>
                        <a:lnTo>
                          <a:pt x="184" y="33"/>
                        </a:lnTo>
                        <a:lnTo>
                          <a:pt x="180" y="34"/>
                        </a:lnTo>
                        <a:lnTo>
                          <a:pt x="180" y="34"/>
                        </a:lnTo>
                        <a:close/>
                        <a:moveTo>
                          <a:pt x="205" y="65"/>
                        </a:moveTo>
                        <a:lnTo>
                          <a:pt x="205" y="65"/>
                        </a:lnTo>
                        <a:lnTo>
                          <a:pt x="202" y="65"/>
                        </a:lnTo>
                        <a:lnTo>
                          <a:pt x="199" y="62"/>
                        </a:lnTo>
                        <a:lnTo>
                          <a:pt x="196" y="59"/>
                        </a:lnTo>
                        <a:lnTo>
                          <a:pt x="196" y="56"/>
                        </a:lnTo>
                        <a:lnTo>
                          <a:pt x="196" y="56"/>
                        </a:lnTo>
                        <a:lnTo>
                          <a:pt x="196" y="53"/>
                        </a:lnTo>
                        <a:lnTo>
                          <a:pt x="199" y="49"/>
                        </a:lnTo>
                        <a:lnTo>
                          <a:pt x="202" y="47"/>
                        </a:lnTo>
                        <a:lnTo>
                          <a:pt x="205" y="46"/>
                        </a:lnTo>
                        <a:lnTo>
                          <a:pt x="205" y="46"/>
                        </a:lnTo>
                        <a:lnTo>
                          <a:pt x="208" y="47"/>
                        </a:lnTo>
                        <a:lnTo>
                          <a:pt x="212" y="49"/>
                        </a:lnTo>
                        <a:lnTo>
                          <a:pt x="214" y="53"/>
                        </a:lnTo>
                        <a:lnTo>
                          <a:pt x="215" y="56"/>
                        </a:lnTo>
                        <a:lnTo>
                          <a:pt x="215" y="56"/>
                        </a:lnTo>
                        <a:lnTo>
                          <a:pt x="214" y="59"/>
                        </a:lnTo>
                        <a:lnTo>
                          <a:pt x="212" y="62"/>
                        </a:lnTo>
                        <a:lnTo>
                          <a:pt x="208" y="65"/>
                        </a:lnTo>
                        <a:lnTo>
                          <a:pt x="205" y="65"/>
                        </a:lnTo>
                        <a:lnTo>
                          <a:pt x="205" y="65"/>
                        </a:lnTo>
                        <a:close/>
                        <a:moveTo>
                          <a:pt x="205" y="34"/>
                        </a:moveTo>
                        <a:lnTo>
                          <a:pt x="205" y="34"/>
                        </a:lnTo>
                        <a:lnTo>
                          <a:pt x="202" y="33"/>
                        </a:lnTo>
                        <a:lnTo>
                          <a:pt x="199" y="31"/>
                        </a:lnTo>
                        <a:lnTo>
                          <a:pt x="196" y="28"/>
                        </a:lnTo>
                        <a:lnTo>
                          <a:pt x="196" y="24"/>
                        </a:lnTo>
                        <a:lnTo>
                          <a:pt x="196" y="24"/>
                        </a:lnTo>
                        <a:lnTo>
                          <a:pt x="196" y="21"/>
                        </a:lnTo>
                        <a:lnTo>
                          <a:pt x="199" y="19"/>
                        </a:lnTo>
                        <a:lnTo>
                          <a:pt x="202" y="16"/>
                        </a:lnTo>
                        <a:lnTo>
                          <a:pt x="205" y="15"/>
                        </a:lnTo>
                        <a:lnTo>
                          <a:pt x="205" y="15"/>
                        </a:lnTo>
                        <a:lnTo>
                          <a:pt x="208" y="16"/>
                        </a:lnTo>
                        <a:lnTo>
                          <a:pt x="212" y="19"/>
                        </a:lnTo>
                        <a:lnTo>
                          <a:pt x="214" y="21"/>
                        </a:lnTo>
                        <a:lnTo>
                          <a:pt x="215" y="24"/>
                        </a:lnTo>
                        <a:lnTo>
                          <a:pt x="215" y="24"/>
                        </a:lnTo>
                        <a:lnTo>
                          <a:pt x="214" y="28"/>
                        </a:lnTo>
                        <a:lnTo>
                          <a:pt x="212" y="31"/>
                        </a:lnTo>
                        <a:lnTo>
                          <a:pt x="208" y="33"/>
                        </a:lnTo>
                        <a:lnTo>
                          <a:pt x="205" y="34"/>
                        </a:lnTo>
                        <a:lnTo>
                          <a:pt x="205" y="34"/>
                        </a:lnTo>
                        <a:close/>
                        <a:moveTo>
                          <a:pt x="229" y="65"/>
                        </a:moveTo>
                        <a:lnTo>
                          <a:pt x="229" y="65"/>
                        </a:lnTo>
                        <a:lnTo>
                          <a:pt x="226" y="65"/>
                        </a:lnTo>
                        <a:lnTo>
                          <a:pt x="223" y="62"/>
                        </a:lnTo>
                        <a:lnTo>
                          <a:pt x="222" y="59"/>
                        </a:lnTo>
                        <a:lnTo>
                          <a:pt x="221" y="56"/>
                        </a:lnTo>
                        <a:lnTo>
                          <a:pt x="221" y="56"/>
                        </a:lnTo>
                        <a:lnTo>
                          <a:pt x="222" y="53"/>
                        </a:lnTo>
                        <a:lnTo>
                          <a:pt x="223" y="49"/>
                        </a:lnTo>
                        <a:lnTo>
                          <a:pt x="226" y="47"/>
                        </a:lnTo>
                        <a:lnTo>
                          <a:pt x="229" y="46"/>
                        </a:lnTo>
                        <a:lnTo>
                          <a:pt x="229" y="46"/>
                        </a:lnTo>
                        <a:lnTo>
                          <a:pt x="234" y="47"/>
                        </a:lnTo>
                        <a:lnTo>
                          <a:pt x="236" y="49"/>
                        </a:lnTo>
                        <a:lnTo>
                          <a:pt x="238" y="53"/>
                        </a:lnTo>
                        <a:lnTo>
                          <a:pt x="239" y="56"/>
                        </a:lnTo>
                        <a:lnTo>
                          <a:pt x="239" y="56"/>
                        </a:lnTo>
                        <a:lnTo>
                          <a:pt x="238" y="59"/>
                        </a:lnTo>
                        <a:lnTo>
                          <a:pt x="236" y="62"/>
                        </a:lnTo>
                        <a:lnTo>
                          <a:pt x="234" y="65"/>
                        </a:lnTo>
                        <a:lnTo>
                          <a:pt x="229" y="65"/>
                        </a:lnTo>
                        <a:lnTo>
                          <a:pt x="229" y="65"/>
                        </a:lnTo>
                        <a:close/>
                        <a:moveTo>
                          <a:pt x="229" y="34"/>
                        </a:moveTo>
                        <a:lnTo>
                          <a:pt x="229" y="34"/>
                        </a:lnTo>
                        <a:lnTo>
                          <a:pt x="226" y="33"/>
                        </a:lnTo>
                        <a:lnTo>
                          <a:pt x="223" y="31"/>
                        </a:lnTo>
                        <a:lnTo>
                          <a:pt x="222" y="28"/>
                        </a:lnTo>
                        <a:lnTo>
                          <a:pt x="221" y="24"/>
                        </a:lnTo>
                        <a:lnTo>
                          <a:pt x="221" y="24"/>
                        </a:lnTo>
                        <a:lnTo>
                          <a:pt x="222" y="21"/>
                        </a:lnTo>
                        <a:lnTo>
                          <a:pt x="223" y="19"/>
                        </a:lnTo>
                        <a:lnTo>
                          <a:pt x="226" y="16"/>
                        </a:lnTo>
                        <a:lnTo>
                          <a:pt x="229" y="15"/>
                        </a:lnTo>
                        <a:lnTo>
                          <a:pt x="229" y="15"/>
                        </a:lnTo>
                        <a:lnTo>
                          <a:pt x="234" y="16"/>
                        </a:lnTo>
                        <a:lnTo>
                          <a:pt x="236" y="19"/>
                        </a:lnTo>
                        <a:lnTo>
                          <a:pt x="238" y="21"/>
                        </a:lnTo>
                        <a:lnTo>
                          <a:pt x="239" y="24"/>
                        </a:lnTo>
                        <a:lnTo>
                          <a:pt x="239" y="24"/>
                        </a:lnTo>
                        <a:lnTo>
                          <a:pt x="238" y="28"/>
                        </a:lnTo>
                        <a:lnTo>
                          <a:pt x="236" y="31"/>
                        </a:lnTo>
                        <a:lnTo>
                          <a:pt x="234" y="33"/>
                        </a:lnTo>
                        <a:lnTo>
                          <a:pt x="229" y="34"/>
                        </a:lnTo>
                        <a:lnTo>
                          <a:pt x="229" y="34"/>
                        </a:lnTo>
                        <a:close/>
                        <a:moveTo>
                          <a:pt x="255" y="90"/>
                        </a:moveTo>
                        <a:lnTo>
                          <a:pt x="255" y="90"/>
                        </a:lnTo>
                        <a:lnTo>
                          <a:pt x="251" y="89"/>
                        </a:lnTo>
                        <a:lnTo>
                          <a:pt x="248" y="87"/>
                        </a:lnTo>
                        <a:lnTo>
                          <a:pt x="246" y="84"/>
                        </a:lnTo>
                        <a:lnTo>
                          <a:pt x="246" y="80"/>
                        </a:lnTo>
                        <a:lnTo>
                          <a:pt x="246" y="80"/>
                        </a:lnTo>
                        <a:lnTo>
                          <a:pt x="246" y="77"/>
                        </a:lnTo>
                        <a:lnTo>
                          <a:pt x="248" y="73"/>
                        </a:lnTo>
                        <a:lnTo>
                          <a:pt x="251" y="72"/>
                        </a:lnTo>
                        <a:lnTo>
                          <a:pt x="255" y="71"/>
                        </a:lnTo>
                        <a:lnTo>
                          <a:pt x="255" y="71"/>
                        </a:lnTo>
                        <a:lnTo>
                          <a:pt x="258" y="72"/>
                        </a:lnTo>
                        <a:lnTo>
                          <a:pt x="261" y="73"/>
                        </a:lnTo>
                        <a:lnTo>
                          <a:pt x="263" y="77"/>
                        </a:lnTo>
                        <a:lnTo>
                          <a:pt x="264" y="80"/>
                        </a:lnTo>
                        <a:lnTo>
                          <a:pt x="264" y="80"/>
                        </a:lnTo>
                        <a:lnTo>
                          <a:pt x="263" y="84"/>
                        </a:lnTo>
                        <a:lnTo>
                          <a:pt x="261" y="87"/>
                        </a:lnTo>
                        <a:lnTo>
                          <a:pt x="258" y="89"/>
                        </a:lnTo>
                        <a:lnTo>
                          <a:pt x="255" y="90"/>
                        </a:lnTo>
                        <a:lnTo>
                          <a:pt x="255" y="90"/>
                        </a:lnTo>
                        <a:close/>
                        <a:moveTo>
                          <a:pt x="255" y="65"/>
                        </a:moveTo>
                        <a:lnTo>
                          <a:pt x="255" y="65"/>
                        </a:lnTo>
                        <a:lnTo>
                          <a:pt x="251" y="65"/>
                        </a:lnTo>
                        <a:lnTo>
                          <a:pt x="248" y="62"/>
                        </a:lnTo>
                        <a:lnTo>
                          <a:pt x="246" y="59"/>
                        </a:lnTo>
                        <a:lnTo>
                          <a:pt x="246" y="56"/>
                        </a:lnTo>
                        <a:lnTo>
                          <a:pt x="246" y="56"/>
                        </a:lnTo>
                        <a:lnTo>
                          <a:pt x="246" y="53"/>
                        </a:lnTo>
                        <a:lnTo>
                          <a:pt x="248" y="49"/>
                        </a:lnTo>
                        <a:lnTo>
                          <a:pt x="251" y="47"/>
                        </a:lnTo>
                        <a:lnTo>
                          <a:pt x="255" y="46"/>
                        </a:lnTo>
                        <a:lnTo>
                          <a:pt x="255" y="46"/>
                        </a:lnTo>
                        <a:lnTo>
                          <a:pt x="258" y="47"/>
                        </a:lnTo>
                        <a:lnTo>
                          <a:pt x="261" y="49"/>
                        </a:lnTo>
                        <a:lnTo>
                          <a:pt x="263" y="53"/>
                        </a:lnTo>
                        <a:lnTo>
                          <a:pt x="264" y="56"/>
                        </a:lnTo>
                        <a:lnTo>
                          <a:pt x="264" y="56"/>
                        </a:lnTo>
                        <a:lnTo>
                          <a:pt x="263" y="59"/>
                        </a:lnTo>
                        <a:lnTo>
                          <a:pt x="261" y="62"/>
                        </a:lnTo>
                        <a:lnTo>
                          <a:pt x="258" y="65"/>
                        </a:lnTo>
                        <a:lnTo>
                          <a:pt x="255" y="65"/>
                        </a:lnTo>
                        <a:lnTo>
                          <a:pt x="255" y="65"/>
                        </a:lnTo>
                        <a:close/>
                        <a:moveTo>
                          <a:pt x="255" y="34"/>
                        </a:moveTo>
                        <a:lnTo>
                          <a:pt x="255" y="34"/>
                        </a:lnTo>
                        <a:lnTo>
                          <a:pt x="251" y="33"/>
                        </a:lnTo>
                        <a:lnTo>
                          <a:pt x="248" y="31"/>
                        </a:lnTo>
                        <a:lnTo>
                          <a:pt x="246" y="28"/>
                        </a:lnTo>
                        <a:lnTo>
                          <a:pt x="246" y="24"/>
                        </a:lnTo>
                        <a:lnTo>
                          <a:pt x="246" y="24"/>
                        </a:lnTo>
                        <a:lnTo>
                          <a:pt x="246" y="21"/>
                        </a:lnTo>
                        <a:lnTo>
                          <a:pt x="248" y="19"/>
                        </a:lnTo>
                        <a:lnTo>
                          <a:pt x="251" y="16"/>
                        </a:lnTo>
                        <a:lnTo>
                          <a:pt x="255" y="15"/>
                        </a:lnTo>
                        <a:lnTo>
                          <a:pt x="255" y="15"/>
                        </a:lnTo>
                        <a:lnTo>
                          <a:pt x="258" y="16"/>
                        </a:lnTo>
                        <a:lnTo>
                          <a:pt x="261" y="19"/>
                        </a:lnTo>
                        <a:lnTo>
                          <a:pt x="263" y="21"/>
                        </a:lnTo>
                        <a:lnTo>
                          <a:pt x="264" y="24"/>
                        </a:lnTo>
                        <a:lnTo>
                          <a:pt x="264" y="24"/>
                        </a:lnTo>
                        <a:lnTo>
                          <a:pt x="263" y="28"/>
                        </a:lnTo>
                        <a:lnTo>
                          <a:pt x="261" y="31"/>
                        </a:lnTo>
                        <a:lnTo>
                          <a:pt x="258" y="33"/>
                        </a:lnTo>
                        <a:lnTo>
                          <a:pt x="255" y="34"/>
                        </a:lnTo>
                        <a:lnTo>
                          <a:pt x="255" y="34"/>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371475"/>
                    <a:endParaRPr lang="en-US" sz="1350" dirty="0">
                      <a:solidFill>
                        <a:srgbClr val="000000"/>
                      </a:solidFill>
                    </a:endParaRPr>
                  </a:p>
                </p:txBody>
              </p:sp>
              <p:sp>
                <p:nvSpPr>
                  <p:cNvPr id="190" name="Freeform 256">
                    <a:extLst>
                      <a:ext uri="{FF2B5EF4-FFF2-40B4-BE49-F238E27FC236}">
                        <a16:creationId xmlns:a16="http://schemas.microsoft.com/office/drawing/2014/main" xmlns="" id="{8879A230-3F05-48B5-841E-C55986D48834}"/>
                      </a:ext>
                    </a:extLst>
                  </p:cNvPr>
                  <p:cNvSpPr>
                    <a:spLocks/>
                  </p:cNvSpPr>
                  <p:nvPr/>
                </p:nvSpPr>
                <p:spPr bwMode="auto">
                  <a:xfrm>
                    <a:off x="7346950" y="3776663"/>
                    <a:ext cx="20638" cy="15875"/>
                  </a:xfrm>
                  <a:custGeom>
                    <a:avLst/>
                    <a:gdLst>
                      <a:gd name="T0" fmla="*/ 13 w 13"/>
                      <a:gd name="T1" fmla="*/ 4 h 10"/>
                      <a:gd name="T2" fmla="*/ 13 w 13"/>
                      <a:gd name="T3" fmla="*/ 4 h 10"/>
                      <a:gd name="T4" fmla="*/ 13 w 13"/>
                      <a:gd name="T5" fmla="*/ 6 h 10"/>
                      <a:gd name="T6" fmla="*/ 12 w 13"/>
                      <a:gd name="T7" fmla="*/ 7 h 10"/>
                      <a:gd name="T8" fmla="*/ 11 w 13"/>
                      <a:gd name="T9" fmla="*/ 8 h 10"/>
                      <a:gd name="T10" fmla="*/ 9 w 13"/>
                      <a:gd name="T11" fmla="*/ 10 h 10"/>
                      <a:gd name="T12" fmla="*/ 4 w 13"/>
                      <a:gd name="T13" fmla="*/ 10 h 10"/>
                      <a:gd name="T14" fmla="*/ 4 w 13"/>
                      <a:gd name="T15" fmla="*/ 10 h 10"/>
                      <a:gd name="T16" fmla="*/ 2 w 13"/>
                      <a:gd name="T17" fmla="*/ 8 h 10"/>
                      <a:gd name="T18" fmla="*/ 1 w 13"/>
                      <a:gd name="T19" fmla="*/ 7 h 10"/>
                      <a:gd name="T20" fmla="*/ 0 w 13"/>
                      <a:gd name="T21" fmla="*/ 6 h 10"/>
                      <a:gd name="T22" fmla="*/ 0 w 13"/>
                      <a:gd name="T23" fmla="*/ 4 h 10"/>
                      <a:gd name="T24" fmla="*/ 0 w 13"/>
                      <a:gd name="T25" fmla="*/ 4 h 10"/>
                      <a:gd name="T26" fmla="*/ 0 w 13"/>
                      <a:gd name="T27" fmla="*/ 4 h 10"/>
                      <a:gd name="T28" fmla="*/ 0 w 13"/>
                      <a:gd name="T29" fmla="*/ 2 h 10"/>
                      <a:gd name="T30" fmla="*/ 1 w 13"/>
                      <a:gd name="T31" fmla="*/ 1 h 10"/>
                      <a:gd name="T32" fmla="*/ 2 w 13"/>
                      <a:gd name="T33" fmla="*/ 0 h 10"/>
                      <a:gd name="T34" fmla="*/ 4 w 13"/>
                      <a:gd name="T35" fmla="*/ 0 h 10"/>
                      <a:gd name="T36" fmla="*/ 9 w 13"/>
                      <a:gd name="T37" fmla="*/ 0 h 10"/>
                      <a:gd name="T38" fmla="*/ 9 w 13"/>
                      <a:gd name="T39" fmla="*/ 0 h 10"/>
                      <a:gd name="T40" fmla="*/ 11 w 13"/>
                      <a:gd name="T41" fmla="*/ 0 h 10"/>
                      <a:gd name="T42" fmla="*/ 12 w 13"/>
                      <a:gd name="T43" fmla="*/ 1 h 10"/>
                      <a:gd name="T44" fmla="*/ 13 w 13"/>
                      <a:gd name="T45" fmla="*/ 2 h 10"/>
                      <a:gd name="T46" fmla="*/ 13 w 13"/>
                      <a:gd name="T47" fmla="*/ 4 h 10"/>
                      <a:gd name="T48" fmla="*/ 13 w 13"/>
                      <a:gd name="T49"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 h="10">
                        <a:moveTo>
                          <a:pt x="13" y="4"/>
                        </a:moveTo>
                        <a:lnTo>
                          <a:pt x="13" y="4"/>
                        </a:lnTo>
                        <a:lnTo>
                          <a:pt x="13" y="6"/>
                        </a:lnTo>
                        <a:lnTo>
                          <a:pt x="12" y="7"/>
                        </a:lnTo>
                        <a:lnTo>
                          <a:pt x="11" y="8"/>
                        </a:lnTo>
                        <a:lnTo>
                          <a:pt x="9" y="10"/>
                        </a:lnTo>
                        <a:lnTo>
                          <a:pt x="4" y="10"/>
                        </a:lnTo>
                        <a:lnTo>
                          <a:pt x="4" y="10"/>
                        </a:lnTo>
                        <a:lnTo>
                          <a:pt x="2" y="8"/>
                        </a:lnTo>
                        <a:lnTo>
                          <a:pt x="1" y="7"/>
                        </a:lnTo>
                        <a:lnTo>
                          <a:pt x="0" y="6"/>
                        </a:lnTo>
                        <a:lnTo>
                          <a:pt x="0" y="4"/>
                        </a:lnTo>
                        <a:lnTo>
                          <a:pt x="0" y="4"/>
                        </a:lnTo>
                        <a:lnTo>
                          <a:pt x="0" y="4"/>
                        </a:lnTo>
                        <a:lnTo>
                          <a:pt x="0" y="2"/>
                        </a:lnTo>
                        <a:lnTo>
                          <a:pt x="1" y="1"/>
                        </a:lnTo>
                        <a:lnTo>
                          <a:pt x="2" y="0"/>
                        </a:lnTo>
                        <a:lnTo>
                          <a:pt x="4" y="0"/>
                        </a:lnTo>
                        <a:lnTo>
                          <a:pt x="9" y="0"/>
                        </a:lnTo>
                        <a:lnTo>
                          <a:pt x="9" y="0"/>
                        </a:lnTo>
                        <a:lnTo>
                          <a:pt x="11" y="0"/>
                        </a:lnTo>
                        <a:lnTo>
                          <a:pt x="12" y="1"/>
                        </a:lnTo>
                        <a:lnTo>
                          <a:pt x="13" y="2"/>
                        </a:lnTo>
                        <a:lnTo>
                          <a:pt x="13" y="4"/>
                        </a:lnTo>
                        <a:lnTo>
                          <a:pt x="13" y="4"/>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371475"/>
                    <a:endParaRPr lang="en-US" sz="1350" dirty="0">
                      <a:solidFill>
                        <a:srgbClr val="000000"/>
                      </a:solidFill>
                    </a:endParaRPr>
                  </a:p>
                </p:txBody>
              </p:sp>
              <p:sp>
                <p:nvSpPr>
                  <p:cNvPr id="191" name="Freeform 257">
                    <a:extLst>
                      <a:ext uri="{FF2B5EF4-FFF2-40B4-BE49-F238E27FC236}">
                        <a16:creationId xmlns:a16="http://schemas.microsoft.com/office/drawing/2014/main" xmlns="" id="{20C579D9-ABAD-43AF-A99F-2C9C364A872B}"/>
                      </a:ext>
                    </a:extLst>
                  </p:cNvPr>
                  <p:cNvSpPr>
                    <a:spLocks/>
                  </p:cNvSpPr>
                  <p:nvPr/>
                </p:nvSpPr>
                <p:spPr bwMode="auto">
                  <a:xfrm>
                    <a:off x="7305675" y="3741738"/>
                    <a:ext cx="76200" cy="36513"/>
                  </a:xfrm>
                  <a:custGeom>
                    <a:avLst/>
                    <a:gdLst>
                      <a:gd name="T0" fmla="*/ 34 w 48"/>
                      <a:gd name="T1" fmla="*/ 23 h 23"/>
                      <a:gd name="T2" fmla="*/ 34 w 48"/>
                      <a:gd name="T3" fmla="*/ 23 h 23"/>
                      <a:gd name="T4" fmla="*/ 26 w 48"/>
                      <a:gd name="T5" fmla="*/ 21 h 23"/>
                      <a:gd name="T6" fmla="*/ 10 w 48"/>
                      <a:gd name="T7" fmla="*/ 15 h 23"/>
                      <a:gd name="T8" fmla="*/ 3 w 48"/>
                      <a:gd name="T9" fmla="*/ 12 h 23"/>
                      <a:gd name="T10" fmla="*/ 1 w 48"/>
                      <a:gd name="T11" fmla="*/ 10 h 23"/>
                      <a:gd name="T12" fmla="*/ 0 w 48"/>
                      <a:gd name="T13" fmla="*/ 8 h 23"/>
                      <a:gd name="T14" fmla="*/ 0 w 48"/>
                      <a:gd name="T15" fmla="*/ 6 h 23"/>
                      <a:gd name="T16" fmla="*/ 1 w 48"/>
                      <a:gd name="T17" fmla="*/ 5 h 23"/>
                      <a:gd name="T18" fmla="*/ 3 w 48"/>
                      <a:gd name="T19" fmla="*/ 3 h 23"/>
                      <a:gd name="T20" fmla="*/ 7 w 48"/>
                      <a:gd name="T21" fmla="*/ 2 h 23"/>
                      <a:gd name="T22" fmla="*/ 7 w 48"/>
                      <a:gd name="T23" fmla="*/ 2 h 23"/>
                      <a:gd name="T24" fmla="*/ 14 w 48"/>
                      <a:gd name="T25" fmla="*/ 1 h 23"/>
                      <a:gd name="T26" fmla="*/ 21 w 48"/>
                      <a:gd name="T27" fmla="*/ 0 h 23"/>
                      <a:gd name="T28" fmla="*/ 34 w 48"/>
                      <a:gd name="T29" fmla="*/ 1 h 23"/>
                      <a:gd name="T30" fmla="*/ 48 w 48"/>
                      <a:gd name="T31"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8" h="23">
                        <a:moveTo>
                          <a:pt x="34" y="23"/>
                        </a:moveTo>
                        <a:lnTo>
                          <a:pt x="34" y="23"/>
                        </a:lnTo>
                        <a:lnTo>
                          <a:pt x="26" y="21"/>
                        </a:lnTo>
                        <a:lnTo>
                          <a:pt x="10" y="15"/>
                        </a:lnTo>
                        <a:lnTo>
                          <a:pt x="3" y="12"/>
                        </a:lnTo>
                        <a:lnTo>
                          <a:pt x="1" y="10"/>
                        </a:lnTo>
                        <a:lnTo>
                          <a:pt x="0" y="8"/>
                        </a:lnTo>
                        <a:lnTo>
                          <a:pt x="0" y="6"/>
                        </a:lnTo>
                        <a:lnTo>
                          <a:pt x="1" y="5"/>
                        </a:lnTo>
                        <a:lnTo>
                          <a:pt x="3" y="3"/>
                        </a:lnTo>
                        <a:lnTo>
                          <a:pt x="7" y="2"/>
                        </a:lnTo>
                        <a:lnTo>
                          <a:pt x="7" y="2"/>
                        </a:lnTo>
                        <a:lnTo>
                          <a:pt x="14" y="1"/>
                        </a:lnTo>
                        <a:lnTo>
                          <a:pt x="21" y="0"/>
                        </a:lnTo>
                        <a:lnTo>
                          <a:pt x="34" y="1"/>
                        </a:lnTo>
                        <a:lnTo>
                          <a:pt x="48" y="2"/>
                        </a:lnTo>
                      </a:path>
                    </a:pathLst>
                  </a:custGeom>
                  <a:grpFill/>
                  <a:ln w="6350">
                    <a:solidFill>
                      <a:srgbClr val="4D4F53"/>
                    </a:solidFill>
                    <a:prstDash val="solid"/>
                    <a:round/>
                    <a:headEnd/>
                    <a:tailEnd/>
                  </a:ln>
                </p:spPr>
                <p:txBody>
                  <a:bodyPr vert="horz" wrap="square" lIns="68580" tIns="34290" rIns="68580" bIns="34290" numCol="1" anchor="t" anchorCtr="0" compatLnSpc="1">
                    <a:prstTxWarp prst="textNoShape">
                      <a:avLst/>
                    </a:prstTxWarp>
                  </a:bodyPr>
                  <a:lstStyle/>
                  <a:p>
                    <a:pPr defTabSz="371475"/>
                    <a:endParaRPr lang="en-US" sz="1350" dirty="0">
                      <a:solidFill>
                        <a:srgbClr val="000000"/>
                      </a:solidFill>
                    </a:endParaRPr>
                  </a:p>
                </p:txBody>
              </p:sp>
            </p:grpSp>
            <p:grpSp>
              <p:nvGrpSpPr>
                <p:cNvPr id="144" name="Group 18689">
                  <a:extLst>
                    <a:ext uri="{FF2B5EF4-FFF2-40B4-BE49-F238E27FC236}">
                      <a16:creationId xmlns:a16="http://schemas.microsoft.com/office/drawing/2014/main" xmlns="" id="{7209680F-37E8-44F9-B7EB-067D87FA0F11}"/>
                    </a:ext>
                  </a:extLst>
                </p:cNvPr>
                <p:cNvGrpSpPr/>
                <p:nvPr/>
              </p:nvGrpSpPr>
              <p:grpSpPr>
                <a:xfrm>
                  <a:off x="8132763" y="5519738"/>
                  <a:ext cx="538163" cy="646113"/>
                  <a:chOff x="8132763" y="5519738"/>
                  <a:chExt cx="538163" cy="646113"/>
                </a:xfrm>
                <a:solidFill>
                  <a:schemeClr val="tx1">
                    <a:lumMod val="40000"/>
                    <a:lumOff val="60000"/>
                  </a:schemeClr>
                </a:solidFill>
              </p:grpSpPr>
              <p:sp>
                <p:nvSpPr>
                  <p:cNvPr id="178" name="Freeform 258">
                    <a:extLst>
                      <a:ext uri="{FF2B5EF4-FFF2-40B4-BE49-F238E27FC236}">
                        <a16:creationId xmlns:a16="http://schemas.microsoft.com/office/drawing/2014/main" xmlns="" id="{1083695D-E3A9-4936-B98D-E544CEB7571A}"/>
                      </a:ext>
                    </a:extLst>
                  </p:cNvPr>
                  <p:cNvSpPr>
                    <a:spLocks noEditPoints="1"/>
                  </p:cNvSpPr>
                  <p:nvPr/>
                </p:nvSpPr>
                <p:spPr bwMode="auto">
                  <a:xfrm>
                    <a:off x="8132763" y="5519738"/>
                    <a:ext cx="538163" cy="325438"/>
                  </a:xfrm>
                  <a:custGeom>
                    <a:avLst/>
                    <a:gdLst>
                      <a:gd name="T0" fmla="*/ 329 w 339"/>
                      <a:gd name="T1" fmla="*/ 0 h 205"/>
                      <a:gd name="T2" fmla="*/ 10 w 339"/>
                      <a:gd name="T3" fmla="*/ 0 h 205"/>
                      <a:gd name="T4" fmla="*/ 10 w 339"/>
                      <a:gd name="T5" fmla="*/ 0 h 205"/>
                      <a:gd name="T6" fmla="*/ 6 w 339"/>
                      <a:gd name="T7" fmla="*/ 1 h 205"/>
                      <a:gd name="T8" fmla="*/ 3 w 339"/>
                      <a:gd name="T9" fmla="*/ 3 h 205"/>
                      <a:gd name="T10" fmla="*/ 1 w 339"/>
                      <a:gd name="T11" fmla="*/ 7 h 205"/>
                      <a:gd name="T12" fmla="*/ 0 w 339"/>
                      <a:gd name="T13" fmla="*/ 10 h 205"/>
                      <a:gd name="T14" fmla="*/ 0 w 339"/>
                      <a:gd name="T15" fmla="*/ 205 h 205"/>
                      <a:gd name="T16" fmla="*/ 339 w 339"/>
                      <a:gd name="T17" fmla="*/ 205 h 205"/>
                      <a:gd name="T18" fmla="*/ 339 w 339"/>
                      <a:gd name="T19" fmla="*/ 10 h 205"/>
                      <a:gd name="T20" fmla="*/ 339 w 339"/>
                      <a:gd name="T21" fmla="*/ 10 h 205"/>
                      <a:gd name="T22" fmla="*/ 338 w 339"/>
                      <a:gd name="T23" fmla="*/ 7 h 205"/>
                      <a:gd name="T24" fmla="*/ 335 w 339"/>
                      <a:gd name="T25" fmla="*/ 3 h 205"/>
                      <a:gd name="T26" fmla="*/ 332 w 339"/>
                      <a:gd name="T27" fmla="*/ 1 h 205"/>
                      <a:gd name="T28" fmla="*/ 329 w 339"/>
                      <a:gd name="T29" fmla="*/ 0 h 205"/>
                      <a:gd name="T30" fmla="*/ 329 w 339"/>
                      <a:gd name="T31" fmla="*/ 0 h 205"/>
                      <a:gd name="T32" fmla="*/ 322 w 339"/>
                      <a:gd name="T33" fmla="*/ 182 h 205"/>
                      <a:gd name="T34" fmla="*/ 322 w 339"/>
                      <a:gd name="T35" fmla="*/ 182 h 205"/>
                      <a:gd name="T36" fmla="*/ 321 w 339"/>
                      <a:gd name="T37" fmla="*/ 186 h 205"/>
                      <a:gd name="T38" fmla="*/ 319 w 339"/>
                      <a:gd name="T39" fmla="*/ 190 h 205"/>
                      <a:gd name="T40" fmla="*/ 316 w 339"/>
                      <a:gd name="T41" fmla="*/ 192 h 205"/>
                      <a:gd name="T42" fmla="*/ 312 w 339"/>
                      <a:gd name="T43" fmla="*/ 192 h 205"/>
                      <a:gd name="T44" fmla="*/ 26 w 339"/>
                      <a:gd name="T45" fmla="*/ 192 h 205"/>
                      <a:gd name="T46" fmla="*/ 26 w 339"/>
                      <a:gd name="T47" fmla="*/ 192 h 205"/>
                      <a:gd name="T48" fmla="*/ 22 w 339"/>
                      <a:gd name="T49" fmla="*/ 192 h 205"/>
                      <a:gd name="T50" fmla="*/ 20 w 339"/>
                      <a:gd name="T51" fmla="*/ 190 h 205"/>
                      <a:gd name="T52" fmla="*/ 17 w 339"/>
                      <a:gd name="T53" fmla="*/ 186 h 205"/>
                      <a:gd name="T54" fmla="*/ 16 w 339"/>
                      <a:gd name="T55" fmla="*/ 182 h 205"/>
                      <a:gd name="T56" fmla="*/ 16 w 339"/>
                      <a:gd name="T57" fmla="*/ 26 h 205"/>
                      <a:gd name="T58" fmla="*/ 16 w 339"/>
                      <a:gd name="T59" fmla="*/ 26 h 205"/>
                      <a:gd name="T60" fmla="*/ 17 w 339"/>
                      <a:gd name="T61" fmla="*/ 22 h 205"/>
                      <a:gd name="T62" fmla="*/ 20 w 339"/>
                      <a:gd name="T63" fmla="*/ 20 h 205"/>
                      <a:gd name="T64" fmla="*/ 22 w 339"/>
                      <a:gd name="T65" fmla="*/ 18 h 205"/>
                      <a:gd name="T66" fmla="*/ 26 w 339"/>
                      <a:gd name="T67" fmla="*/ 16 h 205"/>
                      <a:gd name="T68" fmla="*/ 312 w 339"/>
                      <a:gd name="T69" fmla="*/ 16 h 205"/>
                      <a:gd name="T70" fmla="*/ 312 w 339"/>
                      <a:gd name="T71" fmla="*/ 16 h 205"/>
                      <a:gd name="T72" fmla="*/ 316 w 339"/>
                      <a:gd name="T73" fmla="*/ 18 h 205"/>
                      <a:gd name="T74" fmla="*/ 319 w 339"/>
                      <a:gd name="T75" fmla="*/ 20 h 205"/>
                      <a:gd name="T76" fmla="*/ 321 w 339"/>
                      <a:gd name="T77" fmla="*/ 22 h 205"/>
                      <a:gd name="T78" fmla="*/ 322 w 339"/>
                      <a:gd name="T79" fmla="*/ 26 h 205"/>
                      <a:gd name="T80" fmla="*/ 322 w 339"/>
                      <a:gd name="T81" fmla="*/ 182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9" h="205">
                        <a:moveTo>
                          <a:pt x="329" y="0"/>
                        </a:moveTo>
                        <a:lnTo>
                          <a:pt x="10" y="0"/>
                        </a:lnTo>
                        <a:lnTo>
                          <a:pt x="10" y="0"/>
                        </a:lnTo>
                        <a:lnTo>
                          <a:pt x="6" y="1"/>
                        </a:lnTo>
                        <a:lnTo>
                          <a:pt x="3" y="3"/>
                        </a:lnTo>
                        <a:lnTo>
                          <a:pt x="1" y="7"/>
                        </a:lnTo>
                        <a:lnTo>
                          <a:pt x="0" y="10"/>
                        </a:lnTo>
                        <a:lnTo>
                          <a:pt x="0" y="205"/>
                        </a:lnTo>
                        <a:lnTo>
                          <a:pt x="339" y="205"/>
                        </a:lnTo>
                        <a:lnTo>
                          <a:pt x="339" y="10"/>
                        </a:lnTo>
                        <a:lnTo>
                          <a:pt x="339" y="10"/>
                        </a:lnTo>
                        <a:lnTo>
                          <a:pt x="338" y="7"/>
                        </a:lnTo>
                        <a:lnTo>
                          <a:pt x="335" y="3"/>
                        </a:lnTo>
                        <a:lnTo>
                          <a:pt x="332" y="1"/>
                        </a:lnTo>
                        <a:lnTo>
                          <a:pt x="329" y="0"/>
                        </a:lnTo>
                        <a:lnTo>
                          <a:pt x="329" y="0"/>
                        </a:lnTo>
                        <a:close/>
                        <a:moveTo>
                          <a:pt x="322" y="182"/>
                        </a:moveTo>
                        <a:lnTo>
                          <a:pt x="322" y="182"/>
                        </a:lnTo>
                        <a:lnTo>
                          <a:pt x="321" y="186"/>
                        </a:lnTo>
                        <a:lnTo>
                          <a:pt x="319" y="190"/>
                        </a:lnTo>
                        <a:lnTo>
                          <a:pt x="316" y="192"/>
                        </a:lnTo>
                        <a:lnTo>
                          <a:pt x="312" y="192"/>
                        </a:lnTo>
                        <a:lnTo>
                          <a:pt x="26" y="192"/>
                        </a:lnTo>
                        <a:lnTo>
                          <a:pt x="26" y="192"/>
                        </a:lnTo>
                        <a:lnTo>
                          <a:pt x="22" y="192"/>
                        </a:lnTo>
                        <a:lnTo>
                          <a:pt x="20" y="190"/>
                        </a:lnTo>
                        <a:lnTo>
                          <a:pt x="17" y="186"/>
                        </a:lnTo>
                        <a:lnTo>
                          <a:pt x="16" y="182"/>
                        </a:lnTo>
                        <a:lnTo>
                          <a:pt x="16" y="26"/>
                        </a:lnTo>
                        <a:lnTo>
                          <a:pt x="16" y="26"/>
                        </a:lnTo>
                        <a:lnTo>
                          <a:pt x="17" y="22"/>
                        </a:lnTo>
                        <a:lnTo>
                          <a:pt x="20" y="20"/>
                        </a:lnTo>
                        <a:lnTo>
                          <a:pt x="22" y="18"/>
                        </a:lnTo>
                        <a:lnTo>
                          <a:pt x="26" y="16"/>
                        </a:lnTo>
                        <a:lnTo>
                          <a:pt x="312" y="16"/>
                        </a:lnTo>
                        <a:lnTo>
                          <a:pt x="312" y="16"/>
                        </a:lnTo>
                        <a:lnTo>
                          <a:pt x="316" y="18"/>
                        </a:lnTo>
                        <a:lnTo>
                          <a:pt x="319" y="20"/>
                        </a:lnTo>
                        <a:lnTo>
                          <a:pt x="321" y="22"/>
                        </a:lnTo>
                        <a:lnTo>
                          <a:pt x="322" y="26"/>
                        </a:lnTo>
                        <a:lnTo>
                          <a:pt x="322" y="1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371475"/>
                    <a:endParaRPr lang="en-US" sz="1350" dirty="0">
                      <a:solidFill>
                        <a:srgbClr val="000000"/>
                      </a:solidFill>
                    </a:endParaRPr>
                  </a:p>
                </p:txBody>
              </p:sp>
              <p:sp>
                <p:nvSpPr>
                  <p:cNvPr id="179" name="Freeform 259">
                    <a:extLst>
                      <a:ext uri="{FF2B5EF4-FFF2-40B4-BE49-F238E27FC236}">
                        <a16:creationId xmlns:a16="http://schemas.microsoft.com/office/drawing/2014/main" xmlns="" id="{C1A37777-4930-4281-AD8E-83543E3DB73C}"/>
                      </a:ext>
                    </a:extLst>
                  </p:cNvPr>
                  <p:cNvSpPr>
                    <a:spLocks noEditPoints="1"/>
                  </p:cNvSpPr>
                  <p:nvPr/>
                </p:nvSpPr>
                <p:spPr bwMode="auto">
                  <a:xfrm>
                    <a:off x="8132763" y="5854700"/>
                    <a:ext cx="538163" cy="58738"/>
                  </a:xfrm>
                  <a:custGeom>
                    <a:avLst/>
                    <a:gdLst>
                      <a:gd name="T0" fmla="*/ 0 w 339"/>
                      <a:gd name="T1" fmla="*/ 0 h 37"/>
                      <a:gd name="T2" fmla="*/ 0 w 339"/>
                      <a:gd name="T3" fmla="*/ 27 h 37"/>
                      <a:gd name="T4" fmla="*/ 0 w 339"/>
                      <a:gd name="T5" fmla="*/ 27 h 37"/>
                      <a:gd name="T6" fmla="*/ 1 w 339"/>
                      <a:gd name="T7" fmla="*/ 30 h 37"/>
                      <a:gd name="T8" fmla="*/ 3 w 339"/>
                      <a:gd name="T9" fmla="*/ 34 h 37"/>
                      <a:gd name="T10" fmla="*/ 6 w 339"/>
                      <a:gd name="T11" fmla="*/ 36 h 37"/>
                      <a:gd name="T12" fmla="*/ 10 w 339"/>
                      <a:gd name="T13" fmla="*/ 37 h 37"/>
                      <a:gd name="T14" fmla="*/ 329 w 339"/>
                      <a:gd name="T15" fmla="*/ 37 h 37"/>
                      <a:gd name="T16" fmla="*/ 329 w 339"/>
                      <a:gd name="T17" fmla="*/ 37 h 37"/>
                      <a:gd name="T18" fmla="*/ 332 w 339"/>
                      <a:gd name="T19" fmla="*/ 36 h 37"/>
                      <a:gd name="T20" fmla="*/ 335 w 339"/>
                      <a:gd name="T21" fmla="*/ 34 h 37"/>
                      <a:gd name="T22" fmla="*/ 338 w 339"/>
                      <a:gd name="T23" fmla="*/ 30 h 37"/>
                      <a:gd name="T24" fmla="*/ 339 w 339"/>
                      <a:gd name="T25" fmla="*/ 27 h 37"/>
                      <a:gd name="T26" fmla="*/ 339 w 339"/>
                      <a:gd name="T27" fmla="*/ 0 h 37"/>
                      <a:gd name="T28" fmla="*/ 0 w 339"/>
                      <a:gd name="T29" fmla="*/ 0 h 37"/>
                      <a:gd name="T30" fmla="*/ 312 w 339"/>
                      <a:gd name="T31" fmla="*/ 27 h 37"/>
                      <a:gd name="T32" fmla="*/ 312 w 339"/>
                      <a:gd name="T33" fmla="*/ 27 h 37"/>
                      <a:gd name="T34" fmla="*/ 309 w 339"/>
                      <a:gd name="T35" fmla="*/ 26 h 37"/>
                      <a:gd name="T36" fmla="*/ 307 w 339"/>
                      <a:gd name="T37" fmla="*/ 24 h 37"/>
                      <a:gd name="T38" fmla="*/ 305 w 339"/>
                      <a:gd name="T39" fmla="*/ 22 h 37"/>
                      <a:gd name="T40" fmla="*/ 304 w 339"/>
                      <a:gd name="T41" fmla="*/ 18 h 37"/>
                      <a:gd name="T42" fmla="*/ 304 w 339"/>
                      <a:gd name="T43" fmla="*/ 18 h 37"/>
                      <a:gd name="T44" fmla="*/ 305 w 339"/>
                      <a:gd name="T45" fmla="*/ 15 h 37"/>
                      <a:gd name="T46" fmla="*/ 307 w 339"/>
                      <a:gd name="T47" fmla="*/ 12 h 37"/>
                      <a:gd name="T48" fmla="*/ 309 w 339"/>
                      <a:gd name="T49" fmla="*/ 11 h 37"/>
                      <a:gd name="T50" fmla="*/ 312 w 339"/>
                      <a:gd name="T51" fmla="*/ 10 h 37"/>
                      <a:gd name="T52" fmla="*/ 312 w 339"/>
                      <a:gd name="T53" fmla="*/ 10 h 37"/>
                      <a:gd name="T54" fmla="*/ 316 w 339"/>
                      <a:gd name="T55" fmla="*/ 11 h 37"/>
                      <a:gd name="T56" fmla="*/ 319 w 339"/>
                      <a:gd name="T57" fmla="*/ 12 h 37"/>
                      <a:gd name="T58" fmla="*/ 320 w 339"/>
                      <a:gd name="T59" fmla="*/ 15 h 37"/>
                      <a:gd name="T60" fmla="*/ 321 w 339"/>
                      <a:gd name="T61" fmla="*/ 18 h 37"/>
                      <a:gd name="T62" fmla="*/ 321 w 339"/>
                      <a:gd name="T63" fmla="*/ 18 h 37"/>
                      <a:gd name="T64" fmla="*/ 320 w 339"/>
                      <a:gd name="T65" fmla="*/ 22 h 37"/>
                      <a:gd name="T66" fmla="*/ 319 w 339"/>
                      <a:gd name="T67" fmla="*/ 24 h 37"/>
                      <a:gd name="T68" fmla="*/ 316 w 339"/>
                      <a:gd name="T69" fmla="*/ 26 h 37"/>
                      <a:gd name="T70" fmla="*/ 312 w 339"/>
                      <a:gd name="T71" fmla="*/ 27 h 37"/>
                      <a:gd name="T72" fmla="*/ 312 w 339"/>
                      <a:gd name="T73" fmla="*/ 2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39" h="37">
                        <a:moveTo>
                          <a:pt x="0" y="0"/>
                        </a:moveTo>
                        <a:lnTo>
                          <a:pt x="0" y="27"/>
                        </a:lnTo>
                        <a:lnTo>
                          <a:pt x="0" y="27"/>
                        </a:lnTo>
                        <a:lnTo>
                          <a:pt x="1" y="30"/>
                        </a:lnTo>
                        <a:lnTo>
                          <a:pt x="3" y="34"/>
                        </a:lnTo>
                        <a:lnTo>
                          <a:pt x="6" y="36"/>
                        </a:lnTo>
                        <a:lnTo>
                          <a:pt x="10" y="37"/>
                        </a:lnTo>
                        <a:lnTo>
                          <a:pt x="329" y="37"/>
                        </a:lnTo>
                        <a:lnTo>
                          <a:pt x="329" y="37"/>
                        </a:lnTo>
                        <a:lnTo>
                          <a:pt x="332" y="36"/>
                        </a:lnTo>
                        <a:lnTo>
                          <a:pt x="335" y="34"/>
                        </a:lnTo>
                        <a:lnTo>
                          <a:pt x="338" y="30"/>
                        </a:lnTo>
                        <a:lnTo>
                          <a:pt x="339" y="27"/>
                        </a:lnTo>
                        <a:lnTo>
                          <a:pt x="339" y="0"/>
                        </a:lnTo>
                        <a:lnTo>
                          <a:pt x="0" y="0"/>
                        </a:lnTo>
                        <a:close/>
                        <a:moveTo>
                          <a:pt x="312" y="27"/>
                        </a:moveTo>
                        <a:lnTo>
                          <a:pt x="312" y="27"/>
                        </a:lnTo>
                        <a:lnTo>
                          <a:pt x="309" y="26"/>
                        </a:lnTo>
                        <a:lnTo>
                          <a:pt x="307" y="24"/>
                        </a:lnTo>
                        <a:lnTo>
                          <a:pt x="305" y="22"/>
                        </a:lnTo>
                        <a:lnTo>
                          <a:pt x="304" y="18"/>
                        </a:lnTo>
                        <a:lnTo>
                          <a:pt x="304" y="18"/>
                        </a:lnTo>
                        <a:lnTo>
                          <a:pt x="305" y="15"/>
                        </a:lnTo>
                        <a:lnTo>
                          <a:pt x="307" y="12"/>
                        </a:lnTo>
                        <a:lnTo>
                          <a:pt x="309" y="11"/>
                        </a:lnTo>
                        <a:lnTo>
                          <a:pt x="312" y="10"/>
                        </a:lnTo>
                        <a:lnTo>
                          <a:pt x="312" y="10"/>
                        </a:lnTo>
                        <a:lnTo>
                          <a:pt x="316" y="11"/>
                        </a:lnTo>
                        <a:lnTo>
                          <a:pt x="319" y="12"/>
                        </a:lnTo>
                        <a:lnTo>
                          <a:pt x="320" y="15"/>
                        </a:lnTo>
                        <a:lnTo>
                          <a:pt x="321" y="18"/>
                        </a:lnTo>
                        <a:lnTo>
                          <a:pt x="321" y="18"/>
                        </a:lnTo>
                        <a:lnTo>
                          <a:pt x="320" y="22"/>
                        </a:lnTo>
                        <a:lnTo>
                          <a:pt x="319" y="24"/>
                        </a:lnTo>
                        <a:lnTo>
                          <a:pt x="316" y="26"/>
                        </a:lnTo>
                        <a:lnTo>
                          <a:pt x="312" y="27"/>
                        </a:lnTo>
                        <a:lnTo>
                          <a:pt x="312" y="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371475"/>
                    <a:endParaRPr lang="en-US" sz="1350" dirty="0">
                      <a:solidFill>
                        <a:srgbClr val="000000"/>
                      </a:solidFill>
                    </a:endParaRPr>
                  </a:p>
                </p:txBody>
              </p:sp>
              <p:sp>
                <p:nvSpPr>
                  <p:cNvPr id="180" name="Rectangle 260">
                    <a:extLst>
                      <a:ext uri="{FF2B5EF4-FFF2-40B4-BE49-F238E27FC236}">
                        <a16:creationId xmlns:a16="http://schemas.microsoft.com/office/drawing/2014/main" xmlns="" id="{91653D85-A9FA-4334-B5DC-60EC2F18AAE5}"/>
                      </a:ext>
                    </a:extLst>
                  </p:cNvPr>
                  <p:cNvSpPr>
                    <a:spLocks noChangeArrowheads="1"/>
                  </p:cNvSpPr>
                  <p:nvPr/>
                </p:nvSpPr>
                <p:spPr bwMode="auto">
                  <a:xfrm>
                    <a:off x="8297863" y="5929313"/>
                    <a:ext cx="206375" cy="2063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371475"/>
                    <a:endParaRPr lang="en-US" sz="1350" dirty="0">
                      <a:solidFill>
                        <a:srgbClr val="000000"/>
                      </a:solidFill>
                    </a:endParaRPr>
                  </a:p>
                </p:txBody>
              </p:sp>
              <p:sp>
                <p:nvSpPr>
                  <p:cNvPr id="181" name="Freeform 261">
                    <a:extLst>
                      <a:ext uri="{FF2B5EF4-FFF2-40B4-BE49-F238E27FC236}">
                        <a16:creationId xmlns:a16="http://schemas.microsoft.com/office/drawing/2014/main" xmlns="" id="{54FCCEE9-8909-4CDE-B5E3-A1FDB4E716F4}"/>
                      </a:ext>
                    </a:extLst>
                  </p:cNvPr>
                  <p:cNvSpPr>
                    <a:spLocks/>
                  </p:cNvSpPr>
                  <p:nvPr/>
                </p:nvSpPr>
                <p:spPr bwMode="auto">
                  <a:xfrm>
                    <a:off x="8264525" y="5961063"/>
                    <a:ext cx="273050" cy="19050"/>
                  </a:xfrm>
                  <a:custGeom>
                    <a:avLst/>
                    <a:gdLst>
                      <a:gd name="T0" fmla="*/ 0 w 172"/>
                      <a:gd name="T1" fmla="*/ 12 h 12"/>
                      <a:gd name="T2" fmla="*/ 0 w 172"/>
                      <a:gd name="T3" fmla="*/ 12 h 12"/>
                      <a:gd name="T4" fmla="*/ 1 w 172"/>
                      <a:gd name="T5" fmla="*/ 7 h 12"/>
                      <a:gd name="T6" fmla="*/ 3 w 172"/>
                      <a:gd name="T7" fmla="*/ 3 h 12"/>
                      <a:gd name="T8" fmla="*/ 8 w 172"/>
                      <a:gd name="T9" fmla="*/ 1 h 12"/>
                      <a:gd name="T10" fmla="*/ 12 w 172"/>
                      <a:gd name="T11" fmla="*/ 0 h 12"/>
                      <a:gd name="T12" fmla="*/ 159 w 172"/>
                      <a:gd name="T13" fmla="*/ 0 h 12"/>
                      <a:gd name="T14" fmla="*/ 159 w 172"/>
                      <a:gd name="T15" fmla="*/ 0 h 12"/>
                      <a:gd name="T16" fmla="*/ 165 w 172"/>
                      <a:gd name="T17" fmla="*/ 1 h 12"/>
                      <a:gd name="T18" fmla="*/ 168 w 172"/>
                      <a:gd name="T19" fmla="*/ 3 h 12"/>
                      <a:gd name="T20" fmla="*/ 171 w 172"/>
                      <a:gd name="T21" fmla="*/ 7 h 12"/>
                      <a:gd name="T22" fmla="*/ 172 w 172"/>
                      <a:gd name="T23" fmla="*/ 12 h 12"/>
                      <a:gd name="T24" fmla="*/ 0 w 172"/>
                      <a:gd name="T25"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2" h="12">
                        <a:moveTo>
                          <a:pt x="0" y="12"/>
                        </a:moveTo>
                        <a:lnTo>
                          <a:pt x="0" y="12"/>
                        </a:lnTo>
                        <a:lnTo>
                          <a:pt x="1" y="7"/>
                        </a:lnTo>
                        <a:lnTo>
                          <a:pt x="3" y="3"/>
                        </a:lnTo>
                        <a:lnTo>
                          <a:pt x="8" y="1"/>
                        </a:lnTo>
                        <a:lnTo>
                          <a:pt x="12" y="0"/>
                        </a:lnTo>
                        <a:lnTo>
                          <a:pt x="159" y="0"/>
                        </a:lnTo>
                        <a:lnTo>
                          <a:pt x="159" y="0"/>
                        </a:lnTo>
                        <a:lnTo>
                          <a:pt x="165" y="1"/>
                        </a:lnTo>
                        <a:lnTo>
                          <a:pt x="168" y="3"/>
                        </a:lnTo>
                        <a:lnTo>
                          <a:pt x="171" y="7"/>
                        </a:lnTo>
                        <a:lnTo>
                          <a:pt x="172" y="12"/>
                        </a:lnTo>
                        <a:lnTo>
                          <a:pt x="0" y="1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371475"/>
                    <a:endParaRPr lang="en-US" sz="1350" dirty="0">
                      <a:solidFill>
                        <a:srgbClr val="000000"/>
                      </a:solidFill>
                    </a:endParaRPr>
                  </a:p>
                </p:txBody>
              </p:sp>
              <p:sp>
                <p:nvSpPr>
                  <p:cNvPr id="182" name="Freeform 262">
                    <a:extLst>
                      <a:ext uri="{FF2B5EF4-FFF2-40B4-BE49-F238E27FC236}">
                        <a16:creationId xmlns:a16="http://schemas.microsoft.com/office/drawing/2014/main" xmlns="" id="{7407B537-4841-4FD5-8261-7805ED510298}"/>
                      </a:ext>
                    </a:extLst>
                  </p:cNvPr>
                  <p:cNvSpPr>
                    <a:spLocks noEditPoints="1"/>
                  </p:cNvSpPr>
                  <p:nvPr/>
                </p:nvSpPr>
                <p:spPr bwMode="auto">
                  <a:xfrm>
                    <a:off x="8174038" y="6002338"/>
                    <a:ext cx="455613" cy="163513"/>
                  </a:xfrm>
                  <a:custGeom>
                    <a:avLst/>
                    <a:gdLst>
                      <a:gd name="T0" fmla="*/ 0 w 287"/>
                      <a:gd name="T1" fmla="*/ 94 h 103"/>
                      <a:gd name="T2" fmla="*/ 286 w 287"/>
                      <a:gd name="T3" fmla="*/ 98 h 103"/>
                      <a:gd name="T4" fmla="*/ 132 w 287"/>
                      <a:gd name="T5" fmla="*/ 15 h 103"/>
                      <a:gd name="T6" fmla="*/ 135 w 287"/>
                      <a:gd name="T7" fmla="*/ 33 h 103"/>
                      <a:gd name="T8" fmla="*/ 125 w 287"/>
                      <a:gd name="T9" fmla="*/ 17 h 103"/>
                      <a:gd name="T10" fmla="*/ 140 w 287"/>
                      <a:gd name="T11" fmla="*/ 56 h 103"/>
                      <a:gd name="T12" fmla="*/ 123 w 287"/>
                      <a:gd name="T13" fmla="*/ 59 h 103"/>
                      <a:gd name="T14" fmla="*/ 106 w 287"/>
                      <a:gd name="T15" fmla="*/ 15 h 103"/>
                      <a:gd name="T16" fmla="*/ 106 w 287"/>
                      <a:gd name="T17" fmla="*/ 34 h 103"/>
                      <a:gd name="T18" fmla="*/ 103 w 287"/>
                      <a:gd name="T19" fmla="*/ 16 h 103"/>
                      <a:gd name="T20" fmla="*/ 115 w 287"/>
                      <a:gd name="T21" fmla="*/ 56 h 103"/>
                      <a:gd name="T22" fmla="*/ 97 w 287"/>
                      <a:gd name="T23" fmla="*/ 56 h 103"/>
                      <a:gd name="T24" fmla="*/ 85 w 287"/>
                      <a:gd name="T25" fmla="*/ 16 h 103"/>
                      <a:gd name="T26" fmla="*/ 81 w 287"/>
                      <a:gd name="T27" fmla="*/ 34 h 103"/>
                      <a:gd name="T28" fmla="*/ 81 w 287"/>
                      <a:gd name="T29" fmla="*/ 15 h 103"/>
                      <a:gd name="T30" fmla="*/ 90 w 287"/>
                      <a:gd name="T31" fmla="*/ 59 h 103"/>
                      <a:gd name="T32" fmla="*/ 72 w 287"/>
                      <a:gd name="T33" fmla="*/ 56 h 103"/>
                      <a:gd name="T34" fmla="*/ 24 w 287"/>
                      <a:gd name="T35" fmla="*/ 87 h 103"/>
                      <a:gd name="T36" fmla="*/ 35 w 287"/>
                      <a:gd name="T37" fmla="*/ 72 h 103"/>
                      <a:gd name="T38" fmla="*/ 31 w 287"/>
                      <a:gd name="T39" fmla="*/ 90 h 103"/>
                      <a:gd name="T40" fmla="*/ 24 w 287"/>
                      <a:gd name="T41" fmla="*/ 49 h 103"/>
                      <a:gd name="T42" fmla="*/ 40 w 287"/>
                      <a:gd name="T43" fmla="*/ 59 h 103"/>
                      <a:gd name="T44" fmla="*/ 23 w 287"/>
                      <a:gd name="T45" fmla="*/ 28 h 103"/>
                      <a:gd name="T46" fmla="*/ 37 w 287"/>
                      <a:gd name="T47" fmla="*/ 17 h 103"/>
                      <a:gd name="T48" fmla="*/ 56 w 287"/>
                      <a:gd name="T49" fmla="*/ 90 h 103"/>
                      <a:gd name="T50" fmla="*/ 53 w 287"/>
                      <a:gd name="T51" fmla="*/ 72 h 103"/>
                      <a:gd name="T52" fmla="*/ 63 w 287"/>
                      <a:gd name="T53" fmla="*/ 87 h 103"/>
                      <a:gd name="T54" fmla="*/ 47 w 287"/>
                      <a:gd name="T55" fmla="*/ 56 h 103"/>
                      <a:gd name="T56" fmla="*/ 65 w 287"/>
                      <a:gd name="T57" fmla="*/ 53 h 103"/>
                      <a:gd name="T58" fmla="*/ 230 w 287"/>
                      <a:gd name="T59" fmla="*/ 90 h 103"/>
                      <a:gd name="T60" fmla="*/ 75 w 287"/>
                      <a:gd name="T61" fmla="*/ 87 h 103"/>
                      <a:gd name="T62" fmla="*/ 81 w 287"/>
                      <a:gd name="T63" fmla="*/ 71 h 103"/>
                      <a:gd name="T64" fmla="*/ 239 w 287"/>
                      <a:gd name="T65" fmla="*/ 77 h 103"/>
                      <a:gd name="T66" fmla="*/ 156 w 287"/>
                      <a:gd name="T67" fmla="*/ 65 h 103"/>
                      <a:gd name="T68" fmla="*/ 156 w 287"/>
                      <a:gd name="T69" fmla="*/ 46 h 103"/>
                      <a:gd name="T70" fmla="*/ 160 w 287"/>
                      <a:gd name="T71" fmla="*/ 65 h 103"/>
                      <a:gd name="T72" fmla="*/ 147 w 287"/>
                      <a:gd name="T73" fmla="*/ 24 h 103"/>
                      <a:gd name="T74" fmla="*/ 166 w 287"/>
                      <a:gd name="T75" fmla="*/ 24 h 103"/>
                      <a:gd name="T76" fmla="*/ 178 w 287"/>
                      <a:gd name="T77" fmla="*/ 65 h 103"/>
                      <a:gd name="T78" fmla="*/ 181 w 287"/>
                      <a:gd name="T79" fmla="*/ 46 h 103"/>
                      <a:gd name="T80" fmla="*/ 181 w 287"/>
                      <a:gd name="T81" fmla="*/ 65 h 103"/>
                      <a:gd name="T82" fmla="*/ 172 w 287"/>
                      <a:gd name="T83" fmla="*/ 21 h 103"/>
                      <a:gd name="T84" fmla="*/ 191 w 287"/>
                      <a:gd name="T85" fmla="*/ 24 h 103"/>
                      <a:gd name="T86" fmla="*/ 200 w 287"/>
                      <a:gd name="T87" fmla="*/ 62 h 103"/>
                      <a:gd name="T88" fmla="*/ 210 w 287"/>
                      <a:gd name="T89" fmla="*/ 47 h 103"/>
                      <a:gd name="T90" fmla="*/ 206 w 287"/>
                      <a:gd name="T91" fmla="*/ 65 h 103"/>
                      <a:gd name="T92" fmla="*/ 200 w 287"/>
                      <a:gd name="T93" fmla="*/ 17 h 103"/>
                      <a:gd name="T94" fmla="*/ 215 w 287"/>
                      <a:gd name="T95" fmla="*/ 28 h 103"/>
                      <a:gd name="T96" fmla="*/ 222 w 287"/>
                      <a:gd name="T97" fmla="*/ 59 h 103"/>
                      <a:gd name="T98" fmla="*/ 237 w 287"/>
                      <a:gd name="T99" fmla="*/ 49 h 103"/>
                      <a:gd name="T100" fmla="*/ 230 w 287"/>
                      <a:gd name="T101" fmla="*/ 34 h 103"/>
                      <a:gd name="T102" fmla="*/ 227 w 287"/>
                      <a:gd name="T103" fmla="*/ 16 h 103"/>
                      <a:gd name="T104" fmla="*/ 237 w 287"/>
                      <a:gd name="T105" fmla="*/ 31 h 103"/>
                      <a:gd name="T106" fmla="*/ 247 w 287"/>
                      <a:gd name="T107" fmla="*/ 80 h 103"/>
                      <a:gd name="T108" fmla="*/ 264 w 287"/>
                      <a:gd name="T109" fmla="*/ 77 h 103"/>
                      <a:gd name="T110" fmla="*/ 256 w 287"/>
                      <a:gd name="T111" fmla="*/ 65 h 103"/>
                      <a:gd name="T112" fmla="*/ 256 w 287"/>
                      <a:gd name="T113" fmla="*/ 46 h 103"/>
                      <a:gd name="T114" fmla="*/ 259 w 287"/>
                      <a:gd name="T115" fmla="*/ 65 h 103"/>
                      <a:gd name="T116" fmla="*/ 247 w 287"/>
                      <a:gd name="T117" fmla="*/ 24 h 103"/>
                      <a:gd name="T118" fmla="*/ 264 w 287"/>
                      <a:gd name="T119" fmla="*/ 2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7" h="103">
                        <a:moveTo>
                          <a:pt x="278" y="0"/>
                        </a:moveTo>
                        <a:lnTo>
                          <a:pt x="10" y="0"/>
                        </a:lnTo>
                        <a:lnTo>
                          <a:pt x="10" y="0"/>
                        </a:lnTo>
                        <a:lnTo>
                          <a:pt x="6" y="1"/>
                        </a:lnTo>
                        <a:lnTo>
                          <a:pt x="3" y="2"/>
                        </a:lnTo>
                        <a:lnTo>
                          <a:pt x="1" y="5"/>
                        </a:lnTo>
                        <a:lnTo>
                          <a:pt x="0" y="9"/>
                        </a:lnTo>
                        <a:lnTo>
                          <a:pt x="0" y="94"/>
                        </a:lnTo>
                        <a:lnTo>
                          <a:pt x="0" y="94"/>
                        </a:lnTo>
                        <a:lnTo>
                          <a:pt x="1" y="98"/>
                        </a:lnTo>
                        <a:lnTo>
                          <a:pt x="3" y="101"/>
                        </a:lnTo>
                        <a:lnTo>
                          <a:pt x="6" y="103"/>
                        </a:lnTo>
                        <a:lnTo>
                          <a:pt x="10" y="103"/>
                        </a:lnTo>
                        <a:lnTo>
                          <a:pt x="278" y="103"/>
                        </a:lnTo>
                        <a:lnTo>
                          <a:pt x="278" y="103"/>
                        </a:lnTo>
                        <a:lnTo>
                          <a:pt x="282" y="103"/>
                        </a:lnTo>
                        <a:lnTo>
                          <a:pt x="284" y="101"/>
                        </a:lnTo>
                        <a:lnTo>
                          <a:pt x="286" y="98"/>
                        </a:lnTo>
                        <a:lnTo>
                          <a:pt x="287" y="94"/>
                        </a:lnTo>
                        <a:lnTo>
                          <a:pt x="287" y="9"/>
                        </a:lnTo>
                        <a:lnTo>
                          <a:pt x="287" y="9"/>
                        </a:lnTo>
                        <a:lnTo>
                          <a:pt x="286" y="5"/>
                        </a:lnTo>
                        <a:lnTo>
                          <a:pt x="284" y="2"/>
                        </a:lnTo>
                        <a:lnTo>
                          <a:pt x="282" y="1"/>
                        </a:lnTo>
                        <a:lnTo>
                          <a:pt x="278" y="0"/>
                        </a:lnTo>
                        <a:lnTo>
                          <a:pt x="278" y="0"/>
                        </a:lnTo>
                        <a:close/>
                        <a:moveTo>
                          <a:pt x="132" y="15"/>
                        </a:moveTo>
                        <a:lnTo>
                          <a:pt x="132" y="15"/>
                        </a:lnTo>
                        <a:lnTo>
                          <a:pt x="135" y="16"/>
                        </a:lnTo>
                        <a:lnTo>
                          <a:pt x="138" y="17"/>
                        </a:lnTo>
                        <a:lnTo>
                          <a:pt x="139" y="21"/>
                        </a:lnTo>
                        <a:lnTo>
                          <a:pt x="140" y="24"/>
                        </a:lnTo>
                        <a:lnTo>
                          <a:pt x="140" y="24"/>
                        </a:lnTo>
                        <a:lnTo>
                          <a:pt x="139" y="28"/>
                        </a:lnTo>
                        <a:lnTo>
                          <a:pt x="138" y="31"/>
                        </a:lnTo>
                        <a:lnTo>
                          <a:pt x="135" y="33"/>
                        </a:lnTo>
                        <a:lnTo>
                          <a:pt x="132" y="34"/>
                        </a:lnTo>
                        <a:lnTo>
                          <a:pt x="132" y="34"/>
                        </a:lnTo>
                        <a:lnTo>
                          <a:pt x="127" y="33"/>
                        </a:lnTo>
                        <a:lnTo>
                          <a:pt x="125" y="31"/>
                        </a:lnTo>
                        <a:lnTo>
                          <a:pt x="123" y="28"/>
                        </a:lnTo>
                        <a:lnTo>
                          <a:pt x="122" y="24"/>
                        </a:lnTo>
                        <a:lnTo>
                          <a:pt x="122" y="24"/>
                        </a:lnTo>
                        <a:lnTo>
                          <a:pt x="123" y="21"/>
                        </a:lnTo>
                        <a:lnTo>
                          <a:pt x="125" y="17"/>
                        </a:lnTo>
                        <a:lnTo>
                          <a:pt x="127" y="16"/>
                        </a:lnTo>
                        <a:lnTo>
                          <a:pt x="132" y="15"/>
                        </a:lnTo>
                        <a:lnTo>
                          <a:pt x="132" y="15"/>
                        </a:lnTo>
                        <a:close/>
                        <a:moveTo>
                          <a:pt x="132" y="46"/>
                        </a:moveTo>
                        <a:lnTo>
                          <a:pt x="132" y="46"/>
                        </a:lnTo>
                        <a:lnTo>
                          <a:pt x="135" y="47"/>
                        </a:lnTo>
                        <a:lnTo>
                          <a:pt x="138" y="49"/>
                        </a:lnTo>
                        <a:lnTo>
                          <a:pt x="139" y="53"/>
                        </a:lnTo>
                        <a:lnTo>
                          <a:pt x="140" y="56"/>
                        </a:lnTo>
                        <a:lnTo>
                          <a:pt x="140" y="56"/>
                        </a:lnTo>
                        <a:lnTo>
                          <a:pt x="139" y="59"/>
                        </a:lnTo>
                        <a:lnTo>
                          <a:pt x="138" y="62"/>
                        </a:lnTo>
                        <a:lnTo>
                          <a:pt x="135" y="65"/>
                        </a:lnTo>
                        <a:lnTo>
                          <a:pt x="132" y="65"/>
                        </a:lnTo>
                        <a:lnTo>
                          <a:pt x="132" y="65"/>
                        </a:lnTo>
                        <a:lnTo>
                          <a:pt x="127" y="65"/>
                        </a:lnTo>
                        <a:lnTo>
                          <a:pt x="125" y="62"/>
                        </a:lnTo>
                        <a:lnTo>
                          <a:pt x="123" y="59"/>
                        </a:lnTo>
                        <a:lnTo>
                          <a:pt x="122" y="56"/>
                        </a:lnTo>
                        <a:lnTo>
                          <a:pt x="122" y="56"/>
                        </a:lnTo>
                        <a:lnTo>
                          <a:pt x="123" y="53"/>
                        </a:lnTo>
                        <a:lnTo>
                          <a:pt x="125" y="49"/>
                        </a:lnTo>
                        <a:lnTo>
                          <a:pt x="127" y="47"/>
                        </a:lnTo>
                        <a:lnTo>
                          <a:pt x="132" y="46"/>
                        </a:lnTo>
                        <a:lnTo>
                          <a:pt x="132" y="46"/>
                        </a:lnTo>
                        <a:close/>
                        <a:moveTo>
                          <a:pt x="106" y="15"/>
                        </a:moveTo>
                        <a:lnTo>
                          <a:pt x="106" y="15"/>
                        </a:lnTo>
                        <a:lnTo>
                          <a:pt x="110" y="16"/>
                        </a:lnTo>
                        <a:lnTo>
                          <a:pt x="113" y="17"/>
                        </a:lnTo>
                        <a:lnTo>
                          <a:pt x="115" y="21"/>
                        </a:lnTo>
                        <a:lnTo>
                          <a:pt x="115" y="24"/>
                        </a:lnTo>
                        <a:lnTo>
                          <a:pt x="115" y="24"/>
                        </a:lnTo>
                        <a:lnTo>
                          <a:pt x="115" y="28"/>
                        </a:lnTo>
                        <a:lnTo>
                          <a:pt x="113" y="31"/>
                        </a:lnTo>
                        <a:lnTo>
                          <a:pt x="110" y="33"/>
                        </a:lnTo>
                        <a:lnTo>
                          <a:pt x="106" y="34"/>
                        </a:lnTo>
                        <a:lnTo>
                          <a:pt x="106" y="34"/>
                        </a:lnTo>
                        <a:lnTo>
                          <a:pt x="103" y="33"/>
                        </a:lnTo>
                        <a:lnTo>
                          <a:pt x="100" y="31"/>
                        </a:lnTo>
                        <a:lnTo>
                          <a:pt x="98" y="28"/>
                        </a:lnTo>
                        <a:lnTo>
                          <a:pt x="97" y="24"/>
                        </a:lnTo>
                        <a:lnTo>
                          <a:pt x="97" y="24"/>
                        </a:lnTo>
                        <a:lnTo>
                          <a:pt x="98" y="21"/>
                        </a:lnTo>
                        <a:lnTo>
                          <a:pt x="100" y="17"/>
                        </a:lnTo>
                        <a:lnTo>
                          <a:pt x="103" y="16"/>
                        </a:lnTo>
                        <a:lnTo>
                          <a:pt x="106" y="15"/>
                        </a:lnTo>
                        <a:lnTo>
                          <a:pt x="106" y="15"/>
                        </a:lnTo>
                        <a:close/>
                        <a:moveTo>
                          <a:pt x="106" y="46"/>
                        </a:moveTo>
                        <a:lnTo>
                          <a:pt x="106" y="46"/>
                        </a:lnTo>
                        <a:lnTo>
                          <a:pt x="110" y="47"/>
                        </a:lnTo>
                        <a:lnTo>
                          <a:pt x="113" y="49"/>
                        </a:lnTo>
                        <a:lnTo>
                          <a:pt x="115" y="53"/>
                        </a:lnTo>
                        <a:lnTo>
                          <a:pt x="115" y="56"/>
                        </a:lnTo>
                        <a:lnTo>
                          <a:pt x="115" y="56"/>
                        </a:lnTo>
                        <a:lnTo>
                          <a:pt x="115" y="59"/>
                        </a:lnTo>
                        <a:lnTo>
                          <a:pt x="113" y="62"/>
                        </a:lnTo>
                        <a:lnTo>
                          <a:pt x="110" y="65"/>
                        </a:lnTo>
                        <a:lnTo>
                          <a:pt x="106" y="65"/>
                        </a:lnTo>
                        <a:lnTo>
                          <a:pt x="106" y="65"/>
                        </a:lnTo>
                        <a:lnTo>
                          <a:pt x="103" y="65"/>
                        </a:lnTo>
                        <a:lnTo>
                          <a:pt x="100" y="62"/>
                        </a:lnTo>
                        <a:lnTo>
                          <a:pt x="98" y="59"/>
                        </a:lnTo>
                        <a:lnTo>
                          <a:pt x="97" y="56"/>
                        </a:lnTo>
                        <a:lnTo>
                          <a:pt x="97" y="56"/>
                        </a:lnTo>
                        <a:lnTo>
                          <a:pt x="98" y="53"/>
                        </a:lnTo>
                        <a:lnTo>
                          <a:pt x="100" y="49"/>
                        </a:lnTo>
                        <a:lnTo>
                          <a:pt x="103" y="47"/>
                        </a:lnTo>
                        <a:lnTo>
                          <a:pt x="106" y="46"/>
                        </a:lnTo>
                        <a:lnTo>
                          <a:pt x="106" y="46"/>
                        </a:lnTo>
                        <a:close/>
                        <a:moveTo>
                          <a:pt x="81" y="15"/>
                        </a:moveTo>
                        <a:lnTo>
                          <a:pt x="81" y="15"/>
                        </a:lnTo>
                        <a:lnTo>
                          <a:pt x="85" y="16"/>
                        </a:lnTo>
                        <a:lnTo>
                          <a:pt x="88" y="17"/>
                        </a:lnTo>
                        <a:lnTo>
                          <a:pt x="90" y="21"/>
                        </a:lnTo>
                        <a:lnTo>
                          <a:pt x="90" y="24"/>
                        </a:lnTo>
                        <a:lnTo>
                          <a:pt x="90" y="24"/>
                        </a:lnTo>
                        <a:lnTo>
                          <a:pt x="90" y="28"/>
                        </a:lnTo>
                        <a:lnTo>
                          <a:pt x="88" y="31"/>
                        </a:lnTo>
                        <a:lnTo>
                          <a:pt x="85" y="33"/>
                        </a:lnTo>
                        <a:lnTo>
                          <a:pt x="81" y="34"/>
                        </a:lnTo>
                        <a:lnTo>
                          <a:pt x="81" y="34"/>
                        </a:lnTo>
                        <a:lnTo>
                          <a:pt x="78" y="33"/>
                        </a:lnTo>
                        <a:lnTo>
                          <a:pt x="75" y="31"/>
                        </a:lnTo>
                        <a:lnTo>
                          <a:pt x="72" y="28"/>
                        </a:lnTo>
                        <a:lnTo>
                          <a:pt x="72" y="24"/>
                        </a:lnTo>
                        <a:lnTo>
                          <a:pt x="72" y="24"/>
                        </a:lnTo>
                        <a:lnTo>
                          <a:pt x="72" y="21"/>
                        </a:lnTo>
                        <a:lnTo>
                          <a:pt x="75" y="17"/>
                        </a:lnTo>
                        <a:lnTo>
                          <a:pt x="78" y="16"/>
                        </a:lnTo>
                        <a:lnTo>
                          <a:pt x="81" y="15"/>
                        </a:lnTo>
                        <a:lnTo>
                          <a:pt x="81" y="15"/>
                        </a:lnTo>
                        <a:close/>
                        <a:moveTo>
                          <a:pt x="81" y="46"/>
                        </a:moveTo>
                        <a:lnTo>
                          <a:pt x="81" y="46"/>
                        </a:lnTo>
                        <a:lnTo>
                          <a:pt x="85" y="47"/>
                        </a:lnTo>
                        <a:lnTo>
                          <a:pt x="88" y="49"/>
                        </a:lnTo>
                        <a:lnTo>
                          <a:pt x="90" y="53"/>
                        </a:lnTo>
                        <a:lnTo>
                          <a:pt x="90" y="56"/>
                        </a:lnTo>
                        <a:lnTo>
                          <a:pt x="90" y="56"/>
                        </a:lnTo>
                        <a:lnTo>
                          <a:pt x="90" y="59"/>
                        </a:lnTo>
                        <a:lnTo>
                          <a:pt x="88" y="62"/>
                        </a:lnTo>
                        <a:lnTo>
                          <a:pt x="85" y="65"/>
                        </a:lnTo>
                        <a:lnTo>
                          <a:pt x="81" y="65"/>
                        </a:lnTo>
                        <a:lnTo>
                          <a:pt x="81" y="65"/>
                        </a:lnTo>
                        <a:lnTo>
                          <a:pt x="78" y="65"/>
                        </a:lnTo>
                        <a:lnTo>
                          <a:pt x="75" y="62"/>
                        </a:lnTo>
                        <a:lnTo>
                          <a:pt x="72" y="59"/>
                        </a:lnTo>
                        <a:lnTo>
                          <a:pt x="72" y="56"/>
                        </a:lnTo>
                        <a:lnTo>
                          <a:pt x="72" y="56"/>
                        </a:lnTo>
                        <a:lnTo>
                          <a:pt x="72" y="53"/>
                        </a:lnTo>
                        <a:lnTo>
                          <a:pt x="75" y="49"/>
                        </a:lnTo>
                        <a:lnTo>
                          <a:pt x="78" y="47"/>
                        </a:lnTo>
                        <a:lnTo>
                          <a:pt x="81" y="46"/>
                        </a:lnTo>
                        <a:lnTo>
                          <a:pt x="81" y="46"/>
                        </a:lnTo>
                        <a:close/>
                        <a:moveTo>
                          <a:pt x="31" y="90"/>
                        </a:moveTo>
                        <a:lnTo>
                          <a:pt x="31" y="90"/>
                        </a:lnTo>
                        <a:lnTo>
                          <a:pt x="28" y="89"/>
                        </a:lnTo>
                        <a:lnTo>
                          <a:pt x="24" y="87"/>
                        </a:lnTo>
                        <a:lnTo>
                          <a:pt x="23" y="84"/>
                        </a:lnTo>
                        <a:lnTo>
                          <a:pt x="22" y="80"/>
                        </a:lnTo>
                        <a:lnTo>
                          <a:pt x="22" y="80"/>
                        </a:lnTo>
                        <a:lnTo>
                          <a:pt x="23" y="77"/>
                        </a:lnTo>
                        <a:lnTo>
                          <a:pt x="24" y="73"/>
                        </a:lnTo>
                        <a:lnTo>
                          <a:pt x="28" y="72"/>
                        </a:lnTo>
                        <a:lnTo>
                          <a:pt x="31" y="71"/>
                        </a:lnTo>
                        <a:lnTo>
                          <a:pt x="31" y="71"/>
                        </a:lnTo>
                        <a:lnTo>
                          <a:pt x="35" y="72"/>
                        </a:lnTo>
                        <a:lnTo>
                          <a:pt x="37" y="73"/>
                        </a:lnTo>
                        <a:lnTo>
                          <a:pt x="40" y="77"/>
                        </a:lnTo>
                        <a:lnTo>
                          <a:pt x="41" y="80"/>
                        </a:lnTo>
                        <a:lnTo>
                          <a:pt x="41" y="80"/>
                        </a:lnTo>
                        <a:lnTo>
                          <a:pt x="40" y="84"/>
                        </a:lnTo>
                        <a:lnTo>
                          <a:pt x="37" y="87"/>
                        </a:lnTo>
                        <a:lnTo>
                          <a:pt x="35" y="89"/>
                        </a:lnTo>
                        <a:lnTo>
                          <a:pt x="31" y="90"/>
                        </a:lnTo>
                        <a:lnTo>
                          <a:pt x="31" y="90"/>
                        </a:lnTo>
                        <a:close/>
                        <a:moveTo>
                          <a:pt x="31" y="65"/>
                        </a:moveTo>
                        <a:lnTo>
                          <a:pt x="31" y="65"/>
                        </a:lnTo>
                        <a:lnTo>
                          <a:pt x="28" y="65"/>
                        </a:lnTo>
                        <a:lnTo>
                          <a:pt x="24" y="62"/>
                        </a:lnTo>
                        <a:lnTo>
                          <a:pt x="23" y="59"/>
                        </a:lnTo>
                        <a:lnTo>
                          <a:pt x="22" y="56"/>
                        </a:lnTo>
                        <a:lnTo>
                          <a:pt x="22" y="56"/>
                        </a:lnTo>
                        <a:lnTo>
                          <a:pt x="23" y="53"/>
                        </a:lnTo>
                        <a:lnTo>
                          <a:pt x="24" y="49"/>
                        </a:lnTo>
                        <a:lnTo>
                          <a:pt x="28" y="47"/>
                        </a:lnTo>
                        <a:lnTo>
                          <a:pt x="31" y="46"/>
                        </a:lnTo>
                        <a:lnTo>
                          <a:pt x="31" y="46"/>
                        </a:lnTo>
                        <a:lnTo>
                          <a:pt x="35" y="47"/>
                        </a:lnTo>
                        <a:lnTo>
                          <a:pt x="37" y="49"/>
                        </a:lnTo>
                        <a:lnTo>
                          <a:pt x="40" y="53"/>
                        </a:lnTo>
                        <a:lnTo>
                          <a:pt x="41" y="56"/>
                        </a:lnTo>
                        <a:lnTo>
                          <a:pt x="41" y="56"/>
                        </a:lnTo>
                        <a:lnTo>
                          <a:pt x="40" y="59"/>
                        </a:lnTo>
                        <a:lnTo>
                          <a:pt x="37" y="62"/>
                        </a:lnTo>
                        <a:lnTo>
                          <a:pt x="35" y="65"/>
                        </a:lnTo>
                        <a:lnTo>
                          <a:pt x="31" y="65"/>
                        </a:lnTo>
                        <a:lnTo>
                          <a:pt x="31" y="65"/>
                        </a:lnTo>
                        <a:close/>
                        <a:moveTo>
                          <a:pt x="31" y="34"/>
                        </a:moveTo>
                        <a:lnTo>
                          <a:pt x="31" y="34"/>
                        </a:lnTo>
                        <a:lnTo>
                          <a:pt x="28" y="33"/>
                        </a:lnTo>
                        <a:lnTo>
                          <a:pt x="24" y="31"/>
                        </a:lnTo>
                        <a:lnTo>
                          <a:pt x="23" y="28"/>
                        </a:lnTo>
                        <a:lnTo>
                          <a:pt x="22" y="24"/>
                        </a:lnTo>
                        <a:lnTo>
                          <a:pt x="22" y="24"/>
                        </a:lnTo>
                        <a:lnTo>
                          <a:pt x="23" y="21"/>
                        </a:lnTo>
                        <a:lnTo>
                          <a:pt x="24" y="17"/>
                        </a:lnTo>
                        <a:lnTo>
                          <a:pt x="28" y="16"/>
                        </a:lnTo>
                        <a:lnTo>
                          <a:pt x="31" y="15"/>
                        </a:lnTo>
                        <a:lnTo>
                          <a:pt x="31" y="15"/>
                        </a:lnTo>
                        <a:lnTo>
                          <a:pt x="35" y="16"/>
                        </a:lnTo>
                        <a:lnTo>
                          <a:pt x="37" y="17"/>
                        </a:lnTo>
                        <a:lnTo>
                          <a:pt x="40" y="21"/>
                        </a:lnTo>
                        <a:lnTo>
                          <a:pt x="41" y="24"/>
                        </a:lnTo>
                        <a:lnTo>
                          <a:pt x="41" y="24"/>
                        </a:lnTo>
                        <a:lnTo>
                          <a:pt x="40" y="28"/>
                        </a:lnTo>
                        <a:lnTo>
                          <a:pt x="37" y="31"/>
                        </a:lnTo>
                        <a:lnTo>
                          <a:pt x="35" y="33"/>
                        </a:lnTo>
                        <a:lnTo>
                          <a:pt x="31" y="34"/>
                        </a:lnTo>
                        <a:lnTo>
                          <a:pt x="31" y="34"/>
                        </a:lnTo>
                        <a:close/>
                        <a:moveTo>
                          <a:pt x="56" y="90"/>
                        </a:moveTo>
                        <a:lnTo>
                          <a:pt x="56" y="90"/>
                        </a:lnTo>
                        <a:lnTo>
                          <a:pt x="53" y="89"/>
                        </a:lnTo>
                        <a:lnTo>
                          <a:pt x="49" y="87"/>
                        </a:lnTo>
                        <a:lnTo>
                          <a:pt x="47" y="84"/>
                        </a:lnTo>
                        <a:lnTo>
                          <a:pt x="47" y="80"/>
                        </a:lnTo>
                        <a:lnTo>
                          <a:pt x="47" y="80"/>
                        </a:lnTo>
                        <a:lnTo>
                          <a:pt x="47" y="77"/>
                        </a:lnTo>
                        <a:lnTo>
                          <a:pt x="49" y="73"/>
                        </a:lnTo>
                        <a:lnTo>
                          <a:pt x="53" y="72"/>
                        </a:lnTo>
                        <a:lnTo>
                          <a:pt x="56" y="71"/>
                        </a:lnTo>
                        <a:lnTo>
                          <a:pt x="56" y="71"/>
                        </a:lnTo>
                        <a:lnTo>
                          <a:pt x="59" y="72"/>
                        </a:lnTo>
                        <a:lnTo>
                          <a:pt x="63" y="73"/>
                        </a:lnTo>
                        <a:lnTo>
                          <a:pt x="65" y="77"/>
                        </a:lnTo>
                        <a:lnTo>
                          <a:pt x="66" y="80"/>
                        </a:lnTo>
                        <a:lnTo>
                          <a:pt x="66" y="80"/>
                        </a:lnTo>
                        <a:lnTo>
                          <a:pt x="65" y="84"/>
                        </a:lnTo>
                        <a:lnTo>
                          <a:pt x="63" y="87"/>
                        </a:lnTo>
                        <a:lnTo>
                          <a:pt x="59" y="89"/>
                        </a:lnTo>
                        <a:lnTo>
                          <a:pt x="56" y="90"/>
                        </a:lnTo>
                        <a:lnTo>
                          <a:pt x="56" y="90"/>
                        </a:lnTo>
                        <a:close/>
                        <a:moveTo>
                          <a:pt x="56" y="65"/>
                        </a:moveTo>
                        <a:lnTo>
                          <a:pt x="56" y="65"/>
                        </a:lnTo>
                        <a:lnTo>
                          <a:pt x="53" y="65"/>
                        </a:lnTo>
                        <a:lnTo>
                          <a:pt x="49" y="62"/>
                        </a:lnTo>
                        <a:lnTo>
                          <a:pt x="47" y="59"/>
                        </a:lnTo>
                        <a:lnTo>
                          <a:pt x="47" y="56"/>
                        </a:lnTo>
                        <a:lnTo>
                          <a:pt x="47" y="56"/>
                        </a:lnTo>
                        <a:lnTo>
                          <a:pt x="47" y="53"/>
                        </a:lnTo>
                        <a:lnTo>
                          <a:pt x="49" y="49"/>
                        </a:lnTo>
                        <a:lnTo>
                          <a:pt x="53" y="47"/>
                        </a:lnTo>
                        <a:lnTo>
                          <a:pt x="56" y="46"/>
                        </a:lnTo>
                        <a:lnTo>
                          <a:pt x="56" y="46"/>
                        </a:lnTo>
                        <a:lnTo>
                          <a:pt x="59" y="47"/>
                        </a:lnTo>
                        <a:lnTo>
                          <a:pt x="63" y="49"/>
                        </a:lnTo>
                        <a:lnTo>
                          <a:pt x="65" y="53"/>
                        </a:lnTo>
                        <a:lnTo>
                          <a:pt x="66" y="56"/>
                        </a:lnTo>
                        <a:lnTo>
                          <a:pt x="66" y="56"/>
                        </a:lnTo>
                        <a:lnTo>
                          <a:pt x="65" y="59"/>
                        </a:lnTo>
                        <a:lnTo>
                          <a:pt x="63" y="62"/>
                        </a:lnTo>
                        <a:lnTo>
                          <a:pt x="59" y="65"/>
                        </a:lnTo>
                        <a:lnTo>
                          <a:pt x="56" y="65"/>
                        </a:lnTo>
                        <a:lnTo>
                          <a:pt x="56" y="65"/>
                        </a:lnTo>
                        <a:close/>
                        <a:moveTo>
                          <a:pt x="230" y="90"/>
                        </a:moveTo>
                        <a:lnTo>
                          <a:pt x="230" y="90"/>
                        </a:lnTo>
                        <a:lnTo>
                          <a:pt x="230" y="90"/>
                        </a:lnTo>
                        <a:lnTo>
                          <a:pt x="230" y="90"/>
                        </a:lnTo>
                        <a:lnTo>
                          <a:pt x="81" y="90"/>
                        </a:lnTo>
                        <a:lnTo>
                          <a:pt x="81" y="90"/>
                        </a:lnTo>
                        <a:lnTo>
                          <a:pt x="81" y="90"/>
                        </a:lnTo>
                        <a:lnTo>
                          <a:pt x="81" y="90"/>
                        </a:lnTo>
                        <a:lnTo>
                          <a:pt x="81" y="90"/>
                        </a:lnTo>
                        <a:lnTo>
                          <a:pt x="78" y="89"/>
                        </a:lnTo>
                        <a:lnTo>
                          <a:pt x="75" y="87"/>
                        </a:lnTo>
                        <a:lnTo>
                          <a:pt x="72" y="84"/>
                        </a:lnTo>
                        <a:lnTo>
                          <a:pt x="72" y="80"/>
                        </a:lnTo>
                        <a:lnTo>
                          <a:pt x="72" y="80"/>
                        </a:lnTo>
                        <a:lnTo>
                          <a:pt x="72" y="77"/>
                        </a:lnTo>
                        <a:lnTo>
                          <a:pt x="75" y="73"/>
                        </a:lnTo>
                        <a:lnTo>
                          <a:pt x="78" y="72"/>
                        </a:lnTo>
                        <a:lnTo>
                          <a:pt x="81" y="71"/>
                        </a:lnTo>
                        <a:lnTo>
                          <a:pt x="81" y="71"/>
                        </a:lnTo>
                        <a:lnTo>
                          <a:pt x="81" y="71"/>
                        </a:lnTo>
                        <a:lnTo>
                          <a:pt x="81" y="71"/>
                        </a:lnTo>
                        <a:lnTo>
                          <a:pt x="230" y="71"/>
                        </a:lnTo>
                        <a:lnTo>
                          <a:pt x="230" y="71"/>
                        </a:lnTo>
                        <a:lnTo>
                          <a:pt x="230" y="71"/>
                        </a:lnTo>
                        <a:lnTo>
                          <a:pt x="230" y="71"/>
                        </a:lnTo>
                        <a:lnTo>
                          <a:pt x="230" y="71"/>
                        </a:lnTo>
                        <a:lnTo>
                          <a:pt x="234" y="72"/>
                        </a:lnTo>
                        <a:lnTo>
                          <a:pt x="237" y="73"/>
                        </a:lnTo>
                        <a:lnTo>
                          <a:pt x="239" y="77"/>
                        </a:lnTo>
                        <a:lnTo>
                          <a:pt x="240" y="80"/>
                        </a:lnTo>
                        <a:lnTo>
                          <a:pt x="240" y="80"/>
                        </a:lnTo>
                        <a:lnTo>
                          <a:pt x="239" y="84"/>
                        </a:lnTo>
                        <a:lnTo>
                          <a:pt x="237" y="87"/>
                        </a:lnTo>
                        <a:lnTo>
                          <a:pt x="234" y="89"/>
                        </a:lnTo>
                        <a:lnTo>
                          <a:pt x="230" y="90"/>
                        </a:lnTo>
                        <a:lnTo>
                          <a:pt x="230" y="90"/>
                        </a:lnTo>
                        <a:close/>
                        <a:moveTo>
                          <a:pt x="156" y="65"/>
                        </a:moveTo>
                        <a:lnTo>
                          <a:pt x="156" y="65"/>
                        </a:lnTo>
                        <a:lnTo>
                          <a:pt x="153" y="65"/>
                        </a:lnTo>
                        <a:lnTo>
                          <a:pt x="149" y="62"/>
                        </a:lnTo>
                        <a:lnTo>
                          <a:pt x="148" y="59"/>
                        </a:lnTo>
                        <a:lnTo>
                          <a:pt x="147" y="56"/>
                        </a:lnTo>
                        <a:lnTo>
                          <a:pt x="147" y="56"/>
                        </a:lnTo>
                        <a:lnTo>
                          <a:pt x="148" y="53"/>
                        </a:lnTo>
                        <a:lnTo>
                          <a:pt x="149" y="49"/>
                        </a:lnTo>
                        <a:lnTo>
                          <a:pt x="153" y="47"/>
                        </a:lnTo>
                        <a:lnTo>
                          <a:pt x="156" y="46"/>
                        </a:lnTo>
                        <a:lnTo>
                          <a:pt x="156" y="46"/>
                        </a:lnTo>
                        <a:lnTo>
                          <a:pt x="160" y="47"/>
                        </a:lnTo>
                        <a:lnTo>
                          <a:pt x="162" y="49"/>
                        </a:lnTo>
                        <a:lnTo>
                          <a:pt x="165" y="53"/>
                        </a:lnTo>
                        <a:lnTo>
                          <a:pt x="166" y="56"/>
                        </a:lnTo>
                        <a:lnTo>
                          <a:pt x="166" y="56"/>
                        </a:lnTo>
                        <a:lnTo>
                          <a:pt x="165" y="59"/>
                        </a:lnTo>
                        <a:lnTo>
                          <a:pt x="162" y="62"/>
                        </a:lnTo>
                        <a:lnTo>
                          <a:pt x="160" y="65"/>
                        </a:lnTo>
                        <a:lnTo>
                          <a:pt x="156" y="65"/>
                        </a:lnTo>
                        <a:lnTo>
                          <a:pt x="156" y="65"/>
                        </a:lnTo>
                        <a:close/>
                        <a:moveTo>
                          <a:pt x="156" y="34"/>
                        </a:moveTo>
                        <a:lnTo>
                          <a:pt x="156" y="34"/>
                        </a:lnTo>
                        <a:lnTo>
                          <a:pt x="153" y="33"/>
                        </a:lnTo>
                        <a:lnTo>
                          <a:pt x="149" y="31"/>
                        </a:lnTo>
                        <a:lnTo>
                          <a:pt x="148" y="28"/>
                        </a:lnTo>
                        <a:lnTo>
                          <a:pt x="147" y="24"/>
                        </a:lnTo>
                        <a:lnTo>
                          <a:pt x="147" y="24"/>
                        </a:lnTo>
                        <a:lnTo>
                          <a:pt x="148" y="21"/>
                        </a:lnTo>
                        <a:lnTo>
                          <a:pt x="149" y="17"/>
                        </a:lnTo>
                        <a:lnTo>
                          <a:pt x="153" y="16"/>
                        </a:lnTo>
                        <a:lnTo>
                          <a:pt x="156" y="15"/>
                        </a:lnTo>
                        <a:lnTo>
                          <a:pt x="156" y="15"/>
                        </a:lnTo>
                        <a:lnTo>
                          <a:pt x="160" y="16"/>
                        </a:lnTo>
                        <a:lnTo>
                          <a:pt x="162" y="17"/>
                        </a:lnTo>
                        <a:lnTo>
                          <a:pt x="165" y="21"/>
                        </a:lnTo>
                        <a:lnTo>
                          <a:pt x="166" y="24"/>
                        </a:lnTo>
                        <a:lnTo>
                          <a:pt x="166" y="24"/>
                        </a:lnTo>
                        <a:lnTo>
                          <a:pt x="165" y="28"/>
                        </a:lnTo>
                        <a:lnTo>
                          <a:pt x="162" y="31"/>
                        </a:lnTo>
                        <a:lnTo>
                          <a:pt x="160" y="33"/>
                        </a:lnTo>
                        <a:lnTo>
                          <a:pt x="156" y="34"/>
                        </a:lnTo>
                        <a:lnTo>
                          <a:pt x="156" y="34"/>
                        </a:lnTo>
                        <a:close/>
                        <a:moveTo>
                          <a:pt x="181" y="65"/>
                        </a:moveTo>
                        <a:lnTo>
                          <a:pt x="181" y="65"/>
                        </a:lnTo>
                        <a:lnTo>
                          <a:pt x="178" y="65"/>
                        </a:lnTo>
                        <a:lnTo>
                          <a:pt x="174" y="62"/>
                        </a:lnTo>
                        <a:lnTo>
                          <a:pt x="172" y="59"/>
                        </a:lnTo>
                        <a:lnTo>
                          <a:pt x="172" y="56"/>
                        </a:lnTo>
                        <a:lnTo>
                          <a:pt x="172" y="56"/>
                        </a:lnTo>
                        <a:lnTo>
                          <a:pt x="172" y="53"/>
                        </a:lnTo>
                        <a:lnTo>
                          <a:pt x="174" y="49"/>
                        </a:lnTo>
                        <a:lnTo>
                          <a:pt x="178" y="47"/>
                        </a:lnTo>
                        <a:lnTo>
                          <a:pt x="181" y="46"/>
                        </a:lnTo>
                        <a:lnTo>
                          <a:pt x="181" y="46"/>
                        </a:lnTo>
                        <a:lnTo>
                          <a:pt x="184" y="47"/>
                        </a:lnTo>
                        <a:lnTo>
                          <a:pt x="188" y="49"/>
                        </a:lnTo>
                        <a:lnTo>
                          <a:pt x="190" y="53"/>
                        </a:lnTo>
                        <a:lnTo>
                          <a:pt x="191" y="56"/>
                        </a:lnTo>
                        <a:lnTo>
                          <a:pt x="191" y="56"/>
                        </a:lnTo>
                        <a:lnTo>
                          <a:pt x="190" y="59"/>
                        </a:lnTo>
                        <a:lnTo>
                          <a:pt x="188" y="62"/>
                        </a:lnTo>
                        <a:lnTo>
                          <a:pt x="184" y="65"/>
                        </a:lnTo>
                        <a:lnTo>
                          <a:pt x="181" y="65"/>
                        </a:lnTo>
                        <a:lnTo>
                          <a:pt x="181" y="65"/>
                        </a:lnTo>
                        <a:close/>
                        <a:moveTo>
                          <a:pt x="181" y="34"/>
                        </a:moveTo>
                        <a:lnTo>
                          <a:pt x="181" y="34"/>
                        </a:lnTo>
                        <a:lnTo>
                          <a:pt x="178" y="33"/>
                        </a:lnTo>
                        <a:lnTo>
                          <a:pt x="174" y="31"/>
                        </a:lnTo>
                        <a:lnTo>
                          <a:pt x="172" y="28"/>
                        </a:lnTo>
                        <a:lnTo>
                          <a:pt x="172" y="24"/>
                        </a:lnTo>
                        <a:lnTo>
                          <a:pt x="172" y="24"/>
                        </a:lnTo>
                        <a:lnTo>
                          <a:pt x="172" y="21"/>
                        </a:lnTo>
                        <a:lnTo>
                          <a:pt x="174" y="17"/>
                        </a:lnTo>
                        <a:lnTo>
                          <a:pt x="178" y="16"/>
                        </a:lnTo>
                        <a:lnTo>
                          <a:pt x="181" y="15"/>
                        </a:lnTo>
                        <a:lnTo>
                          <a:pt x="181" y="15"/>
                        </a:lnTo>
                        <a:lnTo>
                          <a:pt x="184" y="16"/>
                        </a:lnTo>
                        <a:lnTo>
                          <a:pt x="188" y="17"/>
                        </a:lnTo>
                        <a:lnTo>
                          <a:pt x="190" y="21"/>
                        </a:lnTo>
                        <a:lnTo>
                          <a:pt x="191" y="24"/>
                        </a:lnTo>
                        <a:lnTo>
                          <a:pt x="191" y="24"/>
                        </a:lnTo>
                        <a:lnTo>
                          <a:pt x="190" y="28"/>
                        </a:lnTo>
                        <a:lnTo>
                          <a:pt x="188" y="31"/>
                        </a:lnTo>
                        <a:lnTo>
                          <a:pt x="184" y="33"/>
                        </a:lnTo>
                        <a:lnTo>
                          <a:pt x="181" y="34"/>
                        </a:lnTo>
                        <a:lnTo>
                          <a:pt x="181" y="34"/>
                        </a:lnTo>
                        <a:close/>
                        <a:moveTo>
                          <a:pt x="206" y="65"/>
                        </a:moveTo>
                        <a:lnTo>
                          <a:pt x="206" y="65"/>
                        </a:lnTo>
                        <a:lnTo>
                          <a:pt x="203" y="65"/>
                        </a:lnTo>
                        <a:lnTo>
                          <a:pt x="200" y="62"/>
                        </a:lnTo>
                        <a:lnTo>
                          <a:pt x="198" y="59"/>
                        </a:lnTo>
                        <a:lnTo>
                          <a:pt x="198" y="56"/>
                        </a:lnTo>
                        <a:lnTo>
                          <a:pt x="198" y="56"/>
                        </a:lnTo>
                        <a:lnTo>
                          <a:pt x="198" y="53"/>
                        </a:lnTo>
                        <a:lnTo>
                          <a:pt x="200" y="49"/>
                        </a:lnTo>
                        <a:lnTo>
                          <a:pt x="203" y="47"/>
                        </a:lnTo>
                        <a:lnTo>
                          <a:pt x="206" y="46"/>
                        </a:lnTo>
                        <a:lnTo>
                          <a:pt x="206" y="46"/>
                        </a:lnTo>
                        <a:lnTo>
                          <a:pt x="210" y="47"/>
                        </a:lnTo>
                        <a:lnTo>
                          <a:pt x="213" y="49"/>
                        </a:lnTo>
                        <a:lnTo>
                          <a:pt x="215" y="53"/>
                        </a:lnTo>
                        <a:lnTo>
                          <a:pt x="215" y="56"/>
                        </a:lnTo>
                        <a:lnTo>
                          <a:pt x="215" y="56"/>
                        </a:lnTo>
                        <a:lnTo>
                          <a:pt x="215" y="59"/>
                        </a:lnTo>
                        <a:lnTo>
                          <a:pt x="213" y="62"/>
                        </a:lnTo>
                        <a:lnTo>
                          <a:pt x="210" y="65"/>
                        </a:lnTo>
                        <a:lnTo>
                          <a:pt x="206" y="65"/>
                        </a:lnTo>
                        <a:lnTo>
                          <a:pt x="206" y="65"/>
                        </a:lnTo>
                        <a:close/>
                        <a:moveTo>
                          <a:pt x="206" y="34"/>
                        </a:moveTo>
                        <a:lnTo>
                          <a:pt x="206" y="34"/>
                        </a:lnTo>
                        <a:lnTo>
                          <a:pt x="203" y="33"/>
                        </a:lnTo>
                        <a:lnTo>
                          <a:pt x="200" y="31"/>
                        </a:lnTo>
                        <a:lnTo>
                          <a:pt x="198" y="28"/>
                        </a:lnTo>
                        <a:lnTo>
                          <a:pt x="198" y="24"/>
                        </a:lnTo>
                        <a:lnTo>
                          <a:pt x="198" y="24"/>
                        </a:lnTo>
                        <a:lnTo>
                          <a:pt x="198" y="21"/>
                        </a:lnTo>
                        <a:lnTo>
                          <a:pt x="200" y="17"/>
                        </a:lnTo>
                        <a:lnTo>
                          <a:pt x="203" y="16"/>
                        </a:lnTo>
                        <a:lnTo>
                          <a:pt x="206" y="15"/>
                        </a:lnTo>
                        <a:lnTo>
                          <a:pt x="206" y="15"/>
                        </a:lnTo>
                        <a:lnTo>
                          <a:pt x="210" y="16"/>
                        </a:lnTo>
                        <a:lnTo>
                          <a:pt x="213" y="17"/>
                        </a:lnTo>
                        <a:lnTo>
                          <a:pt x="215" y="21"/>
                        </a:lnTo>
                        <a:lnTo>
                          <a:pt x="215" y="24"/>
                        </a:lnTo>
                        <a:lnTo>
                          <a:pt x="215" y="24"/>
                        </a:lnTo>
                        <a:lnTo>
                          <a:pt x="215" y="28"/>
                        </a:lnTo>
                        <a:lnTo>
                          <a:pt x="213" y="31"/>
                        </a:lnTo>
                        <a:lnTo>
                          <a:pt x="210" y="33"/>
                        </a:lnTo>
                        <a:lnTo>
                          <a:pt x="206" y="34"/>
                        </a:lnTo>
                        <a:lnTo>
                          <a:pt x="206" y="34"/>
                        </a:lnTo>
                        <a:close/>
                        <a:moveTo>
                          <a:pt x="230" y="65"/>
                        </a:moveTo>
                        <a:lnTo>
                          <a:pt x="230" y="65"/>
                        </a:lnTo>
                        <a:lnTo>
                          <a:pt x="227" y="65"/>
                        </a:lnTo>
                        <a:lnTo>
                          <a:pt x="224" y="62"/>
                        </a:lnTo>
                        <a:lnTo>
                          <a:pt x="222" y="59"/>
                        </a:lnTo>
                        <a:lnTo>
                          <a:pt x="222" y="56"/>
                        </a:lnTo>
                        <a:lnTo>
                          <a:pt x="222" y="56"/>
                        </a:lnTo>
                        <a:lnTo>
                          <a:pt x="222" y="53"/>
                        </a:lnTo>
                        <a:lnTo>
                          <a:pt x="224" y="49"/>
                        </a:lnTo>
                        <a:lnTo>
                          <a:pt x="227" y="47"/>
                        </a:lnTo>
                        <a:lnTo>
                          <a:pt x="230" y="46"/>
                        </a:lnTo>
                        <a:lnTo>
                          <a:pt x="230" y="46"/>
                        </a:lnTo>
                        <a:lnTo>
                          <a:pt x="234" y="47"/>
                        </a:lnTo>
                        <a:lnTo>
                          <a:pt x="237" y="49"/>
                        </a:lnTo>
                        <a:lnTo>
                          <a:pt x="239" y="53"/>
                        </a:lnTo>
                        <a:lnTo>
                          <a:pt x="240" y="56"/>
                        </a:lnTo>
                        <a:lnTo>
                          <a:pt x="240" y="56"/>
                        </a:lnTo>
                        <a:lnTo>
                          <a:pt x="239" y="59"/>
                        </a:lnTo>
                        <a:lnTo>
                          <a:pt x="237" y="62"/>
                        </a:lnTo>
                        <a:lnTo>
                          <a:pt x="234" y="65"/>
                        </a:lnTo>
                        <a:lnTo>
                          <a:pt x="230" y="65"/>
                        </a:lnTo>
                        <a:lnTo>
                          <a:pt x="230" y="65"/>
                        </a:lnTo>
                        <a:close/>
                        <a:moveTo>
                          <a:pt x="230" y="34"/>
                        </a:moveTo>
                        <a:lnTo>
                          <a:pt x="230" y="34"/>
                        </a:lnTo>
                        <a:lnTo>
                          <a:pt x="227" y="33"/>
                        </a:lnTo>
                        <a:lnTo>
                          <a:pt x="224" y="31"/>
                        </a:lnTo>
                        <a:lnTo>
                          <a:pt x="222" y="28"/>
                        </a:lnTo>
                        <a:lnTo>
                          <a:pt x="222" y="24"/>
                        </a:lnTo>
                        <a:lnTo>
                          <a:pt x="222" y="24"/>
                        </a:lnTo>
                        <a:lnTo>
                          <a:pt x="222" y="21"/>
                        </a:lnTo>
                        <a:lnTo>
                          <a:pt x="224" y="17"/>
                        </a:lnTo>
                        <a:lnTo>
                          <a:pt x="227" y="16"/>
                        </a:lnTo>
                        <a:lnTo>
                          <a:pt x="230" y="15"/>
                        </a:lnTo>
                        <a:lnTo>
                          <a:pt x="230" y="15"/>
                        </a:lnTo>
                        <a:lnTo>
                          <a:pt x="234" y="16"/>
                        </a:lnTo>
                        <a:lnTo>
                          <a:pt x="237" y="17"/>
                        </a:lnTo>
                        <a:lnTo>
                          <a:pt x="239" y="21"/>
                        </a:lnTo>
                        <a:lnTo>
                          <a:pt x="240" y="24"/>
                        </a:lnTo>
                        <a:lnTo>
                          <a:pt x="240" y="24"/>
                        </a:lnTo>
                        <a:lnTo>
                          <a:pt x="239" y="28"/>
                        </a:lnTo>
                        <a:lnTo>
                          <a:pt x="237" y="31"/>
                        </a:lnTo>
                        <a:lnTo>
                          <a:pt x="234" y="33"/>
                        </a:lnTo>
                        <a:lnTo>
                          <a:pt x="230" y="34"/>
                        </a:lnTo>
                        <a:lnTo>
                          <a:pt x="230" y="34"/>
                        </a:lnTo>
                        <a:close/>
                        <a:moveTo>
                          <a:pt x="256" y="90"/>
                        </a:moveTo>
                        <a:lnTo>
                          <a:pt x="256" y="90"/>
                        </a:lnTo>
                        <a:lnTo>
                          <a:pt x="252" y="89"/>
                        </a:lnTo>
                        <a:lnTo>
                          <a:pt x="249" y="87"/>
                        </a:lnTo>
                        <a:lnTo>
                          <a:pt x="247" y="84"/>
                        </a:lnTo>
                        <a:lnTo>
                          <a:pt x="247" y="80"/>
                        </a:lnTo>
                        <a:lnTo>
                          <a:pt x="247" y="80"/>
                        </a:lnTo>
                        <a:lnTo>
                          <a:pt x="247" y="77"/>
                        </a:lnTo>
                        <a:lnTo>
                          <a:pt x="249" y="73"/>
                        </a:lnTo>
                        <a:lnTo>
                          <a:pt x="252" y="72"/>
                        </a:lnTo>
                        <a:lnTo>
                          <a:pt x="256" y="71"/>
                        </a:lnTo>
                        <a:lnTo>
                          <a:pt x="256" y="71"/>
                        </a:lnTo>
                        <a:lnTo>
                          <a:pt x="259" y="72"/>
                        </a:lnTo>
                        <a:lnTo>
                          <a:pt x="262" y="73"/>
                        </a:lnTo>
                        <a:lnTo>
                          <a:pt x="264" y="77"/>
                        </a:lnTo>
                        <a:lnTo>
                          <a:pt x="264" y="80"/>
                        </a:lnTo>
                        <a:lnTo>
                          <a:pt x="264" y="80"/>
                        </a:lnTo>
                        <a:lnTo>
                          <a:pt x="264" y="84"/>
                        </a:lnTo>
                        <a:lnTo>
                          <a:pt x="262" y="87"/>
                        </a:lnTo>
                        <a:lnTo>
                          <a:pt x="259" y="89"/>
                        </a:lnTo>
                        <a:lnTo>
                          <a:pt x="256" y="90"/>
                        </a:lnTo>
                        <a:lnTo>
                          <a:pt x="256" y="90"/>
                        </a:lnTo>
                        <a:close/>
                        <a:moveTo>
                          <a:pt x="256" y="65"/>
                        </a:moveTo>
                        <a:lnTo>
                          <a:pt x="256" y="65"/>
                        </a:lnTo>
                        <a:lnTo>
                          <a:pt x="252" y="65"/>
                        </a:lnTo>
                        <a:lnTo>
                          <a:pt x="249" y="62"/>
                        </a:lnTo>
                        <a:lnTo>
                          <a:pt x="247" y="59"/>
                        </a:lnTo>
                        <a:lnTo>
                          <a:pt x="247" y="56"/>
                        </a:lnTo>
                        <a:lnTo>
                          <a:pt x="247" y="56"/>
                        </a:lnTo>
                        <a:lnTo>
                          <a:pt x="247" y="53"/>
                        </a:lnTo>
                        <a:lnTo>
                          <a:pt x="249" y="49"/>
                        </a:lnTo>
                        <a:lnTo>
                          <a:pt x="252" y="47"/>
                        </a:lnTo>
                        <a:lnTo>
                          <a:pt x="256" y="46"/>
                        </a:lnTo>
                        <a:lnTo>
                          <a:pt x="256" y="46"/>
                        </a:lnTo>
                        <a:lnTo>
                          <a:pt x="259" y="47"/>
                        </a:lnTo>
                        <a:lnTo>
                          <a:pt x="262" y="49"/>
                        </a:lnTo>
                        <a:lnTo>
                          <a:pt x="264" y="53"/>
                        </a:lnTo>
                        <a:lnTo>
                          <a:pt x="264" y="56"/>
                        </a:lnTo>
                        <a:lnTo>
                          <a:pt x="264" y="56"/>
                        </a:lnTo>
                        <a:lnTo>
                          <a:pt x="264" y="59"/>
                        </a:lnTo>
                        <a:lnTo>
                          <a:pt x="262" y="62"/>
                        </a:lnTo>
                        <a:lnTo>
                          <a:pt x="259" y="65"/>
                        </a:lnTo>
                        <a:lnTo>
                          <a:pt x="256" y="65"/>
                        </a:lnTo>
                        <a:lnTo>
                          <a:pt x="256" y="65"/>
                        </a:lnTo>
                        <a:close/>
                        <a:moveTo>
                          <a:pt x="256" y="34"/>
                        </a:moveTo>
                        <a:lnTo>
                          <a:pt x="256" y="34"/>
                        </a:lnTo>
                        <a:lnTo>
                          <a:pt x="252" y="33"/>
                        </a:lnTo>
                        <a:lnTo>
                          <a:pt x="249" y="31"/>
                        </a:lnTo>
                        <a:lnTo>
                          <a:pt x="247" y="28"/>
                        </a:lnTo>
                        <a:lnTo>
                          <a:pt x="247" y="24"/>
                        </a:lnTo>
                        <a:lnTo>
                          <a:pt x="247" y="24"/>
                        </a:lnTo>
                        <a:lnTo>
                          <a:pt x="247" y="21"/>
                        </a:lnTo>
                        <a:lnTo>
                          <a:pt x="249" y="17"/>
                        </a:lnTo>
                        <a:lnTo>
                          <a:pt x="252" y="16"/>
                        </a:lnTo>
                        <a:lnTo>
                          <a:pt x="256" y="15"/>
                        </a:lnTo>
                        <a:lnTo>
                          <a:pt x="256" y="15"/>
                        </a:lnTo>
                        <a:lnTo>
                          <a:pt x="259" y="16"/>
                        </a:lnTo>
                        <a:lnTo>
                          <a:pt x="262" y="17"/>
                        </a:lnTo>
                        <a:lnTo>
                          <a:pt x="264" y="21"/>
                        </a:lnTo>
                        <a:lnTo>
                          <a:pt x="264" y="24"/>
                        </a:lnTo>
                        <a:lnTo>
                          <a:pt x="264" y="24"/>
                        </a:lnTo>
                        <a:lnTo>
                          <a:pt x="264" y="28"/>
                        </a:lnTo>
                        <a:lnTo>
                          <a:pt x="262" y="31"/>
                        </a:lnTo>
                        <a:lnTo>
                          <a:pt x="259" y="33"/>
                        </a:lnTo>
                        <a:lnTo>
                          <a:pt x="256" y="34"/>
                        </a:lnTo>
                        <a:lnTo>
                          <a:pt x="256" y="34"/>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371475"/>
                    <a:endParaRPr lang="en-US" sz="1350" dirty="0">
                      <a:solidFill>
                        <a:srgbClr val="000000"/>
                      </a:solidFill>
                    </a:endParaRPr>
                  </a:p>
                </p:txBody>
              </p:sp>
              <p:sp>
                <p:nvSpPr>
                  <p:cNvPr id="183" name="Freeform 263">
                    <a:extLst>
                      <a:ext uri="{FF2B5EF4-FFF2-40B4-BE49-F238E27FC236}">
                        <a16:creationId xmlns:a16="http://schemas.microsoft.com/office/drawing/2014/main" xmlns="" id="{43C03FE3-D03B-451D-B273-6C75DD6866EA}"/>
                      </a:ext>
                    </a:extLst>
                  </p:cNvPr>
                  <p:cNvSpPr>
                    <a:spLocks/>
                  </p:cNvSpPr>
                  <p:nvPr/>
                </p:nvSpPr>
                <p:spPr bwMode="auto">
                  <a:xfrm>
                    <a:off x="8247063" y="5995988"/>
                    <a:ext cx="22225" cy="14288"/>
                  </a:xfrm>
                  <a:custGeom>
                    <a:avLst/>
                    <a:gdLst>
                      <a:gd name="T0" fmla="*/ 14 w 14"/>
                      <a:gd name="T1" fmla="*/ 5 h 9"/>
                      <a:gd name="T2" fmla="*/ 14 w 14"/>
                      <a:gd name="T3" fmla="*/ 5 h 9"/>
                      <a:gd name="T4" fmla="*/ 14 w 14"/>
                      <a:gd name="T5" fmla="*/ 7 h 9"/>
                      <a:gd name="T6" fmla="*/ 13 w 14"/>
                      <a:gd name="T7" fmla="*/ 8 h 9"/>
                      <a:gd name="T8" fmla="*/ 11 w 14"/>
                      <a:gd name="T9" fmla="*/ 9 h 9"/>
                      <a:gd name="T10" fmla="*/ 10 w 14"/>
                      <a:gd name="T11" fmla="*/ 9 h 9"/>
                      <a:gd name="T12" fmla="*/ 6 w 14"/>
                      <a:gd name="T13" fmla="*/ 9 h 9"/>
                      <a:gd name="T14" fmla="*/ 6 w 14"/>
                      <a:gd name="T15" fmla="*/ 9 h 9"/>
                      <a:gd name="T16" fmla="*/ 3 w 14"/>
                      <a:gd name="T17" fmla="*/ 9 h 9"/>
                      <a:gd name="T18" fmla="*/ 2 w 14"/>
                      <a:gd name="T19" fmla="*/ 8 h 9"/>
                      <a:gd name="T20" fmla="*/ 1 w 14"/>
                      <a:gd name="T21" fmla="*/ 7 h 9"/>
                      <a:gd name="T22" fmla="*/ 0 w 14"/>
                      <a:gd name="T23" fmla="*/ 5 h 9"/>
                      <a:gd name="T24" fmla="*/ 0 w 14"/>
                      <a:gd name="T25" fmla="*/ 5 h 9"/>
                      <a:gd name="T26" fmla="*/ 0 w 14"/>
                      <a:gd name="T27" fmla="*/ 5 h 9"/>
                      <a:gd name="T28" fmla="*/ 1 w 14"/>
                      <a:gd name="T29" fmla="*/ 3 h 9"/>
                      <a:gd name="T30" fmla="*/ 2 w 14"/>
                      <a:gd name="T31" fmla="*/ 2 h 9"/>
                      <a:gd name="T32" fmla="*/ 3 w 14"/>
                      <a:gd name="T33" fmla="*/ 1 h 9"/>
                      <a:gd name="T34" fmla="*/ 6 w 14"/>
                      <a:gd name="T35" fmla="*/ 0 h 9"/>
                      <a:gd name="T36" fmla="*/ 10 w 14"/>
                      <a:gd name="T37" fmla="*/ 0 h 9"/>
                      <a:gd name="T38" fmla="*/ 10 w 14"/>
                      <a:gd name="T39" fmla="*/ 0 h 9"/>
                      <a:gd name="T40" fmla="*/ 11 w 14"/>
                      <a:gd name="T41" fmla="*/ 1 h 9"/>
                      <a:gd name="T42" fmla="*/ 13 w 14"/>
                      <a:gd name="T43" fmla="*/ 2 h 9"/>
                      <a:gd name="T44" fmla="*/ 14 w 14"/>
                      <a:gd name="T45" fmla="*/ 3 h 9"/>
                      <a:gd name="T46" fmla="*/ 14 w 14"/>
                      <a:gd name="T47" fmla="*/ 5 h 9"/>
                      <a:gd name="T48" fmla="*/ 14 w 14"/>
                      <a:gd name="T49"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 h="9">
                        <a:moveTo>
                          <a:pt x="14" y="5"/>
                        </a:moveTo>
                        <a:lnTo>
                          <a:pt x="14" y="5"/>
                        </a:lnTo>
                        <a:lnTo>
                          <a:pt x="14" y="7"/>
                        </a:lnTo>
                        <a:lnTo>
                          <a:pt x="13" y="8"/>
                        </a:lnTo>
                        <a:lnTo>
                          <a:pt x="11" y="9"/>
                        </a:lnTo>
                        <a:lnTo>
                          <a:pt x="10" y="9"/>
                        </a:lnTo>
                        <a:lnTo>
                          <a:pt x="6" y="9"/>
                        </a:lnTo>
                        <a:lnTo>
                          <a:pt x="6" y="9"/>
                        </a:lnTo>
                        <a:lnTo>
                          <a:pt x="3" y="9"/>
                        </a:lnTo>
                        <a:lnTo>
                          <a:pt x="2" y="8"/>
                        </a:lnTo>
                        <a:lnTo>
                          <a:pt x="1" y="7"/>
                        </a:lnTo>
                        <a:lnTo>
                          <a:pt x="0" y="5"/>
                        </a:lnTo>
                        <a:lnTo>
                          <a:pt x="0" y="5"/>
                        </a:lnTo>
                        <a:lnTo>
                          <a:pt x="0" y="5"/>
                        </a:lnTo>
                        <a:lnTo>
                          <a:pt x="1" y="3"/>
                        </a:lnTo>
                        <a:lnTo>
                          <a:pt x="2" y="2"/>
                        </a:lnTo>
                        <a:lnTo>
                          <a:pt x="3" y="1"/>
                        </a:lnTo>
                        <a:lnTo>
                          <a:pt x="6" y="0"/>
                        </a:lnTo>
                        <a:lnTo>
                          <a:pt x="10" y="0"/>
                        </a:lnTo>
                        <a:lnTo>
                          <a:pt x="10" y="0"/>
                        </a:lnTo>
                        <a:lnTo>
                          <a:pt x="11" y="1"/>
                        </a:lnTo>
                        <a:lnTo>
                          <a:pt x="13" y="2"/>
                        </a:lnTo>
                        <a:lnTo>
                          <a:pt x="14" y="3"/>
                        </a:lnTo>
                        <a:lnTo>
                          <a:pt x="14" y="5"/>
                        </a:lnTo>
                        <a:lnTo>
                          <a:pt x="14" y="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371475"/>
                    <a:endParaRPr lang="en-US" sz="1350" dirty="0">
                      <a:solidFill>
                        <a:srgbClr val="000000"/>
                      </a:solidFill>
                    </a:endParaRPr>
                  </a:p>
                </p:txBody>
              </p:sp>
              <p:sp>
                <p:nvSpPr>
                  <p:cNvPr id="184" name="Freeform 264">
                    <a:extLst>
                      <a:ext uri="{FF2B5EF4-FFF2-40B4-BE49-F238E27FC236}">
                        <a16:creationId xmlns:a16="http://schemas.microsoft.com/office/drawing/2014/main" xmlns="" id="{06E0DD00-BCCD-4B4D-A03F-9A2D2E6F24F3}"/>
                      </a:ext>
                    </a:extLst>
                  </p:cNvPr>
                  <p:cNvSpPr>
                    <a:spLocks/>
                  </p:cNvSpPr>
                  <p:nvPr/>
                </p:nvSpPr>
                <p:spPr bwMode="auto">
                  <a:xfrm>
                    <a:off x="8207375" y="5962650"/>
                    <a:ext cx="76200" cy="36513"/>
                  </a:xfrm>
                  <a:custGeom>
                    <a:avLst/>
                    <a:gdLst>
                      <a:gd name="T0" fmla="*/ 34 w 48"/>
                      <a:gd name="T1" fmla="*/ 23 h 23"/>
                      <a:gd name="T2" fmla="*/ 34 w 48"/>
                      <a:gd name="T3" fmla="*/ 23 h 23"/>
                      <a:gd name="T4" fmla="*/ 25 w 48"/>
                      <a:gd name="T5" fmla="*/ 21 h 23"/>
                      <a:gd name="T6" fmla="*/ 10 w 48"/>
                      <a:gd name="T7" fmla="*/ 15 h 23"/>
                      <a:gd name="T8" fmla="*/ 3 w 48"/>
                      <a:gd name="T9" fmla="*/ 12 h 23"/>
                      <a:gd name="T10" fmla="*/ 1 w 48"/>
                      <a:gd name="T11" fmla="*/ 10 h 23"/>
                      <a:gd name="T12" fmla="*/ 0 w 48"/>
                      <a:gd name="T13" fmla="*/ 8 h 23"/>
                      <a:gd name="T14" fmla="*/ 0 w 48"/>
                      <a:gd name="T15" fmla="*/ 6 h 23"/>
                      <a:gd name="T16" fmla="*/ 0 w 48"/>
                      <a:gd name="T17" fmla="*/ 5 h 23"/>
                      <a:gd name="T18" fmla="*/ 3 w 48"/>
                      <a:gd name="T19" fmla="*/ 3 h 23"/>
                      <a:gd name="T20" fmla="*/ 8 w 48"/>
                      <a:gd name="T21" fmla="*/ 2 h 23"/>
                      <a:gd name="T22" fmla="*/ 8 w 48"/>
                      <a:gd name="T23" fmla="*/ 2 h 23"/>
                      <a:gd name="T24" fmla="*/ 14 w 48"/>
                      <a:gd name="T25" fmla="*/ 1 h 23"/>
                      <a:gd name="T26" fmla="*/ 21 w 48"/>
                      <a:gd name="T27" fmla="*/ 0 h 23"/>
                      <a:gd name="T28" fmla="*/ 34 w 48"/>
                      <a:gd name="T29" fmla="*/ 1 h 23"/>
                      <a:gd name="T30" fmla="*/ 48 w 48"/>
                      <a:gd name="T31"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8" h="23">
                        <a:moveTo>
                          <a:pt x="34" y="23"/>
                        </a:moveTo>
                        <a:lnTo>
                          <a:pt x="34" y="23"/>
                        </a:lnTo>
                        <a:lnTo>
                          <a:pt x="25" y="21"/>
                        </a:lnTo>
                        <a:lnTo>
                          <a:pt x="10" y="15"/>
                        </a:lnTo>
                        <a:lnTo>
                          <a:pt x="3" y="12"/>
                        </a:lnTo>
                        <a:lnTo>
                          <a:pt x="1" y="10"/>
                        </a:lnTo>
                        <a:lnTo>
                          <a:pt x="0" y="8"/>
                        </a:lnTo>
                        <a:lnTo>
                          <a:pt x="0" y="6"/>
                        </a:lnTo>
                        <a:lnTo>
                          <a:pt x="0" y="5"/>
                        </a:lnTo>
                        <a:lnTo>
                          <a:pt x="3" y="3"/>
                        </a:lnTo>
                        <a:lnTo>
                          <a:pt x="8" y="2"/>
                        </a:lnTo>
                        <a:lnTo>
                          <a:pt x="8" y="2"/>
                        </a:lnTo>
                        <a:lnTo>
                          <a:pt x="14" y="1"/>
                        </a:lnTo>
                        <a:lnTo>
                          <a:pt x="21" y="0"/>
                        </a:lnTo>
                        <a:lnTo>
                          <a:pt x="34" y="1"/>
                        </a:lnTo>
                        <a:lnTo>
                          <a:pt x="48" y="2"/>
                        </a:lnTo>
                      </a:path>
                    </a:pathLst>
                  </a:custGeom>
                  <a:grpFill/>
                  <a:ln w="6350">
                    <a:solidFill>
                      <a:srgbClr val="4D4F53"/>
                    </a:solidFill>
                    <a:prstDash val="solid"/>
                    <a:round/>
                    <a:headEnd/>
                    <a:tailEnd/>
                  </a:ln>
                </p:spPr>
                <p:txBody>
                  <a:bodyPr vert="horz" wrap="square" lIns="68580" tIns="34290" rIns="68580" bIns="34290" numCol="1" anchor="t" anchorCtr="0" compatLnSpc="1">
                    <a:prstTxWarp prst="textNoShape">
                      <a:avLst/>
                    </a:prstTxWarp>
                  </a:bodyPr>
                  <a:lstStyle/>
                  <a:p>
                    <a:pPr defTabSz="371475"/>
                    <a:endParaRPr lang="en-US" sz="1350" dirty="0">
                      <a:solidFill>
                        <a:srgbClr val="000000"/>
                      </a:solidFill>
                    </a:endParaRPr>
                  </a:p>
                </p:txBody>
              </p:sp>
            </p:grpSp>
            <p:grpSp>
              <p:nvGrpSpPr>
                <p:cNvPr id="145" name="Group 18691">
                  <a:extLst>
                    <a:ext uri="{FF2B5EF4-FFF2-40B4-BE49-F238E27FC236}">
                      <a16:creationId xmlns:a16="http://schemas.microsoft.com/office/drawing/2014/main" xmlns="" id="{FF6711D4-B6B2-4500-9F7C-787CE2ACD8E6}"/>
                    </a:ext>
                  </a:extLst>
                </p:cNvPr>
                <p:cNvGrpSpPr/>
                <p:nvPr/>
              </p:nvGrpSpPr>
              <p:grpSpPr>
                <a:xfrm>
                  <a:off x="6032500" y="4627563"/>
                  <a:ext cx="538163" cy="644525"/>
                  <a:chOff x="6032500" y="4627563"/>
                  <a:chExt cx="538163" cy="644525"/>
                </a:xfrm>
                <a:solidFill>
                  <a:schemeClr val="tx1">
                    <a:lumMod val="40000"/>
                    <a:lumOff val="60000"/>
                  </a:schemeClr>
                </a:solidFill>
              </p:grpSpPr>
              <p:sp>
                <p:nvSpPr>
                  <p:cNvPr id="171" name="Freeform 265">
                    <a:extLst>
                      <a:ext uri="{FF2B5EF4-FFF2-40B4-BE49-F238E27FC236}">
                        <a16:creationId xmlns:a16="http://schemas.microsoft.com/office/drawing/2014/main" xmlns="" id="{4D2DC6B8-957F-422B-8F57-58795BC49EF5}"/>
                      </a:ext>
                    </a:extLst>
                  </p:cNvPr>
                  <p:cNvSpPr>
                    <a:spLocks noEditPoints="1"/>
                  </p:cNvSpPr>
                  <p:nvPr/>
                </p:nvSpPr>
                <p:spPr bwMode="auto">
                  <a:xfrm>
                    <a:off x="6032500" y="4627563"/>
                    <a:ext cx="538163" cy="325438"/>
                  </a:xfrm>
                  <a:custGeom>
                    <a:avLst/>
                    <a:gdLst>
                      <a:gd name="T0" fmla="*/ 329 w 339"/>
                      <a:gd name="T1" fmla="*/ 0 h 205"/>
                      <a:gd name="T2" fmla="*/ 10 w 339"/>
                      <a:gd name="T3" fmla="*/ 0 h 205"/>
                      <a:gd name="T4" fmla="*/ 10 w 339"/>
                      <a:gd name="T5" fmla="*/ 0 h 205"/>
                      <a:gd name="T6" fmla="*/ 7 w 339"/>
                      <a:gd name="T7" fmla="*/ 0 h 205"/>
                      <a:gd name="T8" fmla="*/ 3 w 339"/>
                      <a:gd name="T9" fmla="*/ 2 h 205"/>
                      <a:gd name="T10" fmla="*/ 1 w 339"/>
                      <a:gd name="T11" fmla="*/ 6 h 205"/>
                      <a:gd name="T12" fmla="*/ 0 w 339"/>
                      <a:gd name="T13" fmla="*/ 9 h 205"/>
                      <a:gd name="T14" fmla="*/ 0 w 339"/>
                      <a:gd name="T15" fmla="*/ 205 h 205"/>
                      <a:gd name="T16" fmla="*/ 339 w 339"/>
                      <a:gd name="T17" fmla="*/ 205 h 205"/>
                      <a:gd name="T18" fmla="*/ 339 w 339"/>
                      <a:gd name="T19" fmla="*/ 9 h 205"/>
                      <a:gd name="T20" fmla="*/ 339 w 339"/>
                      <a:gd name="T21" fmla="*/ 9 h 205"/>
                      <a:gd name="T22" fmla="*/ 338 w 339"/>
                      <a:gd name="T23" fmla="*/ 6 h 205"/>
                      <a:gd name="T24" fmla="*/ 336 w 339"/>
                      <a:gd name="T25" fmla="*/ 2 h 205"/>
                      <a:gd name="T26" fmla="*/ 332 w 339"/>
                      <a:gd name="T27" fmla="*/ 0 h 205"/>
                      <a:gd name="T28" fmla="*/ 329 w 339"/>
                      <a:gd name="T29" fmla="*/ 0 h 205"/>
                      <a:gd name="T30" fmla="*/ 329 w 339"/>
                      <a:gd name="T31" fmla="*/ 0 h 205"/>
                      <a:gd name="T32" fmla="*/ 322 w 339"/>
                      <a:gd name="T33" fmla="*/ 182 h 205"/>
                      <a:gd name="T34" fmla="*/ 322 w 339"/>
                      <a:gd name="T35" fmla="*/ 182 h 205"/>
                      <a:gd name="T36" fmla="*/ 321 w 339"/>
                      <a:gd name="T37" fmla="*/ 186 h 205"/>
                      <a:gd name="T38" fmla="*/ 319 w 339"/>
                      <a:gd name="T39" fmla="*/ 189 h 205"/>
                      <a:gd name="T40" fmla="*/ 316 w 339"/>
                      <a:gd name="T41" fmla="*/ 191 h 205"/>
                      <a:gd name="T42" fmla="*/ 313 w 339"/>
                      <a:gd name="T43" fmla="*/ 191 h 205"/>
                      <a:gd name="T44" fmla="*/ 26 w 339"/>
                      <a:gd name="T45" fmla="*/ 191 h 205"/>
                      <a:gd name="T46" fmla="*/ 26 w 339"/>
                      <a:gd name="T47" fmla="*/ 191 h 205"/>
                      <a:gd name="T48" fmla="*/ 22 w 339"/>
                      <a:gd name="T49" fmla="*/ 191 h 205"/>
                      <a:gd name="T50" fmla="*/ 20 w 339"/>
                      <a:gd name="T51" fmla="*/ 189 h 205"/>
                      <a:gd name="T52" fmla="*/ 18 w 339"/>
                      <a:gd name="T53" fmla="*/ 186 h 205"/>
                      <a:gd name="T54" fmla="*/ 16 w 339"/>
                      <a:gd name="T55" fmla="*/ 182 h 205"/>
                      <a:gd name="T56" fmla="*/ 16 w 339"/>
                      <a:gd name="T57" fmla="*/ 25 h 205"/>
                      <a:gd name="T58" fmla="*/ 16 w 339"/>
                      <a:gd name="T59" fmla="*/ 25 h 205"/>
                      <a:gd name="T60" fmla="*/ 18 w 339"/>
                      <a:gd name="T61" fmla="*/ 22 h 205"/>
                      <a:gd name="T62" fmla="*/ 20 w 339"/>
                      <a:gd name="T63" fmla="*/ 19 h 205"/>
                      <a:gd name="T64" fmla="*/ 22 w 339"/>
                      <a:gd name="T65" fmla="*/ 17 h 205"/>
                      <a:gd name="T66" fmla="*/ 26 w 339"/>
                      <a:gd name="T67" fmla="*/ 16 h 205"/>
                      <a:gd name="T68" fmla="*/ 313 w 339"/>
                      <a:gd name="T69" fmla="*/ 16 h 205"/>
                      <a:gd name="T70" fmla="*/ 313 w 339"/>
                      <a:gd name="T71" fmla="*/ 16 h 205"/>
                      <a:gd name="T72" fmla="*/ 316 w 339"/>
                      <a:gd name="T73" fmla="*/ 17 h 205"/>
                      <a:gd name="T74" fmla="*/ 319 w 339"/>
                      <a:gd name="T75" fmla="*/ 19 h 205"/>
                      <a:gd name="T76" fmla="*/ 321 w 339"/>
                      <a:gd name="T77" fmla="*/ 22 h 205"/>
                      <a:gd name="T78" fmla="*/ 322 w 339"/>
                      <a:gd name="T79" fmla="*/ 25 h 205"/>
                      <a:gd name="T80" fmla="*/ 322 w 339"/>
                      <a:gd name="T81" fmla="*/ 182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9" h="205">
                        <a:moveTo>
                          <a:pt x="329" y="0"/>
                        </a:moveTo>
                        <a:lnTo>
                          <a:pt x="10" y="0"/>
                        </a:lnTo>
                        <a:lnTo>
                          <a:pt x="10" y="0"/>
                        </a:lnTo>
                        <a:lnTo>
                          <a:pt x="7" y="0"/>
                        </a:lnTo>
                        <a:lnTo>
                          <a:pt x="3" y="2"/>
                        </a:lnTo>
                        <a:lnTo>
                          <a:pt x="1" y="6"/>
                        </a:lnTo>
                        <a:lnTo>
                          <a:pt x="0" y="9"/>
                        </a:lnTo>
                        <a:lnTo>
                          <a:pt x="0" y="205"/>
                        </a:lnTo>
                        <a:lnTo>
                          <a:pt x="339" y="205"/>
                        </a:lnTo>
                        <a:lnTo>
                          <a:pt x="339" y="9"/>
                        </a:lnTo>
                        <a:lnTo>
                          <a:pt x="339" y="9"/>
                        </a:lnTo>
                        <a:lnTo>
                          <a:pt x="338" y="6"/>
                        </a:lnTo>
                        <a:lnTo>
                          <a:pt x="336" y="2"/>
                        </a:lnTo>
                        <a:lnTo>
                          <a:pt x="332" y="0"/>
                        </a:lnTo>
                        <a:lnTo>
                          <a:pt x="329" y="0"/>
                        </a:lnTo>
                        <a:lnTo>
                          <a:pt x="329" y="0"/>
                        </a:lnTo>
                        <a:close/>
                        <a:moveTo>
                          <a:pt x="322" y="182"/>
                        </a:moveTo>
                        <a:lnTo>
                          <a:pt x="322" y="182"/>
                        </a:lnTo>
                        <a:lnTo>
                          <a:pt x="321" y="186"/>
                        </a:lnTo>
                        <a:lnTo>
                          <a:pt x="319" y="189"/>
                        </a:lnTo>
                        <a:lnTo>
                          <a:pt x="316" y="191"/>
                        </a:lnTo>
                        <a:lnTo>
                          <a:pt x="313" y="191"/>
                        </a:lnTo>
                        <a:lnTo>
                          <a:pt x="26" y="191"/>
                        </a:lnTo>
                        <a:lnTo>
                          <a:pt x="26" y="191"/>
                        </a:lnTo>
                        <a:lnTo>
                          <a:pt x="22" y="191"/>
                        </a:lnTo>
                        <a:lnTo>
                          <a:pt x="20" y="189"/>
                        </a:lnTo>
                        <a:lnTo>
                          <a:pt x="18" y="186"/>
                        </a:lnTo>
                        <a:lnTo>
                          <a:pt x="16" y="182"/>
                        </a:lnTo>
                        <a:lnTo>
                          <a:pt x="16" y="25"/>
                        </a:lnTo>
                        <a:lnTo>
                          <a:pt x="16" y="25"/>
                        </a:lnTo>
                        <a:lnTo>
                          <a:pt x="18" y="22"/>
                        </a:lnTo>
                        <a:lnTo>
                          <a:pt x="20" y="19"/>
                        </a:lnTo>
                        <a:lnTo>
                          <a:pt x="22" y="17"/>
                        </a:lnTo>
                        <a:lnTo>
                          <a:pt x="26" y="16"/>
                        </a:lnTo>
                        <a:lnTo>
                          <a:pt x="313" y="16"/>
                        </a:lnTo>
                        <a:lnTo>
                          <a:pt x="313" y="16"/>
                        </a:lnTo>
                        <a:lnTo>
                          <a:pt x="316" y="17"/>
                        </a:lnTo>
                        <a:lnTo>
                          <a:pt x="319" y="19"/>
                        </a:lnTo>
                        <a:lnTo>
                          <a:pt x="321" y="22"/>
                        </a:lnTo>
                        <a:lnTo>
                          <a:pt x="322" y="25"/>
                        </a:lnTo>
                        <a:lnTo>
                          <a:pt x="322" y="1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371475"/>
                    <a:endParaRPr lang="en-US" sz="1350" dirty="0">
                      <a:solidFill>
                        <a:srgbClr val="000000"/>
                      </a:solidFill>
                    </a:endParaRPr>
                  </a:p>
                </p:txBody>
              </p:sp>
              <p:sp>
                <p:nvSpPr>
                  <p:cNvPr id="172" name="Freeform 266">
                    <a:extLst>
                      <a:ext uri="{FF2B5EF4-FFF2-40B4-BE49-F238E27FC236}">
                        <a16:creationId xmlns:a16="http://schemas.microsoft.com/office/drawing/2014/main" xmlns="" id="{CF79AFC0-789F-4FDF-A8B5-7E05C7F1E09D}"/>
                      </a:ext>
                    </a:extLst>
                  </p:cNvPr>
                  <p:cNvSpPr>
                    <a:spLocks noEditPoints="1"/>
                  </p:cNvSpPr>
                  <p:nvPr/>
                </p:nvSpPr>
                <p:spPr bwMode="auto">
                  <a:xfrm>
                    <a:off x="6032500" y="4960938"/>
                    <a:ext cx="538163" cy="58738"/>
                  </a:xfrm>
                  <a:custGeom>
                    <a:avLst/>
                    <a:gdLst>
                      <a:gd name="T0" fmla="*/ 0 w 339"/>
                      <a:gd name="T1" fmla="*/ 0 h 37"/>
                      <a:gd name="T2" fmla="*/ 0 w 339"/>
                      <a:gd name="T3" fmla="*/ 27 h 37"/>
                      <a:gd name="T4" fmla="*/ 0 w 339"/>
                      <a:gd name="T5" fmla="*/ 27 h 37"/>
                      <a:gd name="T6" fmla="*/ 1 w 339"/>
                      <a:gd name="T7" fmla="*/ 32 h 37"/>
                      <a:gd name="T8" fmla="*/ 3 w 339"/>
                      <a:gd name="T9" fmla="*/ 35 h 37"/>
                      <a:gd name="T10" fmla="*/ 7 w 339"/>
                      <a:gd name="T11" fmla="*/ 36 h 37"/>
                      <a:gd name="T12" fmla="*/ 10 w 339"/>
                      <a:gd name="T13" fmla="*/ 37 h 37"/>
                      <a:gd name="T14" fmla="*/ 329 w 339"/>
                      <a:gd name="T15" fmla="*/ 37 h 37"/>
                      <a:gd name="T16" fmla="*/ 329 w 339"/>
                      <a:gd name="T17" fmla="*/ 37 h 37"/>
                      <a:gd name="T18" fmla="*/ 332 w 339"/>
                      <a:gd name="T19" fmla="*/ 36 h 37"/>
                      <a:gd name="T20" fmla="*/ 336 w 339"/>
                      <a:gd name="T21" fmla="*/ 35 h 37"/>
                      <a:gd name="T22" fmla="*/ 338 w 339"/>
                      <a:gd name="T23" fmla="*/ 32 h 37"/>
                      <a:gd name="T24" fmla="*/ 339 w 339"/>
                      <a:gd name="T25" fmla="*/ 27 h 37"/>
                      <a:gd name="T26" fmla="*/ 339 w 339"/>
                      <a:gd name="T27" fmla="*/ 0 h 37"/>
                      <a:gd name="T28" fmla="*/ 0 w 339"/>
                      <a:gd name="T29" fmla="*/ 0 h 37"/>
                      <a:gd name="T30" fmla="*/ 313 w 339"/>
                      <a:gd name="T31" fmla="*/ 27 h 37"/>
                      <a:gd name="T32" fmla="*/ 313 w 339"/>
                      <a:gd name="T33" fmla="*/ 27 h 37"/>
                      <a:gd name="T34" fmla="*/ 309 w 339"/>
                      <a:gd name="T35" fmla="*/ 26 h 37"/>
                      <a:gd name="T36" fmla="*/ 307 w 339"/>
                      <a:gd name="T37" fmla="*/ 25 h 37"/>
                      <a:gd name="T38" fmla="*/ 305 w 339"/>
                      <a:gd name="T39" fmla="*/ 22 h 37"/>
                      <a:gd name="T40" fmla="*/ 304 w 339"/>
                      <a:gd name="T41" fmla="*/ 18 h 37"/>
                      <a:gd name="T42" fmla="*/ 304 w 339"/>
                      <a:gd name="T43" fmla="*/ 18 h 37"/>
                      <a:gd name="T44" fmla="*/ 305 w 339"/>
                      <a:gd name="T45" fmla="*/ 15 h 37"/>
                      <a:gd name="T46" fmla="*/ 307 w 339"/>
                      <a:gd name="T47" fmla="*/ 13 h 37"/>
                      <a:gd name="T48" fmla="*/ 309 w 339"/>
                      <a:gd name="T49" fmla="*/ 11 h 37"/>
                      <a:gd name="T50" fmla="*/ 313 w 339"/>
                      <a:gd name="T51" fmla="*/ 10 h 37"/>
                      <a:gd name="T52" fmla="*/ 313 w 339"/>
                      <a:gd name="T53" fmla="*/ 10 h 37"/>
                      <a:gd name="T54" fmla="*/ 316 w 339"/>
                      <a:gd name="T55" fmla="*/ 11 h 37"/>
                      <a:gd name="T56" fmla="*/ 319 w 339"/>
                      <a:gd name="T57" fmla="*/ 13 h 37"/>
                      <a:gd name="T58" fmla="*/ 320 w 339"/>
                      <a:gd name="T59" fmla="*/ 15 h 37"/>
                      <a:gd name="T60" fmla="*/ 321 w 339"/>
                      <a:gd name="T61" fmla="*/ 18 h 37"/>
                      <a:gd name="T62" fmla="*/ 321 w 339"/>
                      <a:gd name="T63" fmla="*/ 18 h 37"/>
                      <a:gd name="T64" fmla="*/ 320 w 339"/>
                      <a:gd name="T65" fmla="*/ 22 h 37"/>
                      <a:gd name="T66" fmla="*/ 319 w 339"/>
                      <a:gd name="T67" fmla="*/ 25 h 37"/>
                      <a:gd name="T68" fmla="*/ 316 w 339"/>
                      <a:gd name="T69" fmla="*/ 26 h 37"/>
                      <a:gd name="T70" fmla="*/ 313 w 339"/>
                      <a:gd name="T71" fmla="*/ 27 h 37"/>
                      <a:gd name="T72" fmla="*/ 313 w 339"/>
                      <a:gd name="T73" fmla="*/ 2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39" h="37">
                        <a:moveTo>
                          <a:pt x="0" y="0"/>
                        </a:moveTo>
                        <a:lnTo>
                          <a:pt x="0" y="27"/>
                        </a:lnTo>
                        <a:lnTo>
                          <a:pt x="0" y="27"/>
                        </a:lnTo>
                        <a:lnTo>
                          <a:pt x="1" y="32"/>
                        </a:lnTo>
                        <a:lnTo>
                          <a:pt x="3" y="35"/>
                        </a:lnTo>
                        <a:lnTo>
                          <a:pt x="7" y="36"/>
                        </a:lnTo>
                        <a:lnTo>
                          <a:pt x="10" y="37"/>
                        </a:lnTo>
                        <a:lnTo>
                          <a:pt x="329" y="37"/>
                        </a:lnTo>
                        <a:lnTo>
                          <a:pt x="329" y="37"/>
                        </a:lnTo>
                        <a:lnTo>
                          <a:pt x="332" y="36"/>
                        </a:lnTo>
                        <a:lnTo>
                          <a:pt x="336" y="35"/>
                        </a:lnTo>
                        <a:lnTo>
                          <a:pt x="338" y="32"/>
                        </a:lnTo>
                        <a:lnTo>
                          <a:pt x="339" y="27"/>
                        </a:lnTo>
                        <a:lnTo>
                          <a:pt x="339" y="0"/>
                        </a:lnTo>
                        <a:lnTo>
                          <a:pt x="0" y="0"/>
                        </a:lnTo>
                        <a:close/>
                        <a:moveTo>
                          <a:pt x="313" y="27"/>
                        </a:moveTo>
                        <a:lnTo>
                          <a:pt x="313" y="27"/>
                        </a:lnTo>
                        <a:lnTo>
                          <a:pt x="309" y="26"/>
                        </a:lnTo>
                        <a:lnTo>
                          <a:pt x="307" y="25"/>
                        </a:lnTo>
                        <a:lnTo>
                          <a:pt x="305" y="22"/>
                        </a:lnTo>
                        <a:lnTo>
                          <a:pt x="304" y="18"/>
                        </a:lnTo>
                        <a:lnTo>
                          <a:pt x="304" y="18"/>
                        </a:lnTo>
                        <a:lnTo>
                          <a:pt x="305" y="15"/>
                        </a:lnTo>
                        <a:lnTo>
                          <a:pt x="307" y="13"/>
                        </a:lnTo>
                        <a:lnTo>
                          <a:pt x="309" y="11"/>
                        </a:lnTo>
                        <a:lnTo>
                          <a:pt x="313" y="10"/>
                        </a:lnTo>
                        <a:lnTo>
                          <a:pt x="313" y="10"/>
                        </a:lnTo>
                        <a:lnTo>
                          <a:pt x="316" y="11"/>
                        </a:lnTo>
                        <a:lnTo>
                          <a:pt x="319" y="13"/>
                        </a:lnTo>
                        <a:lnTo>
                          <a:pt x="320" y="15"/>
                        </a:lnTo>
                        <a:lnTo>
                          <a:pt x="321" y="18"/>
                        </a:lnTo>
                        <a:lnTo>
                          <a:pt x="321" y="18"/>
                        </a:lnTo>
                        <a:lnTo>
                          <a:pt x="320" y="22"/>
                        </a:lnTo>
                        <a:lnTo>
                          <a:pt x="319" y="25"/>
                        </a:lnTo>
                        <a:lnTo>
                          <a:pt x="316" y="26"/>
                        </a:lnTo>
                        <a:lnTo>
                          <a:pt x="313" y="27"/>
                        </a:lnTo>
                        <a:lnTo>
                          <a:pt x="313" y="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371475"/>
                    <a:endParaRPr lang="en-US" sz="1350" dirty="0">
                      <a:solidFill>
                        <a:srgbClr val="000000"/>
                      </a:solidFill>
                    </a:endParaRPr>
                  </a:p>
                </p:txBody>
              </p:sp>
              <p:sp>
                <p:nvSpPr>
                  <p:cNvPr id="173" name="Rectangle 267">
                    <a:extLst>
                      <a:ext uri="{FF2B5EF4-FFF2-40B4-BE49-F238E27FC236}">
                        <a16:creationId xmlns:a16="http://schemas.microsoft.com/office/drawing/2014/main" xmlns="" id="{E08B1988-5B76-4B61-82F2-68D30D1B9BC2}"/>
                      </a:ext>
                    </a:extLst>
                  </p:cNvPr>
                  <p:cNvSpPr>
                    <a:spLocks noChangeArrowheads="1"/>
                  </p:cNvSpPr>
                  <p:nvPr/>
                </p:nvSpPr>
                <p:spPr bwMode="auto">
                  <a:xfrm>
                    <a:off x="6197600" y="5035550"/>
                    <a:ext cx="207963" cy="2063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371475"/>
                    <a:endParaRPr lang="en-US" sz="1350" dirty="0">
                      <a:solidFill>
                        <a:srgbClr val="000000"/>
                      </a:solidFill>
                    </a:endParaRPr>
                  </a:p>
                </p:txBody>
              </p:sp>
              <p:sp>
                <p:nvSpPr>
                  <p:cNvPr id="174" name="Freeform 268">
                    <a:extLst>
                      <a:ext uri="{FF2B5EF4-FFF2-40B4-BE49-F238E27FC236}">
                        <a16:creationId xmlns:a16="http://schemas.microsoft.com/office/drawing/2014/main" xmlns="" id="{7A1F5048-5D72-4CC7-9246-119BF655C660}"/>
                      </a:ext>
                    </a:extLst>
                  </p:cNvPr>
                  <p:cNvSpPr>
                    <a:spLocks/>
                  </p:cNvSpPr>
                  <p:nvPr/>
                </p:nvSpPr>
                <p:spPr bwMode="auto">
                  <a:xfrm>
                    <a:off x="6164263" y="5067300"/>
                    <a:ext cx="274638" cy="19050"/>
                  </a:xfrm>
                  <a:custGeom>
                    <a:avLst/>
                    <a:gdLst>
                      <a:gd name="T0" fmla="*/ 0 w 173"/>
                      <a:gd name="T1" fmla="*/ 12 h 12"/>
                      <a:gd name="T2" fmla="*/ 0 w 173"/>
                      <a:gd name="T3" fmla="*/ 12 h 12"/>
                      <a:gd name="T4" fmla="*/ 1 w 173"/>
                      <a:gd name="T5" fmla="*/ 7 h 12"/>
                      <a:gd name="T6" fmla="*/ 4 w 173"/>
                      <a:gd name="T7" fmla="*/ 3 h 12"/>
                      <a:gd name="T8" fmla="*/ 8 w 173"/>
                      <a:gd name="T9" fmla="*/ 1 h 12"/>
                      <a:gd name="T10" fmla="*/ 12 w 173"/>
                      <a:gd name="T11" fmla="*/ 0 h 12"/>
                      <a:gd name="T12" fmla="*/ 159 w 173"/>
                      <a:gd name="T13" fmla="*/ 0 h 12"/>
                      <a:gd name="T14" fmla="*/ 159 w 173"/>
                      <a:gd name="T15" fmla="*/ 0 h 12"/>
                      <a:gd name="T16" fmla="*/ 165 w 173"/>
                      <a:gd name="T17" fmla="*/ 1 h 12"/>
                      <a:gd name="T18" fmla="*/ 168 w 173"/>
                      <a:gd name="T19" fmla="*/ 3 h 12"/>
                      <a:gd name="T20" fmla="*/ 171 w 173"/>
                      <a:gd name="T21" fmla="*/ 7 h 12"/>
                      <a:gd name="T22" fmla="*/ 173 w 173"/>
                      <a:gd name="T23" fmla="*/ 12 h 12"/>
                      <a:gd name="T24" fmla="*/ 0 w 173"/>
                      <a:gd name="T25"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12">
                        <a:moveTo>
                          <a:pt x="0" y="12"/>
                        </a:moveTo>
                        <a:lnTo>
                          <a:pt x="0" y="12"/>
                        </a:lnTo>
                        <a:lnTo>
                          <a:pt x="1" y="7"/>
                        </a:lnTo>
                        <a:lnTo>
                          <a:pt x="4" y="3"/>
                        </a:lnTo>
                        <a:lnTo>
                          <a:pt x="8" y="1"/>
                        </a:lnTo>
                        <a:lnTo>
                          <a:pt x="12" y="0"/>
                        </a:lnTo>
                        <a:lnTo>
                          <a:pt x="159" y="0"/>
                        </a:lnTo>
                        <a:lnTo>
                          <a:pt x="159" y="0"/>
                        </a:lnTo>
                        <a:lnTo>
                          <a:pt x="165" y="1"/>
                        </a:lnTo>
                        <a:lnTo>
                          <a:pt x="168" y="3"/>
                        </a:lnTo>
                        <a:lnTo>
                          <a:pt x="171" y="7"/>
                        </a:lnTo>
                        <a:lnTo>
                          <a:pt x="173" y="12"/>
                        </a:lnTo>
                        <a:lnTo>
                          <a:pt x="0" y="1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371475"/>
                    <a:endParaRPr lang="en-US" sz="1350" dirty="0">
                      <a:solidFill>
                        <a:srgbClr val="000000"/>
                      </a:solidFill>
                    </a:endParaRPr>
                  </a:p>
                </p:txBody>
              </p:sp>
              <p:sp>
                <p:nvSpPr>
                  <p:cNvPr id="175" name="Freeform 269">
                    <a:extLst>
                      <a:ext uri="{FF2B5EF4-FFF2-40B4-BE49-F238E27FC236}">
                        <a16:creationId xmlns:a16="http://schemas.microsoft.com/office/drawing/2014/main" xmlns="" id="{583B90FB-EEF0-484E-8D00-1D3B0684B16B}"/>
                      </a:ext>
                    </a:extLst>
                  </p:cNvPr>
                  <p:cNvSpPr>
                    <a:spLocks noEditPoints="1"/>
                  </p:cNvSpPr>
                  <p:nvPr/>
                </p:nvSpPr>
                <p:spPr bwMode="auto">
                  <a:xfrm>
                    <a:off x="6073775" y="5108575"/>
                    <a:ext cx="457200" cy="163513"/>
                  </a:xfrm>
                  <a:custGeom>
                    <a:avLst/>
                    <a:gdLst>
                      <a:gd name="T0" fmla="*/ 0 w 288"/>
                      <a:gd name="T1" fmla="*/ 94 h 103"/>
                      <a:gd name="T2" fmla="*/ 287 w 288"/>
                      <a:gd name="T3" fmla="*/ 98 h 103"/>
                      <a:gd name="T4" fmla="*/ 132 w 288"/>
                      <a:gd name="T5" fmla="*/ 15 h 103"/>
                      <a:gd name="T6" fmla="*/ 135 w 288"/>
                      <a:gd name="T7" fmla="*/ 33 h 103"/>
                      <a:gd name="T8" fmla="*/ 125 w 288"/>
                      <a:gd name="T9" fmla="*/ 19 h 103"/>
                      <a:gd name="T10" fmla="*/ 141 w 288"/>
                      <a:gd name="T11" fmla="*/ 56 h 103"/>
                      <a:gd name="T12" fmla="*/ 123 w 288"/>
                      <a:gd name="T13" fmla="*/ 59 h 103"/>
                      <a:gd name="T14" fmla="*/ 107 w 288"/>
                      <a:gd name="T15" fmla="*/ 15 h 103"/>
                      <a:gd name="T16" fmla="*/ 107 w 288"/>
                      <a:gd name="T17" fmla="*/ 34 h 103"/>
                      <a:gd name="T18" fmla="*/ 103 w 288"/>
                      <a:gd name="T19" fmla="*/ 16 h 103"/>
                      <a:gd name="T20" fmla="*/ 115 w 288"/>
                      <a:gd name="T21" fmla="*/ 56 h 103"/>
                      <a:gd name="T22" fmla="*/ 97 w 288"/>
                      <a:gd name="T23" fmla="*/ 56 h 103"/>
                      <a:gd name="T24" fmla="*/ 85 w 288"/>
                      <a:gd name="T25" fmla="*/ 16 h 103"/>
                      <a:gd name="T26" fmla="*/ 81 w 288"/>
                      <a:gd name="T27" fmla="*/ 34 h 103"/>
                      <a:gd name="T28" fmla="*/ 81 w 288"/>
                      <a:gd name="T29" fmla="*/ 15 h 103"/>
                      <a:gd name="T30" fmla="*/ 90 w 288"/>
                      <a:gd name="T31" fmla="*/ 59 h 103"/>
                      <a:gd name="T32" fmla="*/ 73 w 288"/>
                      <a:gd name="T33" fmla="*/ 56 h 103"/>
                      <a:gd name="T34" fmla="*/ 24 w 288"/>
                      <a:gd name="T35" fmla="*/ 87 h 103"/>
                      <a:gd name="T36" fmla="*/ 35 w 288"/>
                      <a:gd name="T37" fmla="*/ 72 h 103"/>
                      <a:gd name="T38" fmla="*/ 31 w 288"/>
                      <a:gd name="T39" fmla="*/ 90 h 103"/>
                      <a:gd name="T40" fmla="*/ 24 w 288"/>
                      <a:gd name="T41" fmla="*/ 49 h 103"/>
                      <a:gd name="T42" fmla="*/ 40 w 288"/>
                      <a:gd name="T43" fmla="*/ 59 h 103"/>
                      <a:gd name="T44" fmla="*/ 23 w 288"/>
                      <a:gd name="T45" fmla="*/ 29 h 103"/>
                      <a:gd name="T46" fmla="*/ 38 w 288"/>
                      <a:gd name="T47" fmla="*/ 19 h 103"/>
                      <a:gd name="T48" fmla="*/ 56 w 288"/>
                      <a:gd name="T49" fmla="*/ 90 h 103"/>
                      <a:gd name="T50" fmla="*/ 53 w 288"/>
                      <a:gd name="T51" fmla="*/ 72 h 103"/>
                      <a:gd name="T52" fmla="*/ 63 w 288"/>
                      <a:gd name="T53" fmla="*/ 87 h 103"/>
                      <a:gd name="T54" fmla="*/ 47 w 288"/>
                      <a:gd name="T55" fmla="*/ 56 h 103"/>
                      <a:gd name="T56" fmla="*/ 65 w 288"/>
                      <a:gd name="T57" fmla="*/ 53 h 103"/>
                      <a:gd name="T58" fmla="*/ 231 w 288"/>
                      <a:gd name="T59" fmla="*/ 90 h 103"/>
                      <a:gd name="T60" fmla="*/ 75 w 288"/>
                      <a:gd name="T61" fmla="*/ 87 h 103"/>
                      <a:gd name="T62" fmla="*/ 81 w 288"/>
                      <a:gd name="T63" fmla="*/ 71 h 103"/>
                      <a:gd name="T64" fmla="*/ 239 w 288"/>
                      <a:gd name="T65" fmla="*/ 77 h 103"/>
                      <a:gd name="T66" fmla="*/ 156 w 288"/>
                      <a:gd name="T67" fmla="*/ 65 h 103"/>
                      <a:gd name="T68" fmla="*/ 156 w 288"/>
                      <a:gd name="T69" fmla="*/ 47 h 103"/>
                      <a:gd name="T70" fmla="*/ 160 w 288"/>
                      <a:gd name="T71" fmla="*/ 65 h 103"/>
                      <a:gd name="T72" fmla="*/ 147 w 288"/>
                      <a:gd name="T73" fmla="*/ 25 h 103"/>
                      <a:gd name="T74" fmla="*/ 166 w 288"/>
                      <a:gd name="T75" fmla="*/ 25 h 103"/>
                      <a:gd name="T76" fmla="*/ 178 w 288"/>
                      <a:gd name="T77" fmla="*/ 65 h 103"/>
                      <a:gd name="T78" fmla="*/ 181 w 288"/>
                      <a:gd name="T79" fmla="*/ 47 h 103"/>
                      <a:gd name="T80" fmla="*/ 181 w 288"/>
                      <a:gd name="T81" fmla="*/ 65 h 103"/>
                      <a:gd name="T82" fmla="*/ 173 w 288"/>
                      <a:gd name="T83" fmla="*/ 21 h 103"/>
                      <a:gd name="T84" fmla="*/ 191 w 288"/>
                      <a:gd name="T85" fmla="*/ 25 h 103"/>
                      <a:gd name="T86" fmla="*/ 200 w 288"/>
                      <a:gd name="T87" fmla="*/ 63 h 103"/>
                      <a:gd name="T88" fmla="*/ 210 w 288"/>
                      <a:gd name="T89" fmla="*/ 47 h 103"/>
                      <a:gd name="T90" fmla="*/ 207 w 288"/>
                      <a:gd name="T91" fmla="*/ 65 h 103"/>
                      <a:gd name="T92" fmla="*/ 200 w 288"/>
                      <a:gd name="T93" fmla="*/ 19 h 103"/>
                      <a:gd name="T94" fmla="*/ 215 w 288"/>
                      <a:gd name="T95" fmla="*/ 29 h 103"/>
                      <a:gd name="T96" fmla="*/ 222 w 288"/>
                      <a:gd name="T97" fmla="*/ 59 h 103"/>
                      <a:gd name="T98" fmla="*/ 237 w 288"/>
                      <a:gd name="T99" fmla="*/ 49 h 103"/>
                      <a:gd name="T100" fmla="*/ 231 w 288"/>
                      <a:gd name="T101" fmla="*/ 34 h 103"/>
                      <a:gd name="T102" fmla="*/ 227 w 288"/>
                      <a:gd name="T103" fmla="*/ 16 h 103"/>
                      <a:gd name="T104" fmla="*/ 237 w 288"/>
                      <a:gd name="T105" fmla="*/ 32 h 103"/>
                      <a:gd name="T106" fmla="*/ 247 w 288"/>
                      <a:gd name="T107" fmla="*/ 80 h 103"/>
                      <a:gd name="T108" fmla="*/ 265 w 288"/>
                      <a:gd name="T109" fmla="*/ 77 h 103"/>
                      <a:gd name="T110" fmla="*/ 256 w 288"/>
                      <a:gd name="T111" fmla="*/ 65 h 103"/>
                      <a:gd name="T112" fmla="*/ 256 w 288"/>
                      <a:gd name="T113" fmla="*/ 47 h 103"/>
                      <a:gd name="T114" fmla="*/ 259 w 288"/>
                      <a:gd name="T115" fmla="*/ 65 h 103"/>
                      <a:gd name="T116" fmla="*/ 247 w 288"/>
                      <a:gd name="T117" fmla="*/ 25 h 103"/>
                      <a:gd name="T118" fmla="*/ 265 w 288"/>
                      <a:gd name="T119" fmla="*/ 2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8" h="103">
                        <a:moveTo>
                          <a:pt x="278" y="0"/>
                        </a:moveTo>
                        <a:lnTo>
                          <a:pt x="10" y="0"/>
                        </a:lnTo>
                        <a:lnTo>
                          <a:pt x="10" y="0"/>
                        </a:lnTo>
                        <a:lnTo>
                          <a:pt x="6" y="1"/>
                        </a:lnTo>
                        <a:lnTo>
                          <a:pt x="4" y="3"/>
                        </a:lnTo>
                        <a:lnTo>
                          <a:pt x="1" y="6"/>
                        </a:lnTo>
                        <a:lnTo>
                          <a:pt x="0" y="10"/>
                        </a:lnTo>
                        <a:lnTo>
                          <a:pt x="0" y="94"/>
                        </a:lnTo>
                        <a:lnTo>
                          <a:pt x="0" y="94"/>
                        </a:lnTo>
                        <a:lnTo>
                          <a:pt x="1" y="98"/>
                        </a:lnTo>
                        <a:lnTo>
                          <a:pt x="4" y="101"/>
                        </a:lnTo>
                        <a:lnTo>
                          <a:pt x="6" y="103"/>
                        </a:lnTo>
                        <a:lnTo>
                          <a:pt x="10" y="103"/>
                        </a:lnTo>
                        <a:lnTo>
                          <a:pt x="278" y="103"/>
                        </a:lnTo>
                        <a:lnTo>
                          <a:pt x="278" y="103"/>
                        </a:lnTo>
                        <a:lnTo>
                          <a:pt x="282" y="103"/>
                        </a:lnTo>
                        <a:lnTo>
                          <a:pt x="284" y="101"/>
                        </a:lnTo>
                        <a:lnTo>
                          <a:pt x="287" y="98"/>
                        </a:lnTo>
                        <a:lnTo>
                          <a:pt x="288" y="94"/>
                        </a:lnTo>
                        <a:lnTo>
                          <a:pt x="288" y="10"/>
                        </a:lnTo>
                        <a:lnTo>
                          <a:pt x="288" y="10"/>
                        </a:lnTo>
                        <a:lnTo>
                          <a:pt x="287" y="6"/>
                        </a:lnTo>
                        <a:lnTo>
                          <a:pt x="284" y="3"/>
                        </a:lnTo>
                        <a:lnTo>
                          <a:pt x="282" y="1"/>
                        </a:lnTo>
                        <a:lnTo>
                          <a:pt x="278" y="0"/>
                        </a:lnTo>
                        <a:lnTo>
                          <a:pt x="278" y="0"/>
                        </a:lnTo>
                        <a:close/>
                        <a:moveTo>
                          <a:pt x="132" y="15"/>
                        </a:moveTo>
                        <a:lnTo>
                          <a:pt x="132" y="15"/>
                        </a:lnTo>
                        <a:lnTo>
                          <a:pt x="135" y="16"/>
                        </a:lnTo>
                        <a:lnTo>
                          <a:pt x="139" y="19"/>
                        </a:lnTo>
                        <a:lnTo>
                          <a:pt x="140" y="21"/>
                        </a:lnTo>
                        <a:lnTo>
                          <a:pt x="141" y="25"/>
                        </a:lnTo>
                        <a:lnTo>
                          <a:pt x="141" y="25"/>
                        </a:lnTo>
                        <a:lnTo>
                          <a:pt x="140" y="29"/>
                        </a:lnTo>
                        <a:lnTo>
                          <a:pt x="139" y="32"/>
                        </a:lnTo>
                        <a:lnTo>
                          <a:pt x="135" y="33"/>
                        </a:lnTo>
                        <a:lnTo>
                          <a:pt x="132" y="34"/>
                        </a:lnTo>
                        <a:lnTo>
                          <a:pt x="132" y="34"/>
                        </a:lnTo>
                        <a:lnTo>
                          <a:pt x="128" y="33"/>
                        </a:lnTo>
                        <a:lnTo>
                          <a:pt x="125" y="32"/>
                        </a:lnTo>
                        <a:lnTo>
                          <a:pt x="123" y="29"/>
                        </a:lnTo>
                        <a:lnTo>
                          <a:pt x="122" y="25"/>
                        </a:lnTo>
                        <a:lnTo>
                          <a:pt x="122" y="25"/>
                        </a:lnTo>
                        <a:lnTo>
                          <a:pt x="123" y="21"/>
                        </a:lnTo>
                        <a:lnTo>
                          <a:pt x="125" y="19"/>
                        </a:lnTo>
                        <a:lnTo>
                          <a:pt x="128" y="16"/>
                        </a:lnTo>
                        <a:lnTo>
                          <a:pt x="132" y="15"/>
                        </a:lnTo>
                        <a:lnTo>
                          <a:pt x="132" y="15"/>
                        </a:lnTo>
                        <a:close/>
                        <a:moveTo>
                          <a:pt x="132" y="47"/>
                        </a:moveTo>
                        <a:lnTo>
                          <a:pt x="132" y="47"/>
                        </a:lnTo>
                        <a:lnTo>
                          <a:pt x="135" y="47"/>
                        </a:lnTo>
                        <a:lnTo>
                          <a:pt x="139" y="49"/>
                        </a:lnTo>
                        <a:lnTo>
                          <a:pt x="140" y="53"/>
                        </a:lnTo>
                        <a:lnTo>
                          <a:pt x="141" y="56"/>
                        </a:lnTo>
                        <a:lnTo>
                          <a:pt x="141" y="56"/>
                        </a:lnTo>
                        <a:lnTo>
                          <a:pt x="140" y="59"/>
                        </a:lnTo>
                        <a:lnTo>
                          <a:pt x="139" y="63"/>
                        </a:lnTo>
                        <a:lnTo>
                          <a:pt x="135" y="65"/>
                        </a:lnTo>
                        <a:lnTo>
                          <a:pt x="132" y="65"/>
                        </a:lnTo>
                        <a:lnTo>
                          <a:pt x="132" y="65"/>
                        </a:lnTo>
                        <a:lnTo>
                          <a:pt x="128" y="65"/>
                        </a:lnTo>
                        <a:lnTo>
                          <a:pt x="125" y="63"/>
                        </a:lnTo>
                        <a:lnTo>
                          <a:pt x="123" y="59"/>
                        </a:lnTo>
                        <a:lnTo>
                          <a:pt x="122" y="56"/>
                        </a:lnTo>
                        <a:lnTo>
                          <a:pt x="122" y="56"/>
                        </a:lnTo>
                        <a:lnTo>
                          <a:pt x="123" y="53"/>
                        </a:lnTo>
                        <a:lnTo>
                          <a:pt x="125" y="49"/>
                        </a:lnTo>
                        <a:lnTo>
                          <a:pt x="128" y="47"/>
                        </a:lnTo>
                        <a:lnTo>
                          <a:pt x="132" y="47"/>
                        </a:lnTo>
                        <a:lnTo>
                          <a:pt x="132" y="47"/>
                        </a:lnTo>
                        <a:close/>
                        <a:moveTo>
                          <a:pt x="107" y="15"/>
                        </a:moveTo>
                        <a:lnTo>
                          <a:pt x="107" y="15"/>
                        </a:lnTo>
                        <a:lnTo>
                          <a:pt x="110" y="16"/>
                        </a:lnTo>
                        <a:lnTo>
                          <a:pt x="113" y="19"/>
                        </a:lnTo>
                        <a:lnTo>
                          <a:pt x="115" y="21"/>
                        </a:lnTo>
                        <a:lnTo>
                          <a:pt x="115" y="25"/>
                        </a:lnTo>
                        <a:lnTo>
                          <a:pt x="115" y="25"/>
                        </a:lnTo>
                        <a:lnTo>
                          <a:pt x="115" y="29"/>
                        </a:lnTo>
                        <a:lnTo>
                          <a:pt x="113" y="32"/>
                        </a:lnTo>
                        <a:lnTo>
                          <a:pt x="110" y="33"/>
                        </a:lnTo>
                        <a:lnTo>
                          <a:pt x="107" y="34"/>
                        </a:lnTo>
                        <a:lnTo>
                          <a:pt x="107" y="34"/>
                        </a:lnTo>
                        <a:lnTo>
                          <a:pt x="103" y="33"/>
                        </a:lnTo>
                        <a:lnTo>
                          <a:pt x="100" y="32"/>
                        </a:lnTo>
                        <a:lnTo>
                          <a:pt x="98" y="29"/>
                        </a:lnTo>
                        <a:lnTo>
                          <a:pt x="97" y="25"/>
                        </a:lnTo>
                        <a:lnTo>
                          <a:pt x="97" y="25"/>
                        </a:lnTo>
                        <a:lnTo>
                          <a:pt x="98" y="21"/>
                        </a:lnTo>
                        <a:lnTo>
                          <a:pt x="100" y="19"/>
                        </a:lnTo>
                        <a:lnTo>
                          <a:pt x="103" y="16"/>
                        </a:lnTo>
                        <a:lnTo>
                          <a:pt x="107" y="15"/>
                        </a:lnTo>
                        <a:lnTo>
                          <a:pt x="107" y="15"/>
                        </a:lnTo>
                        <a:close/>
                        <a:moveTo>
                          <a:pt x="107" y="47"/>
                        </a:moveTo>
                        <a:lnTo>
                          <a:pt x="107" y="47"/>
                        </a:lnTo>
                        <a:lnTo>
                          <a:pt x="110" y="47"/>
                        </a:lnTo>
                        <a:lnTo>
                          <a:pt x="113" y="49"/>
                        </a:lnTo>
                        <a:lnTo>
                          <a:pt x="115" y="53"/>
                        </a:lnTo>
                        <a:lnTo>
                          <a:pt x="115" y="56"/>
                        </a:lnTo>
                        <a:lnTo>
                          <a:pt x="115" y="56"/>
                        </a:lnTo>
                        <a:lnTo>
                          <a:pt x="115" y="59"/>
                        </a:lnTo>
                        <a:lnTo>
                          <a:pt x="113" y="63"/>
                        </a:lnTo>
                        <a:lnTo>
                          <a:pt x="110" y="65"/>
                        </a:lnTo>
                        <a:lnTo>
                          <a:pt x="107" y="65"/>
                        </a:lnTo>
                        <a:lnTo>
                          <a:pt x="107" y="65"/>
                        </a:lnTo>
                        <a:lnTo>
                          <a:pt x="103" y="65"/>
                        </a:lnTo>
                        <a:lnTo>
                          <a:pt x="100" y="63"/>
                        </a:lnTo>
                        <a:lnTo>
                          <a:pt x="98" y="59"/>
                        </a:lnTo>
                        <a:lnTo>
                          <a:pt x="97" y="56"/>
                        </a:lnTo>
                        <a:lnTo>
                          <a:pt x="97" y="56"/>
                        </a:lnTo>
                        <a:lnTo>
                          <a:pt x="98" y="53"/>
                        </a:lnTo>
                        <a:lnTo>
                          <a:pt x="100" y="49"/>
                        </a:lnTo>
                        <a:lnTo>
                          <a:pt x="103" y="47"/>
                        </a:lnTo>
                        <a:lnTo>
                          <a:pt x="107" y="47"/>
                        </a:lnTo>
                        <a:lnTo>
                          <a:pt x="107" y="47"/>
                        </a:lnTo>
                        <a:close/>
                        <a:moveTo>
                          <a:pt x="81" y="15"/>
                        </a:moveTo>
                        <a:lnTo>
                          <a:pt x="81" y="15"/>
                        </a:lnTo>
                        <a:lnTo>
                          <a:pt x="85" y="16"/>
                        </a:lnTo>
                        <a:lnTo>
                          <a:pt x="88" y="19"/>
                        </a:lnTo>
                        <a:lnTo>
                          <a:pt x="90" y="21"/>
                        </a:lnTo>
                        <a:lnTo>
                          <a:pt x="90" y="25"/>
                        </a:lnTo>
                        <a:lnTo>
                          <a:pt x="90" y="25"/>
                        </a:lnTo>
                        <a:lnTo>
                          <a:pt x="90" y="29"/>
                        </a:lnTo>
                        <a:lnTo>
                          <a:pt x="88" y="32"/>
                        </a:lnTo>
                        <a:lnTo>
                          <a:pt x="85" y="33"/>
                        </a:lnTo>
                        <a:lnTo>
                          <a:pt x="81" y="34"/>
                        </a:lnTo>
                        <a:lnTo>
                          <a:pt x="81" y="34"/>
                        </a:lnTo>
                        <a:lnTo>
                          <a:pt x="78" y="33"/>
                        </a:lnTo>
                        <a:lnTo>
                          <a:pt x="75" y="32"/>
                        </a:lnTo>
                        <a:lnTo>
                          <a:pt x="73" y="29"/>
                        </a:lnTo>
                        <a:lnTo>
                          <a:pt x="73" y="25"/>
                        </a:lnTo>
                        <a:lnTo>
                          <a:pt x="73" y="25"/>
                        </a:lnTo>
                        <a:lnTo>
                          <a:pt x="73" y="21"/>
                        </a:lnTo>
                        <a:lnTo>
                          <a:pt x="75" y="19"/>
                        </a:lnTo>
                        <a:lnTo>
                          <a:pt x="78" y="16"/>
                        </a:lnTo>
                        <a:lnTo>
                          <a:pt x="81" y="15"/>
                        </a:lnTo>
                        <a:lnTo>
                          <a:pt x="81" y="15"/>
                        </a:lnTo>
                        <a:close/>
                        <a:moveTo>
                          <a:pt x="81" y="47"/>
                        </a:moveTo>
                        <a:lnTo>
                          <a:pt x="81" y="47"/>
                        </a:lnTo>
                        <a:lnTo>
                          <a:pt x="85" y="47"/>
                        </a:lnTo>
                        <a:lnTo>
                          <a:pt x="88" y="49"/>
                        </a:lnTo>
                        <a:lnTo>
                          <a:pt x="90" y="53"/>
                        </a:lnTo>
                        <a:lnTo>
                          <a:pt x="90" y="56"/>
                        </a:lnTo>
                        <a:lnTo>
                          <a:pt x="90" y="56"/>
                        </a:lnTo>
                        <a:lnTo>
                          <a:pt x="90" y="59"/>
                        </a:lnTo>
                        <a:lnTo>
                          <a:pt x="88" y="63"/>
                        </a:lnTo>
                        <a:lnTo>
                          <a:pt x="85" y="65"/>
                        </a:lnTo>
                        <a:lnTo>
                          <a:pt x="81" y="65"/>
                        </a:lnTo>
                        <a:lnTo>
                          <a:pt x="81" y="65"/>
                        </a:lnTo>
                        <a:lnTo>
                          <a:pt x="78" y="65"/>
                        </a:lnTo>
                        <a:lnTo>
                          <a:pt x="75" y="63"/>
                        </a:lnTo>
                        <a:lnTo>
                          <a:pt x="73" y="59"/>
                        </a:lnTo>
                        <a:lnTo>
                          <a:pt x="73" y="56"/>
                        </a:lnTo>
                        <a:lnTo>
                          <a:pt x="73" y="56"/>
                        </a:lnTo>
                        <a:lnTo>
                          <a:pt x="73" y="53"/>
                        </a:lnTo>
                        <a:lnTo>
                          <a:pt x="75" y="49"/>
                        </a:lnTo>
                        <a:lnTo>
                          <a:pt x="78" y="47"/>
                        </a:lnTo>
                        <a:lnTo>
                          <a:pt x="81" y="47"/>
                        </a:lnTo>
                        <a:lnTo>
                          <a:pt x="81" y="47"/>
                        </a:lnTo>
                        <a:close/>
                        <a:moveTo>
                          <a:pt x="31" y="90"/>
                        </a:moveTo>
                        <a:lnTo>
                          <a:pt x="31" y="90"/>
                        </a:lnTo>
                        <a:lnTo>
                          <a:pt x="28" y="89"/>
                        </a:lnTo>
                        <a:lnTo>
                          <a:pt x="24" y="87"/>
                        </a:lnTo>
                        <a:lnTo>
                          <a:pt x="23" y="85"/>
                        </a:lnTo>
                        <a:lnTo>
                          <a:pt x="22" y="80"/>
                        </a:lnTo>
                        <a:lnTo>
                          <a:pt x="22" y="80"/>
                        </a:lnTo>
                        <a:lnTo>
                          <a:pt x="23" y="77"/>
                        </a:lnTo>
                        <a:lnTo>
                          <a:pt x="24" y="75"/>
                        </a:lnTo>
                        <a:lnTo>
                          <a:pt x="28" y="72"/>
                        </a:lnTo>
                        <a:lnTo>
                          <a:pt x="31" y="71"/>
                        </a:lnTo>
                        <a:lnTo>
                          <a:pt x="31" y="71"/>
                        </a:lnTo>
                        <a:lnTo>
                          <a:pt x="35" y="72"/>
                        </a:lnTo>
                        <a:lnTo>
                          <a:pt x="38" y="75"/>
                        </a:lnTo>
                        <a:lnTo>
                          <a:pt x="40" y="77"/>
                        </a:lnTo>
                        <a:lnTo>
                          <a:pt x="41" y="80"/>
                        </a:lnTo>
                        <a:lnTo>
                          <a:pt x="41" y="80"/>
                        </a:lnTo>
                        <a:lnTo>
                          <a:pt x="40" y="85"/>
                        </a:lnTo>
                        <a:lnTo>
                          <a:pt x="38" y="87"/>
                        </a:lnTo>
                        <a:lnTo>
                          <a:pt x="35" y="89"/>
                        </a:lnTo>
                        <a:lnTo>
                          <a:pt x="31" y="90"/>
                        </a:lnTo>
                        <a:lnTo>
                          <a:pt x="31" y="90"/>
                        </a:lnTo>
                        <a:close/>
                        <a:moveTo>
                          <a:pt x="31" y="65"/>
                        </a:moveTo>
                        <a:lnTo>
                          <a:pt x="31" y="65"/>
                        </a:lnTo>
                        <a:lnTo>
                          <a:pt x="28" y="65"/>
                        </a:lnTo>
                        <a:lnTo>
                          <a:pt x="24" y="63"/>
                        </a:lnTo>
                        <a:lnTo>
                          <a:pt x="23" y="59"/>
                        </a:lnTo>
                        <a:lnTo>
                          <a:pt x="22" y="56"/>
                        </a:lnTo>
                        <a:lnTo>
                          <a:pt x="22" y="56"/>
                        </a:lnTo>
                        <a:lnTo>
                          <a:pt x="23" y="53"/>
                        </a:lnTo>
                        <a:lnTo>
                          <a:pt x="24" y="49"/>
                        </a:lnTo>
                        <a:lnTo>
                          <a:pt x="28" y="47"/>
                        </a:lnTo>
                        <a:lnTo>
                          <a:pt x="31" y="47"/>
                        </a:lnTo>
                        <a:lnTo>
                          <a:pt x="31" y="47"/>
                        </a:lnTo>
                        <a:lnTo>
                          <a:pt x="35" y="47"/>
                        </a:lnTo>
                        <a:lnTo>
                          <a:pt x="38" y="49"/>
                        </a:lnTo>
                        <a:lnTo>
                          <a:pt x="40" y="53"/>
                        </a:lnTo>
                        <a:lnTo>
                          <a:pt x="41" y="56"/>
                        </a:lnTo>
                        <a:lnTo>
                          <a:pt x="41" y="56"/>
                        </a:lnTo>
                        <a:lnTo>
                          <a:pt x="40" y="59"/>
                        </a:lnTo>
                        <a:lnTo>
                          <a:pt x="38" y="63"/>
                        </a:lnTo>
                        <a:lnTo>
                          <a:pt x="35" y="65"/>
                        </a:lnTo>
                        <a:lnTo>
                          <a:pt x="31" y="65"/>
                        </a:lnTo>
                        <a:lnTo>
                          <a:pt x="31" y="65"/>
                        </a:lnTo>
                        <a:close/>
                        <a:moveTo>
                          <a:pt x="31" y="34"/>
                        </a:moveTo>
                        <a:lnTo>
                          <a:pt x="31" y="34"/>
                        </a:lnTo>
                        <a:lnTo>
                          <a:pt x="28" y="33"/>
                        </a:lnTo>
                        <a:lnTo>
                          <a:pt x="24" y="32"/>
                        </a:lnTo>
                        <a:lnTo>
                          <a:pt x="23" y="29"/>
                        </a:lnTo>
                        <a:lnTo>
                          <a:pt x="22" y="25"/>
                        </a:lnTo>
                        <a:lnTo>
                          <a:pt x="22" y="25"/>
                        </a:lnTo>
                        <a:lnTo>
                          <a:pt x="23" y="21"/>
                        </a:lnTo>
                        <a:lnTo>
                          <a:pt x="24" y="19"/>
                        </a:lnTo>
                        <a:lnTo>
                          <a:pt x="28" y="16"/>
                        </a:lnTo>
                        <a:lnTo>
                          <a:pt x="31" y="15"/>
                        </a:lnTo>
                        <a:lnTo>
                          <a:pt x="31" y="15"/>
                        </a:lnTo>
                        <a:lnTo>
                          <a:pt x="35" y="16"/>
                        </a:lnTo>
                        <a:lnTo>
                          <a:pt x="38" y="19"/>
                        </a:lnTo>
                        <a:lnTo>
                          <a:pt x="40" y="21"/>
                        </a:lnTo>
                        <a:lnTo>
                          <a:pt x="41" y="25"/>
                        </a:lnTo>
                        <a:lnTo>
                          <a:pt x="41" y="25"/>
                        </a:lnTo>
                        <a:lnTo>
                          <a:pt x="40" y="29"/>
                        </a:lnTo>
                        <a:lnTo>
                          <a:pt x="38" y="32"/>
                        </a:lnTo>
                        <a:lnTo>
                          <a:pt x="35" y="33"/>
                        </a:lnTo>
                        <a:lnTo>
                          <a:pt x="31" y="34"/>
                        </a:lnTo>
                        <a:lnTo>
                          <a:pt x="31" y="34"/>
                        </a:lnTo>
                        <a:close/>
                        <a:moveTo>
                          <a:pt x="56" y="90"/>
                        </a:moveTo>
                        <a:lnTo>
                          <a:pt x="56" y="90"/>
                        </a:lnTo>
                        <a:lnTo>
                          <a:pt x="53" y="89"/>
                        </a:lnTo>
                        <a:lnTo>
                          <a:pt x="50" y="87"/>
                        </a:lnTo>
                        <a:lnTo>
                          <a:pt x="47" y="85"/>
                        </a:lnTo>
                        <a:lnTo>
                          <a:pt x="47" y="80"/>
                        </a:lnTo>
                        <a:lnTo>
                          <a:pt x="47" y="80"/>
                        </a:lnTo>
                        <a:lnTo>
                          <a:pt x="47" y="77"/>
                        </a:lnTo>
                        <a:lnTo>
                          <a:pt x="50" y="75"/>
                        </a:lnTo>
                        <a:lnTo>
                          <a:pt x="53" y="72"/>
                        </a:lnTo>
                        <a:lnTo>
                          <a:pt x="56" y="71"/>
                        </a:lnTo>
                        <a:lnTo>
                          <a:pt x="56" y="71"/>
                        </a:lnTo>
                        <a:lnTo>
                          <a:pt x="60" y="72"/>
                        </a:lnTo>
                        <a:lnTo>
                          <a:pt x="63" y="75"/>
                        </a:lnTo>
                        <a:lnTo>
                          <a:pt x="65" y="77"/>
                        </a:lnTo>
                        <a:lnTo>
                          <a:pt x="66" y="80"/>
                        </a:lnTo>
                        <a:lnTo>
                          <a:pt x="66" y="80"/>
                        </a:lnTo>
                        <a:lnTo>
                          <a:pt x="65" y="85"/>
                        </a:lnTo>
                        <a:lnTo>
                          <a:pt x="63" y="87"/>
                        </a:lnTo>
                        <a:lnTo>
                          <a:pt x="60" y="89"/>
                        </a:lnTo>
                        <a:lnTo>
                          <a:pt x="56" y="90"/>
                        </a:lnTo>
                        <a:lnTo>
                          <a:pt x="56" y="90"/>
                        </a:lnTo>
                        <a:close/>
                        <a:moveTo>
                          <a:pt x="56" y="65"/>
                        </a:moveTo>
                        <a:lnTo>
                          <a:pt x="56" y="65"/>
                        </a:lnTo>
                        <a:lnTo>
                          <a:pt x="53" y="65"/>
                        </a:lnTo>
                        <a:lnTo>
                          <a:pt x="50" y="63"/>
                        </a:lnTo>
                        <a:lnTo>
                          <a:pt x="47" y="59"/>
                        </a:lnTo>
                        <a:lnTo>
                          <a:pt x="47" y="56"/>
                        </a:lnTo>
                        <a:lnTo>
                          <a:pt x="47" y="56"/>
                        </a:lnTo>
                        <a:lnTo>
                          <a:pt x="47" y="53"/>
                        </a:lnTo>
                        <a:lnTo>
                          <a:pt x="50" y="49"/>
                        </a:lnTo>
                        <a:lnTo>
                          <a:pt x="53" y="47"/>
                        </a:lnTo>
                        <a:lnTo>
                          <a:pt x="56" y="47"/>
                        </a:lnTo>
                        <a:lnTo>
                          <a:pt x="56" y="47"/>
                        </a:lnTo>
                        <a:lnTo>
                          <a:pt x="60" y="47"/>
                        </a:lnTo>
                        <a:lnTo>
                          <a:pt x="63" y="49"/>
                        </a:lnTo>
                        <a:lnTo>
                          <a:pt x="65" y="53"/>
                        </a:lnTo>
                        <a:lnTo>
                          <a:pt x="66" y="56"/>
                        </a:lnTo>
                        <a:lnTo>
                          <a:pt x="66" y="56"/>
                        </a:lnTo>
                        <a:lnTo>
                          <a:pt x="65" y="59"/>
                        </a:lnTo>
                        <a:lnTo>
                          <a:pt x="63" y="63"/>
                        </a:lnTo>
                        <a:lnTo>
                          <a:pt x="60" y="65"/>
                        </a:lnTo>
                        <a:lnTo>
                          <a:pt x="56" y="65"/>
                        </a:lnTo>
                        <a:lnTo>
                          <a:pt x="56" y="65"/>
                        </a:lnTo>
                        <a:close/>
                        <a:moveTo>
                          <a:pt x="231" y="90"/>
                        </a:moveTo>
                        <a:lnTo>
                          <a:pt x="231" y="90"/>
                        </a:lnTo>
                        <a:lnTo>
                          <a:pt x="231" y="90"/>
                        </a:lnTo>
                        <a:lnTo>
                          <a:pt x="231" y="90"/>
                        </a:lnTo>
                        <a:lnTo>
                          <a:pt x="81" y="90"/>
                        </a:lnTo>
                        <a:lnTo>
                          <a:pt x="81" y="90"/>
                        </a:lnTo>
                        <a:lnTo>
                          <a:pt x="81" y="90"/>
                        </a:lnTo>
                        <a:lnTo>
                          <a:pt x="81" y="90"/>
                        </a:lnTo>
                        <a:lnTo>
                          <a:pt x="81" y="90"/>
                        </a:lnTo>
                        <a:lnTo>
                          <a:pt x="78" y="89"/>
                        </a:lnTo>
                        <a:lnTo>
                          <a:pt x="75" y="87"/>
                        </a:lnTo>
                        <a:lnTo>
                          <a:pt x="73" y="85"/>
                        </a:lnTo>
                        <a:lnTo>
                          <a:pt x="73" y="80"/>
                        </a:lnTo>
                        <a:lnTo>
                          <a:pt x="73" y="80"/>
                        </a:lnTo>
                        <a:lnTo>
                          <a:pt x="73" y="77"/>
                        </a:lnTo>
                        <a:lnTo>
                          <a:pt x="75" y="75"/>
                        </a:lnTo>
                        <a:lnTo>
                          <a:pt x="78" y="72"/>
                        </a:lnTo>
                        <a:lnTo>
                          <a:pt x="81" y="71"/>
                        </a:lnTo>
                        <a:lnTo>
                          <a:pt x="81" y="71"/>
                        </a:lnTo>
                        <a:lnTo>
                          <a:pt x="81" y="71"/>
                        </a:lnTo>
                        <a:lnTo>
                          <a:pt x="81" y="71"/>
                        </a:lnTo>
                        <a:lnTo>
                          <a:pt x="231" y="71"/>
                        </a:lnTo>
                        <a:lnTo>
                          <a:pt x="231" y="71"/>
                        </a:lnTo>
                        <a:lnTo>
                          <a:pt x="231" y="71"/>
                        </a:lnTo>
                        <a:lnTo>
                          <a:pt x="231" y="71"/>
                        </a:lnTo>
                        <a:lnTo>
                          <a:pt x="231" y="71"/>
                        </a:lnTo>
                        <a:lnTo>
                          <a:pt x="234" y="72"/>
                        </a:lnTo>
                        <a:lnTo>
                          <a:pt x="237" y="75"/>
                        </a:lnTo>
                        <a:lnTo>
                          <a:pt x="239" y="77"/>
                        </a:lnTo>
                        <a:lnTo>
                          <a:pt x="241" y="80"/>
                        </a:lnTo>
                        <a:lnTo>
                          <a:pt x="241" y="80"/>
                        </a:lnTo>
                        <a:lnTo>
                          <a:pt x="239" y="85"/>
                        </a:lnTo>
                        <a:lnTo>
                          <a:pt x="237" y="87"/>
                        </a:lnTo>
                        <a:lnTo>
                          <a:pt x="234" y="89"/>
                        </a:lnTo>
                        <a:lnTo>
                          <a:pt x="231" y="90"/>
                        </a:lnTo>
                        <a:lnTo>
                          <a:pt x="231" y="90"/>
                        </a:lnTo>
                        <a:close/>
                        <a:moveTo>
                          <a:pt x="156" y="65"/>
                        </a:moveTo>
                        <a:lnTo>
                          <a:pt x="156" y="65"/>
                        </a:lnTo>
                        <a:lnTo>
                          <a:pt x="153" y="65"/>
                        </a:lnTo>
                        <a:lnTo>
                          <a:pt x="149" y="63"/>
                        </a:lnTo>
                        <a:lnTo>
                          <a:pt x="148" y="59"/>
                        </a:lnTo>
                        <a:lnTo>
                          <a:pt x="147" y="56"/>
                        </a:lnTo>
                        <a:lnTo>
                          <a:pt x="147" y="56"/>
                        </a:lnTo>
                        <a:lnTo>
                          <a:pt x="148" y="53"/>
                        </a:lnTo>
                        <a:lnTo>
                          <a:pt x="149" y="49"/>
                        </a:lnTo>
                        <a:lnTo>
                          <a:pt x="153" y="47"/>
                        </a:lnTo>
                        <a:lnTo>
                          <a:pt x="156" y="47"/>
                        </a:lnTo>
                        <a:lnTo>
                          <a:pt x="156" y="47"/>
                        </a:lnTo>
                        <a:lnTo>
                          <a:pt x="160" y="47"/>
                        </a:lnTo>
                        <a:lnTo>
                          <a:pt x="163" y="49"/>
                        </a:lnTo>
                        <a:lnTo>
                          <a:pt x="165" y="53"/>
                        </a:lnTo>
                        <a:lnTo>
                          <a:pt x="166" y="56"/>
                        </a:lnTo>
                        <a:lnTo>
                          <a:pt x="166" y="56"/>
                        </a:lnTo>
                        <a:lnTo>
                          <a:pt x="165" y="59"/>
                        </a:lnTo>
                        <a:lnTo>
                          <a:pt x="163" y="63"/>
                        </a:lnTo>
                        <a:lnTo>
                          <a:pt x="160" y="65"/>
                        </a:lnTo>
                        <a:lnTo>
                          <a:pt x="156" y="65"/>
                        </a:lnTo>
                        <a:lnTo>
                          <a:pt x="156" y="65"/>
                        </a:lnTo>
                        <a:close/>
                        <a:moveTo>
                          <a:pt x="156" y="34"/>
                        </a:moveTo>
                        <a:lnTo>
                          <a:pt x="156" y="34"/>
                        </a:lnTo>
                        <a:lnTo>
                          <a:pt x="153" y="33"/>
                        </a:lnTo>
                        <a:lnTo>
                          <a:pt x="149" y="32"/>
                        </a:lnTo>
                        <a:lnTo>
                          <a:pt x="148" y="29"/>
                        </a:lnTo>
                        <a:lnTo>
                          <a:pt x="147" y="25"/>
                        </a:lnTo>
                        <a:lnTo>
                          <a:pt x="147" y="25"/>
                        </a:lnTo>
                        <a:lnTo>
                          <a:pt x="148" y="21"/>
                        </a:lnTo>
                        <a:lnTo>
                          <a:pt x="149" y="19"/>
                        </a:lnTo>
                        <a:lnTo>
                          <a:pt x="153" y="16"/>
                        </a:lnTo>
                        <a:lnTo>
                          <a:pt x="156" y="15"/>
                        </a:lnTo>
                        <a:lnTo>
                          <a:pt x="156" y="15"/>
                        </a:lnTo>
                        <a:lnTo>
                          <a:pt x="160" y="16"/>
                        </a:lnTo>
                        <a:lnTo>
                          <a:pt x="163" y="19"/>
                        </a:lnTo>
                        <a:lnTo>
                          <a:pt x="165" y="21"/>
                        </a:lnTo>
                        <a:lnTo>
                          <a:pt x="166" y="25"/>
                        </a:lnTo>
                        <a:lnTo>
                          <a:pt x="166" y="25"/>
                        </a:lnTo>
                        <a:lnTo>
                          <a:pt x="165" y="29"/>
                        </a:lnTo>
                        <a:lnTo>
                          <a:pt x="163" y="32"/>
                        </a:lnTo>
                        <a:lnTo>
                          <a:pt x="160" y="33"/>
                        </a:lnTo>
                        <a:lnTo>
                          <a:pt x="156" y="34"/>
                        </a:lnTo>
                        <a:lnTo>
                          <a:pt x="156" y="34"/>
                        </a:lnTo>
                        <a:close/>
                        <a:moveTo>
                          <a:pt x="181" y="65"/>
                        </a:moveTo>
                        <a:lnTo>
                          <a:pt x="181" y="65"/>
                        </a:lnTo>
                        <a:lnTo>
                          <a:pt x="178" y="65"/>
                        </a:lnTo>
                        <a:lnTo>
                          <a:pt x="175" y="63"/>
                        </a:lnTo>
                        <a:lnTo>
                          <a:pt x="173" y="59"/>
                        </a:lnTo>
                        <a:lnTo>
                          <a:pt x="173" y="56"/>
                        </a:lnTo>
                        <a:lnTo>
                          <a:pt x="173" y="56"/>
                        </a:lnTo>
                        <a:lnTo>
                          <a:pt x="173" y="53"/>
                        </a:lnTo>
                        <a:lnTo>
                          <a:pt x="175" y="49"/>
                        </a:lnTo>
                        <a:lnTo>
                          <a:pt x="178" y="47"/>
                        </a:lnTo>
                        <a:lnTo>
                          <a:pt x="181" y="47"/>
                        </a:lnTo>
                        <a:lnTo>
                          <a:pt x="181" y="47"/>
                        </a:lnTo>
                        <a:lnTo>
                          <a:pt x="185" y="47"/>
                        </a:lnTo>
                        <a:lnTo>
                          <a:pt x="188" y="49"/>
                        </a:lnTo>
                        <a:lnTo>
                          <a:pt x="190" y="53"/>
                        </a:lnTo>
                        <a:lnTo>
                          <a:pt x="191" y="56"/>
                        </a:lnTo>
                        <a:lnTo>
                          <a:pt x="191" y="56"/>
                        </a:lnTo>
                        <a:lnTo>
                          <a:pt x="190" y="59"/>
                        </a:lnTo>
                        <a:lnTo>
                          <a:pt x="188" y="63"/>
                        </a:lnTo>
                        <a:lnTo>
                          <a:pt x="185" y="65"/>
                        </a:lnTo>
                        <a:lnTo>
                          <a:pt x="181" y="65"/>
                        </a:lnTo>
                        <a:lnTo>
                          <a:pt x="181" y="65"/>
                        </a:lnTo>
                        <a:close/>
                        <a:moveTo>
                          <a:pt x="181" y="34"/>
                        </a:moveTo>
                        <a:lnTo>
                          <a:pt x="181" y="34"/>
                        </a:lnTo>
                        <a:lnTo>
                          <a:pt x="178" y="33"/>
                        </a:lnTo>
                        <a:lnTo>
                          <a:pt x="175" y="32"/>
                        </a:lnTo>
                        <a:lnTo>
                          <a:pt x="173" y="29"/>
                        </a:lnTo>
                        <a:lnTo>
                          <a:pt x="173" y="25"/>
                        </a:lnTo>
                        <a:lnTo>
                          <a:pt x="173" y="25"/>
                        </a:lnTo>
                        <a:lnTo>
                          <a:pt x="173" y="21"/>
                        </a:lnTo>
                        <a:lnTo>
                          <a:pt x="175" y="19"/>
                        </a:lnTo>
                        <a:lnTo>
                          <a:pt x="178" y="16"/>
                        </a:lnTo>
                        <a:lnTo>
                          <a:pt x="181" y="15"/>
                        </a:lnTo>
                        <a:lnTo>
                          <a:pt x="181" y="15"/>
                        </a:lnTo>
                        <a:lnTo>
                          <a:pt x="185" y="16"/>
                        </a:lnTo>
                        <a:lnTo>
                          <a:pt x="188" y="19"/>
                        </a:lnTo>
                        <a:lnTo>
                          <a:pt x="190" y="21"/>
                        </a:lnTo>
                        <a:lnTo>
                          <a:pt x="191" y="25"/>
                        </a:lnTo>
                        <a:lnTo>
                          <a:pt x="191" y="25"/>
                        </a:lnTo>
                        <a:lnTo>
                          <a:pt x="190" y="29"/>
                        </a:lnTo>
                        <a:lnTo>
                          <a:pt x="188" y="32"/>
                        </a:lnTo>
                        <a:lnTo>
                          <a:pt x="185" y="33"/>
                        </a:lnTo>
                        <a:lnTo>
                          <a:pt x="181" y="34"/>
                        </a:lnTo>
                        <a:lnTo>
                          <a:pt x="181" y="34"/>
                        </a:lnTo>
                        <a:close/>
                        <a:moveTo>
                          <a:pt x="207" y="65"/>
                        </a:moveTo>
                        <a:lnTo>
                          <a:pt x="207" y="65"/>
                        </a:lnTo>
                        <a:lnTo>
                          <a:pt x="203" y="65"/>
                        </a:lnTo>
                        <a:lnTo>
                          <a:pt x="200" y="63"/>
                        </a:lnTo>
                        <a:lnTo>
                          <a:pt x="198" y="59"/>
                        </a:lnTo>
                        <a:lnTo>
                          <a:pt x="198" y="56"/>
                        </a:lnTo>
                        <a:lnTo>
                          <a:pt x="198" y="56"/>
                        </a:lnTo>
                        <a:lnTo>
                          <a:pt x="198" y="53"/>
                        </a:lnTo>
                        <a:lnTo>
                          <a:pt x="200" y="49"/>
                        </a:lnTo>
                        <a:lnTo>
                          <a:pt x="203" y="47"/>
                        </a:lnTo>
                        <a:lnTo>
                          <a:pt x="207" y="47"/>
                        </a:lnTo>
                        <a:lnTo>
                          <a:pt x="207" y="47"/>
                        </a:lnTo>
                        <a:lnTo>
                          <a:pt x="210" y="47"/>
                        </a:lnTo>
                        <a:lnTo>
                          <a:pt x="213" y="49"/>
                        </a:lnTo>
                        <a:lnTo>
                          <a:pt x="215" y="53"/>
                        </a:lnTo>
                        <a:lnTo>
                          <a:pt x="215" y="56"/>
                        </a:lnTo>
                        <a:lnTo>
                          <a:pt x="215" y="56"/>
                        </a:lnTo>
                        <a:lnTo>
                          <a:pt x="215" y="59"/>
                        </a:lnTo>
                        <a:lnTo>
                          <a:pt x="213" y="63"/>
                        </a:lnTo>
                        <a:lnTo>
                          <a:pt x="210" y="65"/>
                        </a:lnTo>
                        <a:lnTo>
                          <a:pt x="207" y="65"/>
                        </a:lnTo>
                        <a:lnTo>
                          <a:pt x="207" y="65"/>
                        </a:lnTo>
                        <a:close/>
                        <a:moveTo>
                          <a:pt x="207" y="34"/>
                        </a:moveTo>
                        <a:lnTo>
                          <a:pt x="207" y="34"/>
                        </a:lnTo>
                        <a:lnTo>
                          <a:pt x="203" y="33"/>
                        </a:lnTo>
                        <a:lnTo>
                          <a:pt x="200" y="32"/>
                        </a:lnTo>
                        <a:lnTo>
                          <a:pt x="198" y="29"/>
                        </a:lnTo>
                        <a:lnTo>
                          <a:pt x="198" y="25"/>
                        </a:lnTo>
                        <a:lnTo>
                          <a:pt x="198" y="25"/>
                        </a:lnTo>
                        <a:lnTo>
                          <a:pt x="198" y="21"/>
                        </a:lnTo>
                        <a:lnTo>
                          <a:pt x="200" y="19"/>
                        </a:lnTo>
                        <a:lnTo>
                          <a:pt x="203" y="16"/>
                        </a:lnTo>
                        <a:lnTo>
                          <a:pt x="207" y="15"/>
                        </a:lnTo>
                        <a:lnTo>
                          <a:pt x="207" y="15"/>
                        </a:lnTo>
                        <a:lnTo>
                          <a:pt x="210" y="16"/>
                        </a:lnTo>
                        <a:lnTo>
                          <a:pt x="213" y="19"/>
                        </a:lnTo>
                        <a:lnTo>
                          <a:pt x="215" y="21"/>
                        </a:lnTo>
                        <a:lnTo>
                          <a:pt x="215" y="25"/>
                        </a:lnTo>
                        <a:lnTo>
                          <a:pt x="215" y="25"/>
                        </a:lnTo>
                        <a:lnTo>
                          <a:pt x="215" y="29"/>
                        </a:lnTo>
                        <a:lnTo>
                          <a:pt x="213" y="32"/>
                        </a:lnTo>
                        <a:lnTo>
                          <a:pt x="210" y="33"/>
                        </a:lnTo>
                        <a:lnTo>
                          <a:pt x="207" y="34"/>
                        </a:lnTo>
                        <a:lnTo>
                          <a:pt x="207" y="34"/>
                        </a:lnTo>
                        <a:close/>
                        <a:moveTo>
                          <a:pt x="231" y="65"/>
                        </a:moveTo>
                        <a:lnTo>
                          <a:pt x="231" y="65"/>
                        </a:lnTo>
                        <a:lnTo>
                          <a:pt x="227" y="65"/>
                        </a:lnTo>
                        <a:lnTo>
                          <a:pt x="224" y="63"/>
                        </a:lnTo>
                        <a:lnTo>
                          <a:pt x="222" y="59"/>
                        </a:lnTo>
                        <a:lnTo>
                          <a:pt x="222" y="56"/>
                        </a:lnTo>
                        <a:lnTo>
                          <a:pt x="222" y="56"/>
                        </a:lnTo>
                        <a:lnTo>
                          <a:pt x="222" y="53"/>
                        </a:lnTo>
                        <a:lnTo>
                          <a:pt x="224" y="49"/>
                        </a:lnTo>
                        <a:lnTo>
                          <a:pt x="227" y="47"/>
                        </a:lnTo>
                        <a:lnTo>
                          <a:pt x="231" y="47"/>
                        </a:lnTo>
                        <a:lnTo>
                          <a:pt x="231" y="47"/>
                        </a:lnTo>
                        <a:lnTo>
                          <a:pt x="234" y="47"/>
                        </a:lnTo>
                        <a:lnTo>
                          <a:pt x="237" y="49"/>
                        </a:lnTo>
                        <a:lnTo>
                          <a:pt x="239" y="53"/>
                        </a:lnTo>
                        <a:lnTo>
                          <a:pt x="241" y="56"/>
                        </a:lnTo>
                        <a:lnTo>
                          <a:pt x="241" y="56"/>
                        </a:lnTo>
                        <a:lnTo>
                          <a:pt x="239" y="59"/>
                        </a:lnTo>
                        <a:lnTo>
                          <a:pt x="237" y="63"/>
                        </a:lnTo>
                        <a:lnTo>
                          <a:pt x="234" y="65"/>
                        </a:lnTo>
                        <a:lnTo>
                          <a:pt x="231" y="65"/>
                        </a:lnTo>
                        <a:lnTo>
                          <a:pt x="231" y="65"/>
                        </a:lnTo>
                        <a:close/>
                        <a:moveTo>
                          <a:pt x="231" y="34"/>
                        </a:moveTo>
                        <a:lnTo>
                          <a:pt x="231" y="34"/>
                        </a:lnTo>
                        <a:lnTo>
                          <a:pt x="227" y="33"/>
                        </a:lnTo>
                        <a:lnTo>
                          <a:pt x="224" y="32"/>
                        </a:lnTo>
                        <a:lnTo>
                          <a:pt x="222" y="29"/>
                        </a:lnTo>
                        <a:lnTo>
                          <a:pt x="222" y="25"/>
                        </a:lnTo>
                        <a:lnTo>
                          <a:pt x="222" y="25"/>
                        </a:lnTo>
                        <a:lnTo>
                          <a:pt x="222" y="21"/>
                        </a:lnTo>
                        <a:lnTo>
                          <a:pt x="224" y="19"/>
                        </a:lnTo>
                        <a:lnTo>
                          <a:pt x="227" y="16"/>
                        </a:lnTo>
                        <a:lnTo>
                          <a:pt x="231" y="15"/>
                        </a:lnTo>
                        <a:lnTo>
                          <a:pt x="231" y="15"/>
                        </a:lnTo>
                        <a:lnTo>
                          <a:pt x="234" y="16"/>
                        </a:lnTo>
                        <a:lnTo>
                          <a:pt x="237" y="19"/>
                        </a:lnTo>
                        <a:lnTo>
                          <a:pt x="239" y="21"/>
                        </a:lnTo>
                        <a:lnTo>
                          <a:pt x="241" y="25"/>
                        </a:lnTo>
                        <a:lnTo>
                          <a:pt x="241" y="25"/>
                        </a:lnTo>
                        <a:lnTo>
                          <a:pt x="239" y="29"/>
                        </a:lnTo>
                        <a:lnTo>
                          <a:pt x="237" y="32"/>
                        </a:lnTo>
                        <a:lnTo>
                          <a:pt x="234" y="33"/>
                        </a:lnTo>
                        <a:lnTo>
                          <a:pt x="231" y="34"/>
                        </a:lnTo>
                        <a:lnTo>
                          <a:pt x="231" y="34"/>
                        </a:lnTo>
                        <a:close/>
                        <a:moveTo>
                          <a:pt x="256" y="90"/>
                        </a:moveTo>
                        <a:lnTo>
                          <a:pt x="256" y="90"/>
                        </a:lnTo>
                        <a:lnTo>
                          <a:pt x="253" y="89"/>
                        </a:lnTo>
                        <a:lnTo>
                          <a:pt x="249" y="87"/>
                        </a:lnTo>
                        <a:lnTo>
                          <a:pt x="247" y="85"/>
                        </a:lnTo>
                        <a:lnTo>
                          <a:pt x="247" y="80"/>
                        </a:lnTo>
                        <a:lnTo>
                          <a:pt x="247" y="80"/>
                        </a:lnTo>
                        <a:lnTo>
                          <a:pt x="247" y="77"/>
                        </a:lnTo>
                        <a:lnTo>
                          <a:pt x="249" y="75"/>
                        </a:lnTo>
                        <a:lnTo>
                          <a:pt x="253" y="72"/>
                        </a:lnTo>
                        <a:lnTo>
                          <a:pt x="256" y="71"/>
                        </a:lnTo>
                        <a:lnTo>
                          <a:pt x="256" y="71"/>
                        </a:lnTo>
                        <a:lnTo>
                          <a:pt x="259" y="72"/>
                        </a:lnTo>
                        <a:lnTo>
                          <a:pt x="262" y="75"/>
                        </a:lnTo>
                        <a:lnTo>
                          <a:pt x="265" y="77"/>
                        </a:lnTo>
                        <a:lnTo>
                          <a:pt x="265" y="80"/>
                        </a:lnTo>
                        <a:lnTo>
                          <a:pt x="265" y="80"/>
                        </a:lnTo>
                        <a:lnTo>
                          <a:pt x="265" y="85"/>
                        </a:lnTo>
                        <a:lnTo>
                          <a:pt x="262" y="87"/>
                        </a:lnTo>
                        <a:lnTo>
                          <a:pt x="259" y="89"/>
                        </a:lnTo>
                        <a:lnTo>
                          <a:pt x="256" y="90"/>
                        </a:lnTo>
                        <a:lnTo>
                          <a:pt x="256" y="90"/>
                        </a:lnTo>
                        <a:close/>
                        <a:moveTo>
                          <a:pt x="256" y="65"/>
                        </a:moveTo>
                        <a:lnTo>
                          <a:pt x="256" y="65"/>
                        </a:lnTo>
                        <a:lnTo>
                          <a:pt x="253" y="65"/>
                        </a:lnTo>
                        <a:lnTo>
                          <a:pt x="249" y="63"/>
                        </a:lnTo>
                        <a:lnTo>
                          <a:pt x="247" y="59"/>
                        </a:lnTo>
                        <a:lnTo>
                          <a:pt x="247" y="56"/>
                        </a:lnTo>
                        <a:lnTo>
                          <a:pt x="247" y="56"/>
                        </a:lnTo>
                        <a:lnTo>
                          <a:pt x="247" y="53"/>
                        </a:lnTo>
                        <a:lnTo>
                          <a:pt x="249" y="49"/>
                        </a:lnTo>
                        <a:lnTo>
                          <a:pt x="253" y="47"/>
                        </a:lnTo>
                        <a:lnTo>
                          <a:pt x="256" y="47"/>
                        </a:lnTo>
                        <a:lnTo>
                          <a:pt x="256" y="47"/>
                        </a:lnTo>
                        <a:lnTo>
                          <a:pt x="259" y="47"/>
                        </a:lnTo>
                        <a:lnTo>
                          <a:pt x="262" y="49"/>
                        </a:lnTo>
                        <a:lnTo>
                          <a:pt x="265" y="53"/>
                        </a:lnTo>
                        <a:lnTo>
                          <a:pt x="265" y="56"/>
                        </a:lnTo>
                        <a:lnTo>
                          <a:pt x="265" y="56"/>
                        </a:lnTo>
                        <a:lnTo>
                          <a:pt x="265" y="59"/>
                        </a:lnTo>
                        <a:lnTo>
                          <a:pt x="262" y="63"/>
                        </a:lnTo>
                        <a:lnTo>
                          <a:pt x="259" y="65"/>
                        </a:lnTo>
                        <a:lnTo>
                          <a:pt x="256" y="65"/>
                        </a:lnTo>
                        <a:lnTo>
                          <a:pt x="256" y="65"/>
                        </a:lnTo>
                        <a:close/>
                        <a:moveTo>
                          <a:pt x="256" y="34"/>
                        </a:moveTo>
                        <a:lnTo>
                          <a:pt x="256" y="34"/>
                        </a:lnTo>
                        <a:lnTo>
                          <a:pt x="253" y="33"/>
                        </a:lnTo>
                        <a:lnTo>
                          <a:pt x="249" y="32"/>
                        </a:lnTo>
                        <a:lnTo>
                          <a:pt x="247" y="29"/>
                        </a:lnTo>
                        <a:lnTo>
                          <a:pt x="247" y="25"/>
                        </a:lnTo>
                        <a:lnTo>
                          <a:pt x="247" y="25"/>
                        </a:lnTo>
                        <a:lnTo>
                          <a:pt x="247" y="21"/>
                        </a:lnTo>
                        <a:lnTo>
                          <a:pt x="249" y="19"/>
                        </a:lnTo>
                        <a:lnTo>
                          <a:pt x="253" y="16"/>
                        </a:lnTo>
                        <a:lnTo>
                          <a:pt x="256" y="15"/>
                        </a:lnTo>
                        <a:lnTo>
                          <a:pt x="256" y="15"/>
                        </a:lnTo>
                        <a:lnTo>
                          <a:pt x="259" y="16"/>
                        </a:lnTo>
                        <a:lnTo>
                          <a:pt x="262" y="19"/>
                        </a:lnTo>
                        <a:lnTo>
                          <a:pt x="265" y="21"/>
                        </a:lnTo>
                        <a:lnTo>
                          <a:pt x="265" y="25"/>
                        </a:lnTo>
                        <a:lnTo>
                          <a:pt x="265" y="25"/>
                        </a:lnTo>
                        <a:lnTo>
                          <a:pt x="265" y="29"/>
                        </a:lnTo>
                        <a:lnTo>
                          <a:pt x="262" y="32"/>
                        </a:lnTo>
                        <a:lnTo>
                          <a:pt x="259" y="33"/>
                        </a:lnTo>
                        <a:lnTo>
                          <a:pt x="256" y="34"/>
                        </a:lnTo>
                        <a:lnTo>
                          <a:pt x="256" y="34"/>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371475"/>
                    <a:endParaRPr lang="en-US" sz="1350" dirty="0">
                      <a:solidFill>
                        <a:srgbClr val="000000"/>
                      </a:solidFill>
                    </a:endParaRPr>
                  </a:p>
                </p:txBody>
              </p:sp>
              <p:sp>
                <p:nvSpPr>
                  <p:cNvPr id="176" name="Freeform 270">
                    <a:extLst>
                      <a:ext uri="{FF2B5EF4-FFF2-40B4-BE49-F238E27FC236}">
                        <a16:creationId xmlns:a16="http://schemas.microsoft.com/office/drawing/2014/main" xmlns="" id="{F7CF76F7-F237-4F60-A2B9-4687201576B8}"/>
                      </a:ext>
                    </a:extLst>
                  </p:cNvPr>
                  <p:cNvSpPr>
                    <a:spLocks/>
                  </p:cNvSpPr>
                  <p:nvPr/>
                </p:nvSpPr>
                <p:spPr bwMode="auto">
                  <a:xfrm>
                    <a:off x="6146800" y="5103813"/>
                    <a:ext cx="23813" cy="15875"/>
                  </a:xfrm>
                  <a:custGeom>
                    <a:avLst/>
                    <a:gdLst>
                      <a:gd name="T0" fmla="*/ 15 w 15"/>
                      <a:gd name="T1" fmla="*/ 4 h 10"/>
                      <a:gd name="T2" fmla="*/ 15 w 15"/>
                      <a:gd name="T3" fmla="*/ 4 h 10"/>
                      <a:gd name="T4" fmla="*/ 15 w 15"/>
                      <a:gd name="T5" fmla="*/ 6 h 10"/>
                      <a:gd name="T6" fmla="*/ 14 w 15"/>
                      <a:gd name="T7" fmla="*/ 7 h 10"/>
                      <a:gd name="T8" fmla="*/ 11 w 15"/>
                      <a:gd name="T9" fmla="*/ 9 h 10"/>
                      <a:gd name="T10" fmla="*/ 10 w 15"/>
                      <a:gd name="T11" fmla="*/ 10 h 10"/>
                      <a:gd name="T12" fmla="*/ 6 w 15"/>
                      <a:gd name="T13" fmla="*/ 10 h 10"/>
                      <a:gd name="T14" fmla="*/ 6 w 15"/>
                      <a:gd name="T15" fmla="*/ 10 h 10"/>
                      <a:gd name="T16" fmla="*/ 4 w 15"/>
                      <a:gd name="T17" fmla="*/ 9 h 10"/>
                      <a:gd name="T18" fmla="*/ 3 w 15"/>
                      <a:gd name="T19" fmla="*/ 7 h 10"/>
                      <a:gd name="T20" fmla="*/ 1 w 15"/>
                      <a:gd name="T21" fmla="*/ 6 h 10"/>
                      <a:gd name="T22" fmla="*/ 0 w 15"/>
                      <a:gd name="T23" fmla="*/ 4 h 10"/>
                      <a:gd name="T24" fmla="*/ 0 w 15"/>
                      <a:gd name="T25" fmla="*/ 4 h 10"/>
                      <a:gd name="T26" fmla="*/ 0 w 15"/>
                      <a:gd name="T27" fmla="*/ 4 h 10"/>
                      <a:gd name="T28" fmla="*/ 1 w 15"/>
                      <a:gd name="T29" fmla="*/ 2 h 10"/>
                      <a:gd name="T30" fmla="*/ 3 w 15"/>
                      <a:gd name="T31" fmla="*/ 1 h 10"/>
                      <a:gd name="T32" fmla="*/ 4 w 15"/>
                      <a:gd name="T33" fmla="*/ 0 h 10"/>
                      <a:gd name="T34" fmla="*/ 6 w 15"/>
                      <a:gd name="T35" fmla="*/ 0 h 10"/>
                      <a:gd name="T36" fmla="*/ 10 w 15"/>
                      <a:gd name="T37" fmla="*/ 0 h 10"/>
                      <a:gd name="T38" fmla="*/ 10 w 15"/>
                      <a:gd name="T39" fmla="*/ 0 h 10"/>
                      <a:gd name="T40" fmla="*/ 11 w 15"/>
                      <a:gd name="T41" fmla="*/ 0 h 10"/>
                      <a:gd name="T42" fmla="*/ 14 w 15"/>
                      <a:gd name="T43" fmla="*/ 1 h 10"/>
                      <a:gd name="T44" fmla="*/ 15 w 15"/>
                      <a:gd name="T45" fmla="*/ 2 h 10"/>
                      <a:gd name="T46" fmla="*/ 15 w 15"/>
                      <a:gd name="T47" fmla="*/ 4 h 10"/>
                      <a:gd name="T48" fmla="*/ 15 w 15"/>
                      <a:gd name="T49"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 h="10">
                        <a:moveTo>
                          <a:pt x="15" y="4"/>
                        </a:moveTo>
                        <a:lnTo>
                          <a:pt x="15" y="4"/>
                        </a:lnTo>
                        <a:lnTo>
                          <a:pt x="15" y="6"/>
                        </a:lnTo>
                        <a:lnTo>
                          <a:pt x="14" y="7"/>
                        </a:lnTo>
                        <a:lnTo>
                          <a:pt x="11" y="9"/>
                        </a:lnTo>
                        <a:lnTo>
                          <a:pt x="10" y="10"/>
                        </a:lnTo>
                        <a:lnTo>
                          <a:pt x="6" y="10"/>
                        </a:lnTo>
                        <a:lnTo>
                          <a:pt x="6" y="10"/>
                        </a:lnTo>
                        <a:lnTo>
                          <a:pt x="4" y="9"/>
                        </a:lnTo>
                        <a:lnTo>
                          <a:pt x="3" y="7"/>
                        </a:lnTo>
                        <a:lnTo>
                          <a:pt x="1" y="6"/>
                        </a:lnTo>
                        <a:lnTo>
                          <a:pt x="0" y="4"/>
                        </a:lnTo>
                        <a:lnTo>
                          <a:pt x="0" y="4"/>
                        </a:lnTo>
                        <a:lnTo>
                          <a:pt x="0" y="4"/>
                        </a:lnTo>
                        <a:lnTo>
                          <a:pt x="1" y="2"/>
                        </a:lnTo>
                        <a:lnTo>
                          <a:pt x="3" y="1"/>
                        </a:lnTo>
                        <a:lnTo>
                          <a:pt x="4" y="0"/>
                        </a:lnTo>
                        <a:lnTo>
                          <a:pt x="6" y="0"/>
                        </a:lnTo>
                        <a:lnTo>
                          <a:pt x="10" y="0"/>
                        </a:lnTo>
                        <a:lnTo>
                          <a:pt x="10" y="0"/>
                        </a:lnTo>
                        <a:lnTo>
                          <a:pt x="11" y="0"/>
                        </a:lnTo>
                        <a:lnTo>
                          <a:pt x="14" y="1"/>
                        </a:lnTo>
                        <a:lnTo>
                          <a:pt x="15" y="2"/>
                        </a:lnTo>
                        <a:lnTo>
                          <a:pt x="15" y="4"/>
                        </a:lnTo>
                        <a:lnTo>
                          <a:pt x="15" y="4"/>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371475"/>
                    <a:endParaRPr lang="en-US" sz="1350" dirty="0">
                      <a:solidFill>
                        <a:srgbClr val="000000"/>
                      </a:solidFill>
                    </a:endParaRPr>
                  </a:p>
                </p:txBody>
              </p:sp>
              <p:sp>
                <p:nvSpPr>
                  <p:cNvPr id="177" name="Freeform 271">
                    <a:extLst>
                      <a:ext uri="{FF2B5EF4-FFF2-40B4-BE49-F238E27FC236}">
                        <a16:creationId xmlns:a16="http://schemas.microsoft.com/office/drawing/2014/main" xmlns="" id="{E0D81469-8C4B-4C4A-B782-FDE2A33DE683}"/>
                      </a:ext>
                    </a:extLst>
                  </p:cNvPr>
                  <p:cNvSpPr>
                    <a:spLocks/>
                  </p:cNvSpPr>
                  <p:nvPr/>
                </p:nvSpPr>
                <p:spPr bwMode="auto">
                  <a:xfrm>
                    <a:off x="6107113" y="5070475"/>
                    <a:ext cx="76200" cy="34925"/>
                  </a:xfrm>
                  <a:custGeom>
                    <a:avLst/>
                    <a:gdLst>
                      <a:gd name="T0" fmla="*/ 34 w 48"/>
                      <a:gd name="T1" fmla="*/ 22 h 22"/>
                      <a:gd name="T2" fmla="*/ 34 w 48"/>
                      <a:gd name="T3" fmla="*/ 22 h 22"/>
                      <a:gd name="T4" fmla="*/ 25 w 48"/>
                      <a:gd name="T5" fmla="*/ 20 h 22"/>
                      <a:gd name="T6" fmla="*/ 10 w 48"/>
                      <a:gd name="T7" fmla="*/ 14 h 22"/>
                      <a:gd name="T8" fmla="*/ 3 w 48"/>
                      <a:gd name="T9" fmla="*/ 11 h 22"/>
                      <a:gd name="T10" fmla="*/ 1 w 48"/>
                      <a:gd name="T11" fmla="*/ 10 h 22"/>
                      <a:gd name="T12" fmla="*/ 0 w 48"/>
                      <a:gd name="T13" fmla="*/ 8 h 22"/>
                      <a:gd name="T14" fmla="*/ 0 w 48"/>
                      <a:gd name="T15" fmla="*/ 5 h 22"/>
                      <a:gd name="T16" fmla="*/ 0 w 48"/>
                      <a:gd name="T17" fmla="*/ 4 h 22"/>
                      <a:gd name="T18" fmla="*/ 3 w 48"/>
                      <a:gd name="T19" fmla="*/ 3 h 22"/>
                      <a:gd name="T20" fmla="*/ 8 w 48"/>
                      <a:gd name="T21" fmla="*/ 1 h 22"/>
                      <a:gd name="T22" fmla="*/ 8 w 48"/>
                      <a:gd name="T23" fmla="*/ 1 h 22"/>
                      <a:gd name="T24" fmla="*/ 14 w 48"/>
                      <a:gd name="T25" fmla="*/ 0 h 22"/>
                      <a:gd name="T26" fmla="*/ 21 w 48"/>
                      <a:gd name="T27" fmla="*/ 0 h 22"/>
                      <a:gd name="T28" fmla="*/ 34 w 48"/>
                      <a:gd name="T29" fmla="*/ 0 h 22"/>
                      <a:gd name="T30" fmla="*/ 48 w 48"/>
                      <a:gd name="T31" fmla="*/ 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8" h="22">
                        <a:moveTo>
                          <a:pt x="34" y="22"/>
                        </a:moveTo>
                        <a:lnTo>
                          <a:pt x="34" y="22"/>
                        </a:lnTo>
                        <a:lnTo>
                          <a:pt x="25" y="20"/>
                        </a:lnTo>
                        <a:lnTo>
                          <a:pt x="10" y="14"/>
                        </a:lnTo>
                        <a:lnTo>
                          <a:pt x="3" y="11"/>
                        </a:lnTo>
                        <a:lnTo>
                          <a:pt x="1" y="10"/>
                        </a:lnTo>
                        <a:lnTo>
                          <a:pt x="0" y="8"/>
                        </a:lnTo>
                        <a:lnTo>
                          <a:pt x="0" y="5"/>
                        </a:lnTo>
                        <a:lnTo>
                          <a:pt x="0" y="4"/>
                        </a:lnTo>
                        <a:lnTo>
                          <a:pt x="3" y="3"/>
                        </a:lnTo>
                        <a:lnTo>
                          <a:pt x="8" y="1"/>
                        </a:lnTo>
                        <a:lnTo>
                          <a:pt x="8" y="1"/>
                        </a:lnTo>
                        <a:lnTo>
                          <a:pt x="14" y="0"/>
                        </a:lnTo>
                        <a:lnTo>
                          <a:pt x="21" y="0"/>
                        </a:lnTo>
                        <a:lnTo>
                          <a:pt x="34" y="0"/>
                        </a:lnTo>
                        <a:lnTo>
                          <a:pt x="48" y="1"/>
                        </a:lnTo>
                      </a:path>
                    </a:pathLst>
                  </a:custGeom>
                  <a:grpFill/>
                  <a:ln w="6350">
                    <a:solidFill>
                      <a:srgbClr val="4D4F53"/>
                    </a:solidFill>
                    <a:prstDash val="solid"/>
                    <a:round/>
                    <a:headEnd/>
                    <a:tailEnd/>
                  </a:ln>
                </p:spPr>
                <p:txBody>
                  <a:bodyPr vert="horz" wrap="square" lIns="68580" tIns="34290" rIns="68580" bIns="34290" numCol="1" anchor="t" anchorCtr="0" compatLnSpc="1">
                    <a:prstTxWarp prst="textNoShape">
                      <a:avLst/>
                    </a:prstTxWarp>
                  </a:bodyPr>
                  <a:lstStyle/>
                  <a:p>
                    <a:pPr defTabSz="371475"/>
                    <a:endParaRPr lang="en-US" sz="1350" dirty="0">
                      <a:solidFill>
                        <a:srgbClr val="000000"/>
                      </a:solidFill>
                    </a:endParaRPr>
                  </a:p>
                </p:txBody>
              </p:sp>
            </p:grpSp>
            <p:sp>
              <p:nvSpPr>
                <p:cNvPr id="146" name="Freeform 272">
                  <a:extLst>
                    <a:ext uri="{FF2B5EF4-FFF2-40B4-BE49-F238E27FC236}">
                      <a16:creationId xmlns:a16="http://schemas.microsoft.com/office/drawing/2014/main" xmlns="" id="{DB738441-9F30-423D-8157-0E47C986F141}"/>
                    </a:ext>
                  </a:extLst>
                </p:cNvPr>
                <p:cNvSpPr>
                  <a:spLocks/>
                </p:cNvSpPr>
                <p:nvPr/>
              </p:nvSpPr>
              <p:spPr bwMode="auto">
                <a:xfrm>
                  <a:off x="6802438" y="4365625"/>
                  <a:ext cx="1538288" cy="954088"/>
                </a:xfrm>
                <a:custGeom>
                  <a:avLst/>
                  <a:gdLst>
                    <a:gd name="T0" fmla="*/ 718 w 969"/>
                    <a:gd name="T1" fmla="*/ 601 h 601"/>
                    <a:gd name="T2" fmla="*/ 769 w 969"/>
                    <a:gd name="T3" fmla="*/ 595 h 601"/>
                    <a:gd name="T4" fmla="*/ 816 w 969"/>
                    <a:gd name="T5" fmla="*/ 581 h 601"/>
                    <a:gd name="T6" fmla="*/ 859 w 969"/>
                    <a:gd name="T7" fmla="*/ 558 h 601"/>
                    <a:gd name="T8" fmla="*/ 896 w 969"/>
                    <a:gd name="T9" fmla="*/ 527 h 601"/>
                    <a:gd name="T10" fmla="*/ 927 w 969"/>
                    <a:gd name="T11" fmla="*/ 490 h 601"/>
                    <a:gd name="T12" fmla="*/ 950 w 969"/>
                    <a:gd name="T13" fmla="*/ 447 h 601"/>
                    <a:gd name="T14" fmla="*/ 965 w 969"/>
                    <a:gd name="T15" fmla="*/ 400 h 601"/>
                    <a:gd name="T16" fmla="*/ 969 w 969"/>
                    <a:gd name="T17" fmla="*/ 348 h 601"/>
                    <a:gd name="T18" fmla="*/ 968 w 969"/>
                    <a:gd name="T19" fmla="*/ 325 h 601"/>
                    <a:gd name="T20" fmla="*/ 961 w 969"/>
                    <a:gd name="T21" fmla="*/ 280 h 601"/>
                    <a:gd name="T22" fmla="*/ 944 w 969"/>
                    <a:gd name="T23" fmla="*/ 239 h 601"/>
                    <a:gd name="T24" fmla="*/ 921 w 969"/>
                    <a:gd name="T25" fmla="*/ 200 h 601"/>
                    <a:gd name="T26" fmla="*/ 892 w 969"/>
                    <a:gd name="T27" fmla="*/ 167 h 601"/>
                    <a:gd name="T28" fmla="*/ 858 w 969"/>
                    <a:gd name="T29" fmla="*/ 140 h 601"/>
                    <a:gd name="T30" fmla="*/ 818 w 969"/>
                    <a:gd name="T31" fmla="*/ 118 h 601"/>
                    <a:gd name="T32" fmla="*/ 775 w 969"/>
                    <a:gd name="T33" fmla="*/ 104 h 601"/>
                    <a:gd name="T34" fmla="*/ 753 w 969"/>
                    <a:gd name="T35" fmla="*/ 99 h 601"/>
                    <a:gd name="T36" fmla="*/ 730 w 969"/>
                    <a:gd name="T37" fmla="*/ 77 h 601"/>
                    <a:gd name="T38" fmla="*/ 706 w 969"/>
                    <a:gd name="T39" fmla="*/ 58 h 601"/>
                    <a:gd name="T40" fmla="*/ 679 w 969"/>
                    <a:gd name="T41" fmla="*/ 41 h 601"/>
                    <a:gd name="T42" fmla="*/ 650 w 969"/>
                    <a:gd name="T43" fmla="*/ 26 h 601"/>
                    <a:gd name="T44" fmla="*/ 621 w 969"/>
                    <a:gd name="T45" fmla="*/ 15 h 601"/>
                    <a:gd name="T46" fmla="*/ 589 w 969"/>
                    <a:gd name="T47" fmla="*/ 6 h 601"/>
                    <a:gd name="T48" fmla="*/ 556 w 969"/>
                    <a:gd name="T49" fmla="*/ 1 h 601"/>
                    <a:gd name="T50" fmla="*/ 522 w 969"/>
                    <a:gd name="T51" fmla="*/ 0 h 601"/>
                    <a:gd name="T52" fmla="*/ 493 w 969"/>
                    <a:gd name="T53" fmla="*/ 1 h 601"/>
                    <a:gd name="T54" fmla="*/ 440 w 969"/>
                    <a:gd name="T55" fmla="*/ 10 h 601"/>
                    <a:gd name="T56" fmla="*/ 388 w 969"/>
                    <a:gd name="T57" fmla="*/ 29 h 601"/>
                    <a:gd name="T58" fmla="*/ 342 w 969"/>
                    <a:gd name="T59" fmla="*/ 55 h 601"/>
                    <a:gd name="T60" fmla="*/ 321 w 969"/>
                    <a:gd name="T61" fmla="*/ 72 h 601"/>
                    <a:gd name="T62" fmla="*/ 277 w 969"/>
                    <a:gd name="T63" fmla="*/ 79 h 601"/>
                    <a:gd name="T64" fmla="*/ 238 w 969"/>
                    <a:gd name="T65" fmla="*/ 93 h 601"/>
                    <a:gd name="T66" fmla="*/ 202 w 969"/>
                    <a:gd name="T67" fmla="*/ 114 h 601"/>
                    <a:gd name="T68" fmla="*/ 170 w 969"/>
                    <a:gd name="T69" fmla="*/ 141 h 601"/>
                    <a:gd name="T70" fmla="*/ 143 w 969"/>
                    <a:gd name="T71" fmla="*/ 174 h 601"/>
                    <a:gd name="T72" fmla="*/ 124 w 969"/>
                    <a:gd name="T73" fmla="*/ 211 h 601"/>
                    <a:gd name="T74" fmla="*/ 112 w 969"/>
                    <a:gd name="T75" fmla="*/ 253 h 601"/>
                    <a:gd name="T76" fmla="*/ 107 w 969"/>
                    <a:gd name="T77" fmla="*/ 297 h 601"/>
                    <a:gd name="T78" fmla="*/ 107 w 969"/>
                    <a:gd name="T79" fmla="*/ 300 h 601"/>
                    <a:gd name="T80" fmla="*/ 96 w 969"/>
                    <a:gd name="T81" fmla="*/ 305 h 601"/>
                    <a:gd name="T82" fmla="*/ 74 w 969"/>
                    <a:gd name="T83" fmla="*/ 316 h 601"/>
                    <a:gd name="T84" fmla="*/ 55 w 969"/>
                    <a:gd name="T85" fmla="*/ 330 h 601"/>
                    <a:gd name="T86" fmla="*/ 37 w 969"/>
                    <a:gd name="T87" fmla="*/ 346 h 601"/>
                    <a:gd name="T88" fmla="*/ 23 w 969"/>
                    <a:gd name="T89" fmla="*/ 365 h 601"/>
                    <a:gd name="T90" fmla="*/ 12 w 969"/>
                    <a:gd name="T91" fmla="*/ 387 h 601"/>
                    <a:gd name="T92" fmla="*/ 4 w 969"/>
                    <a:gd name="T93" fmla="*/ 410 h 601"/>
                    <a:gd name="T94" fmla="*/ 0 w 969"/>
                    <a:gd name="T95" fmla="*/ 434 h 601"/>
                    <a:gd name="T96" fmla="*/ 0 w 969"/>
                    <a:gd name="T97" fmla="*/ 447 h 601"/>
                    <a:gd name="T98" fmla="*/ 2 w 969"/>
                    <a:gd name="T99" fmla="*/ 478 h 601"/>
                    <a:gd name="T100" fmla="*/ 12 w 969"/>
                    <a:gd name="T101" fmla="*/ 506 h 601"/>
                    <a:gd name="T102" fmla="*/ 26 w 969"/>
                    <a:gd name="T103" fmla="*/ 533 h 601"/>
                    <a:gd name="T104" fmla="*/ 45 w 969"/>
                    <a:gd name="T105" fmla="*/ 556 h 601"/>
                    <a:gd name="T106" fmla="*/ 67 w 969"/>
                    <a:gd name="T107" fmla="*/ 574 h 601"/>
                    <a:gd name="T108" fmla="*/ 93 w 969"/>
                    <a:gd name="T109" fmla="*/ 589 h 601"/>
                    <a:gd name="T110" fmla="*/ 122 w 969"/>
                    <a:gd name="T111" fmla="*/ 597 h 601"/>
                    <a:gd name="T112" fmla="*/ 152 w 969"/>
                    <a:gd name="T113" fmla="*/ 601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69" h="601">
                      <a:moveTo>
                        <a:pt x="718" y="601"/>
                      </a:moveTo>
                      <a:lnTo>
                        <a:pt x="718" y="601"/>
                      </a:lnTo>
                      <a:lnTo>
                        <a:pt x="743" y="600"/>
                      </a:lnTo>
                      <a:lnTo>
                        <a:pt x="769" y="595"/>
                      </a:lnTo>
                      <a:lnTo>
                        <a:pt x="793" y="590"/>
                      </a:lnTo>
                      <a:lnTo>
                        <a:pt x="816" y="581"/>
                      </a:lnTo>
                      <a:lnTo>
                        <a:pt x="838" y="570"/>
                      </a:lnTo>
                      <a:lnTo>
                        <a:pt x="859" y="558"/>
                      </a:lnTo>
                      <a:lnTo>
                        <a:pt x="878" y="543"/>
                      </a:lnTo>
                      <a:lnTo>
                        <a:pt x="896" y="527"/>
                      </a:lnTo>
                      <a:lnTo>
                        <a:pt x="912" y="509"/>
                      </a:lnTo>
                      <a:lnTo>
                        <a:pt x="927" y="490"/>
                      </a:lnTo>
                      <a:lnTo>
                        <a:pt x="939" y="469"/>
                      </a:lnTo>
                      <a:lnTo>
                        <a:pt x="950" y="447"/>
                      </a:lnTo>
                      <a:lnTo>
                        <a:pt x="958" y="424"/>
                      </a:lnTo>
                      <a:lnTo>
                        <a:pt x="965" y="400"/>
                      </a:lnTo>
                      <a:lnTo>
                        <a:pt x="968" y="375"/>
                      </a:lnTo>
                      <a:lnTo>
                        <a:pt x="969" y="348"/>
                      </a:lnTo>
                      <a:lnTo>
                        <a:pt x="969" y="348"/>
                      </a:lnTo>
                      <a:lnTo>
                        <a:pt x="968" y="325"/>
                      </a:lnTo>
                      <a:lnTo>
                        <a:pt x="965" y="302"/>
                      </a:lnTo>
                      <a:lnTo>
                        <a:pt x="961" y="280"/>
                      </a:lnTo>
                      <a:lnTo>
                        <a:pt x="953" y="258"/>
                      </a:lnTo>
                      <a:lnTo>
                        <a:pt x="944" y="239"/>
                      </a:lnTo>
                      <a:lnTo>
                        <a:pt x="933" y="219"/>
                      </a:lnTo>
                      <a:lnTo>
                        <a:pt x="921" y="200"/>
                      </a:lnTo>
                      <a:lnTo>
                        <a:pt x="907" y="183"/>
                      </a:lnTo>
                      <a:lnTo>
                        <a:pt x="892" y="167"/>
                      </a:lnTo>
                      <a:lnTo>
                        <a:pt x="875" y="153"/>
                      </a:lnTo>
                      <a:lnTo>
                        <a:pt x="858" y="140"/>
                      </a:lnTo>
                      <a:lnTo>
                        <a:pt x="839" y="128"/>
                      </a:lnTo>
                      <a:lnTo>
                        <a:pt x="818" y="118"/>
                      </a:lnTo>
                      <a:lnTo>
                        <a:pt x="797" y="110"/>
                      </a:lnTo>
                      <a:lnTo>
                        <a:pt x="775" y="104"/>
                      </a:lnTo>
                      <a:lnTo>
                        <a:pt x="753" y="99"/>
                      </a:lnTo>
                      <a:lnTo>
                        <a:pt x="753" y="99"/>
                      </a:lnTo>
                      <a:lnTo>
                        <a:pt x="742" y="88"/>
                      </a:lnTo>
                      <a:lnTo>
                        <a:pt x="730" y="77"/>
                      </a:lnTo>
                      <a:lnTo>
                        <a:pt x="718" y="68"/>
                      </a:lnTo>
                      <a:lnTo>
                        <a:pt x="706" y="58"/>
                      </a:lnTo>
                      <a:lnTo>
                        <a:pt x="693" y="49"/>
                      </a:lnTo>
                      <a:lnTo>
                        <a:pt x="679" y="41"/>
                      </a:lnTo>
                      <a:lnTo>
                        <a:pt x="664" y="34"/>
                      </a:lnTo>
                      <a:lnTo>
                        <a:pt x="650" y="26"/>
                      </a:lnTo>
                      <a:lnTo>
                        <a:pt x="636" y="20"/>
                      </a:lnTo>
                      <a:lnTo>
                        <a:pt x="621" y="15"/>
                      </a:lnTo>
                      <a:lnTo>
                        <a:pt x="604" y="10"/>
                      </a:lnTo>
                      <a:lnTo>
                        <a:pt x="589" y="6"/>
                      </a:lnTo>
                      <a:lnTo>
                        <a:pt x="572" y="3"/>
                      </a:lnTo>
                      <a:lnTo>
                        <a:pt x="556" y="1"/>
                      </a:lnTo>
                      <a:lnTo>
                        <a:pt x="539" y="0"/>
                      </a:lnTo>
                      <a:lnTo>
                        <a:pt x="522" y="0"/>
                      </a:lnTo>
                      <a:lnTo>
                        <a:pt x="522" y="0"/>
                      </a:lnTo>
                      <a:lnTo>
                        <a:pt x="493" y="1"/>
                      </a:lnTo>
                      <a:lnTo>
                        <a:pt x="466" y="4"/>
                      </a:lnTo>
                      <a:lnTo>
                        <a:pt x="440" y="10"/>
                      </a:lnTo>
                      <a:lnTo>
                        <a:pt x="413" y="18"/>
                      </a:lnTo>
                      <a:lnTo>
                        <a:pt x="388" y="29"/>
                      </a:lnTo>
                      <a:lnTo>
                        <a:pt x="365" y="41"/>
                      </a:lnTo>
                      <a:lnTo>
                        <a:pt x="342" y="55"/>
                      </a:lnTo>
                      <a:lnTo>
                        <a:pt x="321" y="72"/>
                      </a:lnTo>
                      <a:lnTo>
                        <a:pt x="321" y="72"/>
                      </a:lnTo>
                      <a:lnTo>
                        <a:pt x="299" y="74"/>
                      </a:lnTo>
                      <a:lnTo>
                        <a:pt x="277" y="79"/>
                      </a:lnTo>
                      <a:lnTo>
                        <a:pt x="258" y="85"/>
                      </a:lnTo>
                      <a:lnTo>
                        <a:pt x="238" y="93"/>
                      </a:lnTo>
                      <a:lnTo>
                        <a:pt x="219" y="103"/>
                      </a:lnTo>
                      <a:lnTo>
                        <a:pt x="202" y="114"/>
                      </a:lnTo>
                      <a:lnTo>
                        <a:pt x="185" y="127"/>
                      </a:lnTo>
                      <a:lnTo>
                        <a:pt x="170" y="141"/>
                      </a:lnTo>
                      <a:lnTo>
                        <a:pt x="156" y="158"/>
                      </a:lnTo>
                      <a:lnTo>
                        <a:pt x="143" y="174"/>
                      </a:lnTo>
                      <a:lnTo>
                        <a:pt x="134" y="193"/>
                      </a:lnTo>
                      <a:lnTo>
                        <a:pt x="124" y="211"/>
                      </a:lnTo>
                      <a:lnTo>
                        <a:pt x="117" y="232"/>
                      </a:lnTo>
                      <a:lnTo>
                        <a:pt x="112" y="253"/>
                      </a:lnTo>
                      <a:lnTo>
                        <a:pt x="108" y="275"/>
                      </a:lnTo>
                      <a:lnTo>
                        <a:pt x="107" y="297"/>
                      </a:lnTo>
                      <a:lnTo>
                        <a:pt x="107" y="297"/>
                      </a:lnTo>
                      <a:lnTo>
                        <a:pt x="107" y="300"/>
                      </a:lnTo>
                      <a:lnTo>
                        <a:pt x="107" y="300"/>
                      </a:lnTo>
                      <a:lnTo>
                        <a:pt x="96" y="305"/>
                      </a:lnTo>
                      <a:lnTo>
                        <a:pt x="85" y="310"/>
                      </a:lnTo>
                      <a:lnTo>
                        <a:pt x="74" y="316"/>
                      </a:lnTo>
                      <a:lnTo>
                        <a:pt x="65" y="322"/>
                      </a:lnTo>
                      <a:lnTo>
                        <a:pt x="55" y="330"/>
                      </a:lnTo>
                      <a:lnTo>
                        <a:pt x="46" y="337"/>
                      </a:lnTo>
                      <a:lnTo>
                        <a:pt x="37" y="346"/>
                      </a:lnTo>
                      <a:lnTo>
                        <a:pt x="31" y="355"/>
                      </a:lnTo>
                      <a:lnTo>
                        <a:pt x="23" y="365"/>
                      </a:lnTo>
                      <a:lnTo>
                        <a:pt x="17" y="376"/>
                      </a:lnTo>
                      <a:lnTo>
                        <a:pt x="12" y="387"/>
                      </a:lnTo>
                      <a:lnTo>
                        <a:pt x="7" y="398"/>
                      </a:lnTo>
                      <a:lnTo>
                        <a:pt x="4" y="410"/>
                      </a:lnTo>
                      <a:lnTo>
                        <a:pt x="2" y="422"/>
                      </a:lnTo>
                      <a:lnTo>
                        <a:pt x="0" y="434"/>
                      </a:lnTo>
                      <a:lnTo>
                        <a:pt x="0" y="447"/>
                      </a:lnTo>
                      <a:lnTo>
                        <a:pt x="0" y="447"/>
                      </a:lnTo>
                      <a:lnTo>
                        <a:pt x="0" y="463"/>
                      </a:lnTo>
                      <a:lnTo>
                        <a:pt x="2" y="478"/>
                      </a:lnTo>
                      <a:lnTo>
                        <a:pt x="6" y="493"/>
                      </a:lnTo>
                      <a:lnTo>
                        <a:pt x="12" y="506"/>
                      </a:lnTo>
                      <a:lnTo>
                        <a:pt x="18" y="521"/>
                      </a:lnTo>
                      <a:lnTo>
                        <a:pt x="26" y="533"/>
                      </a:lnTo>
                      <a:lnTo>
                        <a:pt x="35" y="545"/>
                      </a:lnTo>
                      <a:lnTo>
                        <a:pt x="45" y="556"/>
                      </a:lnTo>
                      <a:lnTo>
                        <a:pt x="56" y="566"/>
                      </a:lnTo>
                      <a:lnTo>
                        <a:pt x="67" y="574"/>
                      </a:lnTo>
                      <a:lnTo>
                        <a:pt x="80" y="582"/>
                      </a:lnTo>
                      <a:lnTo>
                        <a:pt x="93" y="589"/>
                      </a:lnTo>
                      <a:lnTo>
                        <a:pt x="107" y="594"/>
                      </a:lnTo>
                      <a:lnTo>
                        <a:pt x="122" y="597"/>
                      </a:lnTo>
                      <a:lnTo>
                        <a:pt x="137" y="600"/>
                      </a:lnTo>
                      <a:lnTo>
                        <a:pt x="152" y="601"/>
                      </a:lnTo>
                      <a:lnTo>
                        <a:pt x="718" y="601"/>
                      </a:lnTo>
                      <a:close/>
                    </a:path>
                  </a:pathLst>
                </a:custGeom>
                <a:solidFill>
                  <a:schemeClr val="tx1">
                    <a:lumMod val="40000"/>
                    <a:lumOff val="60000"/>
                  </a:schemeClr>
                </a:solidFill>
                <a:ln>
                  <a:noFill/>
                </a:ln>
              </p:spPr>
              <p:txBody>
                <a:bodyPr vert="horz" wrap="square" lIns="68580" tIns="34290" rIns="68580" bIns="34290" numCol="1" anchor="t" anchorCtr="0" compatLnSpc="1">
                  <a:prstTxWarp prst="textNoShape">
                    <a:avLst/>
                  </a:prstTxWarp>
                </a:bodyPr>
                <a:lstStyle/>
                <a:p>
                  <a:pPr defTabSz="371475"/>
                  <a:endParaRPr lang="en-US" sz="1350" dirty="0">
                    <a:solidFill>
                      <a:srgbClr val="000000"/>
                    </a:solidFill>
                  </a:endParaRPr>
                </a:p>
              </p:txBody>
            </p:sp>
            <p:grpSp>
              <p:nvGrpSpPr>
                <p:cNvPr id="147" name="Group 18687">
                  <a:extLst>
                    <a:ext uri="{FF2B5EF4-FFF2-40B4-BE49-F238E27FC236}">
                      <a16:creationId xmlns:a16="http://schemas.microsoft.com/office/drawing/2014/main" xmlns="" id="{6448C732-DF9F-4342-8B1C-3CDD09D04418}"/>
                    </a:ext>
                  </a:extLst>
                </p:cNvPr>
                <p:cNvGrpSpPr/>
                <p:nvPr/>
              </p:nvGrpSpPr>
              <p:grpSpPr>
                <a:xfrm>
                  <a:off x="8180388" y="3657600"/>
                  <a:ext cx="712788" cy="609600"/>
                  <a:chOff x="8180388" y="3657600"/>
                  <a:chExt cx="712788" cy="609600"/>
                </a:xfrm>
                <a:solidFill>
                  <a:schemeClr val="tx1">
                    <a:lumMod val="40000"/>
                    <a:lumOff val="60000"/>
                  </a:schemeClr>
                </a:solidFill>
              </p:grpSpPr>
              <p:sp>
                <p:nvSpPr>
                  <p:cNvPr id="167" name="Freeform 273">
                    <a:extLst>
                      <a:ext uri="{FF2B5EF4-FFF2-40B4-BE49-F238E27FC236}">
                        <a16:creationId xmlns:a16="http://schemas.microsoft.com/office/drawing/2014/main" xmlns="" id="{1900C2AA-8DFF-403D-B30C-98C8C2052D07}"/>
                      </a:ext>
                    </a:extLst>
                  </p:cNvPr>
                  <p:cNvSpPr>
                    <a:spLocks noEditPoints="1"/>
                  </p:cNvSpPr>
                  <p:nvPr/>
                </p:nvSpPr>
                <p:spPr bwMode="auto">
                  <a:xfrm>
                    <a:off x="8180388" y="3657600"/>
                    <a:ext cx="712788" cy="431800"/>
                  </a:xfrm>
                  <a:custGeom>
                    <a:avLst/>
                    <a:gdLst>
                      <a:gd name="T0" fmla="*/ 437 w 449"/>
                      <a:gd name="T1" fmla="*/ 0 h 272"/>
                      <a:gd name="T2" fmla="*/ 14 w 449"/>
                      <a:gd name="T3" fmla="*/ 0 h 272"/>
                      <a:gd name="T4" fmla="*/ 14 w 449"/>
                      <a:gd name="T5" fmla="*/ 0 h 272"/>
                      <a:gd name="T6" fmla="*/ 8 w 449"/>
                      <a:gd name="T7" fmla="*/ 1 h 272"/>
                      <a:gd name="T8" fmla="*/ 5 w 449"/>
                      <a:gd name="T9" fmla="*/ 4 h 272"/>
                      <a:gd name="T10" fmla="*/ 2 w 449"/>
                      <a:gd name="T11" fmla="*/ 9 h 272"/>
                      <a:gd name="T12" fmla="*/ 0 w 449"/>
                      <a:gd name="T13" fmla="*/ 13 h 272"/>
                      <a:gd name="T14" fmla="*/ 0 w 449"/>
                      <a:gd name="T15" fmla="*/ 272 h 272"/>
                      <a:gd name="T16" fmla="*/ 449 w 449"/>
                      <a:gd name="T17" fmla="*/ 272 h 272"/>
                      <a:gd name="T18" fmla="*/ 449 w 449"/>
                      <a:gd name="T19" fmla="*/ 13 h 272"/>
                      <a:gd name="T20" fmla="*/ 449 w 449"/>
                      <a:gd name="T21" fmla="*/ 13 h 272"/>
                      <a:gd name="T22" fmla="*/ 448 w 449"/>
                      <a:gd name="T23" fmla="*/ 9 h 272"/>
                      <a:gd name="T24" fmla="*/ 446 w 449"/>
                      <a:gd name="T25" fmla="*/ 4 h 272"/>
                      <a:gd name="T26" fmla="*/ 441 w 449"/>
                      <a:gd name="T27" fmla="*/ 1 h 272"/>
                      <a:gd name="T28" fmla="*/ 437 w 449"/>
                      <a:gd name="T29" fmla="*/ 0 h 272"/>
                      <a:gd name="T30" fmla="*/ 437 w 449"/>
                      <a:gd name="T31" fmla="*/ 0 h 272"/>
                      <a:gd name="T32" fmla="*/ 428 w 449"/>
                      <a:gd name="T33" fmla="*/ 243 h 272"/>
                      <a:gd name="T34" fmla="*/ 428 w 449"/>
                      <a:gd name="T35" fmla="*/ 243 h 272"/>
                      <a:gd name="T36" fmla="*/ 427 w 449"/>
                      <a:gd name="T37" fmla="*/ 247 h 272"/>
                      <a:gd name="T38" fmla="*/ 424 w 449"/>
                      <a:gd name="T39" fmla="*/ 251 h 272"/>
                      <a:gd name="T40" fmla="*/ 419 w 449"/>
                      <a:gd name="T41" fmla="*/ 253 h 272"/>
                      <a:gd name="T42" fmla="*/ 415 w 449"/>
                      <a:gd name="T43" fmla="*/ 255 h 272"/>
                      <a:gd name="T44" fmla="*/ 36 w 449"/>
                      <a:gd name="T45" fmla="*/ 255 h 272"/>
                      <a:gd name="T46" fmla="*/ 36 w 449"/>
                      <a:gd name="T47" fmla="*/ 255 h 272"/>
                      <a:gd name="T48" fmla="*/ 30 w 449"/>
                      <a:gd name="T49" fmla="*/ 253 h 272"/>
                      <a:gd name="T50" fmla="*/ 26 w 449"/>
                      <a:gd name="T51" fmla="*/ 251 h 272"/>
                      <a:gd name="T52" fmla="*/ 24 w 449"/>
                      <a:gd name="T53" fmla="*/ 247 h 272"/>
                      <a:gd name="T54" fmla="*/ 22 w 449"/>
                      <a:gd name="T55" fmla="*/ 243 h 272"/>
                      <a:gd name="T56" fmla="*/ 22 w 449"/>
                      <a:gd name="T57" fmla="*/ 35 h 272"/>
                      <a:gd name="T58" fmla="*/ 22 w 449"/>
                      <a:gd name="T59" fmla="*/ 35 h 272"/>
                      <a:gd name="T60" fmla="*/ 24 w 449"/>
                      <a:gd name="T61" fmla="*/ 30 h 272"/>
                      <a:gd name="T62" fmla="*/ 26 w 449"/>
                      <a:gd name="T63" fmla="*/ 25 h 272"/>
                      <a:gd name="T64" fmla="*/ 30 w 449"/>
                      <a:gd name="T65" fmla="*/ 23 h 272"/>
                      <a:gd name="T66" fmla="*/ 36 w 449"/>
                      <a:gd name="T67" fmla="*/ 22 h 272"/>
                      <a:gd name="T68" fmla="*/ 415 w 449"/>
                      <a:gd name="T69" fmla="*/ 22 h 272"/>
                      <a:gd name="T70" fmla="*/ 415 w 449"/>
                      <a:gd name="T71" fmla="*/ 22 h 272"/>
                      <a:gd name="T72" fmla="*/ 419 w 449"/>
                      <a:gd name="T73" fmla="*/ 23 h 272"/>
                      <a:gd name="T74" fmla="*/ 424 w 449"/>
                      <a:gd name="T75" fmla="*/ 25 h 272"/>
                      <a:gd name="T76" fmla="*/ 427 w 449"/>
                      <a:gd name="T77" fmla="*/ 30 h 272"/>
                      <a:gd name="T78" fmla="*/ 428 w 449"/>
                      <a:gd name="T79" fmla="*/ 35 h 272"/>
                      <a:gd name="T80" fmla="*/ 428 w 449"/>
                      <a:gd name="T81" fmla="*/ 243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9" h="272">
                        <a:moveTo>
                          <a:pt x="437" y="0"/>
                        </a:moveTo>
                        <a:lnTo>
                          <a:pt x="14" y="0"/>
                        </a:lnTo>
                        <a:lnTo>
                          <a:pt x="14" y="0"/>
                        </a:lnTo>
                        <a:lnTo>
                          <a:pt x="8" y="1"/>
                        </a:lnTo>
                        <a:lnTo>
                          <a:pt x="5" y="4"/>
                        </a:lnTo>
                        <a:lnTo>
                          <a:pt x="2" y="9"/>
                        </a:lnTo>
                        <a:lnTo>
                          <a:pt x="0" y="13"/>
                        </a:lnTo>
                        <a:lnTo>
                          <a:pt x="0" y="272"/>
                        </a:lnTo>
                        <a:lnTo>
                          <a:pt x="449" y="272"/>
                        </a:lnTo>
                        <a:lnTo>
                          <a:pt x="449" y="13"/>
                        </a:lnTo>
                        <a:lnTo>
                          <a:pt x="449" y="13"/>
                        </a:lnTo>
                        <a:lnTo>
                          <a:pt x="448" y="9"/>
                        </a:lnTo>
                        <a:lnTo>
                          <a:pt x="446" y="4"/>
                        </a:lnTo>
                        <a:lnTo>
                          <a:pt x="441" y="1"/>
                        </a:lnTo>
                        <a:lnTo>
                          <a:pt x="437" y="0"/>
                        </a:lnTo>
                        <a:lnTo>
                          <a:pt x="437" y="0"/>
                        </a:lnTo>
                        <a:close/>
                        <a:moveTo>
                          <a:pt x="428" y="243"/>
                        </a:moveTo>
                        <a:lnTo>
                          <a:pt x="428" y="243"/>
                        </a:lnTo>
                        <a:lnTo>
                          <a:pt x="427" y="247"/>
                        </a:lnTo>
                        <a:lnTo>
                          <a:pt x="424" y="251"/>
                        </a:lnTo>
                        <a:lnTo>
                          <a:pt x="419" y="253"/>
                        </a:lnTo>
                        <a:lnTo>
                          <a:pt x="415" y="255"/>
                        </a:lnTo>
                        <a:lnTo>
                          <a:pt x="36" y="255"/>
                        </a:lnTo>
                        <a:lnTo>
                          <a:pt x="36" y="255"/>
                        </a:lnTo>
                        <a:lnTo>
                          <a:pt x="30" y="253"/>
                        </a:lnTo>
                        <a:lnTo>
                          <a:pt x="26" y="251"/>
                        </a:lnTo>
                        <a:lnTo>
                          <a:pt x="24" y="247"/>
                        </a:lnTo>
                        <a:lnTo>
                          <a:pt x="22" y="243"/>
                        </a:lnTo>
                        <a:lnTo>
                          <a:pt x="22" y="35"/>
                        </a:lnTo>
                        <a:lnTo>
                          <a:pt x="22" y="35"/>
                        </a:lnTo>
                        <a:lnTo>
                          <a:pt x="24" y="30"/>
                        </a:lnTo>
                        <a:lnTo>
                          <a:pt x="26" y="25"/>
                        </a:lnTo>
                        <a:lnTo>
                          <a:pt x="30" y="23"/>
                        </a:lnTo>
                        <a:lnTo>
                          <a:pt x="36" y="22"/>
                        </a:lnTo>
                        <a:lnTo>
                          <a:pt x="415" y="22"/>
                        </a:lnTo>
                        <a:lnTo>
                          <a:pt x="415" y="22"/>
                        </a:lnTo>
                        <a:lnTo>
                          <a:pt x="419" y="23"/>
                        </a:lnTo>
                        <a:lnTo>
                          <a:pt x="424" y="25"/>
                        </a:lnTo>
                        <a:lnTo>
                          <a:pt x="427" y="30"/>
                        </a:lnTo>
                        <a:lnTo>
                          <a:pt x="428" y="35"/>
                        </a:lnTo>
                        <a:lnTo>
                          <a:pt x="428" y="24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371475"/>
                    <a:endParaRPr lang="en-US" sz="1350" dirty="0">
                      <a:solidFill>
                        <a:srgbClr val="000000"/>
                      </a:solidFill>
                    </a:endParaRPr>
                  </a:p>
                </p:txBody>
              </p:sp>
              <p:sp>
                <p:nvSpPr>
                  <p:cNvPr id="168" name="Freeform 274">
                    <a:extLst>
                      <a:ext uri="{FF2B5EF4-FFF2-40B4-BE49-F238E27FC236}">
                        <a16:creationId xmlns:a16="http://schemas.microsoft.com/office/drawing/2014/main" xmlns="" id="{458AA3A6-F464-4D3F-B1A2-92B420ADAA47}"/>
                      </a:ext>
                    </a:extLst>
                  </p:cNvPr>
                  <p:cNvSpPr>
                    <a:spLocks noEditPoints="1"/>
                  </p:cNvSpPr>
                  <p:nvPr/>
                </p:nvSpPr>
                <p:spPr bwMode="auto">
                  <a:xfrm>
                    <a:off x="8180388" y="4100513"/>
                    <a:ext cx="712788" cy="79375"/>
                  </a:xfrm>
                  <a:custGeom>
                    <a:avLst/>
                    <a:gdLst>
                      <a:gd name="T0" fmla="*/ 0 w 449"/>
                      <a:gd name="T1" fmla="*/ 0 h 50"/>
                      <a:gd name="T2" fmla="*/ 0 w 449"/>
                      <a:gd name="T3" fmla="*/ 37 h 50"/>
                      <a:gd name="T4" fmla="*/ 0 w 449"/>
                      <a:gd name="T5" fmla="*/ 37 h 50"/>
                      <a:gd name="T6" fmla="*/ 2 w 449"/>
                      <a:gd name="T7" fmla="*/ 41 h 50"/>
                      <a:gd name="T8" fmla="*/ 5 w 449"/>
                      <a:gd name="T9" fmla="*/ 46 h 50"/>
                      <a:gd name="T10" fmla="*/ 8 w 449"/>
                      <a:gd name="T11" fmla="*/ 49 h 50"/>
                      <a:gd name="T12" fmla="*/ 14 w 449"/>
                      <a:gd name="T13" fmla="*/ 50 h 50"/>
                      <a:gd name="T14" fmla="*/ 437 w 449"/>
                      <a:gd name="T15" fmla="*/ 50 h 50"/>
                      <a:gd name="T16" fmla="*/ 437 w 449"/>
                      <a:gd name="T17" fmla="*/ 50 h 50"/>
                      <a:gd name="T18" fmla="*/ 441 w 449"/>
                      <a:gd name="T19" fmla="*/ 49 h 50"/>
                      <a:gd name="T20" fmla="*/ 446 w 449"/>
                      <a:gd name="T21" fmla="*/ 46 h 50"/>
                      <a:gd name="T22" fmla="*/ 448 w 449"/>
                      <a:gd name="T23" fmla="*/ 41 h 50"/>
                      <a:gd name="T24" fmla="*/ 449 w 449"/>
                      <a:gd name="T25" fmla="*/ 37 h 50"/>
                      <a:gd name="T26" fmla="*/ 449 w 449"/>
                      <a:gd name="T27" fmla="*/ 0 h 50"/>
                      <a:gd name="T28" fmla="*/ 0 w 449"/>
                      <a:gd name="T29" fmla="*/ 0 h 50"/>
                      <a:gd name="T30" fmla="*/ 415 w 449"/>
                      <a:gd name="T31" fmla="*/ 36 h 50"/>
                      <a:gd name="T32" fmla="*/ 415 w 449"/>
                      <a:gd name="T33" fmla="*/ 36 h 50"/>
                      <a:gd name="T34" fmla="*/ 411 w 449"/>
                      <a:gd name="T35" fmla="*/ 35 h 50"/>
                      <a:gd name="T36" fmla="*/ 407 w 449"/>
                      <a:gd name="T37" fmla="*/ 33 h 50"/>
                      <a:gd name="T38" fmla="*/ 405 w 449"/>
                      <a:gd name="T39" fmla="*/ 29 h 50"/>
                      <a:gd name="T40" fmla="*/ 404 w 449"/>
                      <a:gd name="T41" fmla="*/ 25 h 50"/>
                      <a:gd name="T42" fmla="*/ 404 w 449"/>
                      <a:gd name="T43" fmla="*/ 25 h 50"/>
                      <a:gd name="T44" fmla="*/ 405 w 449"/>
                      <a:gd name="T45" fmla="*/ 21 h 50"/>
                      <a:gd name="T46" fmla="*/ 407 w 449"/>
                      <a:gd name="T47" fmla="*/ 17 h 50"/>
                      <a:gd name="T48" fmla="*/ 411 w 449"/>
                      <a:gd name="T49" fmla="*/ 14 h 50"/>
                      <a:gd name="T50" fmla="*/ 415 w 449"/>
                      <a:gd name="T51" fmla="*/ 14 h 50"/>
                      <a:gd name="T52" fmla="*/ 415 w 449"/>
                      <a:gd name="T53" fmla="*/ 14 h 50"/>
                      <a:gd name="T54" fmla="*/ 419 w 449"/>
                      <a:gd name="T55" fmla="*/ 14 h 50"/>
                      <a:gd name="T56" fmla="*/ 423 w 449"/>
                      <a:gd name="T57" fmla="*/ 17 h 50"/>
                      <a:gd name="T58" fmla="*/ 426 w 449"/>
                      <a:gd name="T59" fmla="*/ 21 h 50"/>
                      <a:gd name="T60" fmla="*/ 426 w 449"/>
                      <a:gd name="T61" fmla="*/ 25 h 50"/>
                      <a:gd name="T62" fmla="*/ 426 w 449"/>
                      <a:gd name="T63" fmla="*/ 25 h 50"/>
                      <a:gd name="T64" fmla="*/ 426 w 449"/>
                      <a:gd name="T65" fmla="*/ 29 h 50"/>
                      <a:gd name="T66" fmla="*/ 423 w 449"/>
                      <a:gd name="T67" fmla="*/ 33 h 50"/>
                      <a:gd name="T68" fmla="*/ 419 w 449"/>
                      <a:gd name="T69" fmla="*/ 35 h 50"/>
                      <a:gd name="T70" fmla="*/ 415 w 449"/>
                      <a:gd name="T71" fmla="*/ 36 h 50"/>
                      <a:gd name="T72" fmla="*/ 415 w 449"/>
                      <a:gd name="T73" fmla="*/ 3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49" h="50">
                        <a:moveTo>
                          <a:pt x="0" y="0"/>
                        </a:moveTo>
                        <a:lnTo>
                          <a:pt x="0" y="37"/>
                        </a:lnTo>
                        <a:lnTo>
                          <a:pt x="0" y="37"/>
                        </a:lnTo>
                        <a:lnTo>
                          <a:pt x="2" y="41"/>
                        </a:lnTo>
                        <a:lnTo>
                          <a:pt x="5" y="46"/>
                        </a:lnTo>
                        <a:lnTo>
                          <a:pt x="8" y="49"/>
                        </a:lnTo>
                        <a:lnTo>
                          <a:pt x="14" y="50"/>
                        </a:lnTo>
                        <a:lnTo>
                          <a:pt x="437" y="50"/>
                        </a:lnTo>
                        <a:lnTo>
                          <a:pt x="437" y="50"/>
                        </a:lnTo>
                        <a:lnTo>
                          <a:pt x="441" y="49"/>
                        </a:lnTo>
                        <a:lnTo>
                          <a:pt x="446" y="46"/>
                        </a:lnTo>
                        <a:lnTo>
                          <a:pt x="448" y="41"/>
                        </a:lnTo>
                        <a:lnTo>
                          <a:pt x="449" y="37"/>
                        </a:lnTo>
                        <a:lnTo>
                          <a:pt x="449" y="0"/>
                        </a:lnTo>
                        <a:lnTo>
                          <a:pt x="0" y="0"/>
                        </a:lnTo>
                        <a:close/>
                        <a:moveTo>
                          <a:pt x="415" y="36"/>
                        </a:moveTo>
                        <a:lnTo>
                          <a:pt x="415" y="36"/>
                        </a:lnTo>
                        <a:lnTo>
                          <a:pt x="411" y="35"/>
                        </a:lnTo>
                        <a:lnTo>
                          <a:pt x="407" y="33"/>
                        </a:lnTo>
                        <a:lnTo>
                          <a:pt x="405" y="29"/>
                        </a:lnTo>
                        <a:lnTo>
                          <a:pt x="404" y="25"/>
                        </a:lnTo>
                        <a:lnTo>
                          <a:pt x="404" y="25"/>
                        </a:lnTo>
                        <a:lnTo>
                          <a:pt x="405" y="21"/>
                        </a:lnTo>
                        <a:lnTo>
                          <a:pt x="407" y="17"/>
                        </a:lnTo>
                        <a:lnTo>
                          <a:pt x="411" y="14"/>
                        </a:lnTo>
                        <a:lnTo>
                          <a:pt x="415" y="14"/>
                        </a:lnTo>
                        <a:lnTo>
                          <a:pt x="415" y="14"/>
                        </a:lnTo>
                        <a:lnTo>
                          <a:pt x="419" y="14"/>
                        </a:lnTo>
                        <a:lnTo>
                          <a:pt x="423" y="17"/>
                        </a:lnTo>
                        <a:lnTo>
                          <a:pt x="426" y="21"/>
                        </a:lnTo>
                        <a:lnTo>
                          <a:pt x="426" y="25"/>
                        </a:lnTo>
                        <a:lnTo>
                          <a:pt x="426" y="25"/>
                        </a:lnTo>
                        <a:lnTo>
                          <a:pt x="426" y="29"/>
                        </a:lnTo>
                        <a:lnTo>
                          <a:pt x="423" y="33"/>
                        </a:lnTo>
                        <a:lnTo>
                          <a:pt x="419" y="35"/>
                        </a:lnTo>
                        <a:lnTo>
                          <a:pt x="415" y="36"/>
                        </a:lnTo>
                        <a:lnTo>
                          <a:pt x="415" y="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371475"/>
                    <a:endParaRPr lang="en-US" sz="1350" dirty="0">
                      <a:solidFill>
                        <a:srgbClr val="000000"/>
                      </a:solidFill>
                    </a:endParaRPr>
                  </a:p>
                </p:txBody>
              </p:sp>
              <p:sp>
                <p:nvSpPr>
                  <p:cNvPr id="169" name="Rectangle 275">
                    <a:extLst>
                      <a:ext uri="{FF2B5EF4-FFF2-40B4-BE49-F238E27FC236}">
                        <a16:creationId xmlns:a16="http://schemas.microsoft.com/office/drawing/2014/main" xmlns="" id="{870EEB5E-D3A2-4A5E-A98A-26A99CB47005}"/>
                      </a:ext>
                    </a:extLst>
                  </p:cNvPr>
                  <p:cNvSpPr>
                    <a:spLocks noChangeArrowheads="1"/>
                  </p:cNvSpPr>
                  <p:nvPr/>
                </p:nvSpPr>
                <p:spPr bwMode="auto">
                  <a:xfrm>
                    <a:off x="8401050" y="4198938"/>
                    <a:ext cx="274638" cy="2857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371475"/>
                    <a:endParaRPr lang="en-US" sz="1350" dirty="0">
                      <a:solidFill>
                        <a:srgbClr val="000000"/>
                      </a:solidFill>
                    </a:endParaRPr>
                  </a:p>
                </p:txBody>
              </p:sp>
              <p:sp>
                <p:nvSpPr>
                  <p:cNvPr id="170" name="Freeform 276">
                    <a:extLst>
                      <a:ext uri="{FF2B5EF4-FFF2-40B4-BE49-F238E27FC236}">
                        <a16:creationId xmlns:a16="http://schemas.microsoft.com/office/drawing/2014/main" xmlns="" id="{DE46EE27-EFC7-4F13-BCAB-429021B0D86F}"/>
                      </a:ext>
                    </a:extLst>
                  </p:cNvPr>
                  <p:cNvSpPr>
                    <a:spLocks/>
                  </p:cNvSpPr>
                  <p:nvPr/>
                </p:nvSpPr>
                <p:spPr bwMode="auto">
                  <a:xfrm>
                    <a:off x="8356600" y="4241800"/>
                    <a:ext cx="361950" cy="25400"/>
                  </a:xfrm>
                  <a:custGeom>
                    <a:avLst/>
                    <a:gdLst>
                      <a:gd name="T0" fmla="*/ 0 w 228"/>
                      <a:gd name="T1" fmla="*/ 16 h 16"/>
                      <a:gd name="T2" fmla="*/ 0 w 228"/>
                      <a:gd name="T3" fmla="*/ 16 h 16"/>
                      <a:gd name="T4" fmla="*/ 0 w 228"/>
                      <a:gd name="T5" fmla="*/ 13 h 16"/>
                      <a:gd name="T6" fmla="*/ 1 w 228"/>
                      <a:gd name="T7" fmla="*/ 9 h 16"/>
                      <a:gd name="T8" fmla="*/ 5 w 228"/>
                      <a:gd name="T9" fmla="*/ 4 h 16"/>
                      <a:gd name="T10" fmla="*/ 10 w 228"/>
                      <a:gd name="T11" fmla="*/ 1 h 16"/>
                      <a:gd name="T12" fmla="*/ 13 w 228"/>
                      <a:gd name="T13" fmla="*/ 0 h 16"/>
                      <a:gd name="T14" fmla="*/ 17 w 228"/>
                      <a:gd name="T15" fmla="*/ 0 h 16"/>
                      <a:gd name="T16" fmla="*/ 212 w 228"/>
                      <a:gd name="T17" fmla="*/ 0 h 16"/>
                      <a:gd name="T18" fmla="*/ 212 w 228"/>
                      <a:gd name="T19" fmla="*/ 0 h 16"/>
                      <a:gd name="T20" fmla="*/ 215 w 228"/>
                      <a:gd name="T21" fmla="*/ 0 h 16"/>
                      <a:gd name="T22" fmla="*/ 219 w 228"/>
                      <a:gd name="T23" fmla="*/ 1 h 16"/>
                      <a:gd name="T24" fmla="*/ 223 w 228"/>
                      <a:gd name="T25" fmla="*/ 4 h 16"/>
                      <a:gd name="T26" fmla="*/ 227 w 228"/>
                      <a:gd name="T27" fmla="*/ 9 h 16"/>
                      <a:gd name="T28" fmla="*/ 227 w 228"/>
                      <a:gd name="T29" fmla="*/ 13 h 16"/>
                      <a:gd name="T30" fmla="*/ 228 w 228"/>
                      <a:gd name="T31" fmla="*/ 16 h 16"/>
                      <a:gd name="T32" fmla="*/ 0 w 228"/>
                      <a:gd name="T33"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8" h="16">
                        <a:moveTo>
                          <a:pt x="0" y="16"/>
                        </a:moveTo>
                        <a:lnTo>
                          <a:pt x="0" y="16"/>
                        </a:lnTo>
                        <a:lnTo>
                          <a:pt x="0" y="13"/>
                        </a:lnTo>
                        <a:lnTo>
                          <a:pt x="1" y="9"/>
                        </a:lnTo>
                        <a:lnTo>
                          <a:pt x="5" y="4"/>
                        </a:lnTo>
                        <a:lnTo>
                          <a:pt x="10" y="1"/>
                        </a:lnTo>
                        <a:lnTo>
                          <a:pt x="13" y="0"/>
                        </a:lnTo>
                        <a:lnTo>
                          <a:pt x="17" y="0"/>
                        </a:lnTo>
                        <a:lnTo>
                          <a:pt x="212" y="0"/>
                        </a:lnTo>
                        <a:lnTo>
                          <a:pt x="212" y="0"/>
                        </a:lnTo>
                        <a:lnTo>
                          <a:pt x="215" y="0"/>
                        </a:lnTo>
                        <a:lnTo>
                          <a:pt x="219" y="1"/>
                        </a:lnTo>
                        <a:lnTo>
                          <a:pt x="223" y="4"/>
                        </a:lnTo>
                        <a:lnTo>
                          <a:pt x="227" y="9"/>
                        </a:lnTo>
                        <a:lnTo>
                          <a:pt x="227" y="13"/>
                        </a:lnTo>
                        <a:lnTo>
                          <a:pt x="228" y="16"/>
                        </a:lnTo>
                        <a:lnTo>
                          <a:pt x="0" y="1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371475"/>
                    <a:endParaRPr lang="en-US" sz="1350" dirty="0">
                      <a:solidFill>
                        <a:srgbClr val="000000"/>
                      </a:solidFill>
                    </a:endParaRPr>
                  </a:p>
                </p:txBody>
              </p:sp>
            </p:grpSp>
            <p:sp>
              <p:nvSpPr>
                <p:cNvPr id="148" name="Freeform 277">
                  <a:extLst>
                    <a:ext uri="{FF2B5EF4-FFF2-40B4-BE49-F238E27FC236}">
                      <a16:creationId xmlns:a16="http://schemas.microsoft.com/office/drawing/2014/main" xmlns="" id="{9492E5DB-E019-4344-B27A-EE9C3CEA1D0D}"/>
                    </a:ext>
                  </a:extLst>
                </p:cNvPr>
                <p:cNvSpPr>
                  <a:spLocks noEditPoints="1"/>
                </p:cNvSpPr>
                <p:nvPr/>
              </p:nvSpPr>
              <p:spPr bwMode="auto">
                <a:xfrm>
                  <a:off x="7397750" y="5775325"/>
                  <a:ext cx="346075" cy="533400"/>
                </a:xfrm>
                <a:custGeom>
                  <a:avLst/>
                  <a:gdLst>
                    <a:gd name="T0" fmla="*/ 15 w 218"/>
                    <a:gd name="T1" fmla="*/ 0 h 336"/>
                    <a:gd name="T2" fmla="*/ 10 w 218"/>
                    <a:gd name="T3" fmla="*/ 1 h 336"/>
                    <a:gd name="T4" fmla="*/ 1 w 218"/>
                    <a:gd name="T5" fmla="*/ 10 h 336"/>
                    <a:gd name="T6" fmla="*/ 0 w 218"/>
                    <a:gd name="T7" fmla="*/ 321 h 336"/>
                    <a:gd name="T8" fmla="*/ 1 w 218"/>
                    <a:gd name="T9" fmla="*/ 327 h 336"/>
                    <a:gd name="T10" fmla="*/ 10 w 218"/>
                    <a:gd name="T11" fmla="*/ 335 h 336"/>
                    <a:gd name="T12" fmla="*/ 204 w 218"/>
                    <a:gd name="T13" fmla="*/ 336 h 336"/>
                    <a:gd name="T14" fmla="*/ 209 w 218"/>
                    <a:gd name="T15" fmla="*/ 335 h 336"/>
                    <a:gd name="T16" fmla="*/ 217 w 218"/>
                    <a:gd name="T17" fmla="*/ 327 h 336"/>
                    <a:gd name="T18" fmla="*/ 218 w 218"/>
                    <a:gd name="T19" fmla="*/ 16 h 336"/>
                    <a:gd name="T20" fmla="*/ 217 w 218"/>
                    <a:gd name="T21" fmla="*/ 10 h 336"/>
                    <a:gd name="T22" fmla="*/ 209 w 218"/>
                    <a:gd name="T23" fmla="*/ 1 h 336"/>
                    <a:gd name="T24" fmla="*/ 204 w 218"/>
                    <a:gd name="T25" fmla="*/ 0 h 336"/>
                    <a:gd name="T26" fmla="*/ 110 w 218"/>
                    <a:gd name="T27" fmla="*/ 323 h 336"/>
                    <a:gd name="T28" fmla="*/ 102 w 218"/>
                    <a:gd name="T29" fmla="*/ 321 h 336"/>
                    <a:gd name="T30" fmla="*/ 96 w 218"/>
                    <a:gd name="T31" fmla="*/ 317 h 336"/>
                    <a:gd name="T32" fmla="*/ 93 w 218"/>
                    <a:gd name="T33" fmla="*/ 311 h 336"/>
                    <a:gd name="T34" fmla="*/ 91 w 218"/>
                    <a:gd name="T35" fmla="*/ 304 h 336"/>
                    <a:gd name="T36" fmla="*/ 92 w 218"/>
                    <a:gd name="T37" fmla="*/ 301 h 336"/>
                    <a:gd name="T38" fmla="*/ 94 w 218"/>
                    <a:gd name="T39" fmla="*/ 294 h 336"/>
                    <a:gd name="T40" fmla="*/ 100 w 218"/>
                    <a:gd name="T41" fmla="*/ 289 h 336"/>
                    <a:gd name="T42" fmla="*/ 106 w 218"/>
                    <a:gd name="T43" fmla="*/ 287 h 336"/>
                    <a:gd name="T44" fmla="*/ 110 w 218"/>
                    <a:gd name="T45" fmla="*/ 286 h 336"/>
                    <a:gd name="T46" fmla="*/ 116 w 218"/>
                    <a:gd name="T47" fmla="*/ 288 h 336"/>
                    <a:gd name="T48" fmla="*/ 123 w 218"/>
                    <a:gd name="T49" fmla="*/ 291 h 336"/>
                    <a:gd name="T50" fmla="*/ 126 w 218"/>
                    <a:gd name="T51" fmla="*/ 298 h 336"/>
                    <a:gd name="T52" fmla="*/ 128 w 218"/>
                    <a:gd name="T53" fmla="*/ 304 h 336"/>
                    <a:gd name="T54" fmla="*/ 127 w 218"/>
                    <a:gd name="T55" fmla="*/ 307 h 336"/>
                    <a:gd name="T56" fmla="*/ 125 w 218"/>
                    <a:gd name="T57" fmla="*/ 314 h 336"/>
                    <a:gd name="T58" fmla="*/ 119 w 218"/>
                    <a:gd name="T59" fmla="*/ 320 h 336"/>
                    <a:gd name="T60" fmla="*/ 113 w 218"/>
                    <a:gd name="T61" fmla="*/ 322 h 336"/>
                    <a:gd name="T62" fmla="*/ 110 w 218"/>
                    <a:gd name="T63" fmla="*/ 323 h 336"/>
                    <a:gd name="T64" fmla="*/ 201 w 218"/>
                    <a:gd name="T65" fmla="*/ 259 h 336"/>
                    <a:gd name="T66" fmla="*/ 200 w 218"/>
                    <a:gd name="T67" fmla="*/ 265 h 336"/>
                    <a:gd name="T68" fmla="*/ 190 w 218"/>
                    <a:gd name="T69" fmla="*/ 273 h 336"/>
                    <a:gd name="T70" fmla="*/ 183 w 218"/>
                    <a:gd name="T71" fmla="*/ 275 h 336"/>
                    <a:gd name="T72" fmla="*/ 37 w 218"/>
                    <a:gd name="T73" fmla="*/ 275 h 336"/>
                    <a:gd name="T74" fmla="*/ 31 w 218"/>
                    <a:gd name="T75" fmla="*/ 273 h 336"/>
                    <a:gd name="T76" fmla="*/ 21 w 218"/>
                    <a:gd name="T77" fmla="*/ 265 h 336"/>
                    <a:gd name="T78" fmla="*/ 20 w 218"/>
                    <a:gd name="T79" fmla="*/ 259 h 336"/>
                    <a:gd name="T80" fmla="*/ 20 w 218"/>
                    <a:gd name="T81" fmla="*/ 39 h 336"/>
                    <a:gd name="T82" fmla="*/ 21 w 218"/>
                    <a:gd name="T83" fmla="*/ 32 h 336"/>
                    <a:gd name="T84" fmla="*/ 31 w 218"/>
                    <a:gd name="T85" fmla="*/ 23 h 336"/>
                    <a:gd name="T86" fmla="*/ 37 w 218"/>
                    <a:gd name="T87" fmla="*/ 22 h 336"/>
                    <a:gd name="T88" fmla="*/ 183 w 218"/>
                    <a:gd name="T89" fmla="*/ 22 h 336"/>
                    <a:gd name="T90" fmla="*/ 190 w 218"/>
                    <a:gd name="T91" fmla="*/ 23 h 336"/>
                    <a:gd name="T92" fmla="*/ 200 w 218"/>
                    <a:gd name="T93" fmla="*/ 32 h 336"/>
                    <a:gd name="T94" fmla="*/ 201 w 218"/>
                    <a:gd name="T95" fmla="*/ 39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8" h="336">
                      <a:moveTo>
                        <a:pt x="204" y="0"/>
                      </a:moveTo>
                      <a:lnTo>
                        <a:pt x="15" y="0"/>
                      </a:lnTo>
                      <a:lnTo>
                        <a:pt x="15" y="0"/>
                      </a:lnTo>
                      <a:lnTo>
                        <a:pt x="10" y="1"/>
                      </a:lnTo>
                      <a:lnTo>
                        <a:pt x="4" y="5"/>
                      </a:lnTo>
                      <a:lnTo>
                        <a:pt x="1" y="10"/>
                      </a:lnTo>
                      <a:lnTo>
                        <a:pt x="0" y="16"/>
                      </a:lnTo>
                      <a:lnTo>
                        <a:pt x="0" y="321"/>
                      </a:lnTo>
                      <a:lnTo>
                        <a:pt x="0" y="321"/>
                      </a:lnTo>
                      <a:lnTo>
                        <a:pt x="1" y="327"/>
                      </a:lnTo>
                      <a:lnTo>
                        <a:pt x="4" y="332"/>
                      </a:lnTo>
                      <a:lnTo>
                        <a:pt x="10" y="335"/>
                      </a:lnTo>
                      <a:lnTo>
                        <a:pt x="15" y="336"/>
                      </a:lnTo>
                      <a:lnTo>
                        <a:pt x="204" y="336"/>
                      </a:lnTo>
                      <a:lnTo>
                        <a:pt x="204" y="336"/>
                      </a:lnTo>
                      <a:lnTo>
                        <a:pt x="209" y="335"/>
                      </a:lnTo>
                      <a:lnTo>
                        <a:pt x="214" y="332"/>
                      </a:lnTo>
                      <a:lnTo>
                        <a:pt x="217" y="327"/>
                      </a:lnTo>
                      <a:lnTo>
                        <a:pt x="218" y="321"/>
                      </a:lnTo>
                      <a:lnTo>
                        <a:pt x="218" y="16"/>
                      </a:lnTo>
                      <a:lnTo>
                        <a:pt x="218" y="16"/>
                      </a:lnTo>
                      <a:lnTo>
                        <a:pt x="217" y="10"/>
                      </a:lnTo>
                      <a:lnTo>
                        <a:pt x="214" y="5"/>
                      </a:lnTo>
                      <a:lnTo>
                        <a:pt x="209" y="1"/>
                      </a:lnTo>
                      <a:lnTo>
                        <a:pt x="204" y="0"/>
                      </a:lnTo>
                      <a:lnTo>
                        <a:pt x="204" y="0"/>
                      </a:lnTo>
                      <a:close/>
                      <a:moveTo>
                        <a:pt x="110" y="323"/>
                      </a:moveTo>
                      <a:lnTo>
                        <a:pt x="110" y="323"/>
                      </a:lnTo>
                      <a:lnTo>
                        <a:pt x="106" y="322"/>
                      </a:lnTo>
                      <a:lnTo>
                        <a:pt x="102" y="321"/>
                      </a:lnTo>
                      <a:lnTo>
                        <a:pt x="100" y="320"/>
                      </a:lnTo>
                      <a:lnTo>
                        <a:pt x="96" y="317"/>
                      </a:lnTo>
                      <a:lnTo>
                        <a:pt x="94" y="314"/>
                      </a:lnTo>
                      <a:lnTo>
                        <a:pt x="93" y="311"/>
                      </a:lnTo>
                      <a:lnTo>
                        <a:pt x="92" y="307"/>
                      </a:lnTo>
                      <a:lnTo>
                        <a:pt x="91" y="304"/>
                      </a:lnTo>
                      <a:lnTo>
                        <a:pt x="91" y="304"/>
                      </a:lnTo>
                      <a:lnTo>
                        <a:pt x="92" y="301"/>
                      </a:lnTo>
                      <a:lnTo>
                        <a:pt x="93" y="298"/>
                      </a:lnTo>
                      <a:lnTo>
                        <a:pt x="94" y="294"/>
                      </a:lnTo>
                      <a:lnTo>
                        <a:pt x="96" y="291"/>
                      </a:lnTo>
                      <a:lnTo>
                        <a:pt x="100" y="289"/>
                      </a:lnTo>
                      <a:lnTo>
                        <a:pt x="102" y="288"/>
                      </a:lnTo>
                      <a:lnTo>
                        <a:pt x="106" y="287"/>
                      </a:lnTo>
                      <a:lnTo>
                        <a:pt x="110" y="286"/>
                      </a:lnTo>
                      <a:lnTo>
                        <a:pt x="110" y="286"/>
                      </a:lnTo>
                      <a:lnTo>
                        <a:pt x="113" y="287"/>
                      </a:lnTo>
                      <a:lnTo>
                        <a:pt x="116" y="288"/>
                      </a:lnTo>
                      <a:lnTo>
                        <a:pt x="119" y="289"/>
                      </a:lnTo>
                      <a:lnTo>
                        <a:pt x="123" y="291"/>
                      </a:lnTo>
                      <a:lnTo>
                        <a:pt x="125" y="294"/>
                      </a:lnTo>
                      <a:lnTo>
                        <a:pt x="126" y="298"/>
                      </a:lnTo>
                      <a:lnTo>
                        <a:pt x="127" y="301"/>
                      </a:lnTo>
                      <a:lnTo>
                        <a:pt x="128" y="304"/>
                      </a:lnTo>
                      <a:lnTo>
                        <a:pt x="128" y="304"/>
                      </a:lnTo>
                      <a:lnTo>
                        <a:pt x="127" y="307"/>
                      </a:lnTo>
                      <a:lnTo>
                        <a:pt x="126" y="311"/>
                      </a:lnTo>
                      <a:lnTo>
                        <a:pt x="125" y="314"/>
                      </a:lnTo>
                      <a:lnTo>
                        <a:pt x="123" y="317"/>
                      </a:lnTo>
                      <a:lnTo>
                        <a:pt x="119" y="320"/>
                      </a:lnTo>
                      <a:lnTo>
                        <a:pt x="116" y="321"/>
                      </a:lnTo>
                      <a:lnTo>
                        <a:pt x="113" y="322"/>
                      </a:lnTo>
                      <a:lnTo>
                        <a:pt x="110" y="323"/>
                      </a:lnTo>
                      <a:lnTo>
                        <a:pt x="110" y="323"/>
                      </a:lnTo>
                      <a:close/>
                      <a:moveTo>
                        <a:pt x="201" y="259"/>
                      </a:moveTo>
                      <a:lnTo>
                        <a:pt x="201" y="259"/>
                      </a:lnTo>
                      <a:lnTo>
                        <a:pt x="201" y="262"/>
                      </a:lnTo>
                      <a:lnTo>
                        <a:pt x="200" y="265"/>
                      </a:lnTo>
                      <a:lnTo>
                        <a:pt x="195" y="270"/>
                      </a:lnTo>
                      <a:lnTo>
                        <a:pt x="190" y="273"/>
                      </a:lnTo>
                      <a:lnTo>
                        <a:pt x="186" y="275"/>
                      </a:lnTo>
                      <a:lnTo>
                        <a:pt x="183" y="275"/>
                      </a:lnTo>
                      <a:lnTo>
                        <a:pt x="37" y="275"/>
                      </a:lnTo>
                      <a:lnTo>
                        <a:pt x="37" y="275"/>
                      </a:lnTo>
                      <a:lnTo>
                        <a:pt x="34" y="275"/>
                      </a:lnTo>
                      <a:lnTo>
                        <a:pt x="31" y="273"/>
                      </a:lnTo>
                      <a:lnTo>
                        <a:pt x="25" y="270"/>
                      </a:lnTo>
                      <a:lnTo>
                        <a:pt x="21" y="265"/>
                      </a:lnTo>
                      <a:lnTo>
                        <a:pt x="20" y="262"/>
                      </a:lnTo>
                      <a:lnTo>
                        <a:pt x="20" y="259"/>
                      </a:lnTo>
                      <a:lnTo>
                        <a:pt x="20" y="39"/>
                      </a:lnTo>
                      <a:lnTo>
                        <a:pt x="20" y="39"/>
                      </a:lnTo>
                      <a:lnTo>
                        <a:pt x="20" y="35"/>
                      </a:lnTo>
                      <a:lnTo>
                        <a:pt x="21" y="32"/>
                      </a:lnTo>
                      <a:lnTo>
                        <a:pt x="25" y="28"/>
                      </a:lnTo>
                      <a:lnTo>
                        <a:pt x="31" y="23"/>
                      </a:lnTo>
                      <a:lnTo>
                        <a:pt x="34" y="23"/>
                      </a:lnTo>
                      <a:lnTo>
                        <a:pt x="37" y="22"/>
                      </a:lnTo>
                      <a:lnTo>
                        <a:pt x="183" y="22"/>
                      </a:lnTo>
                      <a:lnTo>
                        <a:pt x="183" y="22"/>
                      </a:lnTo>
                      <a:lnTo>
                        <a:pt x="186" y="23"/>
                      </a:lnTo>
                      <a:lnTo>
                        <a:pt x="190" y="23"/>
                      </a:lnTo>
                      <a:lnTo>
                        <a:pt x="195" y="28"/>
                      </a:lnTo>
                      <a:lnTo>
                        <a:pt x="200" y="32"/>
                      </a:lnTo>
                      <a:lnTo>
                        <a:pt x="201" y="35"/>
                      </a:lnTo>
                      <a:lnTo>
                        <a:pt x="201" y="39"/>
                      </a:lnTo>
                      <a:lnTo>
                        <a:pt x="201" y="259"/>
                      </a:lnTo>
                      <a:close/>
                    </a:path>
                  </a:pathLst>
                </a:custGeom>
                <a:solidFill>
                  <a:schemeClr val="tx1">
                    <a:lumMod val="40000"/>
                    <a:lumOff val="60000"/>
                  </a:schemeClr>
                </a:solidFill>
                <a:ln>
                  <a:noFill/>
                </a:ln>
              </p:spPr>
              <p:txBody>
                <a:bodyPr vert="horz" wrap="square" lIns="68580" tIns="34290" rIns="68580" bIns="34290" numCol="1" anchor="t" anchorCtr="0" compatLnSpc="1">
                  <a:prstTxWarp prst="textNoShape">
                    <a:avLst/>
                  </a:prstTxWarp>
                </a:bodyPr>
                <a:lstStyle/>
                <a:p>
                  <a:pPr defTabSz="371475"/>
                  <a:endParaRPr lang="en-US" sz="1350" dirty="0">
                    <a:solidFill>
                      <a:srgbClr val="000000"/>
                    </a:solidFill>
                  </a:endParaRPr>
                </a:p>
              </p:txBody>
            </p:sp>
            <p:grpSp>
              <p:nvGrpSpPr>
                <p:cNvPr id="149" name="Group 18688">
                  <a:extLst>
                    <a:ext uri="{FF2B5EF4-FFF2-40B4-BE49-F238E27FC236}">
                      <a16:creationId xmlns:a16="http://schemas.microsoft.com/office/drawing/2014/main" xmlns="" id="{CE869B14-5D97-4F1B-A047-69F9E14B2A02}"/>
                    </a:ext>
                  </a:extLst>
                </p:cNvPr>
                <p:cNvGrpSpPr/>
                <p:nvPr/>
              </p:nvGrpSpPr>
              <p:grpSpPr>
                <a:xfrm>
                  <a:off x="8636000" y="4587875"/>
                  <a:ext cx="471488" cy="587375"/>
                  <a:chOff x="8636000" y="4587875"/>
                  <a:chExt cx="471488" cy="587375"/>
                </a:xfrm>
                <a:solidFill>
                  <a:schemeClr val="tx1">
                    <a:lumMod val="40000"/>
                    <a:lumOff val="60000"/>
                  </a:schemeClr>
                </a:solidFill>
              </p:grpSpPr>
              <p:sp>
                <p:nvSpPr>
                  <p:cNvPr id="165" name="Freeform 278">
                    <a:extLst>
                      <a:ext uri="{FF2B5EF4-FFF2-40B4-BE49-F238E27FC236}">
                        <a16:creationId xmlns:a16="http://schemas.microsoft.com/office/drawing/2014/main" xmlns="" id="{AC4B4F83-D0E5-44A0-9E6F-AE7D18C51182}"/>
                      </a:ext>
                    </a:extLst>
                  </p:cNvPr>
                  <p:cNvSpPr>
                    <a:spLocks noEditPoints="1"/>
                  </p:cNvSpPr>
                  <p:nvPr/>
                </p:nvSpPr>
                <p:spPr bwMode="auto">
                  <a:xfrm>
                    <a:off x="8636000" y="4800600"/>
                    <a:ext cx="471488" cy="374650"/>
                  </a:xfrm>
                  <a:custGeom>
                    <a:avLst/>
                    <a:gdLst>
                      <a:gd name="T0" fmla="*/ 0 w 297"/>
                      <a:gd name="T1" fmla="*/ 25 h 236"/>
                      <a:gd name="T2" fmla="*/ 0 w 297"/>
                      <a:gd name="T3" fmla="*/ 210 h 236"/>
                      <a:gd name="T4" fmla="*/ 0 w 297"/>
                      <a:gd name="T5" fmla="*/ 210 h 236"/>
                      <a:gd name="T6" fmla="*/ 1 w 297"/>
                      <a:gd name="T7" fmla="*/ 215 h 236"/>
                      <a:gd name="T8" fmla="*/ 2 w 297"/>
                      <a:gd name="T9" fmla="*/ 220 h 236"/>
                      <a:gd name="T10" fmla="*/ 4 w 297"/>
                      <a:gd name="T11" fmla="*/ 224 h 236"/>
                      <a:gd name="T12" fmla="*/ 7 w 297"/>
                      <a:gd name="T13" fmla="*/ 228 h 236"/>
                      <a:gd name="T14" fmla="*/ 11 w 297"/>
                      <a:gd name="T15" fmla="*/ 231 h 236"/>
                      <a:gd name="T16" fmla="*/ 15 w 297"/>
                      <a:gd name="T17" fmla="*/ 234 h 236"/>
                      <a:gd name="T18" fmla="*/ 21 w 297"/>
                      <a:gd name="T19" fmla="*/ 235 h 236"/>
                      <a:gd name="T20" fmla="*/ 25 w 297"/>
                      <a:gd name="T21" fmla="*/ 236 h 236"/>
                      <a:gd name="T22" fmla="*/ 272 w 297"/>
                      <a:gd name="T23" fmla="*/ 236 h 236"/>
                      <a:gd name="T24" fmla="*/ 272 w 297"/>
                      <a:gd name="T25" fmla="*/ 236 h 236"/>
                      <a:gd name="T26" fmla="*/ 276 w 297"/>
                      <a:gd name="T27" fmla="*/ 235 h 236"/>
                      <a:gd name="T28" fmla="*/ 282 w 297"/>
                      <a:gd name="T29" fmla="*/ 234 h 236"/>
                      <a:gd name="T30" fmla="*/ 286 w 297"/>
                      <a:gd name="T31" fmla="*/ 231 h 236"/>
                      <a:gd name="T32" fmla="*/ 289 w 297"/>
                      <a:gd name="T33" fmla="*/ 228 h 236"/>
                      <a:gd name="T34" fmla="*/ 293 w 297"/>
                      <a:gd name="T35" fmla="*/ 224 h 236"/>
                      <a:gd name="T36" fmla="*/ 295 w 297"/>
                      <a:gd name="T37" fmla="*/ 220 h 236"/>
                      <a:gd name="T38" fmla="*/ 296 w 297"/>
                      <a:gd name="T39" fmla="*/ 215 h 236"/>
                      <a:gd name="T40" fmla="*/ 297 w 297"/>
                      <a:gd name="T41" fmla="*/ 210 h 236"/>
                      <a:gd name="T42" fmla="*/ 297 w 297"/>
                      <a:gd name="T43" fmla="*/ 25 h 236"/>
                      <a:gd name="T44" fmla="*/ 297 w 297"/>
                      <a:gd name="T45" fmla="*/ 25 h 236"/>
                      <a:gd name="T46" fmla="*/ 296 w 297"/>
                      <a:gd name="T47" fmla="*/ 20 h 236"/>
                      <a:gd name="T48" fmla="*/ 295 w 297"/>
                      <a:gd name="T49" fmla="*/ 15 h 236"/>
                      <a:gd name="T50" fmla="*/ 293 w 297"/>
                      <a:gd name="T51" fmla="*/ 11 h 236"/>
                      <a:gd name="T52" fmla="*/ 289 w 297"/>
                      <a:gd name="T53" fmla="*/ 6 h 236"/>
                      <a:gd name="T54" fmla="*/ 286 w 297"/>
                      <a:gd name="T55" fmla="*/ 4 h 236"/>
                      <a:gd name="T56" fmla="*/ 282 w 297"/>
                      <a:gd name="T57" fmla="*/ 2 h 236"/>
                      <a:gd name="T58" fmla="*/ 276 w 297"/>
                      <a:gd name="T59" fmla="*/ 0 h 236"/>
                      <a:gd name="T60" fmla="*/ 272 w 297"/>
                      <a:gd name="T61" fmla="*/ 0 h 236"/>
                      <a:gd name="T62" fmla="*/ 25 w 297"/>
                      <a:gd name="T63" fmla="*/ 0 h 236"/>
                      <a:gd name="T64" fmla="*/ 25 w 297"/>
                      <a:gd name="T65" fmla="*/ 0 h 236"/>
                      <a:gd name="T66" fmla="*/ 21 w 297"/>
                      <a:gd name="T67" fmla="*/ 0 h 236"/>
                      <a:gd name="T68" fmla="*/ 15 w 297"/>
                      <a:gd name="T69" fmla="*/ 2 h 236"/>
                      <a:gd name="T70" fmla="*/ 11 w 297"/>
                      <a:gd name="T71" fmla="*/ 4 h 236"/>
                      <a:gd name="T72" fmla="*/ 7 w 297"/>
                      <a:gd name="T73" fmla="*/ 6 h 236"/>
                      <a:gd name="T74" fmla="*/ 4 w 297"/>
                      <a:gd name="T75" fmla="*/ 11 h 236"/>
                      <a:gd name="T76" fmla="*/ 2 w 297"/>
                      <a:gd name="T77" fmla="*/ 15 h 236"/>
                      <a:gd name="T78" fmla="*/ 1 w 297"/>
                      <a:gd name="T79" fmla="*/ 20 h 236"/>
                      <a:gd name="T80" fmla="*/ 0 w 297"/>
                      <a:gd name="T81" fmla="*/ 25 h 236"/>
                      <a:gd name="T82" fmla="*/ 0 w 297"/>
                      <a:gd name="T83" fmla="*/ 25 h 236"/>
                      <a:gd name="T84" fmla="*/ 272 w 297"/>
                      <a:gd name="T85" fmla="*/ 210 h 236"/>
                      <a:gd name="T86" fmla="*/ 272 w 297"/>
                      <a:gd name="T87" fmla="*/ 223 h 236"/>
                      <a:gd name="T88" fmla="*/ 272 w 297"/>
                      <a:gd name="T89" fmla="*/ 210 h 236"/>
                      <a:gd name="T90" fmla="*/ 272 w 297"/>
                      <a:gd name="T91" fmla="*/ 210 h 236"/>
                      <a:gd name="T92" fmla="*/ 272 w 297"/>
                      <a:gd name="T93" fmla="*/ 210 h 236"/>
                      <a:gd name="T94" fmla="*/ 25 w 297"/>
                      <a:gd name="T95" fmla="*/ 210 h 236"/>
                      <a:gd name="T96" fmla="*/ 25 w 297"/>
                      <a:gd name="T97" fmla="*/ 25 h 236"/>
                      <a:gd name="T98" fmla="*/ 272 w 297"/>
                      <a:gd name="T99" fmla="*/ 25 h 236"/>
                      <a:gd name="T100" fmla="*/ 272 w 297"/>
                      <a:gd name="T101" fmla="*/ 210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97" h="236">
                        <a:moveTo>
                          <a:pt x="0" y="25"/>
                        </a:moveTo>
                        <a:lnTo>
                          <a:pt x="0" y="210"/>
                        </a:lnTo>
                        <a:lnTo>
                          <a:pt x="0" y="210"/>
                        </a:lnTo>
                        <a:lnTo>
                          <a:pt x="1" y="215"/>
                        </a:lnTo>
                        <a:lnTo>
                          <a:pt x="2" y="220"/>
                        </a:lnTo>
                        <a:lnTo>
                          <a:pt x="4" y="224"/>
                        </a:lnTo>
                        <a:lnTo>
                          <a:pt x="7" y="228"/>
                        </a:lnTo>
                        <a:lnTo>
                          <a:pt x="11" y="231"/>
                        </a:lnTo>
                        <a:lnTo>
                          <a:pt x="15" y="234"/>
                        </a:lnTo>
                        <a:lnTo>
                          <a:pt x="21" y="235"/>
                        </a:lnTo>
                        <a:lnTo>
                          <a:pt x="25" y="236"/>
                        </a:lnTo>
                        <a:lnTo>
                          <a:pt x="272" y="236"/>
                        </a:lnTo>
                        <a:lnTo>
                          <a:pt x="272" y="236"/>
                        </a:lnTo>
                        <a:lnTo>
                          <a:pt x="276" y="235"/>
                        </a:lnTo>
                        <a:lnTo>
                          <a:pt x="282" y="234"/>
                        </a:lnTo>
                        <a:lnTo>
                          <a:pt x="286" y="231"/>
                        </a:lnTo>
                        <a:lnTo>
                          <a:pt x="289" y="228"/>
                        </a:lnTo>
                        <a:lnTo>
                          <a:pt x="293" y="224"/>
                        </a:lnTo>
                        <a:lnTo>
                          <a:pt x="295" y="220"/>
                        </a:lnTo>
                        <a:lnTo>
                          <a:pt x="296" y="215"/>
                        </a:lnTo>
                        <a:lnTo>
                          <a:pt x="297" y="210"/>
                        </a:lnTo>
                        <a:lnTo>
                          <a:pt x="297" y="25"/>
                        </a:lnTo>
                        <a:lnTo>
                          <a:pt x="297" y="25"/>
                        </a:lnTo>
                        <a:lnTo>
                          <a:pt x="296" y="20"/>
                        </a:lnTo>
                        <a:lnTo>
                          <a:pt x="295" y="15"/>
                        </a:lnTo>
                        <a:lnTo>
                          <a:pt x="293" y="11"/>
                        </a:lnTo>
                        <a:lnTo>
                          <a:pt x="289" y="6"/>
                        </a:lnTo>
                        <a:lnTo>
                          <a:pt x="286" y="4"/>
                        </a:lnTo>
                        <a:lnTo>
                          <a:pt x="282" y="2"/>
                        </a:lnTo>
                        <a:lnTo>
                          <a:pt x="276" y="0"/>
                        </a:lnTo>
                        <a:lnTo>
                          <a:pt x="272" y="0"/>
                        </a:lnTo>
                        <a:lnTo>
                          <a:pt x="25" y="0"/>
                        </a:lnTo>
                        <a:lnTo>
                          <a:pt x="25" y="0"/>
                        </a:lnTo>
                        <a:lnTo>
                          <a:pt x="21" y="0"/>
                        </a:lnTo>
                        <a:lnTo>
                          <a:pt x="15" y="2"/>
                        </a:lnTo>
                        <a:lnTo>
                          <a:pt x="11" y="4"/>
                        </a:lnTo>
                        <a:lnTo>
                          <a:pt x="7" y="6"/>
                        </a:lnTo>
                        <a:lnTo>
                          <a:pt x="4" y="11"/>
                        </a:lnTo>
                        <a:lnTo>
                          <a:pt x="2" y="15"/>
                        </a:lnTo>
                        <a:lnTo>
                          <a:pt x="1" y="20"/>
                        </a:lnTo>
                        <a:lnTo>
                          <a:pt x="0" y="25"/>
                        </a:lnTo>
                        <a:lnTo>
                          <a:pt x="0" y="25"/>
                        </a:lnTo>
                        <a:close/>
                        <a:moveTo>
                          <a:pt x="272" y="210"/>
                        </a:moveTo>
                        <a:lnTo>
                          <a:pt x="272" y="223"/>
                        </a:lnTo>
                        <a:lnTo>
                          <a:pt x="272" y="210"/>
                        </a:lnTo>
                        <a:lnTo>
                          <a:pt x="272" y="210"/>
                        </a:lnTo>
                        <a:close/>
                        <a:moveTo>
                          <a:pt x="272" y="210"/>
                        </a:moveTo>
                        <a:lnTo>
                          <a:pt x="25" y="210"/>
                        </a:lnTo>
                        <a:lnTo>
                          <a:pt x="25" y="25"/>
                        </a:lnTo>
                        <a:lnTo>
                          <a:pt x="272" y="25"/>
                        </a:lnTo>
                        <a:lnTo>
                          <a:pt x="272" y="21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371475"/>
                    <a:endParaRPr lang="en-US" sz="1350" dirty="0">
                      <a:solidFill>
                        <a:srgbClr val="000000"/>
                      </a:solidFill>
                    </a:endParaRPr>
                  </a:p>
                </p:txBody>
              </p:sp>
              <p:sp>
                <p:nvSpPr>
                  <p:cNvPr id="166" name="Freeform 279">
                    <a:extLst>
                      <a:ext uri="{FF2B5EF4-FFF2-40B4-BE49-F238E27FC236}">
                        <a16:creationId xmlns:a16="http://schemas.microsoft.com/office/drawing/2014/main" xmlns="" id="{3208153B-8F98-4169-9DC9-73A1E04DC8C1}"/>
                      </a:ext>
                    </a:extLst>
                  </p:cNvPr>
                  <p:cNvSpPr>
                    <a:spLocks/>
                  </p:cNvSpPr>
                  <p:nvPr/>
                </p:nvSpPr>
                <p:spPr bwMode="auto">
                  <a:xfrm>
                    <a:off x="8709025" y="4587875"/>
                    <a:ext cx="341313" cy="190500"/>
                  </a:xfrm>
                  <a:custGeom>
                    <a:avLst/>
                    <a:gdLst>
                      <a:gd name="T0" fmla="*/ 210 w 215"/>
                      <a:gd name="T1" fmla="*/ 3 h 120"/>
                      <a:gd name="T2" fmla="*/ 210 w 215"/>
                      <a:gd name="T3" fmla="*/ 3 h 120"/>
                      <a:gd name="T4" fmla="*/ 207 w 215"/>
                      <a:gd name="T5" fmla="*/ 1 h 120"/>
                      <a:gd name="T6" fmla="*/ 202 w 215"/>
                      <a:gd name="T7" fmla="*/ 0 h 120"/>
                      <a:gd name="T8" fmla="*/ 197 w 215"/>
                      <a:gd name="T9" fmla="*/ 1 h 120"/>
                      <a:gd name="T10" fmla="*/ 193 w 215"/>
                      <a:gd name="T11" fmla="*/ 3 h 120"/>
                      <a:gd name="T12" fmla="*/ 104 w 215"/>
                      <a:gd name="T13" fmla="*/ 94 h 120"/>
                      <a:gd name="T14" fmla="*/ 81 w 215"/>
                      <a:gd name="T15" fmla="*/ 94 h 120"/>
                      <a:gd name="T16" fmla="*/ 22 w 215"/>
                      <a:gd name="T17" fmla="*/ 25 h 120"/>
                      <a:gd name="T18" fmla="*/ 22 w 215"/>
                      <a:gd name="T19" fmla="*/ 25 h 120"/>
                      <a:gd name="T20" fmla="*/ 17 w 215"/>
                      <a:gd name="T21" fmla="*/ 22 h 120"/>
                      <a:gd name="T22" fmla="*/ 13 w 215"/>
                      <a:gd name="T23" fmla="*/ 21 h 120"/>
                      <a:gd name="T24" fmla="*/ 9 w 215"/>
                      <a:gd name="T25" fmla="*/ 21 h 120"/>
                      <a:gd name="T26" fmla="*/ 4 w 215"/>
                      <a:gd name="T27" fmla="*/ 23 h 120"/>
                      <a:gd name="T28" fmla="*/ 4 w 215"/>
                      <a:gd name="T29" fmla="*/ 23 h 120"/>
                      <a:gd name="T30" fmla="*/ 1 w 215"/>
                      <a:gd name="T31" fmla="*/ 27 h 120"/>
                      <a:gd name="T32" fmla="*/ 0 w 215"/>
                      <a:gd name="T33" fmla="*/ 32 h 120"/>
                      <a:gd name="T34" fmla="*/ 0 w 215"/>
                      <a:gd name="T35" fmla="*/ 37 h 120"/>
                      <a:gd name="T36" fmla="*/ 2 w 215"/>
                      <a:gd name="T37" fmla="*/ 42 h 120"/>
                      <a:gd name="T38" fmla="*/ 54 w 215"/>
                      <a:gd name="T39" fmla="*/ 101 h 120"/>
                      <a:gd name="T40" fmla="*/ 54 w 215"/>
                      <a:gd name="T41" fmla="*/ 101 h 120"/>
                      <a:gd name="T42" fmla="*/ 52 w 215"/>
                      <a:gd name="T43" fmla="*/ 104 h 120"/>
                      <a:gd name="T44" fmla="*/ 52 w 215"/>
                      <a:gd name="T45" fmla="*/ 107 h 120"/>
                      <a:gd name="T46" fmla="*/ 52 w 215"/>
                      <a:gd name="T47" fmla="*/ 107 h 120"/>
                      <a:gd name="T48" fmla="*/ 52 w 215"/>
                      <a:gd name="T49" fmla="*/ 112 h 120"/>
                      <a:gd name="T50" fmla="*/ 56 w 215"/>
                      <a:gd name="T51" fmla="*/ 116 h 120"/>
                      <a:gd name="T52" fmla="*/ 60 w 215"/>
                      <a:gd name="T53" fmla="*/ 118 h 120"/>
                      <a:gd name="T54" fmla="*/ 65 w 215"/>
                      <a:gd name="T55" fmla="*/ 120 h 120"/>
                      <a:gd name="T56" fmla="*/ 128 w 215"/>
                      <a:gd name="T57" fmla="*/ 120 h 120"/>
                      <a:gd name="T58" fmla="*/ 128 w 215"/>
                      <a:gd name="T59" fmla="*/ 120 h 120"/>
                      <a:gd name="T60" fmla="*/ 133 w 215"/>
                      <a:gd name="T61" fmla="*/ 118 h 120"/>
                      <a:gd name="T62" fmla="*/ 137 w 215"/>
                      <a:gd name="T63" fmla="*/ 116 h 120"/>
                      <a:gd name="T64" fmla="*/ 139 w 215"/>
                      <a:gd name="T65" fmla="*/ 112 h 120"/>
                      <a:gd name="T66" fmla="*/ 140 w 215"/>
                      <a:gd name="T67" fmla="*/ 107 h 120"/>
                      <a:gd name="T68" fmla="*/ 140 w 215"/>
                      <a:gd name="T69" fmla="*/ 107 h 120"/>
                      <a:gd name="T70" fmla="*/ 139 w 215"/>
                      <a:gd name="T71" fmla="*/ 102 h 120"/>
                      <a:gd name="T72" fmla="*/ 136 w 215"/>
                      <a:gd name="T73" fmla="*/ 98 h 120"/>
                      <a:gd name="T74" fmla="*/ 212 w 215"/>
                      <a:gd name="T75" fmla="*/ 21 h 120"/>
                      <a:gd name="T76" fmla="*/ 212 w 215"/>
                      <a:gd name="T77" fmla="*/ 21 h 120"/>
                      <a:gd name="T78" fmla="*/ 214 w 215"/>
                      <a:gd name="T79" fmla="*/ 16 h 120"/>
                      <a:gd name="T80" fmla="*/ 215 w 215"/>
                      <a:gd name="T81" fmla="*/ 12 h 120"/>
                      <a:gd name="T82" fmla="*/ 214 w 215"/>
                      <a:gd name="T83" fmla="*/ 8 h 120"/>
                      <a:gd name="T84" fmla="*/ 210 w 215"/>
                      <a:gd name="T85" fmla="*/ 3 h 120"/>
                      <a:gd name="T86" fmla="*/ 210 w 215"/>
                      <a:gd name="T87" fmla="*/ 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15" h="120">
                        <a:moveTo>
                          <a:pt x="210" y="3"/>
                        </a:moveTo>
                        <a:lnTo>
                          <a:pt x="210" y="3"/>
                        </a:lnTo>
                        <a:lnTo>
                          <a:pt x="207" y="1"/>
                        </a:lnTo>
                        <a:lnTo>
                          <a:pt x="202" y="0"/>
                        </a:lnTo>
                        <a:lnTo>
                          <a:pt x="197" y="1"/>
                        </a:lnTo>
                        <a:lnTo>
                          <a:pt x="193" y="3"/>
                        </a:lnTo>
                        <a:lnTo>
                          <a:pt x="104" y="94"/>
                        </a:lnTo>
                        <a:lnTo>
                          <a:pt x="81" y="94"/>
                        </a:lnTo>
                        <a:lnTo>
                          <a:pt x="22" y="25"/>
                        </a:lnTo>
                        <a:lnTo>
                          <a:pt x="22" y="25"/>
                        </a:lnTo>
                        <a:lnTo>
                          <a:pt x="17" y="22"/>
                        </a:lnTo>
                        <a:lnTo>
                          <a:pt x="13" y="21"/>
                        </a:lnTo>
                        <a:lnTo>
                          <a:pt x="9" y="21"/>
                        </a:lnTo>
                        <a:lnTo>
                          <a:pt x="4" y="23"/>
                        </a:lnTo>
                        <a:lnTo>
                          <a:pt x="4" y="23"/>
                        </a:lnTo>
                        <a:lnTo>
                          <a:pt x="1" y="27"/>
                        </a:lnTo>
                        <a:lnTo>
                          <a:pt x="0" y="32"/>
                        </a:lnTo>
                        <a:lnTo>
                          <a:pt x="0" y="37"/>
                        </a:lnTo>
                        <a:lnTo>
                          <a:pt x="2" y="42"/>
                        </a:lnTo>
                        <a:lnTo>
                          <a:pt x="54" y="101"/>
                        </a:lnTo>
                        <a:lnTo>
                          <a:pt x="54" y="101"/>
                        </a:lnTo>
                        <a:lnTo>
                          <a:pt x="52" y="104"/>
                        </a:lnTo>
                        <a:lnTo>
                          <a:pt x="52" y="107"/>
                        </a:lnTo>
                        <a:lnTo>
                          <a:pt x="52" y="107"/>
                        </a:lnTo>
                        <a:lnTo>
                          <a:pt x="52" y="112"/>
                        </a:lnTo>
                        <a:lnTo>
                          <a:pt x="56" y="116"/>
                        </a:lnTo>
                        <a:lnTo>
                          <a:pt x="60" y="118"/>
                        </a:lnTo>
                        <a:lnTo>
                          <a:pt x="65" y="120"/>
                        </a:lnTo>
                        <a:lnTo>
                          <a:pt x="128" y="120"/>
                        </a:lnTo>
                        <a:lnTo>
                          <a:pt x="128" y="120"/>
                        </a:lnTo>
                        <a:lnTo>
                          <a:pt x="133" y="118"/>
                        </a:lnTo>
                        <a:lnTo>
                          <a:pt x="137" y="116"/>
                        </a:lnTo>
                        <a:lnTo>
                          <a:pt x="139" y="112"/>
                        </a:lnTo>
                        <a:lnTo>
                          <a:pt x="140" y="107"/>
                        </a:lnTo>
                        <a:lnTo>
                          <a:pt x="140" y="107"/>
                        </a:lnTo>
                        <a:lnTo>
                          <a:pt x="139" y="102"/>
                        </a:lnTo>
                        <a:lnTo>
                          <a:pt x="136" y="98"/>
                        </a:lnTo>
                        <a:lnTo>
                          <a:pt x="212" y="21"/>
                        </a:lnTo>
                        <a:lnTo>
                          <a:pt x="212" y="21"/>
                        </a:lnTo>
                        <a:lnTo>
                          <a:pt x="214" y="16"/>
                        </a:lnTo>
                        <a:lnTo>
                          <a:pt x="215" y="12"/>
                        </a:lnTo>
                        <a:lnTo>
                          <a:pt x="214" y="8"/>
                        </a:lnTo>
                        <a:lnTo>
                          <a:pt x="210" y="3"/>
                        </a:lnTo>
                        <a:lnTo>
                          <a:pt x="210" y="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371475"/>
                    <a:endParaRPr lang="en-US" sz="1350" dirty="0">
                      <a:solidFill>
                        <a:srgbClr val="000000"/>
                      </a:solidFill>
                    </a:endParaRPr>
                  </a:p>
                </p:txBody>
              </p:sp>
            </p:grpSp>
            <p:grpSp>
              <p:nvGrpSpPr>
                <p:cNvPr id="150" name="Group 18692">
                  <a:extLst>
                    <a:ext uri="{FF2B5EF4-FFF2-40B4-BE49-F238E27FC236}">
                      <a16:creationId xmlns:a16="http://schemas.microsoft.com/office/drawing/2014/main" xmlns="" id="{71022733-75A5-4D5F-A799-49F9F34694B6}"/>
                    </a:ext>
                  </a:extLst>
                </p:cNvPr>
                <p:cNvGrpSpPr/>
                <p:nvPr/>
              </p:nvGrpSpPr>
              <p:grpSpPr>
                <a:xfrm>
                  <a:off x="6334125" y="3883025"/>
                  <a:ext cx="590551" cy="415925"/>
                  <a:chOff x="6334125" y="3883025"/>
                  <a:chExt cx="590551" cy="415925"/>
                </a:xfrm>
                <a:solidFill>
                  <a:schemeClr val="tx1">
                    <a:lumMod val="40000"/>
                    <a:lumOff val="60000"/>
                  </a:schemeClr>
                </a:solidFill>
              </p:grpSpPr>
              <p:sp>
                <p:nvSpPr>
                  <p:cNvPr id="162" name="Freeform 280">
                    <a:extLst>
                      <a:ext uri="{FF2B5EF4-FFF2-40B4-BE49-F238E27FC236}">
                        <a16:creationId xmlns:a16="http://schemas.microsoft.com/office/drawing/2014/main" xmlns="" id="{486680E3-4B28-4B33-9509-C5F2C870543C}"/>
                      </a:ext>
                    </a:extLst>
                  </p:cNvPr>
                  <p:cNvSpPr>
                    <a:spLocks noEditPoints="1"/>
                  </p:cNvSpPr>
                  <p:nvPr/>
                </p:nvSpPr>
                <p:spPr bwMode="auto">
                  <a:xfrm>
                    <a:off x="6334125" y="3927475"/>
                    <a:ext cx="406400" cy="317500"/>
                  </a:xfrm>
                  <a:custGeom>
                    <a:avLst/>
                    <a:gdLst>
                      <a:gd name="T0" fmla="*/ 0 w 256"/>
                      <a:gd name="T1" fmla="*/ 10 h 200"/>
                      <a:gd name="T2" fmla="*/ 1 w 256"/>
                      <a:gd name="T3" fmla="*/ 191 h 200"/>
                      <a:gd name="T4" fmla="*/ 1 w 256"/>
                      <a:gd name="T5" fmla="*/ 191 h 200"/>
                      <a:gd name="T6" fmla="*/ 2 w 256"/>
                      <a:gd name="T7" fmla="*/ 194 h 200"/>
                      <a:gd name="T8" fmla="*/ 3 w 256"/>
                      <a:gd name="T9" fmla="*/ 198 h 200"/>
                      <a:gd name="T10" fmla="*/ 6 w 256"/>
                      <a:gd name="T11" fmla="*/ 199 h 200"/>
                      <a:gd name="T12" fmla="*/ 10 w 256"/>
                      <a:gd name="T13" fmla="*/ 200 h 200"/>
                      <a:gd name="T14" fmla="*/ 249 w 256"/>
                      <a:gd name="T15" fmla="*/ 199 h 200"/>
                      <a:gd name="T16" fmla="*/ 249 w 256"/>
                      <a:gd name="T17" fmla="*/ 199 h 200"/>
                      <a:gd name="T18" fmla="*/ 252 w 256"/>
                      <a:gd name="T19" fmla="*/ 198 h 200"/>
                      <a:gd name="T20" fmla="*/ 254 w 256"/>
                      <a:gd name="T21" fmla="*/ 195 h 200"/>
                      <a:gd name="T22" fmla="*/ 256 w 256"/>
                      <a:gd name="T23" fmla="*/ 193 h 200"/>
                      <a:gd name="T24" fmla="*/ 256 w 256"/>
                      <a:gd name="T25" fmla="*/ 190 h 200"/>
                      <a:gd name="T26" fmla="*/ 255 w 256"/>
                      <a:gd name="T27" fmla="*/ 8 h 200"/>
                      <a:gd name="T28" fmla="*/ 255 w 256"/>
                      <a:gd name="T29" fmla="*/ 8 h 200"/>
                      <a:gd name="T30" fmla="*/ 255 w 256"/>
                      <a:gd name="T31" fmla="*/ 6 h 200"/>
                      <a:gd name="T32" fmla="*/ 253 w 256"/>
                      <a:gd name="T33" fmla="*/ 2 h 200"/>
                      <a:gd name="T34" fmla="*/ 251 w 256"/>
                      <a:gd name="T35" fmla="*/ 0 h 200"/>
                      <a:gd name="T36" fmla="*/ 248 w 256"/>
                      <a:gd name="T37" fmla="*/ 0 h 200"/>
                      <a:gd name="T38" fmla="*/ 9 w 256"/>
                      <a:gd name="T39" fmla="*/ 1 h 200"/>
                      <a:gd name="T40" fmla="*/ 9 w 256"/>
                      <a:gd name="T41" fmla="*/ 1 h 200"/>
                      <a:gd name="T42" fmla="*/ 5 w 256"/>
                      <a:gd name="T43" fmla="*/ 2 h 200"/>
                      <a:gd name="T44" fmla="*/ 2 w 256"/>
                      <a:gd name="T45" fmla="*/ 3 h 200"/>
                      <a:gd name="T46" fmla="*/ 1 w 256"/>
                      <a:gd name="T47" fmla="*/ 7 h 200"/>
                      <a:gd name="T48" fmla="*/ 0 w 256"/>
                      <a:gd name="T49" fmla="*/ 10 h 200"/>
                      <a:gd name="T50" fmla="*/ 0 w 256"/>
                      <a:gd name="T51" fmla="*/ 10 h 200"/>
                      <a:gd name="T52" fmla="*/ 18 w 256"/>
                      <a:gd name="T53" fmla="*/ 20 h 200"/>
                      <a:gd name="T54" fmla="*/ 238 w 256"/>
                      <a:gd name="T55" fmla="*/ 19 h 200"/>
                      <a:gd name="T56" fmla="*/ 238 w 256"/>
                      <a:gd name="T57" fmla="*/ 180 h 200"/>
                      <a:gd name="T58" fmla="*/ 19 w 256"/>
                      <a:gd name="T59" fmla="*/ 181 h 200"/>
                      <a:gd name="T60" fmla="*/ 18 w 256"/>
                      <a:gd name="T61" fmla="*/ 2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56" h="200">
                        <a:moveTo>
                          <a:pt x="0" y="10"/>
                        </a:moveTo>
                        <a:lnTo>
                          <a:pt x="1" y="191"/>
                        </a:lnTo>
                        <a:lnTo>
                          <a:pt x="1" y="191"/>
                        </a:lnTo>
                        <a:lnTo>
                          <a:pt x="2" y="194"/>
                        </a:lnTo>
                        <a:lnTo>
                          <a:pt x="3" y="198"/>
                        </a:lnTo>
                        <a:lnTo>
                          <a:pt x="6" y="199"/>
                        </a:lnTo>
                        <a:lnTo>
                          <a:pt x="10" y="200"/>
                        </a:lnTo>
                        <a:lnTo>
                          <a:pt x="249" y="199"/>
                        </a:lnTo>
                        <a:lnTo>
                          <a:pt x="249" y="199"/>
                        </a:lnTo>
                        <a:lnTo>
                          <a:pt x="252" y="198"/>
                        </a:lnTo>
                        <a:lnTo>
                          <a:pt x="254" y="195"/>
                        </a:lnTo>
                        <a:lnTo>
                          <a:pt x="256" y="193"/>
                        </a:lnTo>
                        <a:lnTo>
                          <a:pt x="256" y="190"/>
                        </a:lnTo>
                        <a:lnTo>
                          <a:pt x="255" y="8"/>
                        </a:lnTo>
                        <a:lnTo>
                          <a:pt x="255" y="8"/>
                        </a:lnTo>
                        <a:lnTo>
                          <a:pt x="255" y="6"/>
                        </a:lnTo>
                        <a:lnTo>
                          <a:pt x="253" y="2"/>
                        </a:lnTo>
                        <a:lnTo>
                          <a:pt x="251" y="0"/>
                        </a:lnTo>
                        <a:lnTo>
                          <a:pt x="248" y="0"/>
                        </a:lnTo>
                        <a:lnTo>
                          <a:pt x="9" y="1"/>
                        </a:lnTo>
                        <a:lnTo>
                          <a:pt x="9" y="1"/>
                        </a:lnTo>
                        <a:lnTo>
                          <a:pt x="5" y="2"/>
                        </a:lnTo>
                        <a:lnTo>
                          <a:pt x="2" y="3"/>
                        </a:lnTo>
                        <a:lnTo>
                          <a:pt x="1" y="7"/>
                        </a:lnTo>
                        <a:lnTo>
                          <a:pt x="0" y="10"/>
                        </a:lnTo>
                        <a:lnTo>
                          <a:pt x="0" y="10"/>
                        </a:lnTo>
                        <a:close/>
                        <a:moveTo>
                          <a:pt x="18" y="20"/>
                        </a:moveTo>
                        <a:lnTo>
                          <a:pt x="238" y="19"/>
                        </a:lnTo>
                        <a:lnTo>
                          <a:pt x="238" y="180"/>
                        </a:lnTo>
                        <a:lnTo>
                          <a:pt x="19" y="181"/>
                        </a:lnTo>
                        <a:lnTo>
                          <a:pt x="18" y="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371475"/>
                    <a:endParaRPr lang="en-US" sz="1350" dirty="0">
                      <a:solidFill>
                        <a:srgbClr val="000000"/>
                      </a:solidFill>
                    </a:endParaRPr>
                  </a:p>
                </p:txBody>
              </p:sp>
              <p:sp>
                <p:nvSpPr>
                  <p:cNvPr id="163" name="Freeform 281">
                    <a:extLst>
                      <a:ext uri="{FF2B5EF4-FFF2-40B4-BE49-F238E27FC236}">
                        <a16:creationId xmlns:a16="http://schemas.microsoft.com/office/drawing/2014/main" xmlns="" id="{A11F5058-AF80-467C-B335-C0AC72D7519A}"/>
                      </a:ext>
                    </a:extLst>
                  </p:cNvPr>
                  <p:cNvSpPr>
                    <a:spLocks/>
                  </p:cNvSpPr>
                  <p:nvPr/>
                </p:nvSpPr>
                <p:spPr bwMode="auto">
                  <a:xfrm>
                    <a:off x="6340475" y="4276725"/>
                    <a:ext cx="406400" cy="19050"/>
                  </a:xfrm>
                  <a:custGeom>
                    <a:avLst/>
                    <a:gdLst>
                      <a:gd name="T0" fmla="*/ 0 w 256"/>
                      <a:gd name="T1" fmla="*/ 6 h 12"/>
                      <a:gd name="T2" fmla="*/ 0 w 256"/>
                      <a:gd name="T3" fmla="*/ 6 h 12"/>
                      <a:gd name="T4" fmla="*/ 0 w 256"/>
                      <a:gd name="T5" fmla="*/ 8 h 12"/>
                      <a:gd name="T6" fmla="*/ 1 w 256"/>
                      <a:gd name="T7" fmla="*/ 9 h 12"/>
                      <a:gd name="T8" fmla="*/ 3 w 256"/>
                      <a:gd name="T9" fmla="*/ 11 h 12"/>
                      <a:gd name="T10" fmla="*/ 6 w 256"/>
                      <a:gd name="T11" fmla="*/ 12 h 12"/>
                      <a:gd name="T12" fmla="*/ 251 w 256"/>
                      <a:gd name="T13" fmla="*/ 11 h 12"/>
                      <a:gd name="T14" fmla="*/ 251 w 256"/>
                      <a:gd name="T15" fmla="*/ 11 h 12"/>
                      <a:gd name="T16" fmla="*/ 252 w 256"/>
                      <a:gd name="T17" fmla="*/ 9 h 12"/>
                      <a:gd name="T18" fmla="*/ 255 w 256"/>
                      <a:gd name="T19" fmla="*/ 8 h 12"/>
                      <a:gd name="T20" fmla="*/ 256 w 256"/>
                      <a:gd name="T21" fmla="*/ 7 h 12"/>
                      <a:gd name="T22" fmla="*/ 256 w 256"/>
                      <a:gd name="T23" fmla="*/ 5 h 12"/>
                      <a:gd name="T24" fmla="*/ 256 w 256"/>
                      <a:gd name="T25" fmla="*/ 5 h 12"/>
                      <a:gd name="T26" fmla="*/ 256 w 256"/>
                      <a:gd name="T27" fmla="*/ 5 h 12"/>
                      <a:gd name="T28" fmla="*/ 256 w 256"/>
                      <a:gd name="T29" fmla="*/ 3 h 12"/>
                      <a:gd name="T30" fmla="*/ 255 w 256"/>
                      <a:gd name="T31" fmla="*/ 2 h 12"/>
                      <a:gd name="T32" fmla="*/ 252 w 256"/>
                      <a:gd name="T33" fmla="*/ 1 h 12"/>
                      <a:gd name="T34" fmla="*/ 250 w 256"/>
                      <a:gd name="T35" fmla="*/ 0 h 12"/>
                      <a:gd name="T36" fmla="*/ 6 w 256"/>
                      <a:gd name="T37" fmla="*/ 1 h 12"/>
                      <a:gd name="T38" fmla="*/ 6 w 256"/>
                      <a:gd name="T39" fmla="*/ 1 h 12"/>
                      <a:gd name="T40" fmla="*/ 3 w 256"/>
                      <a:gd name="T41" fmla="*/ 2 h 12"/>
                      <a:gd name="T42" fmla="*/ 1 w 256"/>
                      <a:gd name="T43" fmla="*/ 3 h 12"/>
                      <a:gd name="T44" fmla="*/ 0 w 256"/>
                      <a:gd name="T45" fmla="*/ 4 h 12"/>
                      <a:gd name="T46" fmla="*/ 0 w 256"/>
                      <a:gd name="T47" fmla="*/ 6 h 12"/>
                      <a:gd name="T48" fmla="*/ 0 w 256"/>
                      <a:gd name="T4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56" h="12">
                        <a:moveTo>
                          <a:pt x="0" y="6"/>
                        </a:moveTo>
                        <a:lnTo>
                          <a:pt x="0" y="6"/>
                        </a:lnTo>
                        <a:lnTo>
                          <a:pt x="0" y="8"/>
                        </a:lnTo>
                        <a:lnTo>
                          <a:pt x="1" y="9"/>
                        </a:lnTo>
                        <a:lnTo>
                          <a:pt x="3" y="11"/>
                        </a:lnTo>
                        <a:lnTo>
                          <a:pt x="6" y="12"/>
                        </a:lnTo>
                        <a:lnTo>
                          <a:pt x="251" y="11"/>
                        </a:lnTo>
                        <a:lnTo>
                          <a:pt x="251" y="11"/>
                        </a:lnTo>
                        <a:lnTo>
                          <a:pt x="252" y="9"/>
                        </a:lnTo>
                        <a:lnTo>
                          <a:pt x="255" y="8"/>
                        </a:lnTo>
                        <a:lnTo>
                          <a:pt x="256" y="7"/>
                        </a:lnTo>
                        <a:lnTo>
                          <a:pt x="256" y="5"/>
                        </a:lnTo>
                        <a:lnTo>
                          <a:pt x="256" y="5"/>
                        </a:lnTo>
                        <a:lnTo>
                          <a:pt x="256" y="5"/>
                        </a:lnTo>
                        <a:lnTo>
                          <a:pt x="256" y="3"/>
                        </a:lnTo>
                        <a:lnTo>
                          <a:pt x="255" y="2"/>
                        </a:lnTo>
                        <a:lnTo>
                          <a:pt x="252" y="1"/>
                        </a:lnTo>
                        <a:lnTo>
                          <a:pt x="250" y="0"/>
                        </a:lnTo>
                        <a:lnTo>
                          <a:pt x="6" y="1"/>
                        </a:lnTo>
                        <a:lnTo>
                          <a:pt x="6" y="1"/>
                        </a:lnTo>
                        <a:lnTo>
                          <a:pt x="3" y="2"/>
                        </a:lnTo>
                        <a:lnTo>
                          <a:pt x="1" y="3"/>
                        </a:lnTo>
                        <a:lnTo>
                          <a:pt x="0" y="4"/>
                        </a:lnTo>
                        <a:lnTo>
                          <a:pt x="0" y="6"/>
                        </a:lnTo>
                        <a:lnTo>
                          <a:pt x="0" y="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371475"/>
                    <a:endParaRPr lang="en-US" sz="1350" dirty="0">
                      <a:solidFill>
                        <a:srgbClr val="000000"/>
                      </a:solidFill>
                    </a:endParaRPr>
                  </a:p>
                </p:txBody>
              </p:sp>
              <p:sp>
                <p:nvSpPr>
                  <p:cNvPr id="164" name="Freeform 282">
                    <a:extLst>
                      <a:ext uri="{FF2B5EF4-FFF2-40B4-BE49-F238E27FC236}">
                        <a16:creationId xmlns:a16="http://schemas.microsoft.com/office/drawing/2014/main" xmlns="" id="{32004A62-BA52-4B27-A493-220F9A7C3325}"/>
                      </a:ext>
                    </a:extLst>
                  </p:cNvPr>
                  <p:cNvSpPr>
                    <a:spLocks noEditPoints="1"/>
                  </p:cNvSpPr>
                  <p:nvPr/>
                </p:nvSpPr>
                <p:spPr bwMode="auto">
                  <a:xfrm>
                    <a:off x="6770688" y="3883025"/>
                    <a:ext cx="153988" cy="415925"/>
                  </a:xfrm>
                  <a:custGeom>
                    <a:avLst/>
                    <a:gdLst>
                      <a:gd name="T0" fmla="*/ 1 w 97"/>
                      <a:gd name="T1" fmla="*/ 254 h 262"/>
                      <a:gd name="T2" fmla="*/ 2 w 97"/>
                      <a:gd name="T3" fmla="*/ 256 h 262"/>
                      <a:gd name="T4" fmla="*/ 7 w 97"/>
                      <a:gd name="T5" fmla="*/ 262 h 262"/>
                      <a:gd name="T6" fmla="*/ 88 w 97"/>
                      <a:gd name="T7" fmla="*/ 262 h 262"/>
                      <a:gd name="T8" fmla="*/ 91 w 97"/>
                      <a:gd name="T9" fmla="*/ 261 h 262"/>
                      <a:gd name="T10" fmla="*/ 95 w 97"/>
                      <a:gd name="T11" fmla="*/ 256 h 262"/>
                      <a:gd name="T12" fmla="*/ 95 w 97"/>
                      <a:gd name="T13" fmla="*/ 7 h 262"/>
                      <a:gd name="T14" fmla="*/ 94 w 97"/>
                      <a:gd name="T15" fmla="*/ 4 h 262"/>
                      <a:gd name="T16" fmla="*/ 90 w 97"/>
                      <a:gd name="T17" fmla="*/ 0 h 262"/>
                      <a:gd name="T18" fmla="*/ 8 w 97"/>
                      <a:gd name="T19" fmla="*/ 0 h 262"/>
                      <a:gd name="T20" fmla="*/ 4 w 97"/>
                      <a:gd name="T21" fmla="*/ 1 h 262"/>
                      <a:gd name="T22" fmla="*/ 0 w 97"/>
                      <a:gd name="T23" fmla="*/ 5 h 262"/>
                      <a:gd name="T24" fmla="*/ 0 w 97"/>
                      <a:gd name="T25" fmla="*/ 8 h 262"/>
                      <a:gd name="T26" fmla="*/ 40 w 97"/>
                      <a:gd name="T27" fmla="*/ 233 h 262"/>
                      <a:gd name="T28" fmla="*/ 43 w 97"/>
                      <a:gd name="T29" fmla="*/ 227 h 262"/>
                      <a:gd name="T30" fmla="*/ 48 w 97"/>
                      <a:gd name="T31" fmla="*/ 225 h 262"/>
                      <a:gd name="T32" fmla="*/ 52 w 97"/>
                      <a:gd name="T33" fmla="*/ 226 h 262"/>
                      <a:gd name="T34" fmla="*/ 57 w 97"/>
                      <a:gd name="T35" fmla="*/ 230 h 262"/>
                      <a:gd name="T36" fmla="*/ 57 w 97"/>
                      <a:gd name="T37" fmla="*/ 233 h 262"/>
                      <a:gd name="T38" fmla="*/ 55 w 97"/>
                      <a:gd name="T39" fmla="*/ 240 h 262"/>
                      <a:gd name="T40" fmla="*/ 48 w 97"/>
                      <a:gd name="T41" fmla="*/ 242 h 262"/>
                      <a:gd name="T42" fmla="*/ 45 w 97"/>
                      <a:gd name="T43" fmla="*/ 242 h 262"/>
                      <a:gd name="T44" fmla="*/ 41 w 97"/>
                      <a:gd name="T45" fmla="*/ 237 h 262"/>
                      <a:gd name="T46" fmla="*/ 40 w 97"/>
                      <a:gd name="T47" fmla="*/ 233 h 262"/>
                      <a:gd name="T48" fmla="*/ 10 w 97"/>
                      <a:gd name="T49" fmla="*/ 35 h 262"/>
                      <a:gd name="T50" fmla="*/ 12 w 97"/>
                      <a:gd name="T51" fmla="*/ 30 h 262"/>
                      <a:gd name="T52" fmla="*/ 18 w 97"/>
                      <a:gd name="T53" fmla="*/ 28 h 262"/>
                      <a:gd name="T54" fmla="*/ 78 w 97"/>
                      <a:gd name="T55" fmla="*/ 27 h 262"/>
                      <a:gd name="T56" fmla="*/ 82 w 97"/>
                      <a:gd name="T57" fmla="*/ 29 h 262"/>
                      <a:gd name="T58" fmla="*/ 85 w 97"/>
                      <a:gd name="T59" fmla="*/ 35 h 262"/>
                      <a:gd name="T60" fmla="*/ 85 w 97"/>
                      <a:gd name="T61" fmla="*/ 37 h 262"/>
                      <a:gd name="T62" fmla="*/ 80 w 97"/>
                      <a:gd name="T63" fmla="*/ 41 h 262"/>
                      <a:gd name="T64" fmla="*/ 18 w 97"/>
                      <a:gd name="T65" fmla="*/ 42 h 262"/>
                      <a:gd name="T66" fmla="*/ 14 w 97"/>
                      <a:gd name="T67" fmla="*/ 41 h 262"/>
                      <a:gd name="T68" fmla="*/ 11 w 97"/>
                      <a:gd name="T69" fmla="*/ 38 h 262"/>
                      <a:gd name="T70" fmla="*/ 10 w 97"/>
                      <a:gd name="T71" fmla="*/ 35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7" h="262">
                        <a:moveTo>
                          <a:pt x="0" y="8"/>
                        </a:moveTo>
                        <a:lnTo>
                          <a:pt x="1" y="254"/>
                        </a:lnTo>
                        <a:lnTo>
                          <a:pt x="1" y="254"/>
                        </a:lnTo>
                        <a:lnTo>
                          <a:pt x="2" y="256"/>
                        </a:lnTo>
                        <a:lnTo>
                          <a:pt x="3" y="260"/>
                        </a:lnTo>
                        <a:lnTo>
                          <a:pt x="7" y="262"/>
                        </a:lnTo>
                        <a:lnTo>
                          <a:pt x="10" y="262"/>
                        </a:lnTo>
                        <a:lnTo>
                          <a:pt x="88" y="262"/>
                        </a:lnTo>
                        <a:lnTo>
                          <a:pt x="88" y="262"/>
                        </a:lnTo>
                        <a:lnTo>
                          <a:pt x="91" y="261"/>
                        </a:lnTo>
                        <a:lnTo>
                          <a:pt x="94" y="259"/>
                        </a:lnTo>
                        <a:lnTo>
                          <a:pt x="95" y="256"/>
                        </a:lnTo>
                        <a:lnTo>
                          <a:pt x="97" y="253"/>
                        </a:lnTo>
                        <a:lnTo>
                          <a:pt x="95" y="7"/>
                        </a:lnTo>
                        <a:lnTo>
                          <a:pt x="95" y="7"/>
                        </a:lnTo>
                        <a:lnTo>
                          <a:pt x="94" y="4"/>
                        </a:lnTo>
                        <a:lnTo>
                          <a:pt x="93" y="2"/>
                        </a:lnTo>
                        <a:lnTo>
                          <a:pt x="90" y="0"/>
                        </a:lnTo>
                        <a:lnTo>
                          <a:pt x="87" y="0"/>
                        </a:lnTo>
                        <a:lnTo>
                          <a:pt x="8" y="0"/>
                        </a:lnTo>
                        <a:lnTo>
                          <a:pt x="8" y="0"/>
                        </a:lnTo>
                        <a:lnTo>
                          <a:pt x="4" y="1"/>
                        </a:lnTo>
                        <a:lnTo>
                          <a:pt x="2" y="2"/>
                        </a:lnTo>
                        <a:lnTo>
                          <a:pt x="0" y="5"/>
                        </a:lnTo>
                        <a:lnTo>
                          <a:pt x="0" y="8"/>
                        </a:lnTo>
                        <a:lnTo>
                          <a:pt x="0" y="8"/>
                        </a:lnTo>
                        <a:close/>
                        <a:moveTo>
                          <a:pt x="40" y="233"/>
                        </a:moveTo>
                        <a:lnTo>
                          <a:pt x="40" y="233"/>
                        </a:lnTo>
                        <a:lnTo>
                          <a:pt x="41" y="230"/>
                        </a:lnTo>
                        <a:lnTo>
                          <a:pt x="43" y="227"/>
                        </a:lnTo>
                        <a:lnTo>
                          <a:pt x="45" y="226"/>
                        </a:lnTo>
                        <a:lnTo>
                          <a:pt x="48" y="225"/>
                        </a:lnTo>
                        <a:lnTo>
                          <a:pt x="48" y="225"/>
                        </a:lnTo>
                        <a:lnTo>
                          <a:pt x="52" y="226"/>
                        </a:lnTo>
                        <a:lnTo>
                          <a:pt x="55" y="227"/>
                        </a:lnTo>
                        <a:lnTo>
                          <a:pt x="57" y="230"/>
                        </a:lnTo>
                        <a:lnTo>
                          <a:pt x="57" y="233"/>
                        </a:lnTo>
                        <a:lnTo>
                          <a:pt x="57" y="233"/>
                        </a:lnTo>
                        <a:lnTo>
                          <a:pt x="57" y="237"/>
                        </a:lnTo>
                        <a:lnTo>
                          <a:pt x="55" y="240"/>
                        </a:lnTo>
                        <a:lnTo>
                          <a:pt x="52" y="241"/>
                        </a:lnTo>
                        <a:lnTo>
                          <a:pt x="48" y="242"/>
                        </a:lnTo>
                        <a:lnTo>
                          <a:pt x="48" y="242"/>
                        </a:lnTo>
                        <a:lnTo>
                          <a:pt x="45" y="242"/>
                        </a:lnTo>
                        <a:lnTo>
                          <a:pt x="43" y="240"/>
                        </a:lnTo>
                        <a:lnTo>
                          <a:pt x="41" y="237"/>
                        </a:lnTo>
                        <a:lnTo>
                          <a:pt x="40" y="233"/>
                        </a:lnTo>
                        <a:lnTo>
                          <a:pt x="40" y="233"/>
                        </a:lnTo>
                        <a:close/>
                        <a:moveTo>
                          <a:pt x="10" y="35"/>
                        </a:moveTo>
                        <a:lnTo>
                          <a:pt x="10" y="35"/>
                        </a:lnTo>
                        <a:lnTo>
                          <a:pt x="11" y="32"/>
                        </a:lnTo>
                        <a:lnTo>
                          <a:pt x="12" y="30"/>
                        </a:lnTo>
                        <a:lnTo>
                          <a:pt x="14" y="28"/>
                        </a:lnTo>
                        <a:lnTo>
                          <a:pt x="18" y="28"/>
                        </a:lnTo>
                        <a:lnTo>
                          <a:pt x="78" y="27"/>
                        </a:lnTo>
                        <a:lnTo>
                          <a:pt x="78" y="27"/>
                        </a:lnTo>
                        <a:lnTo>
                          <a:pt x="80" y="28"/>
                        </a:lnTo>
                        <a:lnTo>
                          <a:pt x="82" y="29"/>
                        </a:lnTo>
                        <a:lnTo>
                          <a:pt x="85" y="31"/>
                        </a:lnTo>
                        <a:lnTo>
                          <a:pt x="85" y="35"/>
                        </a:lnTo>
                        <a:lnTo>
                          <a:pt x="85" y="35"/>
                        </a:lnTo>
                        <a:lnTo>
                          <a:pt x="85" y="37"/>
                        </a:lnTo>
                        <a:lnTo>
                          <a:pt x="83" y="40"/>
                        </a:lnTo>
                        <a:lnTo>
                          <a:pt x="80" y="41"/>
                        </a:lnTo>
                        <a:lnTo>
                          <a:pt x="78" y="42"/>
                        </a:lnTo>
                        <a:lnTo>
                          <a:pt x="18" y="42"/>
                        </a:lnTo>
                        <a:lnTo>
                          <a:pt x="18" y="42"/>
                        </a:lnTo>
                        <a:lnTo>
                          <a:pt x="14" y="41"/>
                        </a:lnTo>
                        <a:lnTo>
                          <a:pt x="12" y="40"/>
                        </a:lnTo>
                        <a:lnTo>
                          <a:pt x="11" y="38"/>
                        </a:lnTo>
                        <a:lnTo>
                          <a:pt x="10" y="35"/>
                        </a:lnTo>
                        <a:lnTo>
                          <a:pt x="10" y="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371475"/>
                    <a:endParaRPr lang="en-US" sz="1350" dirty="0">
                      <a:solidFill>
                        <a:srgbClr val="000000"/>
                      </a:solidFill>
                    </a:endParaRPr>
                  </a:p>
                </p:txBody>
              </p:sp>
            </p:grpSp>
            <p:grpSp>
              <p:nvGrpSpPr>
                <p:cNvPr id="151" name="Group 18690">
                  <a:extLst>
                    <a:ext uri="{FF2B5EF4-FFF2-40B4-BE49-F238E27FC236}">
                      <a16:creationId xmlns:a16="http://schemas.microsoft.com/office/drawing/2014/main" xmlns="" id="{44849532-F880-4FFE-B64B-E5FCAC87F078}"/>
                    </a:ext>
                  </a:extLst>
                </p:cNvPr>
                <p:cNvGrpSpPr/>
                <p:nvPr/>
              </p:nvGrpSpPr>
              <p:grpSpPr>
                <a:xfrm>
                  <a:off x="6340475" y="5605463"/>
                  <a:ext cx="630238" cy="404812"/>
                  <a:chOff x="6340475" y="5605463"/>
                  <a:chExt cx="630238" cy="404812"/>
                </a:xfrm>
                <a:solidFill>
                  <a:schemeClr val="tx1">
                    <a:lumMod val="40000"/>
                    <a:lumOff val="60000"/>
                  </a:schemeClr>
                </a:solidFill>
              </p:grpSpPr>
              <p:sp>
                <p:nvSpPr>
                  <p:cNvPr id="160" name="Freeform 283">
                    <a:extLst>
                      <a:ext uri="{FF2B5EF4-FFF2-40B4-BE49-F238E27FC236}">
                        <a16:creationId xmlns:a16="http://schemas.microsoft.com/office/drawing/2014/main" xmlns="" id="{8FA6A2B4-EB70-407D-A297-64EFF4EB9B32}"/>
                      </a:ext>
                    </a:extLst>
                  </p:cNvPr>
                  <p:cNvSpPr>
                    <a:spLocks noEditPoints="1"/>
                  </p:cNvSpPr>
                  <p:nvPr/>
                </p:nvSpPr>
                <p:spPr bwMode="auto">
                  <a:xfrm>
                    <a:off x="6378575" y="5605463"/>
                    <a:ext cx="554038" cy="355600"/>
                  </a:xfrm>
                  <a:custGeom>
                    <a:avLst/>
                    <a:gdLst>
                      <a:gd name="T0" fmla="*/ 0 w 349"/>
                      <a:gd name="T1" fmla="*/ 9 h 224"/>
                      <a:gd name="T2" fmla="*/ 0 w 349"/>
                      <a:gd name="T3" fmla="*/ 224 h 224"/>
                      <a:gd name="T4" fmla="*/ 349 w 349"/>
                      <a:gd name="T5" fmla="*/ 224 h 224"/>
                      <a:gd name="T6" fmla="*/ 349 w 349"/>
                      <a:gd name="T7" fmla="*/ 9 h 224"/>
                      <a:gd name="T8" fmla="*/ 349 w 349"/>
                      <a:gd name="T9" fmla="*/ 9 h 224"/>
                      <a:gd name="T10" fmla="*/ 348 w 349"/>
                      <a:gd name="T11" fmla="*/ 4 h 224"/>
                      <a:gd name="T12" fmla="*/ 346 w 349"/>
                      <a:gd name="T13" fmla="*/ 2 h 224"/>
                      <a:gd name="T14" fmla="*/ 344 w 349"/>
                      <a:gd name="T15" fmla="*/ 0 h 224"/>
                      <a:gd name="T16" fmla="*/ 339 w 349"/>
                      <a:gd name="T17" fmla="*/ 0 h 224"/>
                      <a:gd name="T18" fmla="*/ 9 w 349"/>
                      <a:gd name="T19" fmla="*/ 0 h 224"/>
                      <a:gd name="T20" fmla="*/ 9 w 349"/>
                      <a:gd name="T21" fmla="*/ 0 h 224"/>
                      <a:gd name="T22" fmla="*/ 6 w 349"/>
                      <a:gd name="T23" fmla="*/ 1 h 224"/>
                      <a:gd name="T24" fmla="*/ 2 w 349"/>
                      <a:gd name="T25" fmla="*/ 3 h 224"/>
                      <a:gd name="T26" fmla="*/ 1 w 349"/>
                      <a:gd name="T27" fmla="*/ 5 h 224"/>
                      <a:gd name="T28" fmla="*/ 0 w 349"/>
                      <a:gd name="T29" fmla="*/ 9 h 224"/>
                      <a:gd name="T30" fmla="*/ 0 w 349"/>
                      <a:gd name="T31" fmla="*/ 9 h 224"/>
                      <a:gd name="T32" fmla="*/ 28 w 349"/>
                      <a:gd name="T33" fmla="*/ 26 h 224"/>
                      <a:gd name="T34" fmla="*/ 321 w 349"/>
                      <a:gd name="T35" fmla="*/ 26 h 224"/>
                      <a:gd name="T36" fmla="*/ 321 w 349"/>
                      <a:gd name="T37" fmla="*/ 206 h 224"/>
                      <a:gd name="T38" fmla="*/ 29 w 349"/>
                      <a:gd name="T39" fmla="*/ 206 h 224"/>
                      <a:gd name="T40" fmla="*/ 28 w 349"/>
                      <a:gd name="T41" fmla="*/ 26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9" h="224">
                        <a:moveTo>
                          <a:pt x="0" y="9"/>
                        </a:moveTo>
                        <a:lnTo>
                          <a:pt x="0" y="224"/>
                        </a:lnTo>
                        <a:lnTo>
                          <a:pt x="349" y="224"/>
                        </a:lnTo>
                        <a:lnTo>
                          <a:pt x="349" y="9"/>
                        </a:lnTo>
                        <a:lnTo>
                          <a:pt x="349" y="9"/>
                        </a:lnTo>
                        <a:lnTo>
                          <a:pt x="348" y="4"/>
                        </a:lnTo>
                        <a:lnTo>
                          <a:pt x="346" y="2"/>
                        </a:lnTo>
                        <a:lnTo>
                          <a:pt x="344" y="0"/>
                        </a:lnTo>
                        <a:lnTo>
                          <a:pt x="339" y="0"/>
                        </a:lnTo>
                        <a:lnTo>
                          <a:pt x="9" y="0"/>
                        </a:lnTo>
                        <a:lnTo>
                          <a:pt x="9" y="0"/>
                        </a:lnTo>
                        <a:lnTo>
                          <a:pt x="6" y="1"/>
                        </a:lnTo>
                        <a:lnTo>
                          <a:pt x="2" y="3"/>
                        </a:lnTo>
                        <a:lnTo>
                          <a:pt x="1" y="5"/>
                        </a:lnTo>
                        <a:lnTo>
                          <a:pt x="0" y="9"/>
                        </a:lnTo>
                        <a:lnTo>
                          <a:pt x="0" y="9"/>
                        </a:lnTo>
                        <a:close/>
                        <a:moveTo>
                          <a:pt x="28" y="26"/>
                        </a:moveTo>
                        <a:lnTo>
                          <a:pt x="321" y="26"/>
                        </a:lnTo>
                        <a:lnTo>
                          <a:pt x="321" y="206"/>
                        </a:lnTo>
                        <a:lnTo>
                          <a:pt x="29" y="206"/>
                        </a:lnTo>
                        <a:lnTo>
                          <a:pt x="28" y="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371475"/>
                    <a:endParaRPr lang="en-US" sz="1350" dirty="0">
                      <a:solidFill>
                        <a:srgbClr val="000000"/>
                      </a:solidFill>
                    </a:endParaRPr>
                  </a:p>
                </p:txBody>
              </p:sp>
              <p:sp>
                <p:nvSpPr>
                  <p:cNvPr id="161" name="Freeform 284">
                    <a:extLst>
                      <a:ext uri="{FF2B5EF4-FFF2-40B4-BE49-F238E27FC236}">
                        <a16:creationId xmlns:a16="http://schemas.microsoft.com/office/drawing/2014/main" xmlns="" id="{FB7A0304-C6BE-43EA-82D9-F59F4DA9E45A}"/>
                      </a:ext>
                    </a:extLst>
                  </p:cNvPr>
                  <p:cNvSpPr>
                    <a:spLocks/>
                  </p:cNvSpPr>
                  <p:nvPr/>
                </p:nvSpPr>
                <p:spPr bwMode="auto">
                  <a:xfrm>
                    <a:off x="6340475" y="5981700"/>
                    <a:ext cx="630238" cy="28575"/>
                  </a:xfrm>
                  <a:custGeom>
                    <a:avLst/>
                    <a:gdLst>
                      <a:gd name="T0" fmla="*/ 0 w 397"/>
                      <a:gd name="T1" fmla="*/ 1 h 18"/>
                      <a:gd name="T2" fmla="*/ 0 w 397"/>
                      <a:gd name="T3" fmla="*/ 1 h 18"/>
                      <a:gd name="T4" fmla="*/ 0 w 397"/>
                      <a:gd name="T5" fmla="*/ 1 h 18"/>
                      <a:gd name="T6" fmla="*/ 0 w 397"/>
                      <a:gd name="T7" fmla="*/ 4 h 18"/>
                      <a:gd name="T8" fmla="*/ 1 w 397"/>
                      <a:gd name="T9" fmla="*/ 7 h 18"/>
                      <a:gd name="T10" fmla="*/ 3 w 397"/>
                      <a:gd name="T11" fmla="*/ 11 h 18"/>
                      <a:gd name="T12" fmla="*/ 6 w 397"/>
                      <a:gd name="T13" fmla="*/ 14 h 18"/>
                      <a:gd name="T14" fmla="*/ 8 w 397"/>
                      <a:gd name="T15" fmla="*/ 16 h 18"/>
                      <a:gd name="T16" fmla="*/ 11 w 397"/>
                      <a:gd name="T17" fmla="*/ 17 h 18"/>
                      <a:gd name="T18" fmla="*/ 14 w 397"/>
                      <a:gd name="T19" fmla="*/ 18 h 18"/>
                      <a:gd name="T20" fmla="*/ 19 w 397"/>
                      <a:gd name="T21" fmla="*/ 18 h 18"/>
                      <a:gd name="T22" fmla="*/ 380 w 397"/>
                      <a:gd name="T23" fmla="*/ 18 h 18"/>
                      <a:gd name="T24" fmla="*/ 380 w 397"/>
                      <a:gd name="T25" fmla="*/ 18 h 18"/>
                      <a:gd name="T26" fmla="*/ 383 w 397"/>
                      <a:gd name="T27" fmla="*/ 17 h 18"/>
                      <a:gd name="T28" fmla="*/ 386 w 397"/>
                      <a:gd name="T29" fmla="*/ 16 h 18"/>
                      <a:gd name="T30" fmla="*/ 390 w 397"/>
                      <a:gd name="T31" fmla="*/ 15 h 18"/>
                      <a:gd name="T32" fmla="*/ 392 w 397"/>
                      <a:gd name="T33" fmla="*/ 13 h 18"/>
                      <a:gd name="T34" fmla="*/ 394 w 397"/>
                      <a:gd name="T35" fmla="*/ 10 h 18"/>
                      <a:gd name="T36" fmla="*/ 396 w 397"/>
                      <a:gd name="T37" fmla="*/ 7 h 18"/>
                      <a:gd name="T38" fmla="*/ 397 w 397"/>
                      <a:gd name="T39" fmla="*/ 4 h 18"/>
                      <a:gd name="T40" fmla="*/ 397 w 397"/>
                      <a:gd name="T41" fmla="*/ 0 h 18"/>
                      <a:gd name="T42" fmla="*/ 397 w 397"/>
                      <a:gd name="T43" fmla="*/ 0 h 18"/>
                      <a:gd name="T44" fmla="*/ 0 w 397"/>
                      <a:gd name="T45"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97" h="18">
                        <a:moveTo>
                          <a:pt x="0" y="1"/>
                        </a:moveTo>
                        <a:lnTo>
                          <a:pt x="0" y="1"/>
                        </a:lnTo>
                        <a:lnTo>
                          <a:pt x="0" y="1"/>
                        </a:lnTo>
                        <a:lnTo>
                          <a:pt x="0" y="4"/>
                        </a:lnTo>
                        <a:lnTo>
                          <a:pt x="1" y="7"/>
                        </a:lnTo>
                        <a:lnTo>
                          <a:pt x="3" y="11"/>
                        </a:lnTo>
                        <a:lnTo>
                          <a:pt x="6" y="14"/>
                        </a:lnTo>
                        <a:lnTo>
                          <a:pt x="8" y="16"/>
                        </a:lnTo>
                        <a:lnTo>
                          <a:pt x="11" y="17"/>
                        </a:lnTo>
                        <a:lnTo>
                          <a:pt x="14" y="18"/>
                        </a:lnTo>
                        <a:lnTo>
                          <a:pt x="19" y="18"/>
                        </a:lnTo>
                        <a:lnTo>
                          <a:pt x="380" y="18"/>
                        </a:lnTo>
                        <a:lnTo>
                          <a:pt x="380" y="18"/>
                        </a:lnTo>
                        <a:lnTo>
                          <a:pt x="383" y="17"/>
                        </a:lnTo>
                        <a:lnTo>
                          <a:pt x="386" y="16"/>
                        </a:lnTo>
                        <a:lnTo>
                          <a:pt x="390" y="15"/>
                        </a:lnTo>
                        <a:lnTo>
                          <a:pt x="392" y="13"/>
                        </a:lnTo>
                        <a:lnTo>
                          <a:pt x="394" y="10"/>
                        </a:lnTo>
                        <a:lnTo>
                          <a:pt x="396" y="7"/>
                        </a:lnTo>
                        <a:lnTo>
                          <a:pt x="397" y="4"/>
                        </a:lnTo>
                        <a:lnTo>
                          <a:pt x="397" y="0"/>
                        </a:lnTo>
                        <a:lnTo>
                          <a:pt x="397" y="0"/>
                        </a:lnTo>
                        <a:lnTo>
                          <a:pt x="0" y="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371475"/>
                    <a:endParaRPr lang="en-US" sz="1350" dirty="0">
                      <a:solidFill>
                        <a:srgbClr val="000000"/>
                      </a:solidFill>
                    </a:endParaRPr>
                  </a:p>
                </p:txBody>
              </p:sp>
            </p:grpSp>
            <p:sp>
              <p:nvSpPr>
                <p:cNvPr id="152" name="Line 285">
                  <a:extLst>
                    <a:ext uri="{FF2B5EF4-FFF2-40B4-BE49-F238E27FC236}">
                      <a16:creationId xmlns:a16="http://schemas.microsoft.com/office/drawing/2014/main" xmlns="" id="{1DBA9B0C-162D-4798-9332-613E47566102}"/>
                    </a:ext>
                  </a:extLst>
                </p:cNvPr>
                <p:cNvSpPr>
                  <a:spLocks noChangeShapeType="1"/>
                </p:cNvSpPr>
                <p:nvPr/>
              </p:nvSpPr>
              <p:spPr bwMode="auto">
                <a:xfrm>
                  <a:off x="6864350" y="4389438"/>
                  <a:ext cx="503238" cy="330200"/>
                </a:xfrm>
                <a:prstGeom prst="line">
                  <a:avLst/>
                </a:prstGeom>
                <a:noFill/>
                <a:ln w="20638">
                  <a:solidFill>
                    <a:schemeClr val="tx1">
                      <a:lumMod val="40000"/>
                      <a:lumOff val="60000"/>
                    </a:schemeClr>
                  </a:solidFill>
                  <a:prstDash val="solid"/>
                  <a:round/>
                  <a:headEnd/>
                  <a:tailEnd/>
                </a:ln>
                <a:extLst>
                  <a:ext uri="{909E8E84-426E-40dd-AFC4-6F175D3DCCD1}">
                    <a14:hiddenFill xmlns=""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371475"/>
                  <a:endParaRPr lang="en-US" sz="1350" dirty="0">
                    <a:solidFill>
                      <a:srgbClr val="000000"/>
                    </a:solidFill>
                  </a:endParaRPr>
                </a:p>
              </p:txBody>
            </p:sp>
            <p:sp>
              <p:nvSpPr>
                <p:cNvPr id="153" name="Line 286">
                  <a:extLst>
                    <a:ext uri="{FF2B5EF4-FFF2-40B4-BE49-F238E27FC236}">
                      <a16:creationId xmlns:a16="http://schemas.microsoft.com/office/drawing/2014/main" xmlns="" id="{3322541F-5328-4C91-B959-5457C900618A}"/>
                    </a:ext>
                  </a:extLst>
                </p:cNvPr>
                <p:cNvSpPr>
                  <a:spLocks noChangeShapeType="1"/>
                </p:cNvSpPr>
                <p:nvPr/>
              </p:nvSpPr>
              <p:spPr bwMode="auto">
                <a:xfrm>
                  <a:off x="7500938" y="4027488"/>
                  <a:ext cx="0" cy="382588"/>
                </a:xfrm>
                <a:prstGeom prst="line">
                  <a:avLst/>
                </a:prstGeom>
                <a:noFill/>
                <a:ln w="20638">
                  <a:solidFill>
                    <a:schemeClr val="tx1">
                      <a:lumMod val="40000"/>
                      <a:lumOff val="60000"/>
                    </a:schemeClr>
                  </a:solidFill>
                  <a:prstDash val="solid"/>
                  <a:round/>
                  <a:headEnd/>
                  <a:tailEnd/>
                </a:ln>
                <a:extLst>
                  <a:ext uri="{909E8E84-426E-40dd-AFC4-6F175D3DCCD1}">
                    <a14:hiddenFill xmlns=""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371475"/>
                  <a:endParaRPr lang="en-US" sz="1350" dirty="0">
                    <a:solidFill>
                      <a:srgbClr val="000000"/>
                    </a:solidFill>
                  </a:endParaRPr>
                </a:p>
              </p:txBody>
            </p:sp>
            <p:sp>
              <p:nvSpPr>
                <p:cNvPr id="154" name="Line 287">
                  <a:extLst>
                    <a:ext uri="{FF2B5EF4-FFF2-40B4-BE49-F238E27FC236}">
                      <a16:creationId xmlns:a16="http://schemas.microsoft.com/office/drawing/2014/main" xmlns="" id="{8153859C-F4CD-4D33-B95C-F92710F7562E}"/>
                    </a:ext>
                  </a:extLst>
                </p:cNvPr>
                <p:cNvSpPr>
                  <a:spLocks noChangeShapeType="1"/>
                </p:cNvSpPr>
                <p:nvPr/>
              </p:nvSpPr>
              <p:spPr bwMode="auto">
                <a:xfrm flipH="1">
                  <a:off x="7850188" y="4316413"/>
                  <a:ext cx="447675" cy="447675"/>
                </a:xfrm>
                <a:prstGeom prst="line">
                  <a:avLst/>
                </a:prstGeom>
                <a:noFill/>
                <a:ln w="20638">
                  <a:solidFill>
                    <a:schemeClr val="tx1">
                      <a:lumMod val="40000"/>
                      <a:lumOff val="60000"/>
                    </a:schemeClr>
                  </a:solidFill>
                  <a:prstDash val="solid"/>
                  <a:round/>
                  <a:headEnd/>
                  <a:tailEnd/>
                </a:ln>
                <a:extLst>
                  <a:ext uri="{909E8E84-426E-40dd-AFC4-6F175D3DCCD1}">
                    <a14:hiddenFill xmlns=""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371475"/>
                  <a:endParaRPr lang="en-US" sz="1350" dirty="0">
                    <a:solidFill>
                      <a:srgbClr val="000000"/>
                    </a:solidFill>
                  </a:endParaRPr>
                </a:p>
              </p:txBody>
            </p:sp>
            <p:sp>
              <p:nvSpPr>
                <p:cNvPr id="155" name="Line 288">
                  <a:extLst>
                    <a:ext uri="{FF2B5EF4-FFF2-40B4-BE49-F238E27FC236}">
                      <a16:creationId xmlns:a16="http://schemas.microsoft.com/office/drawing/2014/main" xmlns="" id="{953CBBB3-0B0C-498B-B47C-E1C37DF163E7}"/>
                    </a:ext>
                  </a:extLst>
                </p:cNvPr>
                <p:cNvSpPr>
                  <a:spLocks noChangeShapeType="1"/>
                </p:cNvSpPr>
                <p:nvPr/>
              </p:nvSpPr>
              <p:spPr bwMode="auto">
                <a:xfrm flipH="1">
                  <a:off x="7993063" y="4949825"/>
                  <a:ext cx="463550" cy="0"/>
                </a:xfrm>
                <a:prstGeom prst="line">
                  <a:avLst/>
                </a:prstGeom>
                <a:noFill/>
                <a:ln w="20638">
                  <a:solidFill>
                    <a:schemeClr val="tx1">
                      <a:lumMod val="40000"/>
                      <a:lumOff val="60000"/>
                    </a:schemeClr>
                  </a:solidFill>
                  <a:prstDash val="solid"/>
                  <a:round/>
                  <a:headEnd/>
                  <a:tailEnd/>
                </a:ln>
                <a:extLst>
                  <a:ext uri="{909E8E84-426E-40dd-AFC4-6F175D3DCCD1}">
                    <a14:hiddenFill xmlns=""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371475"/>
                  <a:endParaRPr lang="en-US" sz="1350" dirty="0">
                    <a:solidFill>
                      <a:srgbClr val="000000"/>
                    </a:solidFill>
                  </a:endParaRPr>
                </a:p>
              </p:txBody>
            </p:sp>
            <p:sp>
              <p:nvSpPr>
                <p:cNvPr id="156" name="Line 289">
                  <a:extLst>
                    <a:ext uri="{FF2B5EF4-FFF2-40B4-BE49-F238E27FC236}">
                      <a16:creationId xmlns:a16="http://schemas.microsoft.com/office/drawing/2014/main" xmlns="" id="{BBDFAB08-552F-46A8-BA58-3EB87186D7C6}"/>
                    </a:ext>
                  </a:extLst>
                </p:cNvPr>
                <p:cNvSpPr>
                  <a:spLocks noChangeShapeType="1"/>
                </p:cNvSpPr>
                <p:nvPr/>
              </p:nvSpPr>
              <p:spPr bwMode="auto">
                <a:xfrm flipH="1" flipV="1">
                  <a:off x="7626350" y="4976813"/>
                  <a:ext cx="488950" cy="488950"/>
                </a:xfrm>
                <a:prstGeom prst="line">
                  <a:avLst/>
                </a:prstGeom>
                <a:noFill/>
                <a:ln w="20638">
                  <a:solidFill>
                    <a:schemeClr val="tx1">
                      <a:lumMod val="40000"/>
                      <a:lumOff val="60000"/>
                    </a:schemeClr>
                  </a:solidFill>
                  <a:prstDash val="solid"/>
                  <a:round/>
                  <a:headEnd/>
                  <a:tailEnd/>
                </a:ln>
                <a:extLst>
                  <a:ext uri="{909E8E84-426E-40dd-AFC4-6F175D3DCCD1}">
                    <a14:hiddenFill xmlns=""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371475"/>
                  <a:endParaRPr lang="en-US" sz="1350" dirty="0">
                    <a:solidFill>
                      <a:srgbClr val="000000"/>
                    </a:solidFill>
                  </a:endParaRPr>
                </a:p>
              </p:txBody>
            </p:sp>
            <p:sp>
              <p:nvSpPr>
                <p:cNvPr id="157" name="Line 290">
                  <a:extLst>
                    <a:ext uri="{FF2B5EF4-FFF2-40B4-BE49-F238E27FC236}">
                      <a16:creationId xmlns:a16="http://schemas.microsoft.com/office/drawing/2014/main" xmlns="" id="{0EC07D5A-8B53-4149-94C3-F9D47F241357}"/>
                    </a:ext>
                  </a:extLst>
                </p:cNvPr>
                <p:cNvSpPr>
                  <a:spLocks noChangeShapeType="1"/>
                </p:cNvSpPr>
                <p:nvPr/>
              </p:nvSpPr>
              <p:spPr bwMode="auto">
                <a:xfrm flipV="1">
                  <a:off x="7500938" y="5175250"/>
                  <a:ext cx="0" cy="430213"/>
                </a:xfrm>
                <a:prstGeom prst="line">
                  <a:avLst/>
                </a:prstGeom>
                <a:noFill/>
                <a:ln w="20638">
                  <a:solidFill>
                    <a:schemeClr val="tx1">
                      <a:lumMod val="40000"/>
                      <a:lumOff val="60000"/>
                    </a:schemeClr>
                  </a:solidFill>
                  <a:prstDash val="solid"/>
                  <a:round/>
                  <a:headEnd/>
                  <a:tailEnd/>
                </a:ln>
                <a:extLst>
                  <a:ext uri="{909E8E84-426E-40dd-AFC4-6F175D3DCCD1}">
                    <a14:hiddenFill xmlns=""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371475"/>
                  <a:endParaRPr lang="en-US" sz="1350" dirty="0">
                    <a:solidFill>
                      <a:srgbClr val="000000"/>
                    </a:solidFill>
                  </a:endParaRPr>
                </a:p>
              </p:txBody>
            </p:sp>
            <p:sp>
              <p:nvSpPr>
                <p:cNvPr id="158" name="Line 291">
                  <a:extLst>
                    <a:ext uri="{FF2B5EF4-FFF2-40B4-BE49-F238E27FC236}">
                      <a16:creationId xmlns:a16="http://schemas.microsoft.com/office/drawing/2014/main" xmlns="" id="{571CA367-34EA-41E4-BC08-4441B1D0E873}"/>
                    </a:ext>
                  </a:extLst>
                </p:cNvPr>
                <p:cNvSpPr>
                  <a:spLocks noChangeShapeType="1"/>
                </p:cNvSpPr>
                <p:nvPr/>
              </p:nvSpPr>
              <p:spPr bwMode="auto">
                <a:xfrm flipV="1">
                  <a:off x="6770688" y="4972050"/>
                  <a:ext cx="474663" cy="476250"/>
                </a:xfrm>
                <a:prstGeom prst="line">
                  <a:avLst/>
                </a:prstGeom>
                <a:noFill/>
                <a:ln w="20638">
                  <a:solidFill>
                    <a:schemeClr val="tx1">
                      <a:lumMod val="40000"/>
                      <a:lumOff val="60000"/>
                    </a:schemeClr>
                  </a:solidFill>
                  <a:prstDash val="solid"/>
                  <a:round/>
                  <a:headEnd/>
                  <a:tailEnd/>
                </a:ln>
                <a:extLst>
                  <a:ext uri="{909E8E84-426E-40dd-AFC4-6F175D3DCCD1}">
                    <a14:hiddenFill xmlns=""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371475"/>
                  <a:endParaRPr lang="en-US" sz="1350" dirty="0">
                    <a:solidFill>
                      <a:srgbClr val="000000"/>
                    </a:solidFill>
                  </a:endParaRPr>
                </a:p>
              </p:txBody>
            </p:sp>
            <p:sp>
              <p:nvSpPr>
                <p:cNvPr id="159" name="Line 292">
                  <a:extLst>
                    <a:ext uri="{FF2B5EF4-FFF2-40B4-BE49-F238E27FC236}">
                      <a16:creationId xmlns:a16="http://schemas.microsoft.com/office/drawing/2014/main" xmlns="" id="{8681859B-BE07-45D0-9B58-23DC8AB1C354}"/>
                    </a:ext>
                  </a:extLst>
                </p:cNvPr>
                <p:cNvSpPr>
                  <a:spLocks noChangeShapeType="1"/>
                </p:cNvSpPr>
                <p:nvPr/>
              </p:nvSpPr>
              <p:spPr bwMode="auto">
                <a:xfrm>
                  <a:off x="6656388" y="4841875"/>
                  <a:ext cx="444500" cy="0"/>
                </a:xfrm>
                <a:prstGeom prst="line">
                  <a:avLst/>
                </a:prstGeom>
                <a:noFill/>
                <a:ln w="20638">
                  <a:solidFill>
                    <a:schemeClr val="tx1">
                      <a:lumMod val="40000"/>
                      <a:lumOff val="60000"/>
                    </a:schemeClr>
                  </a:solidFill>
                  <a:prstDash val="solid"/>
                  <a:round/>
                  <a:headEnd/>
                  <a:tailEnd/>
                </a:ln>
                <a:extLst>
                  <a:ext uri="{909E8E84-426E-40dd-AFC4-6F175D3DCCD1}">
                    <a14:hiddenFill xmlns=""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defTabSz="371475"/>
                  <a:endParaRPr lang="en-US" sz="1350" dirty="0">
                    <a:solidFill>
                      <a:srgbClr val="000000"/>
                    </a:solidFill>
                  </a:endParaRPr>
                </a:p>
              </p:txBody>
            </p:sp>
          </p:grpSp>
        </p:grpSp>
        <p:grpSp>
          <p:nvGrpSpPr>
            <p:cNvPr id="133" name="Gruppieren 10">
              <a:extLst>
                <a:ext uri="{FF2B5EF4-FFF2-40B4-BE49-F238E27FC236}">
                  <a16:creationId xmlns:a16="http://schemas.microsoft.com/office/drawing/2014/main" xmlns="" id="{0245977D-6609-4AB8-94A1-267F6A36F74D}"/>
                </a:ext>
              </a:extLst>
            </p:cNvPr>
            <p:cNvGrpSpPr/>
            <p:nvPr/>
          </p:nvGrpSpPr>
          <p:grpSpPr>
            <a:xfrm>
              <a:off x="1285893" y="1802769"/>
              <a:ext cx="2448685" cy="1488454"/>
              <a:chOff x="706072" y="1476398"/>
              <a:chExt cx="2367135" cy="1438884"/>
            </a:xfrm>
          </p:grpSpPr>
          <p:sp>
            <p:nvSpPr>
              <p:cNvPr id="134" name="TextBox 156">
                <a:extLst>
                  <a:ext uri="{FF2B5EF4-FFF2-40B4-BE49-F238E27FC236}">
                    <a16:creationId xmlns:a16="http://schemas.microsoft.com/office/drawing/2014/main" xmlns="" id="{C627C45B-D1D6-4CA5-9B72-EEF7C5591B4B}"/>
                  </a:ext>
                </a:extLst>
              </p:cNvPr>
              <p:cNvSpPr txBox="1"/>
              <p:nvPr/>
            </p:nvSpPr>
            <p:spPr>
              <a:xfrm>
                <a:off x="1828915" y="2374701"/>
                <a:ext cx="1244292" cy="540581"/>
              </a:xfrm>
              <a:prstGeom prst="rect">
                <a:avLst/>
              </a:prstGeom>
              <a:noFill/>
            </p:spPr>
            <p:txBody>
              <a:bodyPr wrap="none" rtlCol="0">
                <a:spAutoFit/>
              </a:bodyPr>
              <a:lstStyle/>
              <a:p>
                <a:pPr defTabSz="685835">
                  <a:defRPr/>
                </a:pPr>
                <a:r>
                  <a:rPr lang="en-US" sz="900">
                    <a:solidFill>
                      <a:srgbClr val="CDCDCD">
                        <a:lumMod val="50000"/>
                      </a:srgbClr>
                    </a:solidFill>
                  </a:rPr>
                  <a:t>Countries with direct</a:t>
                </a:r>
                <a:br>
                  <a:rPr lang="en-US" sz="900">
                    <a:solidFill>
                      <a:srgbClr val="CDCDCD">
                        <a:lumMod val="50000"/>
                      </a:srgbClr>
                    </a:solidFill>
                  </a:rPr>
                </a:br>
                <a:r>
                  <a:rPr lang="en-US" sz="900">
                    <a:solidFill>
                      <a:srgbClr val="CDCDCD">
                        <a:lumMod val="50000"/>
                      </a:srgbClr>
                    </a:solidFill>
                  </a:rPr>
                  <a:t>presence through</a:t>
                </a:r>
              </a:p>
              <a:p>
                <a:pPr defTabSz="685835">
                  <a:defRPr/>
                </a:pPr>
                <a:r>
                  <a:rPr lang="en-US" sz="900">
                    <a:solidFill>
                      <a:srgbClr val="CDCDCD">
                        <a:lumMod val="50000"/>
                      </a:srgbClr>
                    </a:solidFill>
                  </a:rPr>
                  <a:t>BearingPoint</a:t>
                </a:r>
                <a:endParaRPr lang="en-US" sz="900" dirty="0">
                  <a:solidFill>
                    <a:srgbClr val="CDCDCD">
                      <a:lumMod val="50000"/>
                    </a:srgbClr>
                  </a:solidFill>
                </a:endParaRPr>
              </a:p>
            </p:txBody>
          </p:sp>
          <p:sp>
            <p:nvSpPr>
              <p:cNvPr id="135" name="Freeform 5">
                <a:extLst>
                  <a:ext uri="{FF2B5EF4-FFF2-40B4-BE49-F238E27FC236}">
                    <a16:creationId xmlns:a16="http://schemas.microsoft.com/office/drawing/2014/main" xmlns="" id="{376610B3-2900-4CD3-BE0D-0DEDBA4251E4}"/>
                  </a:ext>
                </a:extLst>
              </p:cNvPr>
              <p:cNvSpPr>
                <a:spLocks noEditPoints="1"/>
              </p:cNvSpPr>
              <p:nvPr/>
            </p:nvSpPr>
            <p:spPr bwMode="auto">
              <a:xfrm>
                <a:off x="1286636" y="1918893"/>
                <a:ext cx="609600" cy="609599"/>
              </a:xfrm>
              <a:custGeom>
                <a:avLst/>
                <a:gdLst>
                  <a:gd name="T0" fmla="*/ 138 w 384"/>
                  <a:gd name="T1" fmla="*/ 132 h 384"/>
                  <a:gd name="T2" fmla="*/ 76 w 384"/>
                  <a:gd name="T3" fmla="*/ 112 h 384"/>
                  <a:gd name="T4" fmla="*/ 98 w 384"/>
                  <a:gd name="T5" fmla="*/ 126 h 384"/>
                  <a:gd name="T6" fmla="*/ 254 w 384"/>
                  <a:gd name="T7" fmla="*/ 56 h 384"/>
                  <a:gd name="T8" fmla="*/ 172 w 384"/>
                  <a:gd name="T9" fmla="*/ 0 h 384"/>
                  <a:gd name="T10" fmla="*/ 84 w 384"/>
                  <a:gd name="T11" fmla="*/ 32 h 384"/>
                  <a:gd name="T12" fmla="*/ 24 w 384"/>
                  <a:gd name="T13" fmla="*/ 100 h 384"/>
                  <a:gd name="T14" fmla="*/ 0 w 384"/>
                  <a:gd name="T15" fmla="*/ 192 h 384"/>
                  <a:gd name="T16" fmla="*/ 16 w 384"/>
                  <a:gd name="T17" fmla="*/ 266 h 384"/>
                  <a:gd name="T18" fmla="*/ 70 w 384"/>
                  <a:gd name="T19" fmla="*/ 340 h 384"/>
                  <a:gd name="T20" fmla="*/ 154 w 384"/>
                  <a:gd name="T21" fmla="*/ 380 h 384"/>
                  <a:gd name="T22" fmla="*/ 230 w 384"/>
                  <a:gd name="T23" fmla="*/ 380 h 384"/>
                  <a:gd name="T24" fmla="*/ 314 w 384"/>
                  <a:gd name="T25" fmla="*/ 340 h 384"/>
                  <a:gd name="T26" fmla="*/ 368 w 384"/>
                  <a:gd name="T27" fmla="*/ 266 h 384"/>
                  <a:gd name="T28" fmla="*/ 384 w 384"/>
                  <a:gd name="T29" fmla="*/ 192 h 384"/>
                  <a:gd name="T30" fmla="*/ 360 w 384"/>
                  <a:gd name="T31" fmla="*/ 100 h 384"/>
                  <a:gd name="T32" fmla="*/ 300 w 384"/>
                  <a:gd name="T33" fmla="*/ 32 h 384"/>
                  <a:gd name="T34" fmla="*/ 212 w 384"/>
                  <a:gd name="T35" fmla="*/ 0 h 384"/>
                  <a:gd name="T36" fmla="*/ 328 w 384"/>
                  <a:gd name="T37" fmla="*/ 280 h 384"/>
                  <a:gd name="T38" fmla="*/ 318 w 384"/>
                  <a:gd name="T39" fmla="*/ 318 h 384"/>
                  <a:gd name="T40" fmla="*/ 238 w 384"/>
                  <a:gd name="T41" fmla="*/ 364 h 384"/>
                  <a:gd name="T42" fmla="*/ 166 w 384"/>
                  <a:gd name="T43" fmla="*/ 362 h 384"/>
                  <a:gd name="T44" fmla="*/ 122 w 384"/>
                  <a:gd name="T45" fmla="*/ 356 h 384"/>
                  <a:gd name="T46" fmla="*/ 58 w 384"/>
                  <a:gd name="T47" fmla="*/ 310 h 384"/>
                  <a:gd name="T48" fmla="*/ 20 w 384"/>
                  <a:gd name="T49" fmla="*/ 240 h 384"/>
                  <a:gd name="T50" fmla="*/ 16 w 384"/>
                  <a:gd name="T51" fmla="*/ 170 h 384"/>
                  <a:gd name="T52" fmla="*/ 46 w 384"/>
                  <a:gd name="T53" fmla="*/ 142 h 384"/>
                  <a:gd name="T54" fmla="*/ 84 w 384"/>
                  <a:gd name="T55" fmla="*/ 174 h 384"/>
                  <a:gd name="T56" fmla="*/ 112 w 384"/>
                  <a:gd name="T57" fmla="*/ 280 h 384"/>
                  <a:gd name="T58" fmla="*/ 152 w 384"/>
                  <a:gd name="T59" fmla="*/ 336 h 384"/>
                  <a:gd name="T60" fmla="*/ 168 w 384"/>
                  <a:gd name="T61" fmla="*/ 292 h 384"/>
                  <a:gd name="T62" fmla="*/ 206 w 384"/>
                  <a:gd name="T63" fmla="*/ 250 h 384"/>
                  <a:gd name="T64" fmla="*/ 168 w 384"/>
                  <a:gd name="T65" fmla="*/ 192 h 384"/>
                  <a:gd name="T66" fmla="*/ 132 w 384"/>
                  <a:gd name="T67" fmla="*/ 154 h 384"/>
                  <a:gd name="T68" fmla="*/ 86 w 384"/>
                  <a:gd name="T69" fmla="*/ 164 h 384"/>
                  <a:gd name="T70" fmla="*/ 64 w 384"/>
                  <a:gd name="T71" fmla="*/ 128 h 384"/>
                  <a:gd name="T72" fmla="*/ 84 w 384"/>
                  <a:gd name="T73" fmla="*/ 100 h 384"/>
                  <a:gd name="T74" fmla="*/ 136 w 384"/>
                  <a:gd name="T75" fmla="*/ 70 h 384"/>
                  <a:gd name="T76" fmla="*/ 174 w 384"/>
                  <a:gd name="T77" fmla="*/ 48 h 384"/>
                  <a:gd name="T78" fmla="*/ 120 w 384"/>
                  <a:gd name="T79" fmla="*/ 30 h 384"/>
                  <a:gd name="T80" fmla="*/ 158 w 384"/>
                  <a:gd name="T81" fmla="*/ 18 h 384"/>
                  <a:gd name="T82" fmla="*/ 200 w 384"/>
                  <a:gd name="T83" fmla="*/ 32 h 384"/>
                  <a:gd name="T84" fmla="*/ 244 w 384"/>
                  <a:gd name="T85" fmla="*/ 22 h 384"/>
                  <a:gd name="T86" fmla="*/ 264 w 384"/>
                  <a:gd name="T87" fmla="*/ 72 h 384"/>
                  <a:gd name="T88" fmla="*/ 296 w 384"/>
                  <a:gd name="T89" fmla="*/ 56 h 384"/>
                  <a:gd name="T90" fmla="*/ 342 w 384"/>
                  <a:gd name="T91" fmla="*/ 98 h 384"/>
                  <a:gd name="T92" fmla="*/ 296 w 384"/>
                  <a:gd name="T93" fmla="*/ 96 h 384"/>
                  <a:gd name="T94" fmla="*/ 276 w 384"/>
                  <a:gd name="T95" fmla="*/ 132 h 384"/>
                  <a:gd name="T96" fmla="*/ 304 w 384"/>
                  <a:gd name="T97" fmla="*/ 176 h 384"/>
                  <a:gd name="T98" fmla="*/ 346 w 384"/>
                  <a:gd name="T99" fmla="*/ 178 h 384"/>
                  <a:gd name="T100" fmla="*/ 352 w 384"/>
                  <a:gd name="T101" fmla="*/ 232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84" h="384">
                    <a:moveTo>
                      <a:pt x="112" y="128"/>
                    </a:moveTo>
                    <a:lnTo>
                      <a:pt x="112" y="132"/>
                    </a:lnTo>
                    <a:lnTo>
                      <a:pt x="118" y="136"/>
                    </a:lnTo>
                    <a:lnTo>
                      <a:pt x="136" y="138"/>
                    </a:lnTo>
                    <a:lnTo>
                      <a:pt x="138" y="132"/>
                    </a:lnTo>
                    <a:lnTo>
                      <a:pt x="128" y="128"/>
                    </a:lnTo>
                    <a:lnTo>
                      <a:pt x="112" y="128"/>
                    </a:lnTo>
                    <a:close/>
                    <a:moveTo>
                      <a:pt x="98" y="126"/>
                    </a:moveTo>
                    <a:lnTo>
                      <a:pt x="88" y="116"/>
                    </a:lnTo>
                    <a:lnTo>
                      <a:pt x="76" y="112"/>
                    </a:lnTo>
                    <a:lnTo>
                      <a:pt x="72" y="120"/>
                    </a:lnTo>
                    <a:lnTo>
                      <a:pt x="96" y="136"/>
                    </a:lnTo>
                    <a:lnTo>
                      <a:pt x="106" y="136"/>
                    </a:lnTo>
                    <a:lnTo>
                      <a:pt x="106" y="126"/>
                    </a:lnTo>
                    <a:lnTo>
                      <a:pt x="98" y="126"/>
                    </a:lnTo>
                    <a:close/>
                    <a:moveTo>
                      <a:pt x="224" y="40"/>
                    </a:moveTo>
                    <a:lnTo>
                      <a:pt x="216" y="48"/>
                    </a:lnTo>
                    <a:lnTo>
                      <a:pt x="240" y="64"/>
                    </a:lnTo>
                    <a:lnTo>
                      <a:pt x="254" y="58"/>
                    </a:lnTo>
                    <a:lnTo>
                      <a:pt x="254" y="56"/>
                    </a:lnTo>
                    <a:lnTo>
                      <a:pt x="248" y="48"/>
                    </a:lnTo>
                    <a:lnTo>
                      <a:pt x="224" y="40"/>
                    </a:lnTo>
                    <a:close/>
                    <a:moveTo>
                      <a:pt x="192" y="0"/>
                    </a:moveTo>
                    <a:lnTo>
                      <a:pt x="192" y="0"/>
                    </a:lnTo>
                    <a:lnTo>
                      <a:pt x="172" y="0"/>
                    </a:lnTo>
                    <a:lnTo>
                      <a:pt x="154" y="4"/>
                    </a:lnTo>
                    <a:lnTo>
                      <a:pt x="134" y="8"/>
                    </a:lnTo>
                    <a:lnTo>
                      <a:pt x="118" y="16"/>
                    </a:lnTo>
                    <a:lnTo>
                      <a:pt x="100" y="24"/>
                    </a:lnTo>
                    <a:lnTo>
                      <a:pt x="84" y="32"/>
                    </a:lnTo>
                    <a:lnTo>
                      <a:pt x="70" y="44"/>
                    </a:lnTo>
                    <a:lnTo>
                      <a:pt x="56" y="56"/>
                    </a:lnTo>
                    <a:lnTo>
                      <a:pt x="44" y="70"/>
                    </a:lnTo>
                    <a:lnTo>
                      <a:pt x="32" y="84"/>
                    </a:lnTo>
                    <a:lnTo>
                      <a:pt x="24" y="100"/>
                    </a:lnTo>
                    <a:lnTo>
                      <a:pt x="16" y="118"/>
                    </a:lnTo>
                    <a:lnTo>
                      <a:pt x="8" y="134"/>
                    </a:lnTo>
                    <a:lnTo>
                      <a:pt x="4" y="154"/>
                    </a:lnTo>
                    <a:lnTo>
                      <a:pt x="0" y="172"/>
                    </a:lnTo>
                    <a:lnTo>
                      <a:pt x="0" y="192"/>
                    </a:lnTo>
                    <a:lnTo>
                      <a:pt x="0" y="192"/>
                    </a:lnTo>
                    <a:lnTo>
                      <a:pt x="0" y="212"/>
                    </a:lnTo>
                    <a:lnTo>
                      <a:pt x="4" y="230"/>
                    </a:lnTo>
                    <a:lnTo>
                      <a:pt x="8" y="250"/>
                    </a:lnTo>
                    <a:lnTo>
                      <a:pt x="16" y="266"/>
                    </a:lnTo>
                    <a:lnTo>
                      <a:pt x="24" y="284"/>
                    </a:lnTo>
                    <a:lnTo>
                      <a:pt x="32" y="300"/>
                    </a:lnTo>
                    <a:lnTo>
                      <a:pt x="44" y="314"/>
                    </a:lnTo>
                    <a:lnTo>
                      <a:pt x="56" y="328"/>
                    </a:lnTo>
                    <a:lnTo>
                      <a:pt x="70" y="340"/>
                    </a:lnTo>
                    <a:lnTo>
                      <a:pt x="84" y="352"/>
                    </a:lnTo>
                    <a:lnTo>
                      <a:pt x="100" y="360"/>
                    </a:lnTo>
                    <a:lnTo>
                      <a:pt x="118" y="368"/>
                    </a:lnTo>
                    <a:lnTo>
                      <a:pt x="134" y="376"/>
                    </a:lnTo>
                    <a:lnTo>
                      <a:pt x="154" y="380"/>
                    </a:lnTo>
                    <a:lnTo>
                      <a:pt x="172" y="384"/>
                    </a:lnTo>
                    <a:lnTo>
                      <a:pt x="192" y="384"/>
                    </a:lnTo>
                    <a:lnTo>
                      <a:pt x="192" y="384"/>
                    </a:lnTo>
                    <a:lnTo>
                      <a:pt x="212" y="384"/>
                    </a:lnTo>
                    <a:lnTo>
                      <a:pt x="230" y="380"/>
                    </a:lnTo>
                    <a:lnTo>
                      <a:pt x="250" y="376"/>
                    </a:lnTo>
                    <a:lnTo>
                      <a:pt x="266" y="368"/>
                    </a:lnTo>
                    <a:lnTo>
                      <a:pt x="284" y="360"/>
                    </a:lnTo>
                    <a:lnTo>
                      <a:pt x="300" y="352"/>
                    </a:lnTo>
                    <a:lnTo>
                      <a:pt x="314" y="340"/>
                    </a:lnTo>
                    <a:lnTo>
                      <a:pt x="328" y="328"/>
                    </a:lnTo>
                    <a:lnTo>
                      <a:pt x="340" y="314"/>
                    </a:lnTo>
                    <a:lnTo>
                      <a:pt x="352" y="300"/>
                    </a:lnTo>
                    <a:lnTo>
                      <a:pt x="360" y="284"/>
                    </a:lnTo>
                    <a:lnTo>
                      <a:pt x="368" y="266"/>
                    </a:lnTo>
                    <a:lnTo>
                      <a:pt x="376" y="250"/>
                    </a:lnTo>
                    <a:lnTo>
                      <a:pt x="380" y="230"/>
                    </a:lnTo>
                    <a:lnTo>
                      <a:pt x="384" y="212"/>
                    </a:lnTo>
                    <a:lnTo>
                      <a:pt x="384" y="192"/>
                    </a:lnTo>
                    <a:lnTo>
                      <a:pt x="384" y="192"/>
                    </a:lnTo>
                    <a:lnTo>
                      <a:pt x="384" y="172"/>
                    </a:lnTo>
                    <a:lnTo>
                      <a:pt x="380" y="154"/>
                    </a:lnTo>
                    <a:lnTo>
                      <a:pt x="376" y="134"/>
                    </a:lnTo>
                    <a:lnTo>
                      <a:pt x="368" y="118"/>
                    </a:lnTo>
                    <a:lnTo>
                      <a:pt x="360" y="100"/>
                    </a:lnTo>
                    <a:lnTo>
                      <a:pt x="352" y="84"/>
                    </a:lnTo>
                    <a:lnTo>
                      <a:pt x="340" y="70"/>
                    </a:lnTo>
                    <a:lnTo>
                      <a:pt x="328" y="56"/>
                    </a:lnTo>
                    <a:lnTo>
                      <a:pt x="314" y="44"/>
                    </a:lnTo>
                    <a:lnTo>
                      <a:pt x="300" y="32"/>
                    </a:lnTo>
                    <a:lnTo>
                      <a:pt x="284" y="24"/>
                    </a:lnTo>
                    <a:lnTo>
                      <a:pt x="266" y="16"/>
                    </a:lnTo>
                    <a:lnTo>
                      <a:pt x="250" y="8"/>
                    </a:lnTo>
                    <a:lnTo>
                      <a:pt x="230" y="4"/>
                    </a:lnTo>
                    <a:lnTo>
                      <a:pt x="212" y="0"/>
                    </a:lnTo>
                    <a:lnTo>
                      <a:pt x="192" y="0"/>
                    </a:lnTo>
                    <a:lnTo>
                      <a:pt x="192" y="0"/>
                    </a:lnTo>
                    <a:close/>
                    <a:moveTo>
                      <a:pt x="332" y="252"/>
                    </a:moveTo>
                    <a:lnTo>
                      <a:pt x="328" y="264"/>
                    </a:lnTo>
                    <a:lnTo>
                      <a:pt x="328" y="280"/>
                    </a:lnTo>
                    <a:lnTo>
                      <a:pt x="322" y="284"/>
                    </a:lnTo>
                    <a:lnTo>
                      <a:pt x="320" y="296"/>
                    </a:lnTo>
                    <a:lnTo>
                      <a:pt x="330" y="304"/>
                    </a:lnTo>
                    <a:lnTo>
                      <a:pt x="330" y="304"/>
                    </a:lnTo>
                    <a:lnTo>
                      <a:pt x="318" y="318"/>
                    </a:lnTo>
                    <a:lnTo>
                      <a:pt x="304" y="330"/>
                    </a:lnTo>
                    <a:lnTo>
                      <a:pt x="290" y="340"/>
                    </a:lnTo>
                    <a:lnTo>
                      <a:pt x="274" y="350"/>
                    </a:lnTo>
                    <a:lnTo>
                      <a:pt x="256" y="358"/>
                    </a:lnTo>
                    <a:lnTo>
                      <a:pt x="238" y="364"/>
                    </a:lnTo>
                    <a:lnTo>
                      <a:pt x="220" y="368"/>
                    </a:lnTo>
                    <a:lnTo>
                      <a:pt x="200" y="370"/>
                    </a:lnTo>
                    <a:lnTo>
                      <a:pt x="200" y="370"/>
                    </a:lnTo>
                    <a:lnTo>
                      <a:pt x="176" y="352"/>
                    </a:lnTo>
                    <a:lnTo>
                      <a:pt x="166" y="362"/>
                    </a:lnTo>
                    <a:lnTo>
                      <a:pt x="168" y="368"/>
                    </a:lnTo>
                    <a:lnTo>
                      <a:pt x="168" y="368"/>
                    </a:lnTo>
                    <a:lnTo>
                      <a:pt x="152" y="366"/>
                    </a:lnTo>
                    <a:lnTo>
                      <a:pt x="136" y="362"/>
                    </a:lnTo>
                    <a:lnTo>
                      <a:pt x="122" y="356"/>
                    </a:lnTo>
                    <a:lnTo>
                      <a:pt x="108" y="348"/>
                    </a:lnTo>
                    <a:lnTo>
                      <a:pt x="94" y="340"/>
                    </a:lnTo>
                    <a:lnTo>
                      <a:pt x="82" y="332"/>
                    </a:lnTo>
                    <a:lnTo>
                      <a:pt x="70" y="320"/>
                    </a:lnTo>
                    <a:lnTo>
                      <a:pt x="58" y="310"/>
                    </a:lnTo>
                    <a:lnTo>
                      <a:pt x="48" y="298"/>
                    </a:lnTo>
                    <a:lnTo>
                      <a:pt x="40" y="284"/>
                    </a:lnTo>
                    <a:lnTo>
                      <a:pt x="32" y="270"/>
                    </a:lnTo>
                    <a:lnTo>
                      <a:pt x="26" y="256"/>
                    </a:lnTo>
                    <a:lnTo>
                      <a:pt x="20" y="240"/>
                    </a:lnTo>
                    <a:lnTo>
                      <a:pt x="18" y="224"/>
                    </a:lnTo>
                    <a:lnTo>
                      <a:pt x="14" y="208"/>
                    </a:lnTo>
                    <a:lnTo>
                      <a:pt x="14" y="192"/>
                    </a:lnTo>
                    <a:lnTo>
                      <a:pt x="14" y="192"/>
                    </a:lnTo>
                    <a:lnTo>
                      <a:pt x="16" y="170"/>
                    </a:lnTo>
                    <a:lnTo>
                      <a:pt x="20" y="148"/>
                    </a:lnTo>
                    <a:lnTo>
                      <a:pt x="26" y="128"/>
                    </a:lnTo>
                    <a:lnTo>
                      <a:pt x="36" y="108"/>
                    </a:lnTo>
                    <a:lnTo>
                      <a:pt x="40" y="138"/>
                    </a:lnTo>
                    <a:lnTo>
                      <a:pt x="46" y="142"/>
                    </a:lnTo>
                    <a:lnTo>
                      <a:pt x="52" y="136"/>
                    </a:lnTo>
                    <a:lnTo>
                      <a:pt x="62" y="146"/>
                    </a:lnTo>
                    <a:lnTo>
                      <a:pt x="56" y="156"/>
                    </a:lnTo>
                    <a:lnTo>
                      <a:pt x="64" y="168"/>
                    </a:lnTo>
                    <a:lnTo>
                      <a:pt x="84" y="174"/>
                    </a:lnTo>
                    <a:lnTo>
                      <a:pt x="80" y="192"/>
                    </a:lnTo>
                    <a:lnTo>
                      <a:pt x="80" y="208"/>
                    </a:lnTo>
                    <a:lnTo>
                      <a:pt x="96" y="240"/>
                    </a:lnTo>
                    <a:lnTo>
                      <a:pt x="112" y="248"/>
                    </a:lnTo>
                    <a:lnTo>
                      <a:pt x="112" y="280"/>
                    </a:lnTo>
                    <a:lnTo>
                      <a:pt x="120" y="296"/>
                    </a:lnTo>
                    <a:lnTo>
                      <a:pt x="120" y="312"/>
                    </a:lnTo>
                    <a:lnTo>
                      <a:pt x="136" y="344"/>
                    </a:lnTo>
                    <a:lnTo>
                      <a:pt x="152" y="344"/>
                    </a:lnTo>
                    <a:lnTo>
                      <a:pt x="152" y="336"/>
                    </a:lnTo>
                    <a:lnTo>
                      <a:pt x="142" y="326"/>
                    </a:lnTo>
                    <a:lnTo>
                      <a:pt x="138" y="316"/>
                    </a:lnTo>
                    <a:lnTo>
                      <a:pt x="154" y="308"/>
                    </a:lnTo>
                    <a:lnTo>
                      <a:pt x="156" y="294"/>
                    </a:lnTo>
                    <a:lnTo>
                      <a:pt x="168" y="292"/>
                    </a:lnTo>
                    <a:lnTo>
                      <a:pt x="176" y="280"/>
                    </a:lnTo>
                    <a:lnTo>
                      <a:pt x="176" y="270"/>
                    </a:lnTo>
                    <a:lnTo>
                      <a:pt x="184" y="264"/>
                    </a:lnTo>
                    <a:lnTo>
                      <a:pt x="194" y="266"/>
                    </a:lnTo>
                    <a:lnTo>
                      <a:pt x="206" y="250"/>
                    </a:lnTo>
                    <a:lnTo>
                      <a:pt x="204" y="234"/>
                    </a:lnTo>
                    <a:lnTo>
                      <a:pt x="216" y="232"/>
                    </a:lnTo>
                    <a:lnTo>
                      <a:pt x="224" y="208"/>
                    </a:lnTo>
                    <a:lnTo>
                      <a:pt x="200" y="192"/>
                    </a:lnTo>
                    <a:lnTo>
                      <a:pt x="168" y="192"/>
                    </a:lnTo>
                    <a:lnTo>
                      <a:pt x="168" y="184"/>
                    </a:lnTo>
                    <a:lnTo>
                      <a:pt x="164" y="176"/>
                    </a:lnTo>
                    <a:lnTo>
                      <a:pt x="150" y="170"/>
                    </a:lnTo>
                    <a:lnTo>
                      <a:pt x="146" y="162"/>
                    </a:lnTo>
                    <a:lnTo>
                      <a:pt x="132" y="154"/>
                    </a:lnTo>
                    <a:lnTo>
                      <a:pt x="122" y="160"/>
                    </a:lnTo>
                    <a:lnTo>
                      <a:pt x="110" y="158"/>
                    </a:lnTo>
                    <a:lnTo>
                      <a:pt x="104" y="152"/>
                    </a:lnTo>
                    <a:lnTo>
                      <a:pt x="92" y="156"/>
                    </a:lnTo>
                    <a:lnTo>
                      <a:pt x="86" y="164"/>
                    </a:lnTo>
                    <a:lnTo>
                      <a:pt x="70" y="156"/>
                    </a:lnTo>
                    <a:lnTo>
                      <a:pt x="72" y="142"/>
                    </a:lnTo>
                    <a:lnTo>
                      <a:pt x="66" y="138"/>
                    </a:lnTo>
                    <a:lnTo>
                      <a:pt x="68" y="130"/>
                    </a:lnTo>
                    <a:lnTo>
                      <a:pt x="64" y="128"/>
                    </a:lnTo>
                    <a:lnTo>
                      <a:pt x="54" y="132"/>
                    </a:lnTo>
                    <a:lnTo>
                      <a:pt x="48" y="126"/>
                    </a:lnTo>
                    <a:lnTo>
                      <a:pt x="56" y="104"/>
                    </a:lnTo>
                    <a:lnTo>
                      <a:pt x="78" y="92"/>
                    </a:lnTo>
                    <a:lnTo>
                      <a:pt x="84" y="100"/>
                    </a:lnTo>
                    <a:lnTo>
                      <a:pt x="96" y="96"/>
                    </a:lnTo>
                    <a:lnTo>
                      <a:pt x="96" y="88"/>
                    </a:lnTo>
                    <a:lnTo>
                      <a:pt x="112" y="80"/>
                    </a:lnTo>
                    <a:lnTo>
                      <a:pt x="112" y="72"/>
                    </a:lnTo>
                    <a:lnTo>
                      <a:pt x="136" y="70"/>
                    </a:lnTo>
                    <a:lnTo>
                      <a:pt x="144" y="56"/>
                    </a:lnTo>
                    <a:lnTo>
                      <a:pt x="158" y="48"/>
                    </a:lnTo>
                    <a:lnTo>
                      <a:pt x="160" y="56"/>
                    </a:lnTo>
                    <a:lnTo>
                      <a:pt x="168" y="56"/>
                    </a:lnTo>
                    <a:lnTo>
                      <a:pt x="174" y="48"/>
                    </a:lnTo>
                    <a:lnTo>
                      <a:pt x="170" y="42"/>
                    </a:lnTo>
                    <a:lnTo>
                      <a:pt x="152" y="40"/>
                    </a:lnTo>
                    <a:lnTo>
                      <a:pt x="124" y="46"/>
                    </a:lnTo>
                    <a:lnTo>
                      <a:pt x="120" y="30"/>
                    </a:lnTo>
                    <a:lnTo>
                      <a:pt x="120" y="30"/>
                    </a:lnTo>
                    <a:lnTo>
                      <a:pt x="136" y="24"/>
                    </a:lnTo>
                    <a:lnTo>
                      <a:pt x="152" y="32"/>
                    </a:lnTo>
                    <a:lnTo>
                      <a:pt x="160" y="28"/>
                    </a:lnTo>
                    <a:lnTo>
                      <a:pt x="158" y="18"/>
                    </a:lnTo>
                    <a:lnTo>
                      <a:pt x="158" y="18"/>
                    </a:lnTo>
                    <a:lnTo>
                      <a:pt x="186" y="14"/>
                    </a:lnTo>
                    <a:lnTo>
                      <a:pt x="186" y="28"/>
                    </a:lnTo>
                    <a:lnTo>
                      <a:pt x="192" y="40"/>
                    </a:lnTo>
                    <a:lnTo>
                      <a:pt x="200" y="40"/>
                    </a:lnTo>
                    <a:lnTo>
                      <a:pt x="200" y="32"/>
                    </a:lnTo>
                    <a:lnTo>
                      <a:pt x="208" y="24"/>
                    </a:lnTo>
                    <a:lnTo>
                      <a:pt x="216" y="24"/>
                    </a:lnTo>
                    <a:lnTo>
                      <a:pt x="220" y="16"/>
                    </a:lnTo>
                    <a:lnTo>
                      <a:pt x="220" y="16"/>
                    </a:lnTo>
                    <a:lnTo>
                      <a:pt x="244" y="22"/>
                    </a:lnTo>
                    <a:lnTo>
                      <a:pt x="268" y="30"/>
                    </a:lnTo>
                    <a:lnTo>
                      <a:pt x="274" y="42"/>
                    </a:lnTo>
                    <a:lnTo>
                      <a:pt x="272" y="58"/>
                    </a:lnTo>
                    <a:lnTo>
                      <a:pt x="264" y="62"/>
                    </a:lnTo>
                    <a:lnTo>
                      <a:pt x="264" y="72"/>
                    </a:lnTo>
                    <a:lnTo>
                      <a:pt x="272" y="72"/>
                    </a:lnTo>
                    <a:lnTo>
                      <a:pt x="280" y="80"/>
                    </a:lnTo>
                    <a:lnTo>
                      <a:pt x="288" y="72"/>
                    </a:lnTo>
                    <a:lnTo>
                      <a:pt x="284" y="64"/>
                    </a:lnTo>
                    <a:lnTo>
                      <a:pt x="296" y="56"/>
                    </a:lnTo>
                    <a:lnTo>
                      <a:pt x="308" y="70"/>
                    </a:lnTo>
                    <a:lnTo>
                      <a:pt x="318" y="66"/>
                    </a:lnTo>
                    <a:lnTo>
                      <a:pt x="318" y="66"/>
                    </a:lnTo>
                    <a:lnTo>
                      <a:pt x="332" y="82"/>
                    </a:lnTo>
                    <a:lnTo>
                      <a:pt x="342" y="98"/>
                    </a:lnTo>
                    <a:lnTo>
                      <a:pt x="326" y="92"/>
                    </a:lnTo>
                    <a:lnTo>
                      <a:pt x="320" y="96"/>
                    </a:lnTo>
                    <a:lnTo>
                      <a:pt x="320" y="104"/>
                    </a:lnTo>
                    <a:lnTo>
                      <a:pt x="312" y="104"/>
                    </a:lnTo>
                    <a:lnTo>
                      <a:pt x="296" y="96"/>
                    </a:lnTo>
                    <a:lnTo>
                      <a:pt x="288" y="96"/>
                    </a:lnTo>
                    <a:lnTo>
                      <a:pt x="282" y="106"/>
                    </a:lnTo>
                    <a:lnTo>
                      <a:pt x="276" y="108"/>
                    </a:lnTo>
                    <a:lnTo>
                      <a:pt x="272" y="120"/>
                    </a:lnTo>
                    <a:lnTo>
                      <a:pt x="276" y="132"/>
                    </a:lnTo>
                    <a:lnTo>
                      <a:pt x="272" y="136"/>
                    </a:lnTo>
                    <a:lnTo>
                      <a:pt x="272" y="144"/>
                    </a:lnTo>
                    <a:lnTo>
                      <a:pt x="288" y="152"/>
                    </a:lnTo>
                    <a:lnTo>
                      <a:pt x="288" y="164"/>
                    </a:lnTo>
                    <a:lnTo>
                      <a:pt x="304" y="176"/>
                    </a:lnTo>
                    <a:lnTo>
                      <a:pt x="318" y="176"/>
                    </a:lnTo>
                    <a:lnTo>
                      <a:pt x="320" y="168"/>
                    </a:lnTo>
                    <a:lnTo>
                      <a:pt x="336" y="168"/>
                    </a:lnTo>
                    <a:lnTo>
                      <a:pt x="338" y="180"/>
                    </a:lnTo>
                    <a:lnTo>
                      <a:pt x="346" y="178"/>
                    </a:lnTo>
                    <a:lnTo>
                      <a:pt x="350" y="194"/>
                    </a:lnTo>
                    <a:lnTo>
                      <a:pt x="344" y="200"/>
                    </a:lnTo>
                    <a:lnTo>
                      <a:pt x="344" y="208"/>
                    </a:lnTo>
                    <a:lnTo>
                      <a:pt x="354" y="214"/>
                    </a:lnTo>
                    <a:lnTo>
                      <a:pt x="352" y="232"/>
                    </a:lnTo>
                    <a:lnTo>
                      <a:pt x="346" y="242"/>
                    </a:lnTo>
                    <a:lnTo>
                      <a:pt x="332" y="252"/>
                    </a:lnTo>
                    <a:close/>
                  </a:path>
                </a:pathLst>
              </a:custGeom>
              <a:solidFill>
                <a:schemeClr val="tx1">
                  <a:lumMod val="40000"/>
                  <a:lumOff val="60000"/>
                </a:schemeClr>
              </a:solidFill>
              <a:ln>
                <a:noFill/>
              </a:ln>
            </p:spPr>
            <p:txBody>
              <a:bodyPr vert="horz" wrap="square" lIns="68580" tIns="34290" rIns="68580" bIns="34290" numCol="1" anchor="t" anchorCtr="0" compatLnSpc="1">
                <a:prstTxWarp prst="textNoShape">
                  <a:avLst/>
                </a:prstTxWarp>
              </a:bodyPr>
              <a:lstStyle/>
              <a:p>
                <a:pPr defTabSz="371475"/>
                <a:endParaRPr lang="en-US" sz="1350" dirty="0">
                  <a:solidFill>
                    <a:srgbClr val="000000"/>
                  </a:solidFill>
                </a:endParaRPr>
              </a:p>
            </p:txBody>
          </p:sp>
          <p:sp>
            <p:nvSpPr>
              <p:cNvPr id="136" name="Pfeil nach rechts 9">
                <a:extLst>
                  <a:ext uri="{FF2B5EF4-FFF2-40B4-BE49-F238E27FC236}">
                    <a16:creationId xmlns:a16="http://schemas.microsoft.com/office/drawing/2014/main" xmlns="" id="{7DCDDA76-9E36-4B55-A585-99B3FDCE2F27}"/>
                  </a:ext>
                </a:extLst>
              </p:cNvPr>
              <p:cNvSpPr/>
              <p:nvPr/>
            </p:nvSpPr>
            <p:spPr>
              <a:xfrm>
                <a:off x="1973609" y="2226851"/>
                <a:ext cx="833983" cy="126012"/>
              </a:xfrm>
              <a:prstGeom prst="rightArrow">
                <a:avLst/>
              </a:prstGeom>
              <a:solidFill>
                <a:schemeClr val="tx1">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371475"/>
                <a:endParaRPr lang="en-US" sz="900" dirty="0" err="1">
                  <a:solidFill>
                    <a:srgbClr val="4D4F53"/>
                  </a:solidFill>
                </a:endParaRPr>
              </a:p>
            </p:txBody>
          </p:sp>
          <p:sp>
            <p:nvSpPr>
              <p:cNvPr id="137" name="Pfeil nach rechts 118">
                <a:extLst>
                  <a:ext uri="{FF2B5EF4-FFF2-40B4-BE49-F238E27FC236}">
                    <a16:creationId xmlns:a16="http://schemas.microsoft.com/office/drawing/2014/main" xmlns="" id="{A05587F5-FE22-426E-9D75-079466553ED6}"/>
                  </a:ext>
                </a:extLst>
              </p:cNvPr>
              <p:cNvSpPr/>
              <p:nvPr/>
            </p:nvSpPr>
            <p:spPr>
              <a:xfrm rot="13548120">
                <a:off x="981379" y="1691874"/>
                <a:ext cx="459613" cy="121369"/>
              </a:xfrm>
              <a:prstGeom prst="rightArrow">
                <a:avLst/>
              </a:prstGeom>
              <a:solidFill>
                <a:schemeClr val="tx1">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371475"/>
                <a:endParaRPr lang="en-US" sz="900" dirty="0" err="1">
                  <a:solidFill>
                    <a:srgbClr val="4D4F53"/>
                  </a:solidFill>
                </a:endParaRPr>
              </a:p>
            </p:txBody>
          </p:sp>
          <p:sp>
            <p:nvSpPr>
              <p:cNvPr id="138" name="Pfeil nach rechts 119">
                <a:extLst>
                  <a:ext uri="{FF2B5EF4-FFF2-40B4-BE49-F238E27FC236}">
                    <a16:creationId xmlns:a16="http://schemas.microsoft.com/office/drawing/2014/main" xmlns="" id="{776B2A0C-E647-4853-9A4B-9CA65F1C06FF}"/>
                  </a:ext>
                </a:extLst>
              </p:cNvPr>
              <p:cNvSpPr/>
              <p:nvPr/>
            </p:nvSpPr>
            <p:spPr>
              <a:xfrm rot="8556291" flipV="1">
                <a:off x="897090" y="2556160"/>
                <a:ext cx="459613" cy="145156"/>
              </a:xfrm>
              <a:prstGeom prst="rightArrow">
                <a:avLst/>
              </a:prstGeom>
              <a:solidFill>
                <a:schemeClr val="tx1">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371475"/>
                <a:endParaRPr lang="en-US" sz="900" dirty="0" err="1">
                  <a:solidFill>
                    <a:srgbClr val="4D4F53"/>
                  </a:solidFill>
                </a:endParaRPr>
              </a:p>
            </p:txBody>
          </p:sp>
          <p:sp>
            <p:nvSpPr>
              <p:cNvPr id="139" name="Pfeil nach rechts 120">
                <a:extLst>
                  <a:ext uri="{FF2B5EF4-FFF2-40B4-BE49-F238E27FC236}">
                    <a16:creationId xmlns:a16="http://schemas.microsoft.com/office/drawing/2014/main" xmlns="" id="{4D3A5AA3-EFF8-4F86-954D-0F9204713C3D}"/>
                  </a:ext>
                </a:extLst>
              </p:cNvPr>
              <p:cNvSpPr/>
              <p:nvPr/>
            </p:nvSpPr>
            <p:spPr>
              <a:xfrm rot="10800000">
                <a:off x="706072" y="2159362"/>
                <a:ext cx="496075" cy="137906"/>
              </a:xfrm>
              <a:prstGeom prst="rightArrow">
                <a:avLst/>
              </a:prstGeom>
              <a:solidFill>
                <a:schemeClr val="tx1">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371475"/>
                <a:endParaRPr lang="en-US" sz="900" dirty="0" err="1">
                  <a:solidFill>
                    <a:srgbClr val="4D4F53"/>
                  </a:solidFill>
                </a:endParaRPr>
              </a:p>
            </p:txBody>
          </p:sp>
          <p:sp>
            <p:nvSpPr>
              <p:cNvPr id="140" name="TextBox 149">
                <a:extLst>
                  <a:ext uri="{FF2B5EF4-FFF2-40B4-BE49-F238E27FC236}">
                    <a16:creationId xmlns:a16="http://schemas.microsoft.com/office/drawing/2014/main" xmlns="" id="{62AE3737-E27E-444D-B06D-450CAE1E1F22}"/>
                  </a:ext>
                </a:extLst>
              </p:cNvPr>
              <p:cNvSpPr txBox="1"/>
              <p:nvPr/>
            </p:nvSpPr>
            <p:spPr>
              <a:xfrm>
                <a:off x="1840316" y="1476398"/>
                <a:ext cx="694838" cy="688013"/>
              </a:xfrm>
              <a:prstGeom prst="rect">
                <a:avLst/>
              </a:prstGeom>
              <a:noFill/>
            </p:spPr>
            <p:txBody>
              <a:bodyPr wrap="none" rtlCol="0">
                <a:spAutoFit/>
              </a:bodyPr>
              <a:lstStyle/>
              <a:p>
                <a:pPr defTabSz="685835">
                  <a:defRPr/>
                </a:pPr>
                <a:r>
                  <a:rPr lang="en-US" sz="3600" kern="0">
                    <a:solidFill>
                      <a:srgbClr val="93D522"/>
                    </a:solidFill>
                  </a:rPr>
                  <a:t>22</a:t>
                </a:r>
                <a:endParaRPr lang="en-US" sz="3600" kern="0" dirty="0">
                  <a:solidFill>
                    <a:srgbClr val="93D522"/>
                  </a:solidFill>
                </a:endParaRPr>
              </a:p>
            </p:txBody>
          </p:sp>
        </p:grpSp>
      </p:grpSp>
      <p:pic>
        <p:nvPicPr>
          <p:cNvPr id="99" name="Grafik 98">
            <a:extLst>
              <a:ext uri="{FF2B5EF4-FFF2-40B4-BE49-F238E27FC236}">
                <a16:creationId xmlns:a16="http://schemas.microsoft.com/office/drawing/2014/main" xmlns="" id="{FAE09F71-E740-463D-B90D-7FC588E4486F}"/>
              </a:ext>
            </a:extLst>
          </p:cNvPr>
          <p:cNvPicPr>
            <a:picLocks noChangeAspect="1"/>
          </p:cNvPicPr>
          <p:nvPr/>
        </p:nvPicPr>
        <p:blipFill>
          <a:blip r:embed="rId3"/>
          <a:stretch>
            <a:fillRect/>
          </a:stretch>
        </p:blipFill>
        <p:spPr>
          <a:xfrm>
            <a:off x="1408852" y="5881136"/>
            <a:ext cx="980496" cy="826763"/>
          </a:xfrm>
          <a:prstGeom prst="rect">
            <a:avLst/>
          </a:prstGeom>
        </p:spPr>
      </p:pic>
      <p:pic>
        <p:nvPicPr>
          <p:cNvPr id="102" name="Grafik 1" descr="BearingPoint Best Management Solution Provider">
            <a:extLst>
              <a:ext uri="{FF2B5EF4-FFF2-40B4-BE49-F238E27FC236}">
                <a16:creationId xmlns:a16="http://schemas.microsoft.com/office/drawing/2014/main" xmlns="" id="{E71CAAEF-E4F0-4F1D-9519-B284A20B124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6522" y="5906932"/>
            <a:ext cx="1051870" cy="850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 name="Grafik 102">
            <a:extLst>
              <a:ext uri="{FF2B5EF4-FFF2-40B4-BE49-F238E27FC236}">
                <a16:creationId xmlns:a16="http://schemas.microsoft.com/office/drawing/2014/main" xmlns="" id="{B477541E-5E37-4E70-9448-1E131DB9960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64228" y="5913258"/>
            <a:ext cx="1443172" cy="756663"/>
          </a:xfrm>
          <a:prstGeom prst="rect">
            <a:avLst/>
          </a:prstGeom>
        </p:spPr>
      </p:pic>
    </p:spTree>
    <p:extLst>
      <p:ext uri="{BB962C8B-B14F-4D97-AF65-F5344CB8AC3E}">
        <p14:creationId xmlns:p14="http://schemas.microsoft.com/office/powerpoint/2010/main" val="21762296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a:extLst>
              <a:ext uri="{FF2B5EF4-FFF2-40B4-BE49-F238E27FC236}">
                <a16:creationId xmlns:a16="http://schemas.microsoft.com/office/drawing/2014/main" xmlns="" id="{2007BF1E-CFE7-9244-9C40-A292969326D7}"/>
              </a:ext>
            </a:extLst>
          </p:cNvPr>
          <p:cNvSpPr>
            <a:spLocks noChangeArrowheads="1"/>
          </p:cNvSpPr>
          <p:nvPr/>
        </p:nvSpPr>
        <p:spPr bwMode="auto">
          <a:xfrm>
            <a:off x="1097911" y="2927671"/>
            <a:ext cx="7716109" cy="504000"/>
          </a:xfrm>
          <a:prstGeom prst="roundRect">
            <a:avLst/>
          </a:prstGeom>
          <a:solidFill>
            <a:srgbClr val="00B0F0"/>
          </a:solidFill>
          <a:ln w="12700" cap="flat" cmpd="sng" algn="ctr">
            <a:noFill/>
            <a:prstDash val="solid"/>
            <a:miter lim="800000"/>
          </a:ln>
          <a:effectLst/>
        </p:spPr>
        <p:txBody>
          <a:bodyPr rtlCol="0" anchor="ctr"/>
          <a:lstStyle/>
          <a:p>
            <a:pPr lvl="2" defTabSz="990570"/>
            <a:r>
              <a:rPr lang="en-US" kern="0" dirty="0">
                <a:solidFill>
                  <a:prstClr val="white"/>
                </a:solidFill>
              </a:rPr>
              <a:t>About AnaCredit &amp; Exemplary use cases with SDMX</a:t>
            </a:r>
          </a:p>
        </p:txBody>
      </p:sp>
      <p:sp>
        <p:nvSpPr>
          <p:cNvPr id="5" name="Text Box 6">
            <a:extLst>
              <a:ext uri="{FF2B5EF4-FFF2-40B4-BE49-F238E27FC236}">
                <a16:creationId xmlns:a16="http://schemas.microsoft.com/office/drawing/2014/main" xmlns="" id="{AF47B760-AFE6-F34C-B98D-87493EB50A1F}"/>
              </a:ext>
            </a:extLst>
          </p:cNvPr>
          <p:cNvSpPr txBox="1">
            <a:spLocks noChangeArrowheads="1"/>
          </p:cNvSpPr>
          <p:nvPr/>
        </p:nvSpPr>
        <p:spPr bwMode="auto">
          <a:xfrm>
            <a:off x="1196319" y="2999671"/>
            <a:ext cx="692390" cy="360000"/>
          </a:xfrm>
          <a:prstGeom prst="roundRect">
            <a:avLst/>
          </a:prstGeom>
          <a:solidFill>
            <a:schemeClr val="bg1"/>
          </a:solidFill>
          <a:ln w="19050">
            <a:noFill/>
            <a:miter lim="800000"/>
            <a:headEnd/>
            <a:tailEnd/>
          </a:ln>
          <a:effectLst>
            <a:outerShdw blurRad="50800" dist="38100" dir="2700000" algn="tl" rotWithShape="0">
              <a:prstClr val="black">
                <a:alpha val="40000"/>
              </a:prstClr>
            </a:outerShdw>
          </a:effectLst>
        </p:spPr>
        <p:txBody>
          <a:bodyPr lIns="36000" tIns="36000" rIns="36000" bIns="36000" anchor="ctr"/>
          <a:lstStyle>
            <a:defPPr>
              <a:defRPr lang="en-US"/>
            </a:defPPr>
            <a:lvl1pPr algn="ctr">
              <a:spcBef>
                <a:spcPct val="50000"/>
              </a:spcBef>
              <a:defRPr sz="1600" b="1">
                <a:solidFill>
                  <a:srgbClr val="747474"/>
                </a:solidFill>
                <a:latin typeface="Verdana"/>
              </a:defRPr>
            </a:lvl1pPr>
          </a:lstStyle>
          <a:p>
            <a:r>
              <a:rPr lang="en-GB">
                <a:solidFill>
                  <a:schemeClr val="tx1"/>
                </a:solidFill>
                <a:latin typeface="+mn-lt"/>
              </a:rPr>
              <a:t>2</a:t>
            </a:r>
          </a:p>
        </p:txBody>
      </p:sp>
      <p:sp>
        <p:nvSpPr>
          <p:cNvPr id="9" name="Rectangle 5">
            <a:extLst>
              <a:ext uri="{FF2B5EF4-FFF2-40B4-BE49-F238E27FC236}">
                <a16:creationId xmlns:a16="http://schemas.microsoft.com/office/drawing/2014/main" xmlns="" id="{8E6E1FFD-A414-A847-9A8E-271A81BA4CD9}"/>
              </a:ext>
            </a:extLst>
          </p:cNvPr>
          <p:cNvSpPr>
            <a:spLocks noChangeArrowheads="1"/>
          </p:cNvSpPr>
          <p:nvPr/>
        </p:nvSpPr>
        <p:spPr bwMode="auto">
          <a:xfrm>
            <a:off x="1097269" y="2324511"/>
            <a:ext cx="7727176" cy="504000"/>
          </a:xfrm>
          <a:prstGeom prst="roundRect">
            <a:avLst/>
          </a:prstGeom>
          <a:solidFill>
            <a:srgbClr val="7AB800"/>
          </a:solidFill>
          <a:ln w="12700" cap="flat" cmpd="sng" algn="ctr">
            <a:noFill/>
            <a:prstDash val="solid"/>
            <a:miter lim="800000"/>
          </a:ln>
          <a:effectLst/>
        </p:spPr>
        <p:txBody>
          <a:bodyPr rtlCol="0" anchor="ctr"/>
          <a:lstStyle/>
          <a:p>
            <a:pPr lvl="2" defTabSz="990570"/>
            <a:r>
              <a:rPr lang="en-GB" kern="0">
                <a:solidFill>
                  <a:prstClr val="white"/>
                </a:solidFill>
              </a:rPr>
              <a:t>RegTech &amp; SupTech</a:t>
            </a:r>
            <a:r>
              <a:rPr lang="en-GB" kern="0" dirty="0">
                <a:solidFill>
                  <a:prstClr val="white"/>
                </a:solidFill>
              </a:rPr>
              <a:t> </a:t>
            </a:r>
            <a:r>
              <a:rPr lang="en-GB" kern="0">
                <a:solidFill>
                  <a:prstClr val="white"/>
                </a:solidFill>
              </a:rPr>
              <a:t>@ </a:t>
            </a:r>
            <a:r>
              <a:rPr lang="en-GB" kern="0" dirty="0">
                <a:solidFill>
                  <a:prstClr val="white"/>
                </a:solidFill>
              </a:rPr>
              <a:t>BearingPoint</a:t>
            </a:r>
          </a:p>
        </p:txBody>
      </p:sp>
      <p:sp>
        <p:nvSpPr>
          <p:cNvPr id="10" name="Text Box 6">
            <a:extLst>
              <a:ext uri="{FF2B5EF4-FFF2-40B4-BE49-F238E27FC236}">
                <a16:creationId xmlns:a16="http://schemas.microsoft.com/office/drawing/2014/main" xmlns="" id="{5568A17B-17F5-3D40-9D19-0DDF0D498770}"/>
              </a:ext>
            </a:extLst>
          </p:cNvPr>
          <p:cNvSpPr txBox="1">
            <a:spLocks noChangeArrowheads="1"/>
          </p:cNvSpPr>
          <p:nvPr/>
        </p:nvSpPr>
        <p:spPr bwMode="auto">
          <a:xfrm>
            <a:off x="1192689" y="2396511"/>
            <a:ext cx="692390" cy="360000"/>
          </a:xfrm>
          <a:prstGeom prst="roundRect">
            <a:avLst/>
          </a:prstGeom>
          <a:solidFill>
            <a:schemeClr val="bg1"/>
          </a:solidFill>
          <a:ln w="19050">
            <a:noFill/>
            <a:miter lim="800000"/>
            <a:headEnd/>
            <a:tailEnd/>
          </a:ln>
          <a:effectLst>
            <a:outerShdw blurRad="50800" dist="38100" dir="2700000" algn="tl" rotWithShape="0">
              <a:prstClr val="black">
                <a:alpha val="40000"/>
              </a:prstClr>
            </a:outerShdw>
          </a:effectLst>
        </p:spPr>
        <p:txBody>
          <a:bodyPr lIns="36000" tIns="36000" rIns="36000" bIns="36000" anchor="ctr"/>
          <a:lstStyle>
            <a:defPPr>
              <a:defRPr lang="en-US"/>
            </a:defPPr>
            <a:lvl1pPr algn="ctr">
              <a:spcBef>
                <a:spcPct val="50000"/>
              </a:spcBef>
              <a:defRPr sz="1600" b="1">
                <a:solidFill>
                  <a:srgbClr val="747474"/>
                </a:solidFill>
                <a:latin typeface="Verdana"/>
              </a:defRPr>
            </a:lvl1pPr>
          </a:lstStyle>
          <a:p>
            <a:r>
              <a:rPr lang="en-GB">
                <a:solidFill>
                  <a:schemeClr val="tx1"/>
                </a:solidFill>
                <a:latin typeface="+mn-lt"/>
              </a:rPr>
              <a:t>1</a:t>
            </a:r>
          </a:p>
        </p:txBody>
      </p:sp>
      <p:sp>
        <p:nvSpPr>
          <p:cNvPr id="11" name="Rectangle 5">
            <a:extLst>
              <a:ext uri="{FF2B5EF4-FFF2-40B4-BE49-F238E27FC236}">
                <a16:creationId xmlns:a16="http://schemas.microsoft.com/office/drawing/2014/main" xmlns="" id="{EEFEDFA7-7AF6-4E41-9F98-DD13F9782FCA}"/>
              </a:ext>
            </a:extLst>
          </p:cNvPr>
          <p:cNvSpPr>
            <a:spLocks noChangeArrowheads="1"/>
          </p:cNvSpPr>
          <p:nvPr/>
        </p:nvSpPr>
        <p:spPr bwMode="auto">
          <a:xfrm>
            <a:off x="1094531" y="3535186"/>
            <a:ext cx="7719489" cy="504000"/>
          </a:xfrm>
          <a:prstGeom prst="roundRect">
            <a:avLst/>
          </a:prstGeom>
          <a:solidFill>
            <a:srgbClr val="7AB800"/>
          </a:solidFill>
          <a:ln w="12700" cap="flat" cmpd="sng" algn="ctr">
            <a:noFill/>
            <a:prstDash val="solid"/>
            <a:miter lim="800000"/>
          </a:ln>
          <a:effectLst/>
        </p:spPr>
        <p:txBody>
          <a:bodyPr rtlCol="0" anchor="ctr"/>
          <a:lstStyle/>
          <a:p>
            <a:pPr lvl="2" defTabSz="990570"/>
            <a:r>
              <a:rPr lang="de-DE" kern="0" dirty="0" err="1">
                <a:solidFill>
                  <a:prstClr val="white"/>
                </a:solidFill>
              </a:rPr>
              <a:t>Lessons</a:t>
            </a:r>
            <a:r>
              <a:rPr lang="de-DE" kern="0" dirty="0">
                <a:solidFill>
                  <a:prstClr val="white"/>
                </a:solidFill>
              </a:rPr>
              <a:t> </a:t>
            </a:r>
            <a:r>
              <a:rPr lang="de-DE" kern="0" dirty="0" err="1">
                <a:solidFill>
                  <a:prstClr val="white"/>
                </a:solidFill>
              </a:rPr>
              <a:t>learnt</a:t>
            </a:r>
            <a:r>
              <a:rPr lang="de-DE" kern="0" dirty="0">
                <a:solidFill>
                  <a:prstClr val="white"/>
                </a:solidFill>
              </a:rPr>
              <a:t> </a:t>
            </a:r>
            <a:r>
              <a:rPr lang="de-DE" kern="0" dirty="0" err="1">
                <a:solidFill>
                  <a:prstClr val="white"/>
                </a:solidFill>
              </a:rPr>
              <a:t>from</a:t>
            </a:r>
            <a:r>
              <a:rPr lang="de-DE" kern="0" dirty="0">
                <a:solidFill>
                  <a:prstClr val="white"/>
                </a:solidFill>
              </a:rPr>
              <a:t> SDMX &amp; AnaCredit</a:t>
            </a:r>
            <a:endParaRPr lang="en-GB" kern="0" dirty="0">
              <a:solidFill>
                <a:prstClr val="white"/>
              </a:solidFill>
            </a:endParaRPr>
          </a:p>
        </p:txBody>
      </p:sp>
      <p:sp>
        <p:nvSpPr>
          <p:cNvPr id="12" name="Text Box 6">
            <a:extLst>
              <a:ext uri="{FF2B5EF4-FFF2-40B4-BE49-F238E27FC236}">
                <a16:creationId xmlns:a16="http://schemas.microsoft.com/office/drawing/2014/main" xmlns="" id="{9F3CE2AC-CA40-463D-9483-228EA0D1EBCE}"/>
              </a:ext>
            </a:extLst>
          </p:cNvPr>
          <p:cNvSpPr txBox="1">
            <a:spLocks noChangeArrowheads="1"/>
          </p:cNvSpPr>
          <p:nvPr/>
        </p:nvSpPr>
        <p:spPr bwMode="auto">
          <a:xfrm>
            <a:off x="1189951" y="3607186"/>
            <a:ext cx="692693" cy="360000"/>
          </a:xfrm>
          <a:prstGeom prst="roundRect">
            <a:avLst/>
          </a:prstGeom>
          <a:solidFill>
            <a:schemeClr val="bg1"/>
          </a:solidFill>
          <a:ln w="19050">
            <a:noFill/>
            <a:miter lim="800000"/>
            <a:headEnd/>
            <a:tailEnd/>
          </a:ln>
          <a:effectLst>
            <a:outerShdw blurRad="50800" dist="38100" dir="2700000" algn="tl" rotWithShape="0">
              <a:prstClr val="black">
                <a:alpha val="40000"/>
              </a:prstClr>
            </a:outerShdw>
          </a:effectLst>
        </p:spPr>
        <p:txBody>
          <a:bodyPr lIns="36000" tIns="36000" rIns="36000" bIns="36000" anchor="ctr"/>
          <a:lstStyle/>
          <a:p>
            <a:pPr algn="ctr">
              <a:spcBef>
                <a:spcPct val="50000"/>
              </a:spcBef>
              <a:defRPr/>
            </a:pPr>
            <a:r>
              <a:rPr lang="en-GB" sz="1600" b="1"/>
              <a:t>3</a:t>
            </a:r>
          </a:p>
        </p:txBody>
      </p:sp>
    </p:spTree>
    <p:extLst>
      <p:ext uri="{BB962C8B-B14F-4D97-AF65-F5344CB8AC3E}">
        <p14:creationId xmlns:p14="http://schemas.microsoft.com/office/powerpoint/2010/main" val="39056676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Rechteck 85"/>
          <p:cNvSpPr/>
          <p:nvPr/>
        </p:nvSpPr>
        <p:spPr>
          <a:xfrm>
            <a:off x="2056167" y="2609481"/>
            <a:ext cx="4437631" cy="1784250"/>
          </a:xfrm>
          <a:prstGeom prst="rect">
            <a:avLst/>
          </a:prstGeom>
          <a:solidFill>
            <a:schemeClr val="bg1">
              <a:lumMod val="65000"/>
            </a:schemeClr>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4295" tIns="37148" rIns="74295" bIns="37148" numCol="1" spcCol="0" rtlCol="0" fromWordArt="0" anchor="ctr" anchorCtr="0" forceAA="0" compatLnSpc="1">
            <a:prstTxWarp prst="textNoShape">
              <a:avLst/>
            </a:prstTxWarp>
            <a:noAutofit/>
          </a:bodyPr>
          <a:lstStyle/>
          <a:p>
            <a:pPr algn="ctr"/>
            <a:endParaRPr lang="en-GB" sz="1137" dirty="0">
              <a:solidFill>
                <a:srgbClr val="FFFFFF"/>
              </a:solidFill>
            </a:endParaRPr>
          </a:p>
        </p:txBody>
      </p:sp>
      <p:sp>
        <p:nvSpPr>
          <p:cNvPr id="75" name="Rechteck 74"/>
          <p:cNvSpPr/>
          <p:nvPr/>
        </p:nvSpPr>
        <p:spPr>
          <a:xfrm>
            <a:off x="2056166" y="5425962"/>
            <a:ext cx="6206438" cy="473221"/>
          </a:xfrm>
          <a:prstGeom prst="rect">
            <a:avLst/>
          </a:prstGeom>
          <a:solidFill>
            <a:schemeClr val="bg1">
              <a:lumMod val="85000"/>
            </a:schemeClr>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4295" tIns="37148" rIns="74295" bIns="37148" numCol="1" spcCol="0" rtlCol="0" fromWordArt="0" anchor="ctr" anchorCtr="0" forceAA="0" compatLnSpc="1">
            <a:prstTxWarp prst="textNoShape">
              <a:avLst/>
            </a:prstTxWarp>
            <a:noAutofit/>
          </a:bodyPr>
          <a:lstStyle/>
          <a:p>
            <a:pPr algn="ctr"/>
            <a:endParaRPr lang="en-GB" sz="975" dirty="0">
              <a:solidFill>
                <a:srgbClr val="4D4F53"/>
              </a:solidFill>
            </a:endParaRPr>
          </a:p>
        </p:txBody>
      </p:sp>
      <p:sp>
        <p:nvSpPr>
          <p:cNvPr id="34" name="Textplatzhalter 4"/>
          <p:cNvSpPr txBox="1">
            <a:spLocks/>
          </p:cNvSpPr>
          <p:nvPr/>
        </p:nvSpPr>
        <p:spPr>
          <a:xfrm>
            <a:off x="1276012" y="1462959"/>
            <a:ext cx="7479911" cy="276225"/>
          </a:xfrm>
          <a:prstGeom prst="rect">
            <a:avLst/>
          </a:prstGeom>
        </p:spPr>
        <p:txBody>
          <a:bodyPr vert="horz" lIns="0" tIns="0" rIns="29250" bIns="0" rtlCol="0" anchor="t" anchorCtr="0">
            <a:noAutofit/>
          </a:bodyPr>
          <a:lstStyle>
            <a:lvl1pPr marL="0" indent="0" algn="l" defTabSz="457200" rtl="0" eaLnBrk="1" latinLnBrk="0" hangingPunct="1">
              <a:spcBef>
                <a:spcPts val="0"/>
              </a:spcBef>
              <a:spcAft>
                <a:spcPts val="300"/>
              </a:spcAft>
              <a:buClr>
                <a:schemeClr val="bg1"/>
              </a:buClr>
              <a:buSzPct val="25000"/>
              <a:buFont typeface="Arial" pitchFamily="34" charset="0"/>
              <a:buNone/>
              <a:defRPr lang="en-GB" sz="1800" b="1" kern="1200" noProof="0">
                <a:solidFill>
                  <a:schemeClr val="bg2"/>
                </a:solidFill>
                <a:latin typeface="+mn-lt"/>
                <a:ea typeface="+mn-ea"/>
                <a:cs typeface="+mn-cs"/>
              </a:defRPr>
            </a:lvl1pPr>
            <a:lvl2pPr marL="0" indent="0" algn="l" defTabSz="457200" rtl="0" eaLnBrk="1" latinLnBrk="0" hangingPunct="1">
              <a:spcBef>
                <a:spcPts val="0"/>
              </a:spcBef>
              <a:spcAft>
                <a:spcPts val="300"/>
              </a:spcAft>
              <a:buClr>
                <a:schemeClr val="bg1"/>
              </a:buClr>
              <a:buSzPct val="25000"/>
              <a:buFont typeface="Arial" pitchFamily="34" charset="0"/>
              <a:buNone/>
              <a:defRPr lang="en-GB" sz="1800" b="0" kern="1200" noProof="0">
                <a:solidFill>
                  <a:srgbClr val="4D4F53"/>
                </a:solidFill>
                <a:latin typeface="+mn-lt"/>
                <a:ea typeface="+mn-ea"/>
                <a:cs typeface="+mn-cs"/>
              </a:defRPr>
            </a:lvl2pPr>
            <a:lvl3pPr marL="361950" indent="-180975" algn="l" defTabSz="514350" rtl="0" eaLnBrk="1" latinLnBrk="0" hangingPunct="1">
              <a:spcBef>
                <a:spcPts val="300"/>
              </a:spcBef>
              <a:spcAft>
                <a:spcPts val="300"/>
              </a:spcAft>
              <a:buClr>
                <a:schemeClr val="bg2"/>
              </a:buClr>
              <a:buFont typeface="Arial" pitchFamily="34" charset="0"/>
              <a:buChar char="•"/>
              <a:defRPr lang="en-GB" sz="1800" kern="1200" noProof="0">
                <a:solidFill>
                  <a:srgbClr val="4D4F53"/>
                </a:solidFill>
                <a:latin typeface="+mn-lt"/>
                <a:ea typeface="+mn-ea"/>
                <a:cs typeface="+mn-cs"/>
              </a:defRPr>
            </a:lvl3pPr>
            <a:lvl4pPr marL="536575" indent="-161925" algn="l" defTabSz="457200" rtl="0" eaLnBrk="1" latinLnBrk="0" hangingPunct="1">
              <a:spcBef>
                <a:spcPts val="300"/>
              </a:spcBef>
              <a:spcAft>
                <a:spcPts val="300"/>
              </a:spcAft>
              <a:buClr>
                <a:schemeClr val="bg2"/>
              </a:buClr>
              <a:buFont typeface="Arial" pitchFamily="34" charset="0"/>
              <a:buChar char="•"/>
              <a:tabLst/>
              <a:defRPr lang="en-GB" sz="1800" kern="1200" noProof="0">
                <a:solidFill>
                  <a:srgbClr val="4D4F53"/>
                </a:solidFill>
                <a:latin typeface="+mn-lt"/>
                <a:ea typeface="+mn-ea"/>
                <a:cs typeface="+mn-cs"/>
              </a:defRPr>
            </a:lvl4pPr>
            <a:lvl5pPr marL="812800" indent="-165100" algn="l" defTabSz="457200" rtl="0" eaLnBrk="1" latinLnBrk="0" hangingPunct="1">
              <a:spcBef>
                <a:spcPts val="0"/>
              </a:spcBef>
              <a:buClr>
                <a:srgbClr val="D52B1E"/>
              </a:buClr>
              <a:buFont typeface="Arial" pitchFamily="34" charset="0"/>
              <a:buChar char="•"/>
              <a:tabLst/>
              <a:defRPr lang="en-GB" sz="1800" kern="1200" noProof="0">
                <a:solidFill>
                  <a:srgbClr val="4D4F53"/>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GB" sz="1462" dirty="0"/>
          </a:p>
        </p:txBody>
      </p:sp>
      <p:sp>
        <p:nvSpPr>
          <p:cNvPr id="68" name="Flussdiagramm: Magnetplattenspeicher 67"/>
          <p:cNvSpPr/>
          <p:nvPr/>
        </p:nvSpPr>
        <p:spPr>
          <a:xfrm>
            <a:off x="5071607" y="5477563"/>
            <a:ext cx="289405" cy="250530"/>
          </a:xfrm>
          <a:prstGeom prst="flowChartMagneticDisk">
            <a:avLst/>
          </a:prstGeom>
          <a:solidFill>
            <a:srgbClr val="D7D3C7"/>
          </a:solidFill>
          <a:ln>
            <a:solidFill>
              <a:srgbClr val="4D4F53"/>
            </a:solidFill>
          </a:ln>
          <a:effectLst>
            <a:outerShdw blurRad="76200" dir="18900000" sy="23000" kx="-1200000" algn="bl" rotWithShape="0">
              <a:prstClr val="black">
                <a:alpha val="2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4295" tIns="37148" rIns="74295" bIns="37148" numCol="1" spcCol="0" rtlCol="0" fromWordArt="0" anchor="ctr" anchorCtr="0" forceAA="0" compatLnSpc="1">
            <a:prstTxWarp prst="textNoShape">
              <a:avLst/>
            </a:prstTxWarp>
            <a:noAutofit/>
          </a:bodyPr>
          <a:lstStyle/>
          <a:p>
            <a:pPr algn="ctr"/>
            <a:endParaRPr lang="en-GB" sz="975" dirty="0">
              <a:solidFill>
                <a:srgbClr val="4D4F53"/>
              </a:solidFill>
            </a:endParaRPr>
          </a:p>
        </p:txBody>
      </p:sp>
      <p:sp>
        <p:nvSpPr>
          <p:cNvPr id="69" name="Flussdiagramm: Magnetplattenspeicher 68"/>
          <p:cNvSpPr/>
          <p:nvPr/>
        </p:nvSpPr>
        <p:spPr>
          <a:xfrm>
            <a:off x="5218133" y="5586812"/>
            <a:ext cx="289405" cy="250530"/>
          </a:xfrm>
          <a:prstGeom prst="flowChartMagneticDisk">
            <a:avLst/>
          </a:prstGeom>
          <a:solidFill>
            <a:srgbClr val="4D4F53"/>
          </a:solidFill>
          <a:ln>
            <a:solidFill>
              <a:srgbClr val="4D4F53"/>
            </a:solidFill>
          </a:ln>
          <a:effectLst>
            <a:outerShdw blurRad="76200" dir="18900000" sy="23000" kx="-1200000" algn="bl" rotWithShape="0">
              <a:prstClr val="black">
                <a:alpha val="2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4295" tIns="37148" rIns="74295" bIns="37148" numCol="1" spcCol="0" rtlCol="0" fromWordArt="0" anchor="ctr" anchorCtr="0" forceAA="0" compatLnSpc="1">
            <a:prstTxWarp prst="textNoShape">
              <a:avLst/>
            </a:prstTxWarp>
            <a:noAutofit/>
          </a:bodyPr>
          <a:lstStyle/>
          <a:p>
            <a:pPr algn="ctr"/>
            <a:endParaRPr lang="en-GB" sz="975" dirty="0">
              <a:solidFill>
                <a:srgbClr val="4D4F53"/>
              </a:solidFill>
            </a:endParaRPr>
          </a:p>
        </p:txBody>
      </p:sp>
      <p:sp>
        <p:nvSpPr>
          <p:cNvPr id="70" name="Flussdiagramm: Magnetplattenspeicher 69"/>
          <p:cNvSpPr/>
          <p:nvPr/>
        </p:nvSpPr>
        <p:spPr>
          <a:xfrm>
            <a:off x="3836272" y="5477563"/>
            <a:ext cx="289405" cy="250530"/>
          </a:xfrm>
          <a:prstGeom prst="flowChartMagneticDisk">
            <a:avLst/>
          </a:prstGeom>
          <a:solidFill>
            <a:schemeClr val="bg1"/>
          </a:solidFill>
          <a:ln>
            <a:solidFill>
              <a:srgbClr val="4D4F53"/>
            </a:solidFill>
          </a:ln>
          <a:effectLst>
            <a:outerShdw blurRad="76200" dir="18900000" sy="23000" kx="-1200000" algn="bl" rotWithShape="0">
              <a:prstClr val="black">
                <a:alpha val="2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4295" tIns="37148" rIns="74295" bIns="37148" numCol="1" spcCol="0" rtlCol="0" fromWordArt="0" anchor="ctr" anchorCtr="0" forceAA="0" compatLnSpc="1">
            <a:prstTxWarp prst="textNoShape">
              <a:avLst/>
            </a:prstTxWarp>
            <a:noAutofit/>
          </a:bodyPr>
          <a:lstStyle/>
          <a:p>
            <a:pPr algn="ctr"/>
            <a:endParaRPr lang="en-GB" sz="975" dirty="0">
              <a:solidFill>
                <a:srgbClr val="4D4F53"/>
              </a:solidFill>
            </a:endParaRPr>
          </a:p>
        </p:txBody>
      </p:sp>
      <p:sp>
        <p:nvSpPr>
          <p:cNvPr id="71" name="Flussdiagramm: Magnetplattenspeicher 70"/>
          <p:cNvSpPr/>
          <p:nvPr/>
        </p:nvSpPr>
        <p:spPr>
          <a:xfrm>
            <a:off x="4887971" y="5580163"/>
            <a:ext cx="289405" cy="250530"/>
          </a:xfrm>
          <a:prstGeom prst="flowChartMagneticDisk">
            <a:avLst/>
          </a:prstGeom>
          <a:solidFill>
            <a:schemeClr val="bg1"/>
          </a:solidFill>
          <a:ln>
            <a:solidFill>
              <a:srgbClr val="4D4F53"/>
            </a:solidFill>
          </a:ln>
          <a:effectLst>
            <a:outerShdw blurRad="76200" dir="18900000" sy="23000" kx="-1200000" algn="bl" rotWithShape="0">
              <a:prstClr val="black">
                <a:alpha val="2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4295" tIns="37148" rIns="74295" bIns="37148" numCol="1" spcCol="0" rtlCol="0" fromWordArt="0" anchor="ctr" anchorCtr="0" forceAA="0" compatLnSpc="1">
            <a:prstTxWarp prst="textNoShape">
              <a:avLst/>
            </a:prstTxWarp>
            <a:noAutofit/>
          </a:bodyPr>
          <a:lstStyle/>
          <a:p>
            <a:pPr algn="ctr"/>
            <a:endParaRPr lang="en-GB" sz="975" dirty="0">
              <a:solidFill>
                <a:srgbClr val="4D4F53"/>
              </a:solidFill>
            </a:endParaRPr>
          </a:p>
        </p:txBody>
      </p:sp>
      <p:sp>
        <p:nvSpPr>
          <p:cNvPr id="72" name="Flussdiagramm: Magnetplattenspeicher 71"/>
          <p:cNvSpPr/>
          <p:nvPr/>
        </p:nvSpPr>
        <p:spPr>
          <a:xfrm>
            <a:off x="2616459" y="5613121"/>
            <a:ext cx="289405" cy="250530"/>
          </a:xfrm>
          <a:prstGeom prst="flowChartMagneticDisk">
            <a:avLst/>
          </a:prstGeom>
          <a:solidFill>
            <a:schemeClr val="bg1"/>
          </a:solidFill>
          <a:ln>
            <a:solidFill>
              <a:srgbClr val="4D4F53"/>
            </a:solidFill>
          </a:ln>
          <a:effectLst>
            <a:outerShdw blurRad="76200" dir="18900000" sy="23000" kx="-1200000" algn="bl" rotWithShape="0">
              <a:prstClr val="black">
                <a:alpha val="2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4295" tIns="37148" rIns="74295" bIns="37148" numCol="1" spcCol="0" rtlCol="0" fromWordArt="0" anchor="ctr" anchorCtr="0" forceAA="0" compatLnSpc="1">
            <a:prstTxWarp prst="textNoShape">
              <a:avLst/>
            </a:prstTxWarp>
            <a:noAutofit/>
          </a:bodyPr>
          <a:lstStyle/>
          <a:p>
            <a:pPr algn="ctr"/>
            <a:endParaRPr lang="en-GB" sz="975" dirty="0">
              <a:solidFill>
                <a:srgbClr val="4D4F53"/>
              </a:solidFill>
            </a:endParaRPr>
          </a:p>
        </p:txBody>
      </p:sp>
      <p:sp>
        <p:nvSpPr>
          <p:cNvPr id="73" name="Flussdiagramm: Magnetplattenspeicher 72"/>
          <p:cNvSpPr/>
          <p:nvPr/>
        </p:nvSpPr>
        <p:spPr>
          <a:xfrm>
            <a:off x="3616690" y="5586812"/>
            <a:ext cx="364285" cy="250530"/>
          </a:xfrm>
          <a:prstGeom prst="flowChartMagneticDisk">
            <a:avLst/>
          </a:prstGeom>
          <a:solidFill>
            <a:srgbClr val="B7B1A9"/>
          </a:solidFill>
          <a:ln>
            <a:solidFill>
              <a:srgbClr val="4D4F53"/>
            </a:solidFill>
          </a:ln>
          <a:effectLst>
            <a:outerShdw blurRad="76200" dir="18900000" sy="23000" kx="-1200000" algn="bl" rotWithShape="0">
              <a:prstClr val="black">
                <a:alpha val="2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4295" tIns="37148" rIns="74295" bIns="37148" numCol="1" spcCol="0" rtlCol="0" fromWordArt="0" anchor="ctr" anchorCtr="0" forceAA="0" compatLnSpc="1">
            <a:prstTxWarp prst="textNoShape">
              <a:avLst/>
            </a:prstTxWarp>
            <a:noAutofit/>
          </a:bodyPr>
          <a:lstStyle/>
          <a:p>
            <a:pPr algn="ctr"/>
            <a:endParaRPr lang="en-GB" sz="975" dirty="0">
              <a:solidFill>
                <a:srgbClr val="4D4F53"/>
              </a:solidFill>
            </a:endParaRPr>
          </a:p>
        </p:txBody>
      </p:sp>
      <p:sp>
        <p:nvSpPr>
          <p:cNvPr id="74" name="Flussdiagramm: Magnetplattenspeicher 73"/>
          <p:cNvSpPr/>
          <p:nvPr/>
        </p:nvSpPr>
        <p:spPr>
          <a:xfrm>
            <a:off x="2874106" y="5454898"/>
            <a:ext cx="289405" cy="250530"/>
          </a:xfrm>
          <a:prstGeom prst="flowChartMagneticDisk">
            <a:avLst/>
          </a:prstGeom>
          <a:solidFill>
            <a:srgbClr val="8D817B"/>
          </a:solidFill>
          <a:ln>
            <a:solidFill>
              <a:srgbClr val="4D4F53"/>
            </a:solidFill>
          </a:ln>
          <a:effectLst>
            <a:outerShdw blurRad="76200" dir="18900000" sy="23000" kx="-1200000" algn="bl" rotWithShape="0">
              <a:prstClr val="black">
                <a:alpha val="2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4295" tIns="37148" rIns="74295" bIns="37148" numCol="1" spcCol="0" rtlCol="0" fromWordArt="0" anchor="ctr" anchorCtr="0" forceAA="0" compatLnSpc="1">
            <a:prstTxWarp prst="textNoShape">
              <a:avLst/>
            </a:prstTxWarp>
            <a:noAutofit/>
          </a:bodyPr>
          <a:lstStyle/>
          <a:p>
            <a:pPr algn="ctr"/>
            <a:endParaRPr lang="en-GB" sz="975" dirty="0">
              <a:solidFill>
                <a:srgbClr val="4D4F53"/>
              </a:solidFill>
            </a:endParaRPr>
          </a:p>
        </p:txBody>
      </p:sp>
      <p:cxnSp>
        <p:nvCxnSpPr>
          <p:cNvPr id="9" name="Gerader Verbinder 8"/>
          <p:cNvCxnSpPr>
            <a:cxnSpLocks/>
          </p:cNvCxnSpPr>
          <p:nvPr/>
        </p:nvCxnSpPr>
        <p:spPr>
          <a:xfrm>
            <a:off x="856880" y="2543694"/>
            <a:ext cx="7366418" cy="0"/>
          </a:xfrm>
          <a:prstGeom prst="line">
            <a:avLst/>
          </a:prstGeom>
          <a:ln w="12700">
            <a:solidFill>
              <a:schemeClr val="tx1">
                <a:lumMod val="50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41" name="Gerader Verbinder 40"/>
          <p:cNvCxnSpPr>
            <a:cxnSpLocks/>
          </p:cNvCxnSpPr>
          <p:nvPr/>
        </p:nvCxnSpPr>
        <p:spPr>
          <a:xfrm>
            <a:off x="809178" y="4433937"/>
            <a:ext cx="7462451" cy="0"/>
          </a:xfrm>
          <a:prstGeom prst="line">
            <a:avLst/>
          </a:prstGeom>
          <a:ln w="12700">
            <a:solidFill>
              <a:schemeClr val="tx1">
                <a:lumMod val="50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42" name="Gerader Verbinder 41"/>
          <p:cNvCxnSpPr>
            <a:cxnSpLocks/>
          </p:cNvCxnSpPr>
          <p:nvPr/>
        </p:nvCxnSpPr>
        <p:spPr>
          <a:xfrm>
            <a:off x="829404" y="5282089"/>
            <a:ext cx="7433199" cy="0"/>
          </a:xfrm>
          <a:prstGeom prst="line">
            <a:avLst/>
          </a:prstGeom>
          <a:ln w="12700">
            <a:solidFill>
              <a:schemeClr val="tx1">
                <a:lumMod val="50000"/>
              </a:schemeClr>
            </a:solidFill>
            <a:prstDash val="sysDash"/>
          </a:ln>
          <a:effectLst/>
        </p:spPr>
        <p:style>
          <a:lnRef idx="2">
            <a:schemeClr val="accent1"/>
          </a:lnRef>
          <a:fillRef idx="0">
            <a:schemeClr val="accent1"/>
          </a:fillRef>
          <a:effectRef idx="1">
            <a:schemeClr val="accent1"/>
          </a:effectRef>
          <a:fontRef idx="minor">
            <a:schemeClr val="tx1"/>
          </a:fontRef>
        </p:style>
      </p:cxnSp>
      <p:grpSp>
        <p:nvGrpSpPr>
          <p:cNvPr id="43" name="Group 152"/>
          <p:cNvGrpSpPr/>
          <p:nvPr/>
        </p:nvGrpSpPr>
        <p:grpSpPr>
          <a:xfrm>
            <a:off x="1437830" y="3321748"/>
            <a:ext cx="366235" cy="366235"/>
            <a:chOff x="1865313" y="3087688"/>
            <a:chExt cx="400050" cy="400050"/>
          </a:xfrm>
          <a:solidFill>
            <a:srgbClr val="000000"/>
          </a:solidFill>
        </p:grpSpPr>
        <p:sp>
          <p:nvSpPr>
            <p:cNvPr id="44" name="Freeform 123"/>
            <p:cNvSpPr>
              <a:spLocks/>
            </p:cNvSpPr>
            <p:nvPr/>
          </p:nvSpPr>
          <p:spPr bwMode="auto">
            <a:xfrm>
              <a:off x="1966913" y="3087688"/>
              <a:ext cx="36513" cy="41275"/>
            </a:xfrm>
            <a:custGeom>
              <a:avLst/>
              <a:gdLst>
                <a:gd name="T0" fmla="*/ 69 w 69"/>
                <a:gd name="T1" fmla="*/ 33 h 78"/>
                <a:gd name="T2" fmla="*/ 69 w 69"/>
                <a:gd name="T3" fmla="*/ 33 h 78"/>
                <a:gd name="T4" fmla="*/ 69 w 69"/>
                <a:gd name="T5" fmla="*/ 26 h 78"/>
                <a:gd name="T6" fmla="*/ 66 w 69"/>
                <a:gd name="T7" fmla="*/ 21 h 78"/>
                <a:gd name="T8" fmla="*/ 63 w 69"/>
                <a:gd name="T9" fmla="*/ 15 h 78"/>
                <a:gd name="T10" fmla="*/ 59 w 69"/>
                <a:gd name="T11" fmla="*/ 10 h 78"/>
                <a:gd name="T12" fmla="*/ 54 w 69"/>
                <a:gd name="T13" fmla="*/ 6 h 78"/>
                <a:gd name="T14" fmla="*/ 48 w 69"/>
                <a:gd name="T15" fmla="*/ 2 h 78"/>
                <a:gd name="T16" fmla="*/ 41 w 69"/>
                <a:gd name="T17" fmla="*/ 0 h 78"/>
                <a:gd name="T18" fmla="*/ 34 w 69"/>
                <a:gd name="T19" fmla="*/ 0 h 78"/>
                <a:gd name="T20" fmla="*/ 34 w 69"/>
                <a:gd name="T21" fmla="*/ 0 h 78"/>
                <a:gd name="T22" fmla="*/ 28 w 69"/>
                <a:gd name="T23" fmla="*/ 0 h 78"/>
                <a:gd name="T24" fmla="*/ 21 w 69"/>
                <a:gd name="T25" fmla="*/ 2 h 78"/>
                <a:gd name="T26" fmla="*/ 15 w 69"/>
                <a:gd name="T27" fmla="*/ 6 h 78"/>
                <a:gd name="T28" fmla="*/ 11 w 69"/>
                <a:gd name="T29" fmla="*/ 10 h 78"/>
                <a:gd name="T30" fmla="*/ 7 w 69"/>
                <a:gd name="T31" fmla="*/ 15 h 78"/>
                <a:gd name="T32" fmla="*/ 3 w 69"/>
                <a:gd name="T33" fmla="*/ 21 h 78"/>
                <a:gd name="T34" fmla="*/ 2 w 69"/>
                <a:gd name="T35" fmla="*/ 26 h 78"/>
                <a:gd name="T36" fmla="*/ 0 w 69"/>
                <a:gd name="T37" fmla="*/ 33 h 78"/>
                <a:gd name="T38" fmla="*/ 0 w 69"/>
                <a:gd name="T39" fmla="*/ 78 h 78"/>
                <a:gd name="T40" fmla="*/ 69 w 69"/>
                <a:gd name="T41" fmla="*/ 78 h 78"/>
                <a:gd name="T42" fmla="*/ 69 w 69"/>
                <a:gd name="T43" fmla="*/ 33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9" h="78">
                  <a:moveTo>
                    <a:pt x="69" y="33"/>
                  </a:moveTo>
                  <a:lnTo>
                    <a:pt x="69" y="33"/>
                  </a:lnTo>
                  <a:lnTo>
                    <a:pt x="69" y="26"/>
                  </a:lnTo>
                  <a:lnTo>
                    <a:pt x="66" y="21"/>
                  </a:lnTo>
                  <a:lnTo>
                    <a:pt x="63" y="15"/>
                  </a:lnTo>
                  <a:lnTo>
                    <a:pt x="59" y="10"/>
                  </a:lnTo>
                  <a:lnTo>
                    <a:pt x="54" y="6"/>
                  </a:lnTo>
                  <a:lnTo>
                    <a:pt x="48" y="2"/>
                  </a:lnTo>
                  <a:lnTo>
                    <a:pt x="41" y="0"/>
                  </a:lnTo>
                  <a:lnTo>
                    <a:pt x="34" y="0"/>
                  </a:lnTo>
                  <a:lnTo>
                    <a:pt x="34" y="0"/>
                  </a:lnTo>
                  <a:lnTo>
                    <a:pt x="28" y="0"/>
                  </a:lnTo>
                  <a:lnTo>
                    <a:pt x="21" y="2"/>
                  </a:lnTo>
                  <a:lnTo>
                    <a:pt x="15" y="6"/>
                  </a:lnTo>
                  <a:lnTo>
                    <a:pt x="11" y="10"/>
                  </a:lnTo>
                  <a:lnTo>
                    <a:pt x="7" y="15"/>
                  </a:lnTo>
                  <a:lnTo>
                    <a:pt x="3" y="21"/>
                  </a:lnTo>
                  <a:lnTo>
                    <a:pt x="2" y="26"/>
                  </a:lnTo>
                  <a:lnTo>
                    <a:pt x="0" y="33"/>
                  </a:lnTo>
                  <a:lnTo>
                    <a:pt x="0" y="78"/>
                  </a:lnTo>
                  <a:lnTo>
                    <a:pt x="69" y="78"/>
                  </a:lnTo>
                  <a:lnTo>
                    <a:pt x="69" y="33"/>
                  </a:lnTo>
                  <a:close/>
                </a:path>
              </a:pathLst>
            </a:custGeom>
            <a:grpFill/>
            <a:ln w="9525">
              <a:noFill/>
              <a:round/>
              <a:headEnd/>
              <a:tailEnd/>
            </a:ln>
          </p:spPr>
          <p:txBody>
            <a:bodyPr vert="horz" wrap="square" lIns="74295" tIns="37148" rIns="74295" bIns="37148" numCol="1" anchor="t" anchorCtr="0" compatLnSpc="1">
              <a:prstTxWarp prst="textNoShape">
                <a:avLst/>
              </a:prstTxWarp>
            </a:bodyPr>
            <a:lstStyle/>
            <a:p>
              <a:endParaRPr lang="en-GB" sz="1462" dirty="0"/>
            </a:p>
          </p:txBody>
        </p:sp>
        <p:sp>
          <p:nvSpPr>
            <p:cNvPr id="45" name="Freeform 124"/>
            <p:cNvSpPr>
              <a:spLocks/>
            </p:cNvSpPr>
            <p:nvPr/>
          </p:nvSpPr>
          <p:spPr bwMode="auto">
            <a:xfrm>
              <a:off x="2020888" y="3087688"/>
              <a:ext cx="36513" cy="41275"/>
            </a:xfrm>
            <a:custGeom>
              <a:avLst/>
              <a:gdLst>
                <a:gd name="T0" fmla="*/ 69 w 69"/>
                <a:gd name="T1" fmla="*/ 33 h 78"/>
                <a:gd name="T2" fmla="*/ 69 w 69"/>
                <a:gd name="T3" fmla="*/ 33 h 78"/>
                <a:gd name="T4" fmla="*/ 67 w 69"/>
                <a:gd name="T5" fmla="*/ 26 h 78"/>
                <a:gd name="T6" fmla="*/ 66 w 69"/>
                <a:gd name="T7" fmla="*/ 21 h 78"/>
                <a:gd name="T8" fmla="*/ 62 w 69"/>
                <a:gd name="T9" fmla="*/ 15 h 78"/>
                <a:gd name="T10" fmla="*/ 58 w 69"/>
                <a:gd name="T11" fmla="*/ 10 h 78"/>
                <a:gd name="T12" fmla="*/ 54 w 69"/>
                <a:gd name="T13" fmla="*/ 6 h 78"/>
                <a:gd name="T14" fmla="*/ 48 w 69"/>
                <a:gd name="T15" fmla="*/ 2 h 78"/>
                <a:gd name="T16" fmla="*/ 41 w 69"/>
                <a:gd name="T17" fmla="*/ 0 h 78"/>
                <a:gd name="T18" fmla="*/ 34 w 69"/>
                <a:gd name="T19" fmla="*/ 0 h 78"/>
                <a:gd name="T20" fmla="*/ 34 w 69"/>
                <a:gd name="T21" fmla="*/ 0 h 78"/>
                <a:gd name="T22" fmla="*/ 28 w 69"/>
                <a:gd name="T23" fmla="*/ 0 h 78"/>
                <a:gd name="T24" fmla="*/ 21 w 69"/>
                <a:gd name="T25" fmla="*/ 2 h 78"/>
                <a:gd name="T26" fmla="*/ 15 w 69"/>
                <a:gd name="T27" fmla="*/ 6 h 78"/>
                <a:gd name="T28" fmla="*/ 10 w 69"/>
                <a:gd name="T29" fmla="*/ 10 h 78"/>
                <a:gd name="T30" fmla="*/ 6 w 69"/>
                <a:gd name="T31" fmla="*/ 15 h 78"/>
                <a:gd name="T32" fmla="*/ 3 w 69"/>
                <a:gd name="T33" fmla="*/ 21 h 78"/>
                <a:gd name="T34" fmla="*/ 0 w 69"/>
                <a:gd name="T35" fmla="*/ 26 h 78"/>
                <a:gd name="T36" fmla="*/ 0 w 69"/>
                <a:gd name="T37" fmla="*/ 33 h 78"/>
                <a:gd name="T38" fmla="*/ 0 w 69"/>
                <a:gd name="T39" fmla="*/ 78 h 78"/>
                <a:gd name="T40" fmla="*/ 69 w 69"/>
                <a:gd name="T41" fmla="*/ 78 h 78"/>
                <a:gd name="T42" fmla="*/ 69 w 69"/>
                <a:gd name="T43" fmla="*/ 33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9" h="78">
                  <a:moveTo>
                    <a:pt x="69" y="33"/>
                  </a:moveTo>
                  <a:lnTo>
                    <a:pt x="69" y="33"/>
                  </a:lnTo>
                  <a:lnTo>
                    <a:pt x="67" y="26"/>
                  </a:lnTo>
                  <a:lnTo>
                    <a:pt x="66" y="21"/>
                  </a:lnTo>
                  <a:lnTo>
                    <a:pt x="62" y="15"/>
                  </a:lnTo>
                  <a:lnTo>
                    <a:pt x="58" y="10"/>
                  </a:lnTo>
                  <a:lnTo>
                    <a:pt x="54" y="6"/>
                  </a:lnTo>
                  <a:lnTo>
                    <a:pt x="48" y="2"/>
                  </a:lnTo>
                  <a:lnTo>
                    <a:pt x="41" y="0"/>
                  </a:lnTo>
                  <a:lnTo>
                    <a:pt x="34" y="0"/>
                  </a:lnTo>
                  <a:lnTo>
                    <a:pt x="34" y="0"/>
                  </a:lnTo>
                  <a:lnTo>
                    <a:pt x="28" y="0"/>
                  </a:lnTo>
                  <a:lnTo>
                    <a:pt x="21" y="2"/>
                  </a:lnTo>
                  <a:lnTo>
                    <a:pt x="15" y="6"/>
                  </a:lnTo>
                  <a:lnTo>
                    <a:pt x="10" y="10"/>
                  </a:lnTo>
                  <a:lnTo>
                    <a:pt x="6" y="15"/>
                  </a:lnTo>
                  <a:lnTo>
                    <a:pt x="3" y="21"/>
                  </a:lnTo>
                  <a:lnTo>
                    <a:pt x="0" y="26"/>
                  </a:lnTo>
                  <a:lnTo>
                    <a:pt x="0" y="33"/>
                  </a:lnTo>
                  <a:lnTo>
                    <a:pt x="0" y="78"/>
                  </a:lnTo>
                  <a:lnTo>
                    <a:pt x="69" y="78"/>
                  </a:lnTo>
                  <a:lnTo>
                    <a:pt x="69" y="33"/>
                  </a:lnTo>
                  <a:close/>
                </a:path>
              </a:pathLst>
            </a:custGeom>
            <a:grpFill/>
            <a:ln w="9525">
              <a:noFill/>
              <a:round/>
              <a:headEnd/>
              <a:tailEnd/>
            </a:ln>
          </p:spPr>
          <p:txBody>
            <a:bodyPr vert="horz" wrap="square" lIns="74295" tIns="37148" rIns="74295" bIns="37148" numCol="1" anchor="t" anchorCtr="0" compatLnSpc="1">
              <a:prstTxWarp prst="textNoShape">
                <a:avLst/>
              </a:prstTxWarp>
            </a:bodyPr>
            <a:lstStyle/>
            <a:p>
              <a:endParaRPr lang="en-GB" sz="1462" dirty="0"/>
            </a:p>
          </p:txBody>
        </p:sp>
        <p:sp>
          <p:nvSpPr>
            <p:cNvPr id="46" name="Freeform 125"/>
            <p:cNvSpPr>
              <a:spLocks/>
            </p:cNvSpPr>
            <p:nvPr/>
          </p:nvSpPr>
          <p:spPr bwMode="auto">
            <a:xfrm>
              <a:off x="2074863" y="3087688"/>
              <a:ext cx="34925" cy="41275"/>
            </a:xfrm>
            <a:custGeom>
              <a:avLst/>
              <a:gdLst>
                <a:gd name="T0" fmla="*/ 67 w 67"/>
                <a:gd name="T1" fmla="*/ 33 h 78"/>
                <a:gd name="T2" fmla="*/ 67 w 67"/>
                <a:gd name="T3" fmla="*/ 33 h 78"/>
                <a:gd name="T4" fmla="*/ 67 w 67"/>
                <a:gd name="T5" fmla="*/ 26 h 78"/>
                <a:gd name="T6" fmla="*/ 64 w 67"/>
                <a:gd name="T7" fmla="*/ 21 h 78"/>
                <a:gd name="T8" fmla="*/ 62 w 67"/>
                <a:gd name="T9" fmla="*/ 15 h 78"/>
                <a:gd name="T10" fmla="*/ 58 w 67"/>
                <a:gd name="T11" fmla="*/ 10 h 78"/>
                <a:gd name="T12" fmla="*/ 52 w 67"/>
                <a:gd name="T13" fmla="*/ 6 h 78"/>
                <a:gd name="T14" fmla="*/ 47 w 67"/>
                <a:gd name="T15" fmla="*/ 2 h 78"/>
                <a:gd name="T16" fmla="*/ 40 w 67"/>
                <a:gd name="T17" fmla="*/ 0 h 78"/>
                <a:gd name="T18" fmla="*/ 33 w 67"/>
                <a:gd name="T19" fmla="*/ 0 h 78"/>
                <a:gd name="T20" fmla="*/ 33 w 67"/>
                <a:gd name="T21" fmla="*/ 0 h 78"/>
                <a:gd name="T22" fmla="*/ 26 w 67"/>
                <a:gd name="T23" fmla="*/ 0 h 78"/>
                <a:gd name="T24" fmla="*/ 21 w 67"/>
                <a:gd name="T25" fmla="*/ 2 h 78"/>
                <a:gd name="T26" fmla="*/ 15 w 67"/>
                <a:gd name="T27" fmla="*/ 6 h 78"/>
                <a:gd name="T28" fmla="*/ 10 w 67"/>
                <a:gd name="T29" fmla="*/ 10 h 78"/>
                <a:gd name="T30" fmla="*/ 6 w 67"/>
                <a:gd name="T31" fmla="*/ 15 h 78"/>
                <a:gd name="T32" fmla="*/ 3 w 67"/>
                <a:gd name="T33" fmla="*/ 21 h 78"/>
                <a:gd name="T34" fmla="*/ 0 w 67"/>
                <a:gd name="T35" fmla="*/ 26 h 78"/>
                <a:gd name="T36" fmla="*/ 0 w 67"/>
                <a:gd name="T37" fmla="*/ 33 h 78"/>
                <a:gd name="T38" fmla="*/ 0 w 67"/>
                <a:gd name="T39" fmla="*/ 78 h 78"/>
                <a:gd name="T40" fmla="*/ 67 w 67"/>
                <a:gd name="T41" fmla="*/ 78 h 78"/>
                <a:gd name="T42" fmla="*/ 67 w 67"/>
                <a:gd name="T43" fmla="*/ 33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7" h="78">
                  <a:moveTo>
                    <a:pt x="67" y="33"/>
                  </a:moveTo>
                  <a:lnTo>
                    <a:pt x="67" y="33"/>
                  </a:lnTo>
                  <a:lnTo>
                    <a:pt x="67" y="26"/>
                  </a:lnTo>
                  <a:lnTo>
                    <a:pt x="64" y="21"/>
                  </a:lnTo>
                  <a:lnTo>
                    <a:pt x="62" y="15"/>
                  </a:lnTo>
                  <a:lnTo>
                    <a:pt x="58" y="10"/>
                  </a:lnTo>
                  <a:lnTo>
                    <a:pt x="52" y="6"/>
                  </a:lnTo>
                  <a:lnTo>
                    <a:pt x="47" y="2"/>
                  </a:lnTo>
                  <a:lnTo>
                    <a:pt x="40" y="0"/>
                  </a:lnTo>
                  <a:lnTo>
                    <a:pt x="33" y="0"/>
                  </a:lnTo>
                  <a:lnTo>
                    <a:pt x="33" y="0"/>
                  </a:lnTo>
                  <a:lnTo>
                    <a:pt x="26" y="0"/>
                  </a:lnTo>
                  <a:lnTo>
                    <a:pt x="21" y="2"/>
                  </a:lnTo>
                  <a:lnTo>
                    <a:pt x="15" y="6"/>
                  </a:lnTo>
                  <a:lnTo>
                    <a:pt x="10" y="10"/>
                  </a:lnTo>
                  <a:lnTo>
                    <a:pt x="6" y="15"/>
                  </a:lnTo>
                  <a:lnTo>
                    <a:pt x="3" y="21"/>
                  </a:lnTo>
                  <a:lnTo>
                    <a:pt x="0" y="26"/>
                  </a:lnTo>
                  <a:lnTo>
                    <a:pt x="0" y="33"/>
                  </a:lnTo>
                  <a:lnTo>
                    <a:pt x="0" y="78"/>
                  </a:lnTo>
                  <a:lnTo>
                    <a:pt x="67" y="78"/>
                  </a:lnTo>
                  <a:lnTo>
                    <a:pt x="67" y="33"/>
                  </a:lnTo>
                  <a:close/>
                </a:path>
              </a:pathLst>
            </a:custGeom>
            <a:grpFill/>
            <a:ln w="9525">
              <a:noFill/>
              <a:round/>
              <a:headEnd/>
              <a:tailEnd/>
            </a:ln>
          </p:spPr>
          <p:txBody>
            <a:bodyPr vert="horz" wrap="square" lIns="74295" tIns="37148" rIns="74295" bIns="37148" numCol="1" anchor="t" anchorCtr="0" compatLnSpc="1">
              <a:prstTxWarp prst="textNoShape">
                <a:avLst/>
              </a:prstTxWarp>
            </a:bodyPr>
            <a:lstStyle/>
            <a:p>
              <a:endParaRPr lang="en-GB" sz="1462" dirty="0"/>
            </a:p>
          </p:txBody>
        </p:sp>
        <p:sp>
          <p:nvSpPr>
            <p:cNvPr id="47" name="Freeform 126"/>
            <p:cNvSpPr>
              <a:spLocks/>
            </p:cNvSpPr>
            <p:nvPr/>
          </p:nvSpPr>
          <p:spPr bwMode="auto">
            <a:xfrm>
              <a:off x="2127250" y="3087688"/>
              <a:ext cx="36513" cy="41275"/>
            </a:xfrm>
            <a:custGeom>
              <a:avLst/>
              <a:gdLst>
                <a:gd name="T0" fmla="*/ 68 w 68"/>
                <a:gd name="T1" fmla="*/ 33 h 78"/>
                <a:gd name="T2" fmla="*/ 68 w 68"/>
                <a:gd name="T3" fmla="*/ 33 h 78"/>
                <a:gd name="T4" fmla="*/ 68 w 68"/>
                <a:gd name="T5" fmla="*/ 26 h 78"/>
                <a:gd name="T6" fmla="*/ 66 w 68"/>
                <a:gd name="T7" fmla="*/ 21 h 78"/>
                <a:gd name="T8" fmla="*/ 63 w 68"/>
                <a:gd name="T9" fmla="*/ 15 h 78"/>
                <a:gd name="T10" fmla="*/ 59 w 68"/>
                <a:gd name="T11" fmla="*/ 10 h 78"/>
                <a:gd name="T12" fmla="*/ 53 w 68"/>
                <a:gd name="T13" fmla="*/ 6 h 78"/>
                <a:gd name="T14" fmla="*/ 48 w 68"/>
                <a:gd name="T15" fmla="*/ 2 h 78"/>
                <a:gd name="T16" fmla="*/ 41 w 68"/>
                <a:gd name="T17" fmla="*/ 0 h 78"/>
                <a:gd name="T18" fmla="*/ 34 w 68"/>
                <a:gd name="T19" fmla="*/ 0 h 78"/>
                <a:gd name="T20" fmla="*/ 34 w 68"/>
                <a:gd name="T21" fmla="*/ 0 h 78"/>
                <a:gd name="T22" fmla="*/ 27 w 68"/>
                <a:gd name="T23" fmla="*/ 0 h 78"/>
                <a:gd name="T24" fmla="*/ 20 w 68"/>
                <a:gd name="T25" fmla="*/ 2 h 78"/>
                <a:gd name="T26" fmla="*/ 15 w 68"/>
                <a:gd name="T27" fmla="*/ 6 h 78"/>
                <a:gd name="T28" fmla="*/ 11 w 68"/>
                <a:gd name="T29" fmla="*/ 10 h 78"/>
                <a:gd name="T30" fmla="*/ 5 w 68"/>
                <a:gd name="T31" fmla="*/ 15 h 78"/>
                <a:gd name="T32" fmla="*/ 3 w 68"/>
                <a:gd name="T33" fmla="*/ 21 h 78"/>
                <a:gd name="T34" fmla="*/ 1 w 68"/>
                <a:gd name="T35" fmla="*/ 26 h 78"/>
                <a:gd name="T36" fmla="*/ 0 w 68"/>
                <a:gd name="T37" fmla="*/ 33 h 78"/>
                <a:gd name="T38" fmla="*/ 0 w 68"/>
                <a:gd name="T39" fmla="*/ 78 h 78"/>
                <a:gd name="T40" fmla="*/ 68 w 68"/>
                <a:gd name="T41" fmla="*/ 78 h 78"/>
                <a:gd name="T42" fmla="*/ 68 w 68"/>
                <a:gd name="T43" fmla="*/ 33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8" h="78">
                  <a:moveTo>
                    <a:pt x="68" y="33"/>
                  </a:moveTo>
                  <a:lnTo>
                    <a:pt x="68" y="33"/>
                  </a:lnTo>
                  <a:lnTo>
                    <a:pt x="68" y="26"/>
                  </a:lnTo>
                  <a:lnTo>
                    <a:pt x="66" y="21"/>
                  </a:lnTo>
                  <a:lnTo>
                    <a:pt x="63" y="15"/>
                  </a:lnTo>
                  <a:lnTo>
                    <a:pt x="59" y="10"/>
                  </a:lnTo>
                  <a:lnTo>
                    <a:pt x="53" y="6"/>
                  </a:lnTo>
                  <a:lnTo>
                    <a:pt x="48" y="2"/>
                  </a:lnTo>
                  <a:lnTo>
                    <a:pt x="41" y="0"/>
                  </a:lnTo>
                  <a:lnTo>
                    <a:pt x="34" y="0"/>
                  </a:lnTo>
                  <a:lnTo>
                    <a:pt x="34" y="0"/>
                  </a:lnTo>
                  <a:lnTo>
                    <a:pt x="27" y="0"/>
                  </a:lnTo>
                  <a:lnTo>
                    <a:pt x="20" y="2"/>
                  </a:lnTo>
                  <a:lnTo>
                    <a:pt x="15" y="6"/>
                  </a:lnTo>
                  <a:lnTo>
                    <a:pt x="11" y="10"/>
                  </a:lnTo>
                  <a:lnTo>
                    <a:pt x="5" y="15"/>
                  </a:lnTo>
                  <a:lnTo>
                    <a:pt x="3" y="21"/>
                  </a:lnTo>
                  <a:lnTo>
                    <a:pt x="1" y="26"/>
                  </a:lnTo>
                  <a:lnTo>
                    <a:pt x="0" y="33"/>
                  </a:lnTo>
                  <a:lnTo>
                    <a:pt x="0" y="78"/>
                  </a:lnTo>
                  <a:lnTo>
                    <a:pt x="68" y="78"/>
                  </a:lnTo>
                  <a:lnTo>
                    <a:pt x="68" y="33"/>
                  </a:lnTo>
                  <a:close/>
                </a:path>
              </a:pathLst>
            </a:custGeom>
            <a:grpFill/>
            <a:ln w="9525">
              <a:noFill/>
              <a:round/>
              <a:headEnd/>
              <a:tailEnd/>
            </a:ln>
          </p:spPr>
          <p:txBody>
            <a:bodyPr vert="horz" wrap="square" lIns="74295" tIns="37148" rIns="74295" bIns="37148" numCol="1" anchor="t" anchorCtr="0" compatLnSpc="1">
              <a:prstTxWarp prst="textNoShape">
                <a:avLst/>
              </a:prstTxWarp>
            </a:bodyPr>
            <a:lstStyle/>
            <a:p>
              <a:endParaRPr lang="en-GB" sz="1462" dirty="0"/>
            </a:p>
          </p:txBody>
        </p:sp>
        <p:sp>
          <p:nvSpPr>
            <p:cNvPr id="48" name="Freeform 127"/>
            <p:cNvSpPr>
              <a:spLocks/>
            </p:cNvSpPr>
            <p:nvPr/>
          </p:nvSpPr>
          <p:spPr bwMode="auto">
            <a:xfrm>
              <a:off x="1966913" y="3446463"/>
              <a:ext cx="36513" cy="41275"/>
            </a:xfrm>
            <a:custGeom>
              <a:avLst/>
              <a:gdLst>
                <a:gd name="T0" fmla="*/ 0 w 69"/>
                <a:gd name="T1" fmla="*/ 45 h 79"/>
                <a:gd name="T2" fmla="*/ 0 w 69"/>
                <a:gd name="T3" fmla="*/ 45 h 79"/>
                <a:gd name="T4" fmla="*/ 2 w 69"/>
                <a:gd name="T5" fmla="*/ 52 h 79"/>
                <a:gd name="T6" fmla="*/ 3 w 69"/>
                <a:gd name="T7" fmla="*/ 58 h 79"/>
                <a:gd name="T8" fmla="*/ 7 w 69"/>
                <a:gd name="T9" fmla="*/ 64 h 79"/>
                <a:gd name="T10" fmla="*/ 11 w 69"/>
                <a:gd name="T11" fmla="*/ 69 h 79"/>
                <a:gd name="T12" fmla="*/ 15 w 69"/>
                <a:gd name="T13" fmla="*/ 73 h 79"/>
                <a:gd name="T14" fmla="*/ 21 w 69"/>
                <a:gd name="T15" fmla="*/ 77 h 79"/>
                <a:gd name="T16" fmla="*/ 28 w 69"/>
                <a:gd name="T17" fmla="*/ 78 h 79"/>
                <a:gd name="T18" fmla="*/ 34 w 69"/>
                <a:gd name="T19" fmla="*/ 79 h 79"/>
                <a:gd name="T20" fmla="*/ 34 w 69"/>
                <a:gd name="T21" fmla="*/ 79 h 79"/>
                <a:gd name="T22" fmla="*/ 41 w 69"/>
                <a:gd name="T23" fmla="*/ 78 h 79"/>
                <a:gd name="T24" fmla="*/ 48 w 69"/>
                <a:gd name="T25" fmla="*/ 77 h 79"/>
                <a:gd name="T26" fmla="*/ 54 w 69"/>
                <a:gd name="T27" fmla="*/ 73 h 79"/>
                <a:gd name="T28" fmla="*/ 59 w 69"/>
                <a:gd name="T29" fmla="*/ 69 h 79"/>
                <a:gd name="T30" fmla="*/ 63 w 69"/>
                <a:gd name="T31" fmla="*/ 64 h 79"/>
                <a:gd name="T32" fmla="*/ 66 w 69"/>
                <a:gd name="T33" fmla="*/ 58 h 79"/>
                <a:gd name="T34" fmla="*/ 69 w 69"/>
                <a:gd name="T35" fmla="*/ 52 h 79"/>
                <a:gd name="T36" fmla="*/ 69 w 69"/>
                <a:gd name="T37" fmla="*/ 45 h 79"/>
                <a:gd name="T38" fmla="*/ 69 w 69"/>
                <a:gd name="T39" fmla="*/ 0 h 79"/>
                <a:gd name="T40" fmla="*/ 0 w 69"/>
                <a:gd name="T41" fmla="*/ 0 h 79"/>
                <a:gd name="T42" fmla="*/ 0 w 69"/>
                <a:gd name="T43" fmla="*/ 4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9" h="79">
                  <a:moveTo>
                    <a:pt x="0" y="45"/>
                  </a:moveTo>
                  <a:lnTo>
                    <a:pt x="0" y="45"/>
                  </a:lnTo>
                  <a:lnTo>
                    <a:pt x="2" y="52"/>
                  </a:lnTo>
                  <a:lnTo>
                    <a:pt x="3" y="58"/>
                  </a:lnTo>
                  <a:lnTo>
                    <a:pt x="7" y="64"/>
                  </a:lnTo>
                  <a:lnTo>
                    <a:pt x="11" y="69"/>
                  </a:lnTo>
                  <a:lnTo>
                    <a:pt x="15" y="73"/>
                  </a:lnTo>
                  <a:lnTo>
                    <a:pt x="21" y="77"/>
                  </a:lnTo>
                  <a:lnTo>
                    <a:pt x="28" y="78"/>
                  </a:lnTo>
                  <a:lnTo>
                    <a:pt x="34" y="79"/>
                  </a:lnTo>
                  <a:lnTo>
                    <a:pt x="34" y="79"/>
                  </a:lnTo>
                  <a:lnTo>
                    <a:pt x="41" y="78"/>
                  </a:lnTo>
                  <a:lnTo>
                    <a:pt x="48" y="77"/>
                  </a:lnTo>
                  <a:lnTo>
                    <a:pt x="54" y="73"/>
                  </a:lnTo>
                  <a:lnTo>
                    <a:pt x="59" y="69"/>
                  </a:lnTo>
                  <a:lnTo>
                    <a:pt x="63" y="64"/>
                  </a:lnTo>
                  <a:lnTo>
                    <a:pt x="66" y="58"/>
                  </a:lnTo>
                  <a:lnTo>
                    <a:pt x="69" y="52"/>
                  </a:lnTo>
                  <a:lnTo>
                    <a:pt x="69" y="45"/>
                  </a:lnTo>
                  <a:lnTo>
                    <a:pt x="69" y="0"/>
                  </a:lnTo>
                  <a:lnTo>
                    <a:pt x="0" y="0"/>
                  </a:lnTo>
                  <a:lnTo>
                    <a:pt x="0" y="45"/>
                  </a:lnTo>
                  <a:close/>
                </a:path>
              </a:pathLst>
            </a:custGeom>
            <a:grpFill/>
            <a:ln w="9525">
              <a:noFill/>
              <a:round/>
              <a:headEnd/>
              <a:tailEnd/>
            </a:ln>
          </p:spPr>
          <p:txBody>
            <a:bodyPr vert="horz" wrap="square" lIns="74295" tIns="37148" rIns="74295" bIns="37148" numCol="1" anchor="t" anchorCtr="0" compatLnSpc="1">
              <a:prstTxWarp prst="textNoShape">
                <a:avLst/>
              </a:prstTxWarp>
            </a:bodyPr>
            <a:lstStyle/>
            <a:p>
              <a:endParaRPr lang="en-GB" sz="1462" dirty="0"/>
            </a:p>
          </p:txBody>
        </p:sp>
        <p:sp>
          <p:nvSpPr>
            <p:cNvPr id="49" name="Freeform 128"/>
            <p:cNvSpPr>
              <a:spLocks/>
            </p:cNvSpPr>
            <p:nvPr/>
          </p:nvSpPr>
          <p:spPr bwMode="auto">
            <a:xfrm>
              <a:off x="2020888" y="3446463"/>
              <a:ext cx="36513" cy="41275"/>
            </a:xfrm>
            <a:custGeom>
              <a:avLst/>
              <a:gdLst>
                <a:gd name="T0" fmla="*/ 0 w 69"/>
                <a:gd name="T1" fmla="*/ 45 h 79"/>
                <a:gd name="T2" fmla="*/ 0 w 69"/>
                <a:gd name="T3" fmla="*/ 45 h 79"/>
                <a:gd name="T4" fmla="*/ 0 w 69"/>
                <a:gd name="T5" fmla="*/ 52 h 79"/>
                <a:gd name="T6" fmla="*/ 3 w 69"/>
                <a:gd name="T7" fmla="*/ 58 h 79"/>
                <a:gd name="T8" fmla="*/ 6 w 69"/>
                <a:gd name="T9" fmla="*/ 64 h 79"/>
                <a:gd name="T10" fmla="*/ 10 w 69"/>
                <a:gd name="T11" fmla="*/ 69 h 79"/>
                <a:gd name="T12" fmla="*/ 15 w 69"/>
                <a:gd name="T13" fmla="*/ 73 h 79"/>
                <a:gd name="T14" fmla="*/ 21 w 69"/>
                <a:gd name="T15" fmla="*/ 77 h 79"/>
                <a:gd name="T16" fmla="*/ 28 w 69"/>
                <a:gd name="T17" fmla="*/ 78 h 79"/>
                <a:gd name="T18" fmla="*/ 34 w 69"/>
                <a:gd name="T19" fmla="*/ 79 h 79"/>
                <a:gd name="T20" fmla="*/ 34 w 69"/>
                <a:gd name="T21" fmla="*/ 79 h 79"/>
                <a:gd name="T22" fmla="*/ 41 w 69"/>
                <a:gd name="T23" fmla="*/ 78 h 79"/>
                <a:gd name="T24" fmla="*/ 48 w 69"/>
                <a:gd name="T25" fmla="*/ 77 h 79"/>
                <a:gd name="T26" fmla="*/ 54 w 69"/>
                <a:gd name="T27" fmla="*/ 73 h 79"/>
                <a:gd name="T28" fmla="*/ 58 w 69"/>
                <a:gd name="T29" fmla="*/ 69 h 79"/>
                <a:gd name="T30" fmla="*/ 62 w 69"/>
                <a:gd name="T31" fmla="*/ 64 h 79"/>
                <a:gd name="T32" fmla="*/ 66 w 69"/>
                <a:gd name="T33" fmla="*/ 58 h 79"/>
                <a:gd name="T34" fmla="*/ 67 w 69"/>
                <a:gd name="T35" fmla="*/ 52 h 79"/>
                <a:gd name="T36" fmla="*/ 69 w 69"/>
                <a:gd name="T37" fmla="*/ 45 h 79"/>
                <a:gd name="T38" fmla="*/ 69 w 69"/>
                <a:gd name="T39" fmla="*/ 0 h 79"/>
                <a:gd name="T40" fmla="*/ 0 w 69"/>
                <a:gd name="T41" fmla="*/ 0 h 79"/>
                <a:gd name="T42" fmla="*/ 0 w 69"/>
                <a:gd name="T43" fmla="*/ 4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9" h="79">
                  <a:moveTo>
                    <a:pt x="0" y="45"/>
                  </a:moveTo>
                  <a:lnTo>
                    <a:pt x="0" y="45"/>
                  </a:lnTo>
                  <a:lnTo>
                    <a:pt x="0" y="52"/>
                  </a:lnTo>
                  <a:lnTo>
                    <a:pt x="3" y="58"/>
                  </a:lnTo>
                  <a:lnTo>
                    <a:pt x="6" y="64"/>
                  </a:lnTo>
                  <a:lnTo>
                    <a:pt x="10" y="69"/>
                  </a:lnTo>
                  <a:lnTo>
                    <a:pt x="15" y="73"/>
                  </a:lnTo>
                  <a:lnTo>
                    <a:pt x="21" y="77"/>
                  </a:lnTo>
                  <a:lnTo>
                    <a:pt x="28" y="78"/>
                  </a:lnTo>
                  <a:lnTo>
                    <a:pt x="34" y="79"/>
                  </a:lnTo>
                  <a:lnTo>
                    <a:pt x="34" y="79"/>
                  </a:lnTo>
                  <a:lnTo>
                    <a:pt x="41" y="78"/>
                  </a:lnTo>
                  <a:lnTo>
                    <a:pt x="48" y="77"/>
                  </a:lnTo>
                  <a:lnTo>
                    <a:pt x="54" y="73"/>
                  </a:lnTo>
                  <a:lnTo>
                    <a:pt x="58" y="69"/>
                  </a:lnTo>
                  <a:lnTo>
                    <a:pt x="62" y="64"/>
                  </a:lnTo>
                  <a:lnTo>
                    <a:pt x="66" y="58"/>
                  </a:lnTo>
                  <a:lnTo>
                    <a:pt x="67" y="52"/>
                  </a:lnTo>
                  <a:lnTo>
                    <a:pt x="69" y="45"/>
                  </a:lnTo>
                  <a:lnTo>
                    <a:pt x="69" y="0"/>
                  </a:lnTo>
                  <a:lnTo>
                    <a:pt x="0" y="0"/>
                  </a:lnTo>
                  <a:lnTo>
                    <a:pt x="0" y="45"/>
                  </a:lnTo>
                  <a:close/>
                </a:path>
              </a:pathLst>
            </a:custGeom>
            <a:grpFill/>
            <a:ln w="9525">
              <a:noFill/>
              <a:round/>
              <a:headEnd/>
              <a:tailEnd/>
            </a:ln>
          </p:spPr>
          <p:txBody>
            <a:bodyPr vert="horz" wrap="square" lIns="74295" tIns="37148" rIns="74295" bIns="37148" numCol="1" anchor="t" anchorCtr="0" compatLnSpc="1">
              <a:prstTxWarp prst="textNoShape">
                <a:avLst/>
              </a:prstTxWarp>
            </a:bodyPr>
            <a:lstStyle/>
            <a:p>
              <a:endParaRPr lang="en-GB" sz="1462" dirty="0"/>
            </a:p>
          </p:txBody>
        </p:sp>
        <p:sp>
          <p:nvSpPr>
            <p:cNvPr id="50" name="Freeform 129"/>
            <p:cNvSpPr>
              <a:spLocks/>
            </p:cNvSpPr>
            <p:nvPr/>
          </p:nvSpPr>
          <p:spPr bwMode="auto">
            <a:xfrm>
              <a:off x="2074863" y="3446463"/>
              <a:ext cx="34925" cy="41275"/>
            </a:xfrm>
            <a:custGeom>
              <a:avLst/>
              <a:gdLst>
                <a:gd name="T0" fmla="*/ 0 w 67"/>
                <a:gd name="T1" fmla="*/ 45 h 79"/>
                <a:gd name="T2" fmla="*/ 0 w 67"/>
                <a:gd name="T3" fmla="*/ 45 h 79"/>
                <a:gd name="T4" fmla="*/ 0 w 67"/>
                <a:gd name="T5" fmla="*/ 52 h 79"/>
                <a:gd name="T6" fmla="*/ 3 w 67"/>
                <a:gd name="T7" fmla="*/ 58 h 79"/>
                <a:gd name="T8" fmla="*/ 6 w 67"/>
                <a:gd name="T9" fmla="*/ 64 h 79"/>
                <a:gd name="T10" fmla="*/ 10 w 67"/>
                <a:gd name="T11" fmla="*/ 69 h 79"/>
                <a:gd name="T12" fmla="*/ 15 w 67"/>
                <a:gd name="T13" fmla="*/ 73 h 79"/>
                <a:gd name="T14" fmla="*/ 21 w 67"/>
                <a:gd name="T15" fmla="*/ 77 h 79"/>
                <a:gd name="T16" fmla="*/ 26 w 67"/>
                <a:gd name="T17" fmla="*/ 78 h 79"/>
                <a:gd name="T18" fmla="*/ 33 w 67"/>
                <a:gd name="T19" fmla="*/ 79 h 79"/>
                <a:gd name="T20" fmla="*/ 33 w 67"/>
                <a:gd name="T21" fmla="*/ 79 h 79"/>
                <a:gd name="T22" fmla="*/ 40 w 67"/>
                <a:gd name="T23" fmla="*/ 78 h 79"/>
                <a:gd name="T24" fmla="*/ 47 w 67"/>
                <a:gd name="T25" fmla="*/ 77 h 79"/>
                <a:gd name="T26" fmla="*/ 52 w 67"/>
                <a:gd name="T27" fmla="*/ 73 h 79"/>
                <a:gd name="T28" fmla="*/ 58 w 67"/>
                <a:gd name="T29" fmla="*/ 69 h 79"/>
                <a:gd name="T30" fmla="*/ 62 w 67"/>
                <a:gd name="T31" fmla="*/ 64 h 79"/>
                <a:gd name="T32" fmla="*/ 64 w 67"/>
                <a:gd name="T33" fmla="*/ 58 h 79"/>
                <a:gd name="T34" fmla="*/ 67 w 67"/>
                <a:gd name="T35" fmla="*/ 52 h 79"/>
                <a:gd name="T36" fmla="*/ 67 w 67"/>
                <a:gd name="T37" fmla="*/ 45 h 79"/>
                <a:gd name="T38" fmla="*/ 67 w 67"/>
                <a:gd name="T39" fmla="*/ 0 h 79"/>
                <a:gd name="T40" fmla="*/ 0 w 67"/>
                <a:gd name="T41" fmla="*/ 0 h 79"/>
                <a:gd name="T42" fmla="*/ 0 w 67"/>
                <a:gd name="T43" fmla="*/ 4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7" h="79">
                  <a:moveTo>
                    <a:pt x="0" y="45"/>
                  </a:moveTo>
                  <a:lnTo>
                    <a:pt x="0" y="45"/>
                  </a:lnTo>
                  <a:lnTo>
                    <a:pt x="0" y="52"/>
                  </a:lnTo>
                  <a:lnTo>
                    <a:pt x="3" y="58"/>
                  </a:lnTo>
                  <a:lnTo>
                    <a:pt x="6" y="64"/>
                  </a:lnTo>
                  <a:lnTo>
                    <a:pt x="10" y="69"/>
                  </a:lnTo>
                  <a:lnTo>
                    <a:pt x="15" y="73"/>
                  </a:lnTo>
                  <a:lnTo>
                    <a:pt x="21" y="77"/>
                  </a:lnTo>
                  <a:lnTo>
                    <a:pt x="26" y="78"/>
                  </a:lnTo>
                  <a:lnTo>
                    <a:pt x="33" y="79"/>
                  </a:lnTo>
                  <a:lnTo>
                    <a:pt x="33" y="79"/>
                  </a:lnTo>
                  <a:lnTo>
                    <a:pt x="40" y="78"/>
                  </a:lnTo>
                  <a:lnTo>
                    <a:pt x="47" y="77"/>
                  </a:lnTo>
                  <a:lnTo>
                    <a:pt x="52" y="73"/>
                  </a:lnTo>
                  <a:lnTo>
                    <a:pt x="58" y="69"/>
                  </a:lnTo>
                  <a:lnTo>
                    <a:pt x="62" y="64"/>
                  </a:lnTo>
                  <a:lnTo>
                    <a:pt x="64" y="58"/>
                  </a:lnTo>
                  <a:lnTo>
                    <a:pt x="67" y="52"/>
                  </a:lnTo>
                  <a:lnTo>
                    <a:pt x="67" y="45"/>
                  </a:lnTo>
                  <a:lnTo>
                    <a:pt x="67" y="0"/>
                  </a:lnTo>
                  <a:lnTo>
                    <a:pt x="0" y="0"/>
                  </a:lnTo>
                  <a:lnTo>
                    <a:pt x="0" y="45"/>
                  </a:lnTo>
                  <a:close/>
                </a:path>
              </a:pathLst>
            </a:custGeom>
            <a:grpFill/>
            <a:ln w="9525">
              <a:noFill/>
              <a:round/>
              <a:headEnd/>
              <a:tailEnd/>
            </a:ln>
          </p:spPr>
          <p:txBody>
            <a:bodyPr vert="horz" wrap="square" lIns="74295" tIns="37148" rIns="74295" bIns="37148" numCol="1" anchor="t" anchorCtr="0" compatLnSpc="1">
              <a:prstTxWarp prst="textNoShape">
                <a:avLst/>
              </a:prstTxWarp>
            </a:bodyPr>
            <a:lstStyle/>
            <a:p>
              <a:endParaRPr lang="en-GB" sz="1462" dirty="0"/>
            </a:p>
          </p:txBody>
        </p:sp>
        <p:sp>
          <p:nvSpPr>
            <p:cNvPr id="51" name="Freeform 130"/>
            <p:cNvSpPr>
              <a:spLocks/>
            </p:cNvSpPr>
            <p:nvPr/>
          </p:nvSpPr>
          <p:spPr bwMode="auto">
            <a:xfrm>
              <a:off x="2127250" y="3446463"/>
              <a:ext cx="36513" cy="41275"/>
            </a:xfrm>
            <a:custGeom>
              <a:avLst/>
              <a:gdLst>
                <a:gd name="T0" fmla="*/ 0 w 68"/>
                <a:gd name="T1" fmla="*/ 45 h 79"/>
                <a:gd name="T2" fmla="*/ 0 w 68"/>
                <a:gd name="T3" fmla="*/ 45 h 79"/>
                <a:gd name="T4" fmla="*/ 1 w 68"/>
                <a:gd name="T5" fmla="*/ 52 h 79"/>
                <a:gd name="T6" fmla="*/ 3 w 68"/>
                <a:gd name="T7" fmla="*/ 58 h 79"/>
                <a:gd name="T8" fmla="*/ 5 w 68"/>
                <a:gd name="T9" fmla="*/ 64 h 79"/>
                <a:gd name="T10" fmla="*/ 11 w 68"/>
                <a:gd name="T11" fmla="*/ 69 h 79"/>
                <a:gd name="T12" fmla="*/ 15 w 68"/>
                <a:gd name="T13" fmla="*/ 73 h 79"/>
                <a:gd name="T14" fmla="*/ 20 w 68"/>
                <a:gd name="T15" fmla="*/ 77 h 79"/>
                <a:gd name="T16" fmla="*/ 27 w 68"/>
                <a:gd name="T17" fmla="*/ 78 h 79"/>
                <a:gd name="T18" fmla="*/ 34 w 68"/>
                <a:gd name="T19" fmla="*/ 79 h 79"/>
                <a:gd name="T20" fmla="*/ 34 w 68"/>
                <a:gd name="T21" fmla="*/ 79 h 79"/>
                <a:gd name="T22" fmla="*/ 41 w 68"/>
                <a:gd name="T23" fmla="*/ 78 h 79"/>
                <a:gd name="T24" fmla="*/ 48 w 68"/>
                <a:gd name="T25" fmla="*/ 77 h 79"/>
                <a:gd name="T26" fmla="*/ 53 w 68"/>
                <a:gd name="T27" fmla="*/ 73 h 79"/>
                <a:gd name="T28" fmla="*/ 59 w 68"/>
                <a:gd name="T29" fmla="*/ 69 h 79"/>
                <a:gd name="T30" fmla="*/ 63 w 68"/>
                <a:gd name="T31" fmla="*/ 64 h 79"/>
                <a:gd name="T32" fmla="*/ 66 w 68"/>
                <a:gd name="T33" fmla="*/ 58 h 79"/>
                <a:gd name="T34" fmla="*/ 68 w 68"/>
                <a:gd name="T35" fmla="*/ 52 h 79"/>
                <a:gd name="T36" fmla="*/ 68 w 68"/>
                <a:gd name="T37" fmla="*/ 45 h 79"/>
                <a:gd name="T38" fmla="*/ 68 w 68"/>
                <a:gd name="T39" fmla="*/ 0 h 79"/>
                <a:gd name="T40" fmla="*/ 0 w 68"/>
                <a:gd name="T41" fmla="*/ 0 h 79"/>
                <a:gd name="T42" fmla="*/ 0 w 68"/>
                <a:gd name="T43" fmla="*/ 4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8" h="79">
                  <a:moveTo>
                    <a:pt x="0" y="45"/>
                  </a:moveTo>
                  <a:lnTo>
                    <a:pt x="0" y="45"/>
                  </a:lnTo>
                  <a:lnTo>
                    <a:pt x="1" y="52"/>
                  </a:lnTo>
                  <a:lnTo>
                    <a:pt x="3" y="58"/>
                  </a:lnTo>
                  <a:lnTo>
                    <a:pt x="5" y="64"/>
                  </a:lnTo>
                  <a:lnTo>
                    <a:pt x="11" y="69"/>
                  </a:lnTo>
                  <a:lnTo>
                    <a:pt x="15" y="73"/>
                  </a:lnTo>
                  <a:lnTo>
                    <a:pt x="20" y="77"/>
                  </a:lnTo>
                  <a:lnTo>
                    <a:pt x="27" y="78"/>
                  </a:lnTo>
                  <a:lnTo>
                    <a:pt x="34" y="79"/>
                  </a:lnTo>
                  <a:lnTo>
                    <a:pt x="34" y="79"/>
                  </a:lnTo>
                  <a:lnTo>
                    <a:pt x="41" y="78"/>
                  </a:lnTo>
                  <a:lnTo>
                    <a:pt x="48" y="77"/>
                  </a:lnTo>
                  <a:lnTo>
                    <a:pt x="53" y="73"/>
                  </a:lnTo>
                  <a:lnTo>
                    <a:pt x="59" y="69"/>
                  </a:lnTo>
                  <a:lnTo>
                    <a:pt x="63" y="64"/>
                  </a:lnTo>
                  <a:lnTo>
                    <a:pt x="66" y="58"/>
                  </a:lnTo>
                  <a:lnTo>
                    <a:pt x="68" y="52"/>
                  </a:lnTo>
                  <a:lnTo>
                    <a:pt x="68" y="45"/>
                  </a:lnTo>
                  <a:lnTo>
                    <a:pt x="68" y="0"/>
                  </a:lnTo>
                  <a:lnTo>
                    <a:pt x="0" y="0"/>
                  </a:lnTo>
                  <a:lnTo>
                    <a:pt x="0" y="45"/>
                  </a:lnTo>
                  <a:close/>
                </a:path>
              </a:pathLst>
            </a:custGeom>
            <a:grpFill/>
            <a:ln w="9525">
              <a:noFill/>
              <a:round/>
              <a:headEnd/>
              <a:tailEnd/>
            </a:ln>
          </p:spPr>
          <p:txBody>
            <a:bodyPr vert="horz" wrap="square" lIns="74295" tIns="37148" rIns="74295" bIns="37148" numCol="1" anchor="t" anchorCtr="0" compatLnSpc="1">
              <a:prstTxWarp prst="textNoShape">
                <a:avLst/>
              </a:prstTxWarp>
            </a:bodyPr>
            <a:lstStyle/>
            <a:p>
              <a:endParaRPr lang="en-GB" sz="1462" dirty="0"/>
            </a:p>
          </p:txBody>
        </p:sp>
        <p:sp>
          <p:nvSpPr>
            <p:cNvPr id="52" name="Freeform 131"/>
            <p:cNvSpPr>
              <a:spLocks/>
            </p:cNvSpPr>
            <p:nvPr/>
          </p:nvSpPr>
          <p:spPr bwMode="auto">
            <a:xfrm>
              <a:off x="2224088" y="3189288"/>
              <a:ext cx="41275" cy="36512"/>
            </a:xfrm>
            <a:custGeom>
              <a:avLst/>
              <a:gdLst>
                <a:gd name="T0" fmla="*/ 79 w 79"/>
                <a:gd name="T1" fmla="*/ 34 h 68"/>
                <a:gd name="T2" fmla="*/ 79 w 79"/>
                <a:gd name="T3" fmla="*/ 34 h 68"/>
                <a:gd name="T4" fmla="*/ 78 w 79"/>
                <a:gd name="T5" fmla="*/ 27 h 68"/>
                <a:gd name="T6" fmla="*/ 76 w 79"/>
                <a:gd name="T7" fmla="*/ 20 h 68"/>
                <a:gd name="T8" fmla="*/ 72 w 79"/>
                <a:gd name="T9" fmla="*/ 15 h 68"/>
                <a:gd name="T10" fmla="*/ 68 w 79"/>
                <a:gd name="T11" fmla="*/ 9 h 68"/>
                <a:gd name="T12" fmla="*/ 64 w 79"/>
                <a:gd name="T13" fmla="*/ 5 h 68"/>
                <a:gd name="T14" fmla="*/ 57 w 79"/>
                <a:gd name="T15" fmla="*/ 3 h 68"/>
                <a:gd name="T16" fmla="*/ 52 w 79"/>
                <a:gd name="T17" fmla="*/ 1 h 68"/>
                <a:gd name="T18" fmla="*/ 45 w 79"/>
                <a:gd name="T19" fmla="*/ 0 h 68"/>
                <a:gd name="T20" fmla="*/ 0 w 79"/>
                <a:gd name="T21" fmla="*/ 0 h 68"/>
                <a:gd name="T22" fmla="*/ 0 w 79"/>
                <a:gd name="T23" fmla="*/ 68 h 68"/>
                <a:gd name="T24" fmla="*/ 45 w 79"/>
                <a:gd name="T25" fmla="*/ 68 h 68"/>
                <a:gd name="T26" fmla="*/ 45 w 79"/>
                <a:gd name="T27" fmla="*/ 68 h 68"/>
                <a:gd name="T28" fmla="*/ 52 w 79"/>
                <a:gd name="T29" fmla="*/ 67 h 68"/>
                <a:gd name="T30" fmla="*/ 57 w 79"/>
                <a:gd name="T31" fmla="*/ 65 h 68"/>
                <a:gd name="T32" fmla="*/ 64 w 79"/>
                <a:gd name="T33" fmla="*/ 63 h 68"/>
                <a:gd name="T34" fmla="*/ 68 w 79"/>
                <a:gd name="T35" fmla="*/ 58 h 68"/>
                <a:gd name="T36" fmla="*/ 72 w 79"/>
                <a:gd name="T37" fmla="*/ 53 h 68"/>
                <a:gd name="T38" fmla="*/ 76 w 79"/>
                <a:gd name="T39" fmla="*/ 48 h 68"/>
                <a:gd name="T40" fmla="*/ 78 w 79"/>
                <a:gd name="T41" fmla="*/ 41 h 68"/>
                <a:gd name="T42" fmla="*/ 79 w 79"/>
                <a:gd name="T43" fmla="*/ 34 h 68"/>
                <a:gd name="T44" fmla="*/ 79 w 79"/>
                <a:gd name="T45" fmla="*/ 3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9" h="68">
                  <a:moveTo>
                    <a:pt x="79" y="34"/>
                  </a:moveTo>
                  <a:lnTo>
                    <a:pt x="79" y="34"/>
                  </a:lnTo>
                  <a:lnTo>
                    <a:pt x="78" y="27"/>
                  </a:lnTo>
                  <a:lnTo>
                    <a:pt x="76" y="20"/>
                  </a:lnTo>
                  <a:lnTo>
                    <a:pt x="72" y="15"/>
                  </a:lnTo>
                  <a:lnTo>
                    <a:pt x="68" y="9"/>
                  </a:lnTo>
                  <a:lnTo>
                    <a:pt x="64" y="5"/>
                  </a:lnTo>
                  <a:lnTo>
                    <a:pt x="57" y="3"/>
                  </a:lnTo>
                  <a:lnTo>
                    <a:pt x="52" y="1"/>
                  </a:lnTo>
                  <a:lnTo>
                    <a:pt x="45" y="0"/>
                  </a:lnTo>
                  <a:lnTo>
                    <a:pt x="0" y="0"/>
                  </a:lnTo>
                  <a:lnTo>
                    <a:pt x="0" y="68"/>
                  </a:lnTo>
                  <a:lnTo>
                    <a:pt x="45" y="68"/>
                  </a:lnTo>
                  <a:lnTo>
                    <a:pt x="45" y="68"/>
                  </a:lnTo>
                  <a:lnTo>
                    <a:pt x="52" y="67"/>
                  </a:lnTo>
                  <a:lnTo>
                    <a:pt x="57" y="65"/>
                  </a:lnTo>
                  <a:lnTo>
                    <a:pt x="64" y="63"/>
                  </a:lnTo>
                  <a:lnTo>
                    <a:pt x="68" y="58"/>
                  </a:lnTo>
                  <a:lnTo>
                    <a:pt x="72" y="53"/>
                  </a:lnTo>
                  <a:lnTo>
                    <a:pt x="76" y="48"/>
                  </a:lnTo>
                  <a:lnTo>
                    <a:pt x="78" y="41"/>
                  </a:lnTo>
                  <a:lnTo>
                    <a:pt x="79" y="34"/>
                  </a:lnTo>
                  <a:lnTo>
                    <a:pt x="79" y="34"/>
                  </a:lnTo>
                  <a:close/>
                </a:path>
              </a:pathLst>
            </a:custGeom>
            <a:grpFill/>
            <a:ln w="9525">
              <a:noFill/>
              <a:round/>
              <a:headEnd/>
              <a:tailEnd/>
            </a:ln>
          </p:spPr>
          <p:txBody>
            <a:bodyPr vert="horz" wrap="square" lIns="74295" tIns="37148" rIns="74295" bIns="37148" numCol="1" anchor="t" anchorCtr="0" compatLnSpc="1">
              <a:prstTxWarp prst="textNoShape">
                <a:avLst/>
              </a:prstTxWarp>
            </a:bodyPr>
            <a:lstStyle/>
            <a:p>
              <a:endParaRPr lang="en-GB" sz="1462" dirty="0"/>
            </a:p>
          </p:txBody>
        </p:sp>
        <p:sp>
          <p:nvSpPr>
            <p:cNvPr id="53" name="Freeform 132"/>
            <p:cNvSpPr>
              <a:spLocks/>
            </p:cNvSpPr>
            <p:nvPr/>
          </p:nvSpPr>
          <p:spPr bwMode="auto">
            <a:xfrm>
              <a:off x="2224088" y="3243263"/>
              <a:ext cx="41275" cy="36512"/>
            </a:xfrm>
            <a:custGeom>
              <a:avLst/>
              <a:gdLst>
                <a:gd name="T0" fmla="*/ 45 w 79"/>
                <a:gd name="T1" fmla="*/ 0 h 68"/>
                <a:gd name="T2" fmla="*/ 0 w 79"/>
                <a:gd name="T3" fmla="*/ 0 h 68"/>
                <a:gd name="T4" fmla="*/ 0 w 79"/>
                <a:gd name="T5" fmla="*/ 68 h 68"/>
                <a:gd name="T6" fmla="*/ 45 w 79"/>
                <a:gd name="T7" fmla="*/ 68 h 68"/>
                <a:gd name="T8" fmla="*/ 45 w 79"/>
                <a:gd name="T9" fmla="*/ 68 h 68"/>
                <a:gd name="T10" fmla="*/ 52 w 79"/>
                <a:gd name="T11" fmla="*/ 67 h 68"/>
                <a:gd name="T12" fmla="*/ 57 w 79"/>
                <a:gd name="T13" fmla="*/ 65 h 68"/>
                <a:gd name="T14" fmla="*/ 64 w 79"/>
                <a:gd name="T15" fmla="*/ 61 h 68"/>
                <a:gd name="T16" fmla="*/ 68 w 79"/>
                <a:gd name="T17" fmla="*/ 57 h 68"/>
                <a:gd name="T18" fmla="*/ 72 w 79"/>
                <a:gd name="T19" fmla="*/ 53 h 68"/>
                <a:gd name="T20" fmla="*/ 76 w 79"/>
                <a:gd name="T21" fmla="*/ 46 h 68"/>
                <a:gd name="T22" fmla="*/ 78 w 79"/>
                <a:gd name="T23" fmla="*/ 41 h 68"/>
                <a:gd name="T24" fmla="*/ 79 w 79"/>
                <a:gd name="T25" fmla="*/ 34 h 68"/>
                <a:gd name="T26" fmla="*/ 79 w 79"/>
                <a:gd name="T27" fmla="*/ 34 h 68"/>
                <a:gd name="T28" fmla="*/ 78 w 79"/>
                <a:gd name="T29" fmla="*/ 27 h 68"/>
                <a:gd name="T30" fmla="*/ 76 w 79"/>
                <a:gd name="T31" fmla="*/ 20 h 68"/>
                <a:gd name="T32" fmla="*/ 72 w 79"/>
                <a:gd name="T33" fmla="*/ 15 h 68"/>
                <a:gd name="T34" fmla="*/ 68 w 79"/>
                <a:gd name="T35" fmla="*/ 9 h 68"/>
                <a:gd name="T36" fmla="*/ 64 w 79"/>
                <a:gd name="T37" fmla="*/ 5 h 68"/>
                <a:gd name="T38" fmla="*/ 57 w 79"/>
                <a:gd name="T39" fmla="*/ 3 h 68"/>
                <a:gd name="T40" fmla="*/ 52 w 79"/>
                <a:gd name="T41" fmla="*/ 0 h 68"/>
                <a:gd name="T42" fmla="*/ 45 w 79"/>
                <a:gd name="T43" fmla="*/ 0 h 68"/>
                <a:gd name="T44" fmla="*/ 45 w 79"/>
                <a:gd name="T45"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9" h="68">
                  <a:moveTo>
                    <a:pt x="45" y="0"/>
                  </a:moveTo>
                  <a:lnTo>
                    <a:pt x="0" y="0"/>
                  </a:lnTo>
                  <a:lnTo>
                    <a:pt x="0" y="68"/>
                  </a:lnTo>
                  <a:lnTo>
                    <a:pt x="45" y="68"/>
                  </a:lnTo>
                  <a:lnTo>
                    <a:pt x="45" y="68"/>
                  </a:lnTo>
                  <a:lnTo>
                    <a:pt x="52" y="67"/>
                  </a:lnTo>
                  <a:lnTo>
                    <a:pt x="57" y="65"/>
                  </a:lnTo>
                  <a:lnTo>
                    <a:pt x="64" y="61"/>
                  </a:lnTo>
                  <a:lnTo>
                    <a:pt x="68" y="57"/>
                  </a:lnTo>
                  <a:lnTo>
                    <a:pt x="72" y="53"/>
                  </a:lnTo>
                  <a:lnTo>
                    <a:pt x="76" y="46"/>
                  </a:lnTo>
                  <a:lnTo>
                    <a:pt x="78" y="41"/>
                  </a:lnTo>
                  <a:lnTo>
                    <a:pt x="79" y="34"/>
                  </a:lnTo>
                  <a:lnTo>
                    <a:pt x="79" y="34"/>
                  </a:lnTo>
                  <a:lnTo>
                    <a:pt x="78" y="27"/>
                  </a:lnTo>
                  <a:lnTo>
                    <a:pt x="76" y="20"/>
                  </a:lnTo>
                  <a:lnTo>
                    <a:pt x="72" y="15"/>
                  </a:lnTo>
                  <a:lnTo>
                    <a:pt x="68" y="9"/>
                  </a:lnTo>
                  <a:lnTo>
                    <a:pt x="64" y="5"/>
                  </a:lnTo>
                  <a:lnTo>
                    <a:pt x="57" y="3"/>
                  </a:lnTo>
                  <a:lnTo>
                    <a:pt x="52" y="0"/>
                  </a:lnTo>
                  <a:lnTo>
                    <a:pt x="45" y="0"/>
                  </a:lnTo>
                  <a:lnTo>
                    <a:pt x="45" y="0"/>
                  </a:lnTo>
                  <a:close/>
                </a:path>
              </a:pathLst>
            </a:custGeom>
            <a:grpFill/>
            <a:ln w="9525">
              <a:noFill/>
              <a:round/>
              <a:headEnd/>
              <a:tailEnd/>
            </a:ln>
          </p:spPr>
          <p:txBody>
            <a:bodyPr vert="horz" wrap="square" lIns="74295" tIns="37148" rIns="74295" bIns="37148" numCol="1" anchor="t" anchorCtr="0" compatLnSpc="1">
              <a:prstTxWarp prst="textNoShape">
                <a:avLst/>
              </a:prstTxWarp>
            </a:bodyPr>
            <a:lstStyle/>
            <a:p>
              <a:endParaRPr lang="en-GB" sz="1462" dirty="0"/>
            </a:p>
          </p:txBody>
        </p:sp>
        <p:sp>
          <p:nvSpPr>
            <p:cNvPr id="54" name="Freeform 133"/>
            <p:cNvSpPr>
              <a:spLocks/>
            </p:cNvSpPr>
            <p:nvPr/>
          </p:nvSpPr>
          <p:spPr bwMode="auto">
            <a:xfrm>
              <a:off x="2224088" y="3297238"/>
              <a:ext cx="41275" cy="34925"/>
            </a:xfrm>
            <a:custGeom>
              <a:avLst/>
              <a:gdLst>
                <a:gd name="T0" fmla="*/ 45 w 79"/>
                <a:gd name="T1" fmla="*/ 0 h 67"/>
                <a:gd name="T2" fmla="*/ 0 w 79"/>
                <a:gd name="T3" fmla="*/ 0 h 67"/>
                <a:gd name="T4" fmla="*/ 0 w 79"/>
                <a:gd name="T5" fmla="*/ 67 h 67"/>
                <a:gd name="T6" fmla="*/ 45 w 79"/>
                <a:gd name="T7" fmla="*/ 67 h 67"/>
                <a:gd name="T8" fmla="*/ 45 w 79"/>
                <a:gd name="T9" fmla="*/ 67 h 67"/>
                <a:gd name="T10" fmla="*/ 52 w 79"/>
                <a:gd name="T11" fmla="*/ 67 h 67"/>
                <a:gd name="T12" fmla="*/ 57 w 79"/>
                <a:gd name="T13" fmla="*/ 64 h 67"/>
                <a:gd name="T14" fmla="*/ 64 w 79"/>
                <a:gd name="T15" fmla="*/ 61 h 67"/>
                <a:gd name="T16" fmla="*/ 68 w 79"/>
                <a:gd name="T17" fmla="*/ 57 h 67"/>
                <a:gd name="T18" fmla="*/ 72 w 79"/>
                <a:gd name="T19" fmla="*/ 52 h 67"/>
                <a:gd name="T20" fmla="*/ 76 w 79"/>
                <a:gd name="T21" fmla="*/ 46 h 67"/>
                <a:gd name="T22" fmla="*/ 78 w 79"/>
                <a:gd name="T23" fmla="*/ 39 h 67"/>
                <a:gd name="T24" fmla="*/ 79 w 79"/>
                <a:gd name="T25" fmla="*/ 33 h 67"/>
                <a:gd name="T26" fmla="*/ 79 w 79"/>
                <a:gd name="T27" fmla="*/ 33 h 67"/>
                <a:gd name="T28" fmla="*/ 78 w 79"/>
                <a:gd name="T29" fmla="*/ 26 h 67"/>
                <a:gd name="T30" fmla="*/ 76 w 79"/>
                <a:gd name="T31" fmla="*/ 20 h 67"/>
                <a:gd name="T32" fmla="*/ 72 w 79"/>
                <a:gd name="T33" fmla="*/ 13 h 67"/>
                <a:gd name="T34" fmla="*/ 68 w 79"/>
                <a:gd name="T35" fmla="*/ 9 h 67"/>
                <a:gd name="T36" fmla="*/ 64 w 79"/>
                <a:gd name="T37" fmla="*/ 5 h 67"/>
                <a:gd name="T38" fmla="*/ 57 w 79"/>
                <a:gd name="T39" fmla="*/ 1 h 67"/>
                <a:gd name="T40" fmla="*/ 52 w 79"/>
                <a:gd name="T41" fmla="*/ 0 h 67"/>
                <a:gd name="T42" fmla="*/ 45 w 79"/>
                <a:gd name="T43" fmla="*/ 0 h 67"/>
                <a:gd name="T44" fmla="*/ 45 w 79"/>
                <a:gd name="T45"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9" h="67">
                  <a:moveTo>
                    <a:pt x="45" y="0"/>
                  </a:moveTo>
                  <a:lnTo>
                    <a:pt x="0" y="0"/>
                  </a:lnTo>
                  <a:lnTo>
                    <a:pt x="0" y="67"/>
                  </a:lnTo>
                  <a:lnTo>
                    <a:pt x="45" y="67"/>
                  </a:lnTo>
                  <a:lnTo>
                    <a:pt x="45" y="67"/>
                  </a:lnTo>
                  <a:lnTo>
                    <a:pt x="52" y="67"/>
                  </a:lnTo>
                  <a:lnTo>
                    <a:pt x="57" y="64"/>
                  </a:lnTo>
                  <a:lnTo>
                    <a:pt x="64" y="61"/>
                  </a:lnTo>
                  <a:lnTo>
                    <a:pt x="68" y="57"/>
                  </a:lnTo>
                  <a:lnTo>
                    <a:pt x="72" y="52"/>
                  </a:lnTo>
                  <a:lnTo>
                    <a:pt x="76" y="46"/>
                  </a:lnTo>
                  <a:lnTo>
                    <a:pt x="78" y="39"/>
                  </a:lnTo>
                  <a:lnTo>
                    <a:pt x="79" y="33"/>
                  </a:lnTo>
                  <a:lnTo>
                    <a:pt x="79" y="33"/>
                  </a:lnTo>
                  <a:lnTo>
                    <a:pt x="78" y="26"/>
                  </a:lnTo>
                  <a:lnTo>
                    <a:pt x="76" y="20"/>
                  </a:lnTo>
                  <a:lnTo>
                    <a:pt x="72" y="13"/>
                  </a:lnTo>
                  <a:lnTo>
                    <a:pt x="68" y="9"/>
                  </a:lnTo>
                  <a:lnTo>
                    <a:pt x="64" y="5"/>
                  </a:lnTo>
                  <a:lnTo>
                    <a:pt x="57" y="1"/>
                  </a:lnTo>
                  <a:lnTo>
                    <a:pt x="52" y="0"/>
                  </a:lnTo>
                  <a:lnTo>
                    <a:pt x="45" y="0"/>
                  </a:lnTo>
                  <a:lnTo>
                    <a:pt x="45" y="0"/>
                  </a:lnTo>
                  <a:close/>
                </a:path>
              </a:pathLst>
            </a:custGeom>
            <a:grpFill/>
            <a:ln w="9525">
              <a:noFill/>
              <a:round/>
              <a:headEnd/>
              <a:tailEnd/>
            </a:ln>
          </p:spPr>
          <p:txBody>
            <a:bodyPr vert="horz" wrap="square" lIns="74295" tIns="37148" rIns="74295" bIns="37148" numCol="1" anchor="t" anchorCtr="0" compatLnSpc="1">
              <a:prstTxWarp prst="textNoShape">
                <a:avLst/>
              </a:prstTxWarp>
            </a:bodyPr>
            <a:lstStyle/>
            <a:p>
              <a:endParaRPr lang="en-GB" sz="1462" dirty="0"/>
            </a:p>
          </p:txBody>
        </p:sp>
        <p:sp>
          <p:nvSpPr>
            <p:cNvPr id="55" name="Freeform 134"/>
            <p:cNvSpPr>
              <a:spLocks/>
            </p:cNvSpPr>
            <p:nvPr/>
          </p:nvSpPr>
          <p:spPr bwMode="auto">
            <a:xfrm>
              <a:off x="2224088" y="3349625"/>
              <a:ext cx="41275" cy="36512"/>
            </a:xfrm>
            <a:custGeom>
              <a:avLst/>
              <a:gdLst>
                <a:gd name="T0" fmla="*/ 45 w 79"/>
                <a:gd name="T1" fmla="*/ 0 h 69"/>
                <a:gd name="T2" fmla="*/ 0 w 79"/>
                <a:gd name="T3" fmla="*/ 0 h 69"/>
                <a:gd name="T4" fmla="*/ 0 w 79"/>
                <a:gd name="T5" fmla="*/ 69 h 69"/>
                <a:gd name="T6" fmla="*/ 45 w 79"/>
                <a:gd name="T7" fmla="*/ 69 h 69"/>
                <a:gd name="T8" fmla="*/ 45 w 79"/>
                <a:gd name="T9" fmla="*/ 69 h 69"/>
                <a:gd name="T10" fmla="*/ 52 w 79"/>
                <a:gd name="T11" fmla="*/ 67 h 69"/>
                <a:gd name="T12" fmla="*/ 57 w 79"/>
                <a:gd name="T13" fmla="*/ 66 h 69"/>
                <a:gd name="T14" fmla="*/ 64 w 79"/>
                <a:gd name="T15" fmla="*/ 63 h 69"/>
                <a:gd name="T16" fmla="*/ 68 w 79"/>
                <a:gd name="T17" fmla="*/ 59 h 69"/>
                <a:gd name="T18" fmla="*/ 72 w 79"/>
                <a:gd name="T19" fmla="*/ 54 h 69"/>
                <a:gd name="T20" fmla="*/ 76 w 79"/>
                <a:gd name="T21" fmla="*/ 48 h 69"/>
                <a:gd name="T22" fmla="*/ 78 w 79"/>
                <a:gd name="T23" fmla="*/ 41 h 69"/>
                <a:gd name="T24" fmla="*/ 79 w 79"/>
                <a:gd name="T25" fmla="*/ 35 h 69"/>
                <a:gd name="T26" fmla="*/ 79 w 79"/>
                <a:gd name="T27" fmla="*/ 35 h 69"/>
                <a:gd name="T28" fmla="*/ 78 w 79"/>
                <a:gd name="T29" fmla="*/ 28 h 69"/>
                <a:gd name="T30" fmla="*/ 76 w 79"/>
                <a:gd name="T31" fmla="*/ 21 h 69"/>
                <a:gd name="T32" fmla="*/ 72 w 79"/>
                <a:gd name="T33" fmla="*/ 15 h 69"/>
                <a:gd name="T34" fmla="*/ 68 w 79"/>
                <a:gd name="T35" fmla="*/ 10 h 69"/>
                <a:gd name="T36" fmla="*/ 64 w 79"/>
                <a:gd name="T37" fmla="*/ 6 h 69"/>
                <a:gd name="T38" fmla="*/ 57 w 79"/>
                <a:gd name="T39" fmla="*/ 3 h 69"/>
                <a:gd name="T40" fmla="*/ 52 w 79"/>
                <a:gd name="T41" fmla="*/ 2 h 69"/>
                <a:gd name="T42" fmla="*/ 45 w 79"/>
                <a:gd name="T43" fmla="*/ 0 h 69"/>
                <a:gd name="T44" fmla="*/ 45 w 79"/>
                <a:gd name="T45"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9" h="69">
                  <a:moveTo>
                    <a:pt x="45" y="0"/>
                  </a:moveTo>
                  <a:lnTo>
                    <a:pt x="0" y="0"/>
                  </a:lnTo>
                  <a:lnTo>
                    <a:pt x="0" y="69"/>
                  </a:lnTo>
                  <a:lnTo>
                    <a:pt x="45" y="69"/>
                  </a:lnTo>
                  <a:lnTo>
                    <a:pt x="45" y="69"/>
                  </a:lnTo>
                  <a:lnTo>
                    <a:pt x="52" y="67"/>
                  </a:lnTo>
                  <a:lnTo>
                    <a:pt x="57" y="66"/>
                  </a:lnTo>
                  <a:lnTo>
                    <a:pt x="64" y="63"/>
                  </a:lnTo>
                  <a:lnTo>
                    <a:pt x="68" y="59"/>
                  </a:lnTo>
                  <a:lnTo>
                    <a:pt x="72" y="54"/>
                  </a:lnTo>
                  <a:lnTo>
                    <a:pt x="76" y="48"/>
                  </a:lnTo>
                  <a:lnTo>
                    <a:pt x="78" y="41"/>
                  </a:lnTo>
                  <a:lnTo>
                    <a:pt x="79" y="35"/>
                  </a:lnTo>
                  <a:lnTo>
                    <a:pt x="79" y="35"/>
                  </a:lnTo>
                  <a:lnTo>
                    <a:pt x="78" y="28"/>
                  </a:lnTo>
                  <a:lnTo>
                    <a:pt x="76" y="21"/>
                  </a:lnTo>
                  <a:lnTo>
                    <a:pt x="72" y="15"/>
                  </a:lnTo>
                  <a:lnTo>
                    <a:pt x="68" y="10"/>
                  </a:lnTo>
                  <a:lnTo>
                    <a:pt x="64" y="6"/>
                  </a:lnTo>
                  <a:lnTo>
                    <a:pt x="57" y="3"/>
                  </a:lnTo>
                  <a:lnTo>
                    <a:pt x="52" y="2"/>
                  </a:lnTo>
                  <a:lnTo>
                    <a:pt x="45" y="0"/>
                  </a:lnTo>
                  <a:lnTo>
                    <a:pt x="45" y="0"/>
                  </a:lnTo>
                  <a:close/>
                </a:path>
              </a:pathLst>
            </a:custGeom>
            <a:grpFill/>
            <a:ln w="9525">
              <a:noFill/>
              <a:round/>
              <a:headEnd/>
              <a:tailEnd/>
            </a:ln>
          </p:spPr>
          <p:txBody>
            <a:bodyPr vert="horz" wrap="square" lIns="74295" tIns="37148" rIns="74295" bIns="37148" numCol="1" anchor="t" anchorCtr="0" compatLnSpc="1">
              <a:prstTxWarp prst="textNoShape">
                <a:avLst/>
              </a:prstTxWarp>
            </a:bodyPr>
            <a:lstStyle/>
            <a:p>
              <a:endParaRPr lang="en-GB" sz="1462" dirty="0"/>
            </a:p>
          </p:txBody>
        </p:sp>
        <p:sp>
          <p:nvSpPr>
            <p:cNvPr id="56" name="Freeform 135"/>
            <p:cNvSpPr>
              <a:spLocks/>
            </p:cNvSpPr>
            <p:nvPr/>
          </p:nvSpPr>
          <p:spPr bwMode="auto">
            <a:xfrm>
              <a:off x="1865313" y="3189288"/>
              <a:ext cx="41275" cy="36512"/>
            </a:xfrm>
            <a:custGeom>
              <a:avLst/>
              <a:gdLst>
                <a:gd name="T0" fmla="*/ 0 w 78"/>
                <a:gd name="T1" fmla="*/ 34 h 68"/>
                <a:gd name="T2" fmla="*/ 0 w 78"/>
                <a:gd name="T3" fmla="*/ 34 h 68"/>
                <a:gd name="T4" fmla="*/ 0 w 78"/>
                <a:gd name="T5" fmla="*/ 41 h 68"/>
                <a:gd name="T6" fmla="*/ 3 w 78"/>
                <a:gd name="T7" fmla="*/ 48 h 68"/>
                <a:gd name="T8" fmla="*/ 5 w 78"/>
                <a:gd name="T9" fmla="*/ 53 h 68"/>
                <a:gd name="T10" fmla="*/ 9 w 78"/>
                <a:gd name="T11" fmla="*/ 58 h 68"/>
                <a:gd name="T12" fmla="*/ 15 w 78"/>
                <a:gd name="T13" fmla="*/ 63 h 68"/>
                <a:gd name="T14" fmla="*/ 20 w 78"/>
                <a:gd name="T15" fmla="*/ 65 h 68"/>
                <a:gd name="T16" fmla="*/ 26 w 78"/>
                <a:gd name="T17" fmla="*/ 67 h 68"/>
                <a:gd name="T18" fmla="*/ 33 w 78"/>
                <a:gd name="T19" fmla="*/ 68 h 68"/>
                <a:gd name="T20" fmla="*/ 78 w 78"/>
                <a:gd name="T21" fmla="*/ 68 h 68"/>
                <a:gd name="T22" fmla="*/ 78 w 78"/>
                <a:gd name="T23" fmla="*/ 0 h 68"/>
                <a:gd name="T24" fmla="*/ 33 w 78"/>
                <a:gd name="T25" fmla="*/ 0 h 68"/>
                <a:gd name="T26" fmla="*/ 33 w 78"/>
                <a:gd name="T27" fmla="*/ 0 h 68"/>
                <a:gd name="T28" fmla="*/ 26 w 78"/>
                <a:gd name="T29" fmla="*/ 1 h 68"/>
                <a:gd name="T30" fmla="*/ 20 w 78"/>
                <a:gd name="T31" fmla="*/ 3 h 68"/>
                <a:gd name="T32" fmla="*/ 15 w 78"/>
                <a:gd name="T33" fmla="*/ 5 h 68"/>
                <a:gd name="T34" fmla="*/ 9 w 78"/>
                <a:gd name="T35" fmla="*/ 9 h 68"/>
                <a:gd name="T36" fmla="*/ 5 w 78"/>
                <a:gd name="T37" fmla="*/ 15 h 68"/>
                <a:gd name="T38" fmla="*/ 3 w 78"/>
                <a:gd name="T39" fmla="*/ 20 h 68"/>
                <a:gd name="T40" fmla="*/ 0 w 78"/>
                <a:gd name="T41" fmla="*/ 27 h 68"/>
                <a:gd name="T42" fmla="*/ 0 w 78"/>
                <a:gd name="T43" fmla="*/ 34 h 68"/>
                <a:gd name="T44" fmla="*/ 0 w 78"/>
                <a:gd name="T45" fmla="*/ 3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8" h="68">
                  <a:moveTo>
                    <a:pt x="0" y="34"/>
                  </a:moveTo>
                  <a:lnTo>
                    <a:pt x="0" y="34"/>
                  </a:lnTo>
                  <a:lnTo>
                    <a:pt x="0" y="41"/>
                  </a:lnTo>
                  <a:lnTo>
                    <a:pt x="3" y="48"/>
                  </a:lnTo>
                  <a:lnTo>
                    <a:pt x="5" y="53"/>
                  </a:lnTo>
                  <a:lnTo>
                    <a:pt x="9" y="58"/>
                  </a:lnTo>
                  <a:lnTo>
                    <a:pt x="15" y="63"/>
                  </a:lnTo>
                  <a:lnTo>
                    <a:pt x="20" y="65"/>
                  </a:lnTo>
                  <a:lnTo>
                    <a:pt x="26" y="67"/>
                  </a:lnTo>
                  <a:lnTo>
                    <a:pt x="33" y="68"/>
                  </a:lnTo>
                  <a:lnTo>
                    <a:pt x="78" y="68"/>
                  </a:lnTo>
                  <a:lnTo>
                    <a:pt x="78" y="0"/>
                  </a:lnTo>
                  <a:lnTo>
                    <a:pt x="33" y="0"/>
                  </a:lnTo>
                  <a:lnTo>
                    <a:pt x="33" y="0"/>
                  </a:lnTo>
                  <a:lnTo>
                    <a:pt x="26" y="1"/>
                  </a:lnTo>
                  <a:lnTo>
                    <a:pt x="20" y="3"/>
                  </a:lnTo>
                  <a:lnTo>
                    <a:pt x="15" y="5"/>
                  </a:lnTo>
                  <a:lnTo>
                    <a:pt x="9" y="9"/>
                  </a:lnTo>
                  <a:lnTo>
                    <a:pt x="5" y="15"/>
                  </a:lnTo>
                  <a:lnTo>
                    <a:pt x="3" y="20"/>
                  </a:lnTo>
                  <a:lnTo>
                    <a:pt x="0" y="27"/>
                  </a:lnTo>
                  <a:lnTo>
                    <a:pt x="0" y="34"/>
                  </a:lnTo>
                  <a:lnTo>
                    <a:pt x="0" y="34"/>
                  </a:lnTo>
                  <a:close/>
                </a:path>
              </a:pathLst>
            </a:custGeom>
            <a:grpFill/>
            <a:ln w="9525">
              <a:noFill/>
              <a:round/>
              <a:headEnd/>
              <a:tailEnd/>
            </a:ln>
          </p:spPr>
          <p:txBody>
            <a:bodyPr vert="horz" wrap="square" lIns="74295" tIns="37148" rIns="74295" bIns="37148" numCol="1" anchor="t" anchorCtr="0" compatLnSpc="1">
              <a:prstTxWarp prst="textNoShape">
                <a:avLst/>
              </a:prstTxWarp>
            </a:bodyPr>
            <a:lstStyle/>
            <a:p>
              <a:endParaRPr lang="en-GB" sz="1462" dirty="0"/>
            </a:p>
          </p:txBody>
        </p:sp>
        <p:sp>
          <p:nvSpPr>
            <p:cNvPr id="57" name="Freeform 136"/>
            <p:cNvSpPr>
              <a:spLocks/>
            </p:cNvSpPr>
            <p:nvPr/>
          </p:nvSpPr>
          <p:spPr bwMode="auto">
            <a:xfrm>
              <a:off x="1865313" y="3243263"/>
              <a:ext cx="41275" cy="36512"/>
            </a:xfrm>
            <a:custGeom>
              <a:avLst/>
              <a:gdLst>
                <a:gd name="T0" fmla="*/ 0 w 78"/>
                <a:gd name="T1" fmla="*/ 34 h 68"/>
                <a:gd name="T2" fmla="*/ 0 w 78"/>
                <a:gd name="T3" fmla="*/ 34 h 68"/>
                <a:gd name="T4" fmla="*/ 0 w 78"/>
                <a:gd name="T5" fmla="*/ 41 h 68"/>
                <a:gd name="T6" fmla="*/ 3 w 78"/>
                <a:gd name="T7" fmla="*/ 46 h 68"/>
                <a:gd name="T8" fmla="*/ 5 w 78"/>
                <a:gd name="T9" fmla="*/ 53 h 68"/>
                <a:gd name="T10" fmla="*/ 9 w 78"/>
                <a:gd name="T11" fmla="*/ 57 h 68"/>
                <a:gd name="T12" fmla="*/ 15 w 78"/>
                <a:gd name="T13" fmla="*/ 61 h 68"/>
                <a:gd name="T14" fmla="*/ 20 w 78"/>
                <a:gd name="T15" fmla="*/ 65 h 68"/>
                <a:gd name="T16" fmla="*/ 26 w 78"/>
                <a:gd name="T17" fmla="*/ 67 h 68"/>
                <a:gd name="T18" fmla="*/ 33 w 78"/>
                <a:gd name="T19" fmla="*/ 68 h 68"/>
                <a:gd name="T20" fmla="*/ 78 w 78"/>
                <a:gd name="T21" fmla="*/ 68 h 68"/>
                <a:gd name="T22" fmla="*/ 78 w 78"/>
                <a:gd name="T23" fmla="*/ 0 h 68"/>
                <a:gd name="T24" fmla="*/ 33 w 78"/>
                <a:gd name="T25" fmla="*/ 0 h 68"/>
                <a:gd name="T26" fmla="*/ 33 w 78"/>
                <a:gd name="T27" fmla="*/ 0 h 68"/>
                <a:gd name="T28" fmla="*/ 26 w 78"/>
                <a:gd name="T29" fmla="*/ 0 h 68"/>
                <a:gd name="T30" fmla="*/ 20 w 78"/>
                <a:gd name="T31" fmla="*/ 3 h 68"/>
                <a:gd name="T32" fmla="*/ 15 w 78"/>
                <a:gd name="T33" fmla="*/ 5 h 68"/>
                <a:gd name="T34" fmla="*/ 9 w 78"/>
                <a:gd name="T35" fmla="*/ 9 h 68"/>
                <a:gd name="T36" fmla="*/ 5 w 78"/>
                <a:gd name="T37" fmla="*/ 15 h 68"/>
                <a:gd name="T38" fmla="*/ 3 w 78"/>
                <a:gd name="T39" fmla="*/ 20 h 68"/>
                <a:gd name="T40" fmla="*/ 0 w 78"/>
                <a:gd name="T41" fmla="*/ 27 h 68"/>
                <a:gd name="T42" fmla="*/ 0 w 78"/>
                <a:gd name="T43" fmla="*/ 34 h 68"/>
                <a:gd name="T44" fmla="*/ 0 w 78"/>
                <a:gd name="T45" fmla="*/ 3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8" h="68">
                  <a:moveTo>
                    <a:pt x="0" y="34"/>
                  </a:moveTo>
                  <a:lnTo>
                    <a:pt x="0" y="34"/>
                  </a:lnTo>
                  <a:lnTo>
                    <a:pt x="0" y="41"/>
                  </a:lnTo>
                  <a:lnTo>
                    <a:pt x="3" y="46"/>
                  </a:lnTo>
                  <a:lnTo>
                    <a:pt x="5" y="53"/>
                  </a:lnTo>
                  <a:lnTo>
                    <a:pt x="9" y="57"/>
                  </a:lnTo>
                  <a:lnTo>
                    <a:pt x="15" y="61"/>
                  </a:lnTo>
                  <a:lnTo>
                    <a:pt x="20" y="65"/>
                  </a:lnTo>
                  <a:lnTo>
                    <a:pt x="26" y="67"/>
                  </a:lnTo>
                  <a:lnTo>
                    <a:pt x="33" y="68"/>
                  </a:lnTo>
                  <a:lnTo>
                    <a:pt x="78" y="68"/>
                  </a:lnTo>
                  <a:lnTo>
                    <a:pt x="78" y="0"/>
                  </a:lnTo>
                  <a:lnTo>
                    <a:pt x="33" y="0"/>
                  </a:lnTo>
                  <a:lnTo>
                    <a:pt x="33" y="0"/>
                  </a:lnTo>
                  <a:lnTo>
                    <a:pt x="26" y="0"/>
                  </a:lnTo>
                  <a:lnTo>
                    <a:pt x="20" y="3"/>
                  </a:lnTo>
                  <a:lnTo>
                    <a:pt x="15" y="5"/>
                  </a:lnTo>
                  <a:lnTo>
                    <a:pt x="9" y="9"/>
                  </a:lnTo>
                  <a:lnTo>
                    <a:pt x="5" y="15"/>
                  </a:lnTo>
                  <a:lnTo>
                    <a:pt x="3" y="20"/>
                  </a:lnTo>
                  <a:lnTo>
                    <a:pt x="0" y="27"/>
                  </a:lnTo>
                  <a:lnTo>
                    <a:pt x="0" y="34"/>
                  </a:lnTo>
                  <a:lnTo>
                    <a:pt x="0" y="34"/>
                  </a:lnTo>
                  <a:close/>
                </a:path>
              </a:pathLst>
            </a:custGeom>
            <a:grpFill/>
            <a:ln w="9525">
              <a:noFill/>
              <a:round/>
              <a:headEnd/>
              <a:tailEnd/>
            </a:ln>
          </p:spPr>
          <p:txBody>
            <a:bodyPr vert="horz" wrap="square" lIns="74295" tIns="37148" rIns="74295" bIns="37148" numCol="1" anchor="t" anchorCtr="0" compatLnSpc="1">
              <a:prstTxWarp prst="textNoShape">
                <a:avLst/>
              </a:prstTxWarp>
            </a:bodyPr>
            <a:lstStyle/>
            <a:p>
              <a:endParaRPr lang="en-GB" sz="1462" dirty="0"/>
            </a:p>
          </p:txBody>
        </p:sp>
        <p:sp>
          <p:nvSpPr>
            <p:cNvPr id="58" name="Freeform 137"/>
            <p:cNvSpPr>
              <a:spLocks/>
            </p:cNvSpPr>
            <p:nvPr/>
          </p:nvSpPr>
          <p:spPr bwMode="auto">
            <a:xfrm>
              <a:off x="1865313" y="3297238"/>
              <a:ext cx="41275" cy="34925"/>
            </a:xfrm>
            <a:custGeom>
              <a:avLst/>
              <a:gdLst>
                <a:gd name="T0" fmla="*/ 0 w 78"/>
                <a:gd name="T1" fmla="*/ 33 h 67"/>
                <a:gd name="T2" fmla="*/ 0 w 78"/>
                <a:gd name="T3" fmla="*/ 33 h 67"/>
                <a:gd name="T4" fmla="*/ 0 w 78"/>
                <a:gd name="T5" fmla="*/ 39 h 67"/>
                <a:gd name="T6" fmla="*/ 3 w 78"/>
                <a:gd name="T7" fmla="*/ 46 h 67"/>
                <a:gd name="T8" fmla="*/ 5 w 78"/>
                <a:gd name="T9" fmla="*/ 52 h 67"/>
                <a:gd name="T10" fmla="*/ 9 w 78"/>
                <a:gd name="T11" fmla="*/ 57 h 67"/>
                <a:gd name="T12" fmla="*/ 15 w 78"/>
                <a:gd name="T13" fmla="*/ 61 h 67"/>
                <a:gd name="T14" fmla="*/ 20 w 78"/>
                <a:gd name="T15" fmla="*/ 64 h 67"/>
                <a:gd name="T16" fmla="*/ 26 w 78"/>
                <a:gd name="T17" fmla="*/ 67 h 67"/>
                <a:gd name="T18" fmla="*/ 33 w 78"/>
                <a:gd name="T19" fmla="*/ 67 h 67"/>
                <a:gd name="T20" fmla="*/ 78 w 78"/>
                <a:gd name="T21" fmla="*/ 67 h 67"/>
                <a:gd name="T22" fmla="*/ 78 w 78"/>
                <a:gd name="T23" fmla="*/ 0 h 67"/>
                <a:gd name="T24" fmla="*/ 33 w 78"/>
                <a:gd name="T25" fmla="*/ 0 h 67"/>
                <a:gd name="T26" fmla="*/ 33 w 78"/>
                <a:gd name="T27" fmla="*/ 0 h 67"/>
                <a:gd name="T28" fmla="*/ 26 w 78"/>
                <a:gd name="T29" fmla="*/ 0 h 67"/>
                <a:gd name="T30" fmla="*/ 20 w 78"/>
                <a:gd name="T31" fmla="*/ 1 h 67"/>
                <a:gd name="T32" fmla="*/ 15 w 78"/>
                <a:gd name="T33" fmla="*/ 5 h 67"/>
                <a:gd name="T34" fmla="*/ 9 w 78"/>
                <a:gd name="T35" fmla="*/ 9 h 67"/>
                <a:gd name="T36" fmla="*/ 5 w 78"/>
                <a:gd name="T37" fmla="*/ 13 h 67"/>
                <a:gd name="T38" fmla="*/ 3 w 78"/>
                <a:gd name="T39" fmla="*/ 20 h 67"/>
                <a:gd name="T40" fmla="*/ 0 w 78"/>
                <a:gd name="T41" fmla="*/ 26 h 67"/>
                <a:gd name="T42" fmla="*/ 0 w 78"/>
                <a:gd name="T43" fmla="*/ 33 h 67"/>
                <a:gd name="T44" fmla="*/ 0 w 78"/>
                <a:gd name="T45" fmla="*/ 33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8" h="67">
                  <a:moveTo>
                    <a:pt x="0" y="33"/>
                  </a:moveTo>
                  <a:lnTo>
                    <a:pt x="0" y="33"/>
                  </a:lnTo>
                  <a:lnTo>
                    <a:pt x="0" y="39"/>
                  </a:lnTo>
                  <a:lnTo>
                    <a:pt x="3" y="46"/>
                  </a:lnTo>
                  <a:lnTo>
                    <a:pt x="5" y="52"/>
                  </a:lnTo>
                  <a:lnTo>
                    <a:pt x="9" y="57"/>
                  </a:lnTo>
                  <a:lnTo>
                    <a:pt x="15" y="61"/>
                  </a:lnTo>
                  <a:lnTo>
                    <a:pt x="20" y="64"/>
                  </a:lnTo>
                  <a:lnTo>
                    <a:pt x="26" y="67"/>
                  </a:lnTo>
                  <a:lnTo>
                    <a:pt x="33" y="67"/>
                  </a:lnTo>
                  <a:lnTo>
                    <a:pt x="78" y="67"/>
                  </a:lnTo>
                  <a:lnTo>
                    <a:pt x="78" y="0"/>
                  </a:lnTo>
                  <a:lnTo>
                    <a:pt x="33" y="0"/>
                  </a:lnTo>
                  <a:lnTo>
                    <a:pt x="33" y="0"/>
                  </a:lnTo>
                  <a:lnTo>
                    <a:pt x="26" y="0"/>
                  </a:lnTo>
                  <a:lnTo>
                    <a:pt x="20" y="1"/>
                  </a:lnTo>
                  <a:lnTo>
                    <a:pt x="15" y="5"/>
                  </a:lnTo>
                  <a:lnTo>
                    <a:pt x="9" y="9"/>
                  </a:lnTo>
                  <a:lnTo>
                    <a:pt x="5" y="13"/>
                  </a:lnTo>
                  <a:lnTo>
                    <a:pt x="3" y="20"/>
                  </a:lnTo>
                  <a:lnTo>
                    <a:pt x="0" y="26"/>
                  </a:lnTo>
                  <a:lnTo>
                    <a:pt x="0" y="33"/>
                  </a:lnTo>
                  <a:lnTo>
                    <a:pt x="0" y="33"/>
                  </a:lnTo>
                  <a:close/>
                </a:path>
              </a:pathLst>
            </a:custGeom>
            <a:grpFill/>
            <a:ln w="9525">
              <a:noFill/>
              <a:round/>
              <a:headEnd/>
              <a:tailEnd/>
            </a:ln>
          </p:spPr>
          <p:txBody>
            <a:bodyPr vert="horz" wrap="square" lIns="74295" tIns="37148" rIns="74295" bIns="37148" numCol="1" anchor="t" anchorCtr="0" compatLnSpc="1">
              <a:prstTxWarp prst="textNoShape">
                <a:avLst/>
              </a:prstTxWarp>
            </a:bodyPr>
            <a:lstStyle/>
            <a:p>
              <a:endParaRPr lang="en-GB" sz="1462" dirty="0"/>
            </a:p>
          </p:txBody>
        </p:sp>
        <p:sp>
          <p:nvSpPr>
            <p:cNvPr id="59" name="Freeform 138"/>
            <p:cNvSpPr>
              <a:spLocks/>
            </p:cNvSpPr>
            <p:nvPr/>
          </p:nvSpPr>
          <p:spPr bwMode="auto">
            <a:xfrm>
              <a:off x="1865313" y="3349625"/>
              <a:ext cx="41275" cy="36512"/>
            </a:xfrm>
            <a:custGeom>
              <a:avLst/>
              <a:gdLst>
                <a:gd name="T0" fmla="*/ 0 w 78"/>
                <a:gd name="T1" fmla="*/ 35 h 69"/>
                <a:gd name="T2" fmla="*/ 0 w 78"/>
                <a:gd name="T3" fmla="*/ 35 h 69"/>
                <a:gd name="T4" fmla="*/ 0 w 78"/>
                <a:gd name="T5" fmla="*/ 41 h 69"/>
                <a:gd name="T6" fmla="*/ 3 w 78"/>
                <a:gd name="T7" fmla="*/ 48 h 69"/>
                <a:gd name="T8" fmla="*/ 5 w 78"/>
                <a:gd name="T9" fmla="*/ 54 h 69"/>
                <a:gd name="T10" fmla="*/ 9 w 78"/>
                <a:gd name="T11" fmla="*/ 59 h 69"/>
                <a:gd name="T12" fmla="*/ 15 w 78"/>
                <a:gd name="T13" fmla="*/ 63 h 69"/>
                <a:gd name="T14" fmla="*/ 20 w 78"/>
                <a:gd name="T15" fmla="*/ 66 h 69"/>
                <a:gd name="T16" fmla="*/ 26 w 78"/>
                <a:gd name="T17" fmla="*/ 67 h 69"/>
                <a:gd name="T18" fmla="*/ 33 w 78"/>
                <a:gd name="T19" fmla="*/ 69 h 69"/>
                <a:gd name="T20" fmla="*/ 78 w 78"/>
                <a:gd name="T21" fmla="*/ 69 h 69"/>
                <a:gd name="T22" fmla="*/ 78 w 78"/>
                <a:gd name="T23" fmla="*/ 0 h 69"/>
                <a:gd name="T24" fmla="*/ 33 w 78"/>
                <a:gd name="T25" fmla="*/ 0 h 69"/>
                <a:gd name="T26" fmla="*/ 33 w 78"/>
                <a:gd name="T27" fmla="*/ 0 h 69"/>
                <a:gd name="T28" fmla="*/ 26 w 78"/>
                <a:gd name="T29" fmla="*/ 2 h 69"/>
                <a:gd name="T30" fmla="*/ 20 w 78"/>
                <a:gd name="T31" fmla="*/ 3 h 69"/>
                <a:gd name="T32" fmla="*/ 15 w 78"/>
                <a:gd name="T33" fmla="*/ 6 h 69"/>
                <a:gd name="T34" fmla="*/ 9 w 78"/>
                <a:gd name="T35" fmla="*/ 10 h 69"/>
                <a:gd name="T36" fmla="*/ 5 w 78"/>
                <a:gd name="T37" fmla="*/ 15 h 69"/>
                <a:gd name="T38" fmla="*/ 3 w 78"/>
                <a:gd name="T39" fmla="*/ 21 h 69"/>
                <a:gd name="T40" fmla="*/ 0 w 78"/>
                <a:gd name="T41" fmla="*/ 28 h 69"/>
                <a:gd name="T42" fmla="*/ 0 w 78"/>
                <a:gd name="T43" fmla="*/ 35 h 69"/>
                <a:gd name="T44" fmla="*/ 0 w 78"/>
                <a:gd name="T45" fmla="*/ 35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8" h="69">
                  <a:moveTo>
                    <a:pt x="0" y="35"/>
                  </a:moveTo>
                  <a:lnTo>
                    <a:pt x="0" y="35"/>
                  </a:lnTo>
                  <a:lnTo>
                    <a:pt x="0" y="41"/>
                  </a:lnTo>
                  <a:lnTo>
                    <a:pt x="3" y="48"/>
                  </a:lnTo>
                  <a:lnTo>
                    <a:pt x="5" y="54"/>
                  </a:lnTo>
                  <a:lnTo>
                    <a:pt x="9" y="59"/>
                  </a:lnTo>
                  <a:lnTo>
                    <a:pt x="15" y="63"/>
                  </a:lnTo>
                  <a:lnTo>
                    <a:pt x="20" y="66"/>
                  </a:lnTo>
                  <a:lnTo>
                    <a:pt x="26" y="67"/>
                  </a:lnTo>
                  <a:lnTo>
                    <a:pt x="33" y="69"/>
                  </a:lnTo>
                  <a:lnTo>
                    <a:pt x="78" y="69"/>
                  </a:lnTo>
                  <a:lnTo>
                    <a:pt x="78" y="0"/>
                  </a:lnTo>
                  <a:lnTo>
                    <a:pt x="33" y="0"/>
                  </a:lnTo>
                  <a:lnTo>
                    <a:pt x="33" y="0"/>
                  </a:lnTo>
                  <a:lnTo>
                    <a:pt x="26" y="2"/>
                  </a:lnTo>
                  <a:lnTo>
                    <a:pt x="20" y="3"/>
                  </a:lnTo>
                  <a:lnTo>
                    <a:pt x="15" y="6"/>
                  </a:lnTo>
                  <a:lnTo>
                    <a:pt x="9" y="10"/>
                  </a:lnTo>
                  <a:lnTo>
                    <a:pt x="5" y="15"/>
                  </a:lnTo>
                  <a:lnTo>
                    <a:pt x="3" y="21"/>
                  </a:lnTo>
                  <a:lnTo>
                    <a:pt x="0" y="28"/>
                  </a:lnTo>
                  <a:lnTo>
                    <a:pt x="0" y="35"/>
                  </a:lnTo>
                  <a:lnTo>
                    <a:pt x="0" y="35"/>
                  </a:lnTo>
                  <a:close/>
                </a:path>
              </a:pathLst>
            </a:custGeom>
            <a:grpFill/>
            <a:ln w="9525">
              <a:noFill/>
              <a:round/>
              <a:headEnd/>
              <a:tailEnd/>
            </a:ln>
          </p:spPr>
          <p:txBody>
            <a:bodyPr vert="horz" wrap="square" lIns="74295" tIns="37148" rIns="74295" bIns="37148" numCol="1" anchor="t" anchorCtr="0" compatLnSpc="1">
              <a:prstTxWarp prst="textNoShape">
                <a:avLst/>
              </a:prstTxWarp>
            </a:bodyPr>
            <a:lstStyle/>
            <a:p>
              <a:endParaRPr lang="en-GB" sz="1462" dirty="0"/>
            </a:p>
          </p:txBody>
        </p:sp>
        <p:sp>
          <p:nvSpPr>
            <p:cNvPr id="61" name="Freeform 139"/>
            <p:cNvSpPr>
              <a:spLocks/>
            </p:cNvSpPr>
            <p:nvPr/>
          </p:nvSpPr>
          <p:spPr bwMode="auto">
            <a:xfrm>
              <a:off x="1930400" y="3152775"/>
              <a:ext cx="269875" cy="269875"/>
            </a:xfrm>
            <a:custGeom>
              <a:avLst/>
              <a:gdLst>
                <a:gd name="T0" fmla="*/ 439 w 509"/>
                <a:gd name="T1" fmla="*/ 0 h 509"/>
                <a:gd name="T2" fmla="*/ 338 w 509"/>
                <a:gd name="T3" fmla="*/ 0 h 509"/>
                <a:gd name="T4" fmla="*/ 239 w 509"/>
                <a:gd name="T5" fmla="*/ 0 h 509"/>
                <a:gd name="T6" fmla="*/ 138 w 509"/>
                <a:gd name="T7" fmla="*/ 0 h 509"/>
                <a:gd name="T8" fmla="*/ 46 w 509"/>
                <a:gd name="T9" fmla="*/ 0 h 509"/>
                <a:gd name="T10" fmla="*/ 37 w 509"/>
                <a:gd name="T11" fmla="*/ 2 h 509"/>
                <a:gd name="T12" fmla="*/ 20 w 509"/>
                <a:gd name="T13" fmla="*/ 8 h 509"/>
                <a:gd name="T14" fmla="*/ 8 w 509"/>
                <a:gd name="T15" fmla="*/ 21 h 509"/>
                <a:gd name="T16" fmla="*/ 1 w 509"/>
                <a:gd name="T17" fmla="*/ 37 h 509"/>
                <a:gd name="T18" fmla="*/ 0 w 509"/>
                <a:gd name="T19" fmla="*/ 70 h 509"/>
                <a:gd name="T20" fmla="*/ 0 w 509"/>
                <a:gd name="T21" fmla="*/ 171 h 509"/>
                <a:gd name="T22" fmla="*/ 0 w 509"/>
                <a:gd name="T23" fmla="*/ 272 h 509"/>
                <a:gd name="T24" fmla="*/ 0 w 509"/>
                <a:gd name="T25" fmla="*/ 371 h 509"/>
                <a:gd name="T26" fmla="*/ 0 w 509"/>
                <a:gd name="T27" fmla="*/ 464 h 509"/>
                <a:gd name="T28" fmla="*/ 1 w 509"/>
                <a:gd name="T29" fmla="*/ 472 h 509"/>
                <a:gd name="T30" fmla="*/ 8 w 509"/>
                <a:gd name="T31" fmla="*/ 489 h 509"/>
                <a:gd name="T32" fmla="*/ 20 w 509"/>
                <a:gd name="T33" fmla="*/ 501 h 509"/>
                <a:gd name="T34" fmla="*/ 37 w 509"/>
                <a:gd name="T35" fmla="*/ 508 h 509"/>
                <a:gd name="T36" fmla="*/ 69 w 509"/>
                <a:gd name="T37" fmla="*/ 509 h 509"/>
                <a:gd name="T38" fmla="*/ 170 w 509"/>
                <a:gd name="T39" fmla="*/ 509 h 509"/>
                <a:gd name="T40" fmla="*/ 271 w 509"/>
                <a:gd name="T41" fmla="*/ 509 h 509"/>
                <a:gd name="T42" fmla="*/ 371 w 509"/>
                <a:gd name="T43" fmla="*/ 509 h 509"/>
                <a:gd name="T44" fmla="*/ 464 w 509"/>
                <a:gd name="T45" fmla="*/ 509 h 509"/>
                <a:gd name="T46" fmla="*/ 472 w 509"/>
                <a:gd name="T47" fmla="*/ 508 h 509"/>
                <a:gd name="T48" fmla="*/ 488 w 509"/>
                <a:gd name="T49" fmla="*/ 501 h 509"/>
                <a:gd name="T50" fmla="*/ 501 w 509"/>
                <a:gd name="T51" fmla="*/ 489 h 509"/>
                <a:gd name="T52" fmla="*/ 508 w 509"/>
                <a:gd name="T53" fmla="*/ 472 h 509"/>
                <a:gd name="T54" fmla="*/ 509 w 509"/>
                <a:gd name="T55" fmla="*/ 440 h 509"/>
                <a:gd name="T56" fmla="*/ 509 w 509"/>
                <a:gd name="T57" fmla="*/ 339 h 509"/>
                <a:gd name="T58" fmla="*/ 509 w 509"/>
                <a:gd name="T59" fmla="*/ 239 h 509"/>
                <a:gd name="T60" fmla="*/ 509 w 509"/>
                <a:gd name="T61" fmla="*/ 138 h 509"/>
                <a:gd name="T62" fmla="*/ 509 w 509"/>
                <a:gd name="T63" fmla="*/ 45 h 509"/>
                <a:gd name="T64" fmla="*/ 508 w 509"/>
                <a:gd name="T65" fmla="*/ 37 h 509"/>
                <a:gd name="T66" fmla="*/ 501 w 509"/>
                <a:gd name="T67" fmla="*/ 21 h 509"/>
                <a:gd name="T68" fmla="*/ 488 w 509"/>
                <a:gd name="T69" fmla="*/ 8 h 509"/>
                <a:gd name="T70" fmla="*/ 472 w 509"/>
                <a:gd name="T71" fmla="*/ 2 h 509"/>
                <a:gd name="T72" fmla="*/ 464 w 509"/>
                <a:gd name="T73" fmla="*/ 0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09" h="509">
                  <a:moveTo>
                    <a:pt x="464" y="0"/>
                  </a:moveTo>
                  <a:lnTo>
                    <a:pt x="439" y="0"/>
                  </a:lnTo>
                  <a:lnTo>
                    <a:pt x="371" y="0"/>
                  </a:lnTo>
                  <a:lnTo>
                    <a:pt x="338" y="0"/>
                  </a:lnTo>
                  <a:lnTo>
                    <a:pt x="271" y="0"/>
                  </a:lnTo>
                  <a:lnTo>
                    <a:pt x="239" y="0"/>
                  </a:lnTo>
                  <a:lnTo>
                    <a:pt x="170" y="0"/>
                  </a:lnTo>
                  <a:lnTo>
                    <a:pt x="138" y="0"/>
                  </a:lnTo>
                  <a:lnTo>
                    <a:pt x="69" y="0"/>
                  </a:lnTo>
                  <a:lnTo>
                    <a:pt x="46" y="0"/>
                  </a:lnTo>
                  <a:lnTo>
                    <a:pt x="46" y="0"/>
                  </a:lnTo>
                  <a:lnTo>
                    <a:pt x="37" y="2"/>
                  </a:lnTo>
                  <a:lnTo>
                    <a:pt x="28" y="4"/>
                  </a:lnTo>
                  <a:lnTo>
                    <a:pt x="20" y="8"/>
                  </a:lnTo>
                  <a:lnTo>
                    <a:pt x="13" y="14"/>
                  </a:lnTo>
                  <a:lnTo>
                    <a:pt x="8" y="21"/>
                  </a:lnTo>
                  <a:lnTo>
                    <a:pt x="4" y="29"/>
                  </a:lnTo>
                  <a:lnTo>
                    <a:pt x="1" y="37"/>
                  </a:lnTo>
                  <a:lnTo>
                    <a:pt x="0" y="45"/>
                  </a:lnTo>
                  <a:lnTo>
                    <a:pt x="0" y="70"/>
                  </a:lnTo>
                  <a:lnTo>
                    <a:pt x="0" y="138"/>
                  </a:lnTo>
                  <a:lnTo>
                    <a:pt x="0" y="171"/>
                  </a:lnTo>
                  <a:lnTo>
                    <a:pt x="0" y="239"/>
                  </a:lnTo>
                  <a:lnTo>
                    <a:pt x="0" y="272"/>
                  </a:lnTo>
                  <a:lnTo>
                    <a:pt x="0" y="339"/>
                  </a:lnTo>
                  <a:lnTo>
                    <a:pt x="0" y="371"/>
                  </a:lnTo>
                  <a:lnTo>
                    <a:pt x="0" y="440"/>
                  </a:lnTo>
                  <a:lnTo>
                    <a:pt x="0" y="464"/>
                  </a:lnTo>
                  <a:lnTo>
                    <a:pt x="0" y="464"/>
                  </a:lnTo>
                  <a:lnTo>
                    <a:pt x="1" y="472"/>
                  </a:lnTo>
                  <a:lnTo>
                    <a:pt x="4" y="482"/>
                  </a:lnTo>
                  <a:lnTo>
                    <a:pt x="8" y="489"/>
                  </a:lnTo>
                  <a:lnTo>
                    <a:pt x="13" y="496"/>
                  </a:lnTo>
                  <a:lnTo>
                    <a:pt x="20" y="501"/>
                  </a:lnTo>
                  <a:lnTo>
                    <a:pt x="28" y="505"/>
                  </a:lnTo>
                  <a:lnTo>
                    <a:pt x="37" y="508"/>
                  </a:lnTo>
                  <a:lnTo>
                    <a:pt x="46" y="509"/>
                  </a:lnTo>
                  <a:lnTo>
                    <a:pt x="69" y="509"/>
                  </a:lnTo>
                  <a:lnTo>
                    <a:pt x="138" y="509"/>
                  </a:lnTo>
                  <a:lnTo>
                    <a:pt x="170" y="509"/>
                  </a:lnTo>
                  <a:lnTo>
                    <a:pt x="239" y="509"/>
                  </a:lnTo>
                  <a:lnTo>
                    <a:pt x="271" y="509"/>
                  </a:lnTo>
                  <a:lnTo>
                    <a:pt x="338" y="509"/>
                  </a:lnTo>
                  <a:lnTo>
                    <a:pt x="371" y="509"/>
                  </a:lnTo>
                  <a:lnTo>
                    <a:pt x="439" y="509"/>
                  </a:lnTo>
                  <a:lnTo>
                    <a:pt x="464" y="509"/>
                  </a:lnTo>
                  <a:lnTo>
                    <a:pt x="464" y="509"/>
                  </a:lnTo>
                  <a:lnTo>
                    <a:pt x="472" y="508"/>
                  </a:lnTo>
                  <a:lnTo>
                    <a:pt x="482" y="505"/>
                  </a:lnTo>
                  <a:lnTo>
                    <a:pt x="488" y="501"/>
                  </a:lnTo>
                  <a:lnTo>
                    <a:pt x="495" y="496"/>
                  </a:lnTo>
                  <a:lnTo>
                    <a:pt x="501" y="489"/>
                  </a:lnTo>
                  <a:lnTo>
                    <a:pt x="505" y="482"/>
                  </a:lnTo>
                  <a:lnTo>
                    <a:pt x="508" y="472"/>
                  </a:lnTo>
                  <a:lnTo>
                    <a:pt x="509" y="464"/>
                  </a:lnTo>
                  <a:lnTo>
                    <a:pt x="509" y="440"/>
                  </a:lnTo>
                  <a:lnTo>
                    <a:pt x="509" y="371"/>
                  </a:lnTo>
                  <a:lnTo>
                    <a:pt x="509" y="339"/>
                  </a:lnTo>
                  <a:lnTo>
                    <a:pt x="509" y="272"/>
                  </a:lnTo>
                  <a:lnTo>
                    <a:pt x="509" y="239"/>
                  </a:lnTo>
                  <a:lnTo>
                    <a:pt x="509" y="171"/>
                  </a:lnTo>
                  <a:lnTo>
                    <a:pt x="509" y="138"/>
                  </a:lnTo>
                  <a:lnTo>
                    <a:pt x="509" y="70"/>
                  </a:lnTo>
                  <a:lnTo>
                    <a:pt x="509" y="45"/>
                  </a:lnTo>
                  <a:lnTo>
                    <a:pt x="509" y="45"/>
                  </a:lnTo>
                  <a:lnTo>
                    <a:pt x="508" y="37"/>
                  </a:lnTo>
                  <a:lnTo>
                    <a:pt x="505" y="29"/>
                  </a:lnTo>
                  <a:lnTo>
                    <a:pt x="501" y="21"/>
                  </a:lnTo>
                  <a:lnTo>
                    <a:pt x="495" y="14"/>
                  </a:lnTo>
                  <a:lnTo>
                    <a:pt x="488" y="8"/>
                  </a:lnTo>
                  <a:lnTo>
                    <a:pt x="482" y="4"/>
                  </a:lnTo>
                  <a:lnTo>
                    <a:pt x="472" y="2"/>
                  </a:lnTo>
                  <a:lnTo>
                    <a:pt x="464" y="0"/>
                  </a:lnTo>
                  <a:lnTo>
                    <a:pt x="464" y="0"/>
                  </a:lnTo>
                  <a:close/>
                </a:path>
              </a:pathLst>
            </a:custGeom>
            <a:grpFill/>
            <a:ln w="9525">
              <a:noFill/>
              <a:round/>
              <a:headEnd/>
              <a:tailEnd/>
            </a:ln>
          </p:spPr>
          <p:txBody>
            <a:bodyPr vert="horz" wrap="square" lIns="74295" tIns="37148" rIns="74295" bIns="37148" numCol="1" anchor="t" anchorCtr="0" compatLnSpc="1">
              <a:prstTxWarp prst="textNoShape">
                <a:avLst/>
              </a:prstTxWarp>
            </a:bodyPr>
            <a:lstStyle/>
            <a:p>
              <a:endParaRPr lang="en-GB" sz="1462" dirty="0"/>
            </a:p>
          </p:txBody>
        </p:sp>
      </p:grpSp>
      <p:pic>
        <p:nvPicPr>
          <p:cNvPr id="66" name="Image 1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2285" y="4679701"/>
            <a:ext cx="377323" cy="377323"/>
          </a:xfrm>
          <a:prstGeom prst="rect">
            <a:avLst/>
          </a:prstGeom>
        </p:spPr>
      </p:pic>
      <p:pic>
        <p:nvPicPr>
          <p:cNvPr id="77" name="Image 3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4580" y="5518437"/>
            <a:ext cx="332733" cy="332733"/>
          </a:xfrm>
          <a:prstGeom prst="rect">
            <a:avLst/>
          </a:prstGeom>
        </p:spPr>
      </p:pic>
      <p:grpSp>
        <p:nvGrpSpPr>
          <p:cNvPr id="11" name="Grouper 10"/>
          <p:cNvGrpSpPr/>
          <p:nvPr/>
        </p:nvGrpSpPr>
        <p:grpSpPr>
          <a:xfrm>
            <a:off x="1465815" y="1985139"/>
            <a:ext cx="310260" cy="320544"/>
            <a:chOff x="1289013" y="1705497"/>
            <a:chExt cx="381858" cy="394516"/>
          </a:xfrm>
        </p:grpSpPr>
        <p:pic>
          <p:nvPicPr>
            <p:cNvPr id="78" name="Image 3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89013" y="1915465"/>
              <a:ext cx="184548" cy="184548"/>
            </a:xfrm>
            <a:prstGeom prst="rect">
              <a:avLst/>
            </a:prstGeom>
          </p:spPr>
        </p:pic>
        <p:pic>
          <p:nvPicPr>
            <p:cNvPr id="79" name="Image 3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86323" y="1915465"/>
              <a:ext cx="184548" cy="184548"/>
            </a:xfrm>
            <a:prstGeom prst="rect">
              <a:avLst/>
            </a:prstGeom>
          </p:spPr>
        </p:pic>
        <p:pic>
          <p:nvPicPr>
            <p:cNvPr id="80" name="Image 3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90564" y="1705497"/>
              <a:ext cx="184548" cy="184548"/>
            </a:xfrm>
            <a:prstGeom prst="rect">
              <a:avLst/>
            </a:prstGeom>
          </p:spPr>
        </p:pic>
      </p:grpSp>
      <p:sp>
        <p:nvSpPr>
          <p:cNvPr id="24" name="Rechteck 23"/>
          <p:cNvSpPr/>
          <p:nvPr/>
        </p:nvSpPr>
        <p:spPr>
          <a:xfrm>
            <a:off x="810304" y="1915410"/>
            <a:ext cx="941992" cy="417294"/>
          </a:xfrm>
          <a:prstGeom prst="rect">
            <a:avLst/>
          </a:prstGeom>
        </p:spPr>
        <p:txBody>
          <a:bodyPr wrap="square">
            <a:spAutoFit/>
          </a:bodyPr>
          <a:lstStyle/>
          <a:p>
            <a:r>
              <a:rPr lang="en-GB" sz="1056" b="1" dirty="0">
                <a:solidFill>
                  <a:schemeClr val="bg2"/>
                </a:solidFill>
              </a:rPr>
              <a:t>Reporting Layer</a:t>
            </a:r>
          </a:p>
        </p:txBody>
      </p:sp>
      <p:sp>
        <p:nvSpPr>
          <p:cNvPr id="81" name="Rechteck 80"/>
          <p:cNvSpPr/>
          <p:nvPr/>
        </p:nvSpPr>
        <p:spPr>
          <a:xfrm>
            <a:off x="810304" y="3184663"/>
            <a:ext cx="941992" cy="417294"/>
          </a:xfrm>
          <a:prstGeom prst="rect">
            <a:avLst/>
          </a:prstGeom>
        </p:spPr>
        <p:txBody>
          <a:bodyPr wrap="square">
            <a:spAutoFit/>
          </a:bodyPr>
          <a:lstStyle/>
          <a:p>
            <a:r>
              <a:rPr lang="en-GB" sz="1056" b="1" dirty="0">
                <a:solidFill>
                  <a:schemeClr val="bg2"/>
                </a:solidFill>
              </a:rPr>
              <a:t>Modules</a:t>
            </a:r>
          </a:p>
          <a:p>
            <a:endParaRPr lang="en-GB" sz="1056" b="1" dirty="0">
              <a:solidFill>
                <a:schemeClr val="bg2"/>
              </a:solidFill>
            </a:endParaRPr>
          </a:p>
        </p:txBody>
      </p:sp>
      <p:sp>
        <p:nvSpPr>
          <p:cNvPr id="82" name="Rechteck 81"/>
          <p:cNvSpPr/>
          <p:nvPr/>
        </p:nvSpPr>
        <p:spPr>
          <a:xfrm>
            <a:off x="810304" y="4513566"/>
            <a:ext cx="941992" cy="254813"/>
          </a:xfrm>
          <a:prstGeom prst="rect">
            <a:avLst/>
          </a:prstGeom>
        </p:spPr>
        <p:txBody>
          <a:bodyPr wrap="square">
            <a:spAutoFit/>
          </a:bodyPr>
          <a:lstStyle/>
          <a:p>
            <a:r>
              <a:rPr lang="en-GB" sz="1056" b="1" dirty="0">
                <a:solidFill>
                  <a:schemeClr val="bg2"/>
                </a:solidFill>
              </a:rPr>
              <a:t>Data</a:t>
            </a:r>
          </a:p>
        </p:txBody>
      </p:sp>
      <p:sp>
        <p:nvSpPr>
          <p:cNvPr id="84" name="Rechteck 83"/>
          <p:cNvSpPr/>
          <p:nvPr/>
        </p:nvSpPr>
        <p:spPr>
          <a:xfrm>
            <a:off x="810304" y="5499071"/>
            <a:ext cx="941992" cy="417294"/>
          </a:xfrm>
          <a:prstGeom prst="rect">
            <a:avLst/>
          </a:prstGeom>
        </p:spPr>
        <p:txBody>
          <a:bodyPr wrap="square">
            <a:spAutoFit/>
          </a:bodyPr>
          <a:lstStyle/>
          <a:p>
            <a:r>
              <a:rPr lang="en-GB" sz="1056" b="1" dirty="0">
                <a:solidFill>
                  <a:schemeClr val="bg2"/>
                </a:solidFill>
              </a:rPr>
              <a:t>Source systems</a:t>
            </a:r>
          </a:p>
        </p:txBody>
      </p:sp>
      <p:sp>
        <p:nvSpPr>
          <p:cNvPr id="93" name="Rechteck 92"/>
          <p:cNvSpPr/>
          <p:nvPr/>
        </p:nvSpPr>
        <p:spPr>
          <a:xfrm>
            <a:off x="2056166" y="4589804"/>
            <a:ext cx="3155817" cy="530543"/>
          </a:xfrm>
          <a:prstGeom prst="rect">
            <a:avLst/>
          </a:prstGeom>
          <a:solidFill>
            <a:schemeClr val="bg1">
              <a:lumMod val="75000"/>
            </a:schemeClr>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4295" tIns="37148" rIns="74295" bIns="37148" numCol="1" spcCol="0" rtlCol="0" fromWordArt="0" anchor="ctr" anchorCtr="0" forceAA="0" compatLnSpc="1">
            <a:prstTxWarp prst="textNoShape">
              <a:avLst/>
            </a:prstTxWarp>
            <a:noAutofit/>
          </a:bodyPr>
          <a:lstStyle/>
          <a:p>
            <a:pPr algn="ctr"/>
            <a:r>
              <a:rPr lang="en-GB" sz="1137" dirty="0">
                <a:solidFill>
                  <a:srgbClr val="FFFFFF"/>
                </a:solidFill>
              </a:rPr>
              <a:t>Abacus 360</a:t>
            </a:r>
          </a:p>
          <a:p>
            <a:pPr algn="ctr"/>
            <a:r>
              <a:rPr lang="en-GB" sz="1137" dirty="0" err="1">
                <a:solidFill>
                  <a:srgbClr val="FFFFFF"/>
                </a:solidFill>
              </a:rPr>
              <a:t>Datamodel</a:t>
            </a:r>
            <a:endParaRPr lang="en-GB" sz="1137" dirty="0">
              <a:solidFill>
                <a:srgbClr val="FFFFFF"/>
              </a:solidFill>
            </a:endParaRPr>
          </a:p>
        </p:txBody>
      </p:sp>
      <p:sp>
        <p:nvSpPr>
          <p:cNvPr id="102" name="Rechteck 101"/>
          <p:cNvSpPr/>
          <p:nvPr/>
        </p:nvSpPr>
        <p:spPr>
          <a:xfrm>
            <a:off x="2056166" y="1961524"/>
            <a:ext cx="6206438" cy="451200"/>
          </a:xfrm>
          <a:prstGeom prst="rect">
            <a:avLst/>
          </a:prstGeom>
          <a:solidFill>
            <a:schemeClr val="tx1"/>
          </a:solidFill>
          <a:ln>
            <a:solidFill>
              <a:srgbClr val="4D4F53"/>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4295" tIns="37148" rIns="74295" bIns="37148" numCol="1" spcCol="0" rtlCol="0" fromWordArt="0" anchor="ctr" anchorCtr="0" forceAA="0" compatLnSpc="1">
            <a:prstTxWarp prst="textNoShape">
              <a:avLst/>
            </a:prstTxWarp>
            <a:noAutofit/>
          </a:bodyPr>
          <a:lstStyle/>
          <a:p>
            <a:pPr algn="ctr"/>
            <a:endParaRPr lang="en-GB" sz="1137" dirty="0">
              <a:solidFill>
                <a:srgbClr val="FFFFFF"/>
              </a:solidFill>
            </a:endParaRPr>
          </a:p>
        </p:txBody>
      </p:sp>
      <p:cxnSp>
        <p:nvCxnSpPr>
          <p:cNvPr id="109" name="Gerade Verbindung mit Pfeil 108"/>
          <p:cNvCxnSpPr>
            <a:cxnSpLocks/>
            <a:endCxn id="93" idx="2"/>
          </p:cNvCxnSpPr>
          <p:nvPr/>
        </p:nvCxnSpPr>
        <p:spPr>
          <a:xfrm flipV="1">
            <a:off x="3634074" y="5120347"/>
            <a:ext cx="0" cy="305614"/>
          </a:xfrm>
          <a:prstGeom prst="straightConnector1">
            <a:avLst/>
          </a:prstGeom>
          <a:ln w="28575">
            <a:solidFill>
              <a:srgbClr val="00B0F0"/>
            </a:solidFill>
            <a:tailEnd type="triangle"/>
          </a:ln>
          <a:effectLst/>
        </p:spPr>
        <p:style>
          <a:lnRef idx="2">
            <a:schemeClr val="accent1"/>
          </a:lnRef>
          <a:fillRef idx="0">
            <a:schemeClr val="accent1"/>
          </a:fillRef>
          <a:effectRef idx="1">
            <a:schemeClr val="accent1"/>
          </a:effectRef>
          <a:fontRef idx="minor">
            <a:schemeClr val="tx1"/>
          </a:fontRef>
        </p:style>
      </p:cxnSp>
      <p:sp>
        <p:nvSpPr>
          <p:cNvPr id="63" name="Flussdiagramm: Vordefinierter Prozess 100"/>
          <p:cNvSpPr/>
          <p:nvPr/>
        </p:nvSpPr>
        <p:spPr>
          <a:xfrm>
            <a:off x="4115139" y="3279414"/>
            <a:ext cx="1106089" cy="195000"/>
          </a:xfrm>
          <a:prstGeom prst="rect">
            <a:avLst/>
          </a:prstGeom>
          <a:solidFill>
            <a:schemeClr val="bg1"/>
          </a:solidFill>
          <a:ln>
            <a:solidFill>
              <a:srgbClr val="4D4F53"/>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292500" tIns="37148" rIns="74295" bIns="37148" numCol="1" spcCol="0" rtlCol="0" fromWordArt="0" anchor="ctr" anchorCtr="0" forceAA="0" compatLnSpc="1">
            <a:prstTxWarp prst="textNoShape">
              <a:avLst/>
            </a:prstTxWarp>
            <a:noAutofit/>
          </a:bodyPr>
          <a:lstStyle/>
          <a:p>
            <a:pPr algn="ctr"/>
            <a:r>
              <a:rPr lang="en-GB" sz="894" dirty="0">
                <a:solidFill>
                  <a:srgbClr val="4D4F53"/>
                </a:solidFill>
              </a:rPr>
              <a:t>AnaCredit NL</a:t>
            </a:r>
          </a:p>
        </p:txBody>
      </p:sp>
      <p:pic>
        <p:nvPicPr>
          <p:cNvPr id="64" name="Image 3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46587" y="2089422"/>
            <a:ext cx="149945" cy="149945"/>
          </a:xfrm>
          <a:prstGeom prst="rect">
            <a:avLst/>
          </a:prstGeom>
          <a:solidFill>
            <a:srgbClr val="FFC000"/>
          </a:solidFill>
          <a:ln>
            <a:solidFill>
              <a:srgbClr val="92D050"/>
            </a:solidFill>
          </a:ln>
        </p:spPr>
      </p:pic>
      <p:pic>
        <p:nvPicPr>
          <p:cNvPr id="65" name="Image 3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55008" y="2089422"/>
            <a:ext cx="149945" cy="149945"/>
          </a:xfrm>
          <a:prstGeom prst="rect">
            <a:avLst/>
          </a:prstGeom>
          <a:solidFill>
            <a:schemeClr val="bg2"/>
          </a:solidFill>
          <a:ln>
            <a:solidFill>
              <a:srgbClr val="FFC000"/>
            </a:solidFill>
          </a:ln>
        </p:spPr>
      </p:pic>
      <p:cxnSp>
        <p:nvCxnSpPr>
          <p:cNvPr id="67" name="Gerade Verbindung mit Pfeil 111"/>
          <p:cNvCxnSpPr>
            <a:cxnSpLocks/>
            <a:stCxn id="63" idx="3"/>
            <a:endCxn id="64" idx="2"/>
          </p:cNvCxnSpPr>
          <p:nvPr/>
        </p:nvCxnSpPr>
        <p:spPr>
          <a:xfrm flipV="1">
            <a:off x="5221227" y="2239367"/>
            <a:ext cx="400333" cy="1137548"/>
          </a:xfrm>
          <a:prstGeom prst="bentConnector2">
            <a:avLst/>
          </a:prstGeom>
          <a:ln w="28575">
            <a:solidFill>
              <a:srgbClr val="A7193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76" name="Gerade Verbindung mit Pfeil 111"/>
          <p:cNvCxnSpPr>
            <a:cxnSpLocks/>
            <a:stCxn id="106" idx="3"/>
            <a:endCxn id="65" idx="2"/>
          </p:cNvCxnSpPr>
          <p:nvPr/>
        </p:nvCxnSpPr>
        <p:spPr>
          <a:xfrm flipV="1">
            <a:off x="5221533" y="2239367"/>
            <a:ext cx="1208449" cy="1997714"/>
          </a:xfrm>
          <a:prstGeom prst="bentConnector2">
            <a:avLst/>
          </a:prstGeom>
          <a:ln w="28575">
            <a:solidFill>
              <a:srgbClr val="A71930"/>
            </a:solidFill>
            <a:headEnd type="none"/>
            <a:tailEnd type="triangle"/>
          </a:ln>
          <a:effectLst/>
        </p:spPr>
        <p:style>
          <a:lnRef idx="2">
            <a:schemeClr val="accent1"/>
          </a:lnRef>
          <a:fillRef idx="0">
            <a:schemeClr val="accent1"/>
          </a:fillRef>
          <a:effectRef idx="1">
            <a:schemeClr val="accent1"/>
          </a:effectRef>
          <a:fontRef idx="minor">
            <a:schemeClr val="tx1"/>
          </a:fontRef>
        </p:style>
      </p:cxnSp>
      <p:sp>
        <p:nvSpPr>
          <p:cNvPr id="97" name="Rechteck 85"/>
          <p:cNvSpPr/>
          <p:nvPr/>
        </p:nvSpPr>
        <p:spPr>
          <a:xfrm>
            <a:off x="6562502" y="2603978"/>
            <a:ext cx="526500" cy="1784250"/>
          </a:xfrm>
          <a:prstGeom prst="rect">
            <a:avLst/>
          </a:prstGeom>
          <a:solidFill>
            <a:schemeClr val="bg1">
              <a:lumMod val="65000"/>
            </a:schemeClr>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4295" tIns="37148" rIns="74295" bIns="37148" numCol="1" spcCol="0" rtlCol="0" fromWordArt="0" anchor="ctr" anchorCtr="0" forceAA="0" compatLnSpc="1">
            <a:prstTxWarp prst="textNoShape">
              <a:avLst/>
            </a:prstTxWarp>
            <a:noAutofit/>
          </a:bodyPr>
          <a:lstStyle/>
          <a:p>
            <a:pPr algn="ctr"/>
            <a:endParaRPr lang="en-GB" sz="1137" dirty="0">
              <a:solidFill>
                <a:srgbClr val="FFFFFF"/>
              </a:solidFill>
            </a:endParaRPr>
          </a:p>
        </p:txBody>
      </p:sp>
      <p:sp>
        <p:nvSpPr>
          <p:cNvPr id="99" name="Textfeld 147"/>
          <p:cNvSpPr txBox="1">
            <a:spLocks noChangeArrowheads="1"/>
          </p:cNvSpPr>
          <p:nvPr/>
        </p:nvSpPr>
        <p:spPr bwMode="auto">
          <a:xfrm>
            <a:off x="6587569" y="2640734"/>
            <a:ext cx="468000" cy="292500"/>
          </a:xfrm>
          <a:prstGeom prst="rect">
            <a:avLst/>
          </a:prstGeom>
          <a:solidFill>
            <a:schemeClr val="bg1">
              <a:lumMod val="95000"/>
            </a:schemeClr>
          </a:solidFill>
          <a:ln w="9525">
            <a:noFill/>
            <a:miter lim="800000"/>
            <a:headEnd/>
            <a:tailEnd/>
          </a:ln>
          <a:effectLst/>
        </p:spPr>
        <p:txBody>
          <a:bodyPr wrap="square" lIns="0" tIns="37128" rIns="0" bIns="37128" anchor="ctr">
            <a:noAutofit/>
          </a:bodyPr>
          <a:lstStyle>
            <a:defPPr>
              <a:defRPr lang="en-US"/>
            </a:defPPr>
            <a:lvl1pPr marR="0" lvl="0" indent="0" algn="ctr" defTabSz="457200">
              <a:lnSpc>
                <a:spcPct val="100000"/>
              </a:lnSpc>
              <a:buClrTx/>
              <a:buSzTx/>
              <a:buFontTx/>
              <a:buNone/>
              <a:tabLst/>
              <a:defRPr kumimoji="0" sz="1000" b="0" i="0" u="none" strike="noStrike" kern="0" cap="none" spc="0" normalizeH="0" baseline="0">
                <a:ln>
                  <a:noFill/>
                </a:ln>
                <a:solidFill>
                  <a:srgbClr val="4D4F53"/>
                </a:solidFill>
                <a:effectLst/>
                <a:uLnTx/>
                <a:uFillTx/>
                <a:latin typeface="Calibri"/>
              </a:defRPr>
            </a:lvl1pPr>
          </a:lstStyle>
          <a:p>
            <a:r>
              <a:rPr lang="en-US" sz="812" dirty="0"/>
              <a:t>Prudential Reporting</a:t>
            </a:r>
          </a:p>
        </p:txBody>
      </p:sp>
      <p:sp>
        <p:nvSpPr>
          <p:cNvPr id="104" name="Textfeld 147"/>
          <p:cNvSpPr txBox="1">
            <a:spLocks noChangeArrowheads="1"/>
          </p:cNvSpPr>
          <p:nvPr/>
        </p:nvSpPr>
        <p:spPr bwMode="auto">
          <a:xfrm>
            <a:off x="2078578" y="2627330"/>
            <a:ext cx="577813" cy="292500"/>
          </a:xfrm>
          <a:prstGeom prst="rect">
            <a:avLst/>
          </a:prstGeom>
          <a:solidFill>
            <a:schemeClr val="bg1">
              <a:lumMod val="95000"/>
            </a:schemeClr>
          </a:solidFill>
          <a:ln w="9525">
            <a:noFill/>
            <a:miter lim="800000"/>
            <a:headEnd/>
            <a:tailEnd/>
          </a:ln>
          <a:effectLst/>
        </p:spPr>
        <p:txBody>
          <a:bodyPr wrap="square" lIns="29236" tIns="37128" rIns="29236" bIns="37128" anchor="ctr">
            <a:noAutofit/>
          </a:bodyPr>
          <a:lstStyle>
            <a:defPPr>
              <a:defRPr lang="en-US"/>
            </a:defPPr>
            <a:lvl1pPr marR="0" lvl="0" indent="0" algn="ctr" defTabSz="457200">
              <a:lnSpc>
                <a:spcPct val="100000"/>
              </a:lnSpc>
              <a:buClrTx/>
              <a:buSzTx/>
              <a:buFontTx/>
              <a:buNone/>
              <a:tabLst/>
              <a:defRPr kumimoji="0" sz="1000" b="0" i="0" u="none" strike="noStrike" kern="0" cap="none" spc="0" normalizeH="0" baseline="0">
                <a:ln>
                  <a:noFill/>
                </a:ln>
                <a:solidFill>
                  <a:srgbClr val="4D4F53"/>
                </a:solidFill>
                <a:effectLst/>
                <a:uLnTx/>
                <a:uFillTx/>
                <a:latin typeface="Calibri"/>
              </a:defRPr>
            </a:lvl1pPr>
          </a:lstStyle>
          <a:p>
            <a:r>
              <a:rPr lang="en-US" sz="812" dirty="0"/>
              <a:t>Granular Reporting</a:t>
            </a:r>
          </a:p>
        </p:txBody>
      </p:sp>
      <p:sp>
        <p:nvSpPr>
          <p:cNvPr id="108" name="Rechteck 85"/>
          <p:cNvSpPr/>
          <p:nvPr/>
        </p:nvSpPr>
        <p:spPr>
          <a:xfrm>
            <a:off x="7157707" y="2603978"/>
            <a:ext cx="526500" cy="1784250"/>
          </a:xfrm>
          <a:prstGeom prst="rect">
            <a:avLst/>
          </a:prstGeom>
          <a:solidFill>
            <a:schemeClr val="bg1">
              <a:lumMod val="65000"/>
            </a:schemeClr>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4295" tIns="37148" rIns="74295" bIns="37148" numCol="1" spcCol="0" rtlCol="0" fromWordArt="0" anchor="ctr" anchorCtr="0" forceAA="0" compatLnSpc="1">
            <a:prstTxWarp prst="textNoShape">
              <a:avLst/>
            </a:prstTxWarp>
            <a:noAutofit/>
          </a:bodyPr>
          <a:lstStyle/>
          <a:p>
            <a:pPr algn="ctr"/>
            <a:endParaRPr lang="en-GB" sz="1137" dirty="0">
              <a:solidFill>
                <a:srgbClr val="FFFFFF"/>
              </a:solidFill>
            </a:endParaRPr>
          </a:p>
        </p:txBody>
      </p:sp>
      <p:sp>
        <p:nvSpPr>
          <p:cNvPr id="100" name="Textfeld 147"/>
          <p:cNvSpPr txBox="1">
            <a:spLocks noChangeArrowheads="1"/>
          </p:cNvSpPr>
          <p:nvPr/>
        </p:nvSpPr>
        <p:spPr bwMode="auto">
          <a:xfrm>
            <a:off x="7186957" y="2640734"/>
            <a:ext cx="468000" cy="292500"/>
          </a:xfrm>
          <a:prstGeom prst="rect">
            <a:avLst/>
          </a:prstGeom>
          <a:solidFill>
            <a:schemeClr val="bg1">
              <a:lumMod val="95000"/>
            </a:schemeClr>
          </a:solidFill>
          <a:ln w="9525">
            <a:noFill/>
            <a:miter lim="800000"/>
            <a:headEnd/>
            <a:tailEnd/>
          </a:ln>
          <a:effectLst/>
        </p:spPr>
        <p:txBody>
          <a:bodyPr wrap="square" lIns="0" tIns="37128" rIns="0" bIns="37128" anchor="ctr">
            <a:noAutofit/>
          </a:bodyPr>
          <a:lstStyle>
            <a:defPPr>
              <a:defRPr lang="en-US"/>
            </a:defPPr>
            <a:lvl1pPr marR="0" lvl="0" indent="0" algn="ctr" defTabSz="457200">
              <a:lnSpc>
                <a:spcPct val="100000"/>
              </a:lnSpc>
              <a:buClrTx/>
              <a:buSzTx/>
              <a:buFontTx/>
              <a:buNone/>
              <a:tabLst/>
              <a:defRPr kumimoji="0" sz="1000" b="0" i="0" u="none" strike="noStrike" kern="0" cap="none" spc="0" normalizeH="0" baseline="0">
                <a:ln>
                  <a:noFill/>
                </a:ln>
                <a:solidFill>
                  <a:srgbClr val="4D4F53"/>
                </a:solidFill>
                <a:effectLst/>
                <a:uLnTx/>
                <a:uFillTx/>
                <a:latin typeface="Calibri"/>
              </a:defRPr>
            </a:lvl1pPr>
          </a:lstStyle>
          <a:p>
            <a:r>
              <a:rPr lang="en-US" sz="812" dirty="0"/>
              <a:t>Statistical Reporting</a:t>
            </a:r>
          </a:p>
        </p:txBody>
      </p:sp>
      <p:sp>
        <p:nvSpPr>
          <p:cNvPr id="111" name="Rechteck 85"/>
          <p:cNvSpPr/>
          <p:nvPr/>
        </p:nvSpPr>
        <p:spPr>
          <a:xfrm>
            <a:off x="7745129" y="2603978"/>
            <a:ext cx="526500" cy="1784250"/>
          </a:xfrm>
          <a:prstGeom prst="rect">
            <a:avLst/>
          </a:prstGeom>
          <a:solidFill>
            <a:schemeClr val="bg1">
              <a:lumMod val="65000"/>
            </a:schemeClr>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4295" tIns="37148" rIns="74295" bIns="37148" numCol="1" spcCol="0" rtlCol="0" fromWordArt="0" anchor="ctr" anchorCtr="0" forceAA="0" compatLnSpc="1">
            <a:prstTxWarp prst="textNoShape">
              <a:avLst/>
            </a:prstTxWarp>
            <a:noAutofit/>
          </a:bodyPr>
          <a:lstStyle/>
          <a:p>
            <a:pPr algn="ctr"/>
            <a:endParaRPr lang="en-GB" sz="1137" dirty="0">
              <a:solidFill>
                <a:srgbClr val="FFFFFF"/>
              </a:solidFill>
            </a:endParaRPr>
          </a:p>
        </p:txBody>
      </p:sp>
      <p:sp>
        <p:nvSpPr>
          <p:cNvPr id="110" name="Textfeld 147"/>
          <p:cNvSpPr txBox="1">
            <a:spLocks noChangeArrowheads="1"/>
          </p:cNvSpPr>
          <p:nvPr/>
        </p:nvSpPr>
        <p:spPr bwMode="auto">
          <a:xfrm>
            <a:off x="7772299" y="2640734"/>
            <a:ext cx="468000" cy="292500"/>
          </a:xfrm>
          <a:prstGeom prst="rect">
            <a:avLst/>
          </a:prstGeom>
          <a:solidFill>
            <a:schemeClr val="bg1">
              <a:lumMod val="95000"/>
            </a:schemeClr>
          </a:solidFill>
          <a:ln w="9525">
            <a:noFill/>
            <a:miter lim="800000"/>
            <a:headEnd/>
            <a:tailEnd/>
          </a:ln>
          <a:effectLst/>
        </p:spPr>
        <p:txBody>
          <a:bodyPr wrap="square" lIns="0" tIns="37128" rIns="0" bIns="37128" anchor="ctr">
            <a:noAutofit/>
          </a:bodyPr>
          <a:lstStyle>
            <a:defPPr>
              <a:defRPr lang="en-US"/>
            </a:defPPr>
            <a:lvl1pPr marR="0" lvl="0" indent="0" algn="ctr" defTabSz="457200">
              <a:lnSpc>
                <a:spcPct val="100000"/>
              </a:lnSpc>
              <a:buClrTx/>
              <a:buSzTx/>
              <a:buFontTx/>
              <a:buNone/>
              <a:tabLst/>
              <a:defRPr kumimoji="0" sz="1000" b="0" i="0" u="none" strike="noStrike" kern="0" cap="none" spc="0" normalizeH="0" baseline="0">
                <a:ln>
                  <a:noFill/>
                </a:ln>
                <a:solidFill>
                  <a:srgbClr val="4D4F53"/>
                </a:solidFill>
                <a:effectLst/>
                <a:uLnTx/>
                <a:uFillTx/>
                <a:latin typeface="Calibri"/>
              </a:defRPr>
            </a:lvl1pPr>
          </a:lstStyle>
          <a:p>
            <a:r>
              <a:rPr lang="en-US" sz="812" dirty="0"/>
              <a:t>Ad-hoc Reporting</a:t>
            </a:r>
          </a:p>
        </p:txBody>
      </p:sp>
      <p:cxnSp>
        <p:nvCxnSpPr>
          <p:cNvPr id="36" name="Connector: Elbow 35"/>
          <p:cNvCxnSpPr>
            <a:stCxn id="93" idx="3"/>
            <a:endCxn id="97" idx="2"/>
          </p:cNvCxnSpPr>
          <p:nvPr/>
        </p:nvCxnSpPr>
        <p:spPr>
          <a:xfrm flipV="1">
            <a:off x="5211983" y="4388229"/>
            <a:ext cx="1613770" cy="466848"/>
          </a:xfrm>
          <a:prstGeom prst="bentConnector2">
            <a:avLst/>
          </a:prstGeom>
          <a:ln w="28575">
            <a:solidFill>
              <a:schemeClr val="accent6"/>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113" name="Connector: Elbow 112"/>
          <p:cNvCxnSpPr>
            <a:cxnSpLocks/>
            <a:stCxn id="93" idx="3"/>
            <a:endCxn id="108" idx="2"/>
          </p:cNvCxnSpPr>
          <p:nvPr/>
        </p:nvCxnSpPr>
        <p:spPr>
          <a:xfrm flipV="1">
            <a:off x="5211983" y="4388229"/>
            <a:ext cx="2208974" cy="466848"/>
          </a:xfrm>
          <a:prstGeom prst="bentConnector2">
            <a:avLst/>
          </a:prstGeom>
          <a:ln w="28575">
            <a:solidFill>
              <a:schemeClr val="accent6"/>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114" name="Connector: Elbow 113"/>
          <p:cNvCxnSpPr>
            <a:cxnSpLocks/>
            <a:stCxn id="93" idx="3"/>
            <a:endCxn id="111" idx="2"/>
          </p:cNvCxnSpPr>
          <p:nvPr/>
        </p:nvCxnSpPr>
        <p:spPr>
          <a:xfrm flipV="1">
            <a:off x="5211984" y="4388229"/>
            <a:ext cx="2796396" cy="466848"/>
          </a:xfrm>
          <a:prstGeom prst="bentConnector2">
            <a:avLst/>
          </a:prstGeom>
          <a:ln w="28575">
            <a:solidFill>
              <a:schemeClr val="accent6"/>
            </a:solidFill>
            <a:headEnd type="none"/>
            <a:tailEnd type="triangle"/>
          </a:ln>
          <a:effectLst/>
        </p:spPr>
        <p:style>
          <a:lnRef idx="2">
            <a:schemeClr val="accent1"/>
          </a:lnRef>
          <a:fillRef idx="0">
            <a:schemeClr val="accent1"/>
          </a:fillRef>
          <a:effectRef idx="1">
            <a:schemeClr val="accent1"/>
          </a:effectRef>
          <a:fontRef idx="minor">
            <a:schemeClr val="tx1"/>
          </a:fontRef>
        </p:style>
      </p:cxnSp>
      <p:sp>
        <p:nvSpPr>
          <p:cNvPr id="7" name="Espace réservé du texte 6"/>
          <p:cNvSpPr>
            <a:spLocks noGrp="1"/>
          </p:cNvSpPr>
          <p:nvPr>
            <p:ph type="body" sz="quarter" idx="10"/>
          </p:nvPr>
        </p:nvSpPr>
        <p:spPr/>
        <p:txBody>
          <a:bodyPr/>
          <a:lstStyle/>
          <a:p>
            <a:r>
              <a:rPr lang="en-US" sz="1600" dirty="0">
                <a:solidFill>
                  <a:schemeClr val="accent2"/>
                </a:solidFill>
              </a:rPr>
              <a:t>Separation of ECB Standard allows flexible development of additional countries</a:t>
            </a:r>
          </a:p>
        </p:txBody>
      </p:sp>
      <p:sp>
        <p:nvSpPr>
          <p:cNvPr id="6" name="Titre 5"/>
          <p:cNvSpPr>
            <a:spLocks noGrp="1"/>
          </p:cNvSpPr>
          <p:nvPr>
            <p:ph type="title"/>
          </p:nvPr>
        </p:nvSpPr>
        <p:spPr/>
        <p:txBody>
          <a:bodyPr/>
          <a:lstStyle/>
          <a:p>
            <a:r>
              <a:rPr lang="en-US" dirty="0"/>
              <a:t>General Architectural Approach for AnaCredit International Development</a:t>
            </a:r>
          </a:p>
        </p:txBody>
      </p:sp>
      <p:sp>
        <p:nvSpPr>
          <p:cNvPr id="121" name="Flussdiagramm: Vordefinierter Prozess 100"/>
          <p:cNvSpPr/>
          <p:nvPr/>
        </p:nvSpPr>
        <p:spPr>
          <a:xfrm>
            <a:off x="4112045" y="3494390"/>
            <a:ext cx="1106089" cy="195000"/>
          </a:xfrm>
          <a:prstGeom prst="rect">
            <a:avLst/>
          </a:prstGeom>
          <a:solidFill>
            <a:schemeClr val="bg1"/>
          </a:solidFill>
          <a:ln>
            <a:solidFill>
              <a:srgbClr val="4D4F53"/>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292500" tIns="37148" rIns="74295" bIns="37148" numCol="1" spcCol="0" rtlCol="0" fromWordArt="0" anchor="ctr" anchorCtr="0" forceAA="0" compatLnSpc="1">
            <a:prstTxWarp prst="textNoShape">
              <a:avLst/>
            </a:prstTxWarp>
            <a:noAutofit/>
          </a:bodyPr>
          <a:lstStyle/>
          <a:p>
            <a:pPr algn="ctr"/>
            <a:r>
              <a:rPr lang="en-GB" sz="894" dirty="0">
                <a:solidFill>
                  <a:srgbClr val="4D4F53"/>
                </a:solidFill>
              </a:rPr>
              <a:t>AnaCredit FR</a:t>
            </a:r>
          </a:p>
        </p:txBody>
      </p:sp>
      <p:sp>
        <p:nvSpPr>
          <p:cNvPr id="92" name="Flussdiagramm: Vordefinierter Prozess 100"/>
          <p:cNvSpPr/>
          <p:nvPr/>
        </p:nvSpPr>
        <p:spPr>
          <a:xfrm>
            <a:off x="4105896" y="3924341"/>
            <a:ext cx="1106089" cy="195000"/>
          </a:xfrm>
          <a:prstGeom prst="rect">
            <a:avLst/>
          </a:prstGeom>
          <a:solidFill>
            <a:schemeClr val="bg1"/>
          </a:solidFill>
          <a:ln>
            <a:solidFill>
              <a:srgbClr val="4D4F53"/>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292500" tIns="37148" rIns="74295" bIns="37148" numCol="1" spcCol="0" rtlCol="0" fromWordArt="0" anchor="ctr" anchorCtr="0" forceAA="0" compatLnSpc="1">
            <a:prstTxWarp prst="textNoShape">
              <a:avLst/>
            </a:prstTxWarp>
            <a:noAutofit/>
          </a:bodyPr>
          <a:lstStyle/>
          <a:p>
            <a:pPr algn="ctr"/>
            <a:r>
              <a:rPr lang="en-GB" sz="894" dirty="0" err="1">
                <a:solidFill>
                  <a:srgbClr val="4D4F53"/>
                </a:solidFill>
              </a:rPr>
              <a:t>AnaCredit</a:t>
            </a:r>
            <a:r>
              <a:rPr lang="en-GB" sz="894" dirty="0">
                <a:solidFill>
                  <a:srgbClr val="4D4F53"/>
                </a:solidFill>
              </a:rPr>
              <a:t> LU</a:t>
            </a:r>
          </a:p>
        </p:txBody>
      </p:sp>
      <p:pic>
        <p:nvPicPr>
          <p:cNvPr id="94" name="Picture 10"/>
          <p:cNvPicPr>
            <a:picLocks/>
          </p:cNvPicPr>
          <p:nvPr/>
        </p:nvPicPr>
        <p:blipFill>
          <a:blip r:embed="rId5">
            <a:extLst>
              <a:ext uri="{28A0092B-C50C-407E-A947-70E740481C1C}">
                <a14:useLocalDpi xmlns:a14="http://schemas.microsoft.com/office/drawing/2010/main" val="0"/>
              </a:ext>
            </a:extLst>
          </a:blip>
          <a:stretch>
            <a:fillRect/>
          </a:stretch>
        </p:blipFill>
        <p:spPr>
          <a:xfrm>
            <a:off x="4159806" y="3515070"/>
            <a:ext cx="204750" cy="146250"/>
          </a:xfrm>
          <a:prstGeom prst="rect">
            <a:avLst/>
          </a:prstGeom>
        </p:spPr>
      </p:pic>
      <p:pic>
        <p:nvPicPr>
          <p:cNvPr id="126" name="Picture 5"/>
          <p:cNvPicPr>
            <a:picLocks/>
          </p:cNvPicPr>
          <p:nvPr/>
        </p:nvPicPr>
        <p:blipFill>
          <a:blip r:embed="rId6">
            <a:extLst>
              <a:ext uri="{28A0092B-C50C-407E-A947-70E740481C1C}">
                <a14:useLocalDpi xmlns:a14="http://schemas.microsoft.com/office/drawing/2010/main" val="0"/>
              </a:ext>
            </a:extLst>
          </a:blip>
          <a:stretch>
            <a:fillRect/>
          </a:stretch>
        </p:blipFill>
        <p:spPr>
          <a:xfrm>
            <a:off x="4159806" y="3301331"/>
            <a:ext cx="204750" cy="146250"/>
          </a:xfrm>
          <a:prstGeom prst="rect">
            <a:avLst/>
          </a:prstGeom>
        </p:spPr>
      </p:pic>
      <p:sp>
        <p:nvSpPr>
          <p:cNvPr id="98" name="Flussdiagramm: Vordefinierter Prozess 97"/>
          <p:cNvSpPr/>
          <p:nvPr/>
        </p:nvSpPr>
        <p:spPr>
          <a:xfrm>
            <a:off x="2303923" y="3512826"/>
            <a:ext cx="1433291" cy="682043"/>
          </a:xfrm>
          <a:prstGeom prst="rect">
            <a:avLst/>
          </a:prstGeom>
          <a:solidFill>
            <a:schemeClr val="bg1"/>
          </a:solidFill>
          <a:ln>
            <a:solidFill>
              <a:srgbClr val="4D4F53"/>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4295" tIns="146250" rIns="74295" bIns="37148" numCol="1" spcCol="0" rtlCol="0" fromWordArt="0" anchor="t" anchorCtr="0" forceAA="0" compatLnSpc="1">
            <a:prstTxWarp prst="textNoShape">
              <a:avLst/>
            </a:prstTxWarp>
            <a:noAutofit/>
          </a:bodyPr>
          <a:lstStyle/>
          <a:p>
            <a:pPr algn="ctr"/>
            <a:r>
              <a:rPr lang="en-GB" sz="812" b="1" dirty="0">
                <a:solidFill>
                  <a:srgbClr val="4D4F53"/>
                </a:solidFill>
              </a:rPr>
              <a:t>AnaCredit core module</a:t>
            </a:r>
          </a:p>
          <a:p>
            <a:pPr algn="ctr"/>
            <a:r>
              <a:rPr lang="en-GB" sz="812" dirty="0">
                <a:solidFill>
                  <a:srgbClr val="4D4F53"/>
                </a:solidFill>
              </a:rPr>
              <a:t>ECB standards</a:t>
            </a:r>
          </a:p>
        </p:txBody>
      </p:sp>
      <p:pic>
        <p:nvPicPr>
          <p:cNvPr id="124" name="Picture 4"/>
          <p:cNvPicPr>
            <a:picLocks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2905862" y="3958524"/>
            <a:ext cx="204750" cy="146250"/>
          </a:xfrm>
          <a:prstGeom prst="rect">
            <a:avLst/>
          </a:prstGeom>
          <a:noFill/>
          <a:ln w="12700">
            <a:noFill/>
            <a:miter lim="800000"/>
            <a:headEnd/>
            <a:tailEnd/>
          </a:ln>
        </p:spPr>
      </p:pic>
      <p:cxnSp>
        <p:nvCxnSpPr>
          <p:cNvPr id="127" name="Gerade Verbindung mit Pfeil 111"/>
          <p:cNvCxnSpPr>
            <a:cxnSpLocks/>
            <a:stCxn id="98" idx="3"/>
            <a:endCxn id="92" idx="1"/>
          </p:cNvCxnSpPr>
          <p:nvPr/>
        </p:nvCxnSpPr>
        <p:spPr>
          <a:xfrm>
            <a:off x="3737215" y="3853848"/>
            <a:ext cx="368681" cy="167994"/>
          </a:xfrm>
          <a:prstGeom prst="bentConnector3">
            <a:avLst>
              <a:gd name="adj1" fmla="val 50000"/>
            </a:avLst>
          </a:prstGeom>
          <a:ln w="28575">
            <a:solidFill>
              <a:srgbClr val="A7193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28" name="Gerade Verbindung mit Pfeil 111"/>
          <p:cNvCxnSpPr>
            <a:cxnSpLocks/>
            <a:stCxn id="98" idx="3"/>
            <a:endCxn id="90" idx="1"/>
          </p:cNvCxnSpPr>
          <p:nvPr/>
        </p:nvCxnSpPr>
        <p:spPr>
          <a:xfrm flipV="1">
            <a:off x="3737214" y="3810062"/>
            <a:ext cx="372172" cy="43786"/>
          </a:xfrm>
          <a:prstGeom prst="bentConnector3">
            <a:avLst>
              <a:gd name="adj1" fmla="val 50000"/>
            </a:avLst>
          </a:prstGeom>
          <a:ln w="28575">
            <a:solidFill>
              <a:srgbClr val="A7193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29" name="Gerade Verbindung mit Pfeil 111"/>
          <p:cNvCxnSpPr>
            <a:cxnSpLocks/>
            <a:stCxn id="98" idx="3"/>
            <a:endCxn id="121" idx="1"/>
          </p:cNvCxnSpPr>
          <p:nvPr/>
        </p:nvCxnSpPr>
        <p:spPr>
          <a:xfrm flipV="1">
            <a:off x="3737215" y="3591890"/>
            <a:ext cx="374830" cy="261958"/>
          </a:xfrm>
          <a:prstGeom prst="bentConnector3">
            <a:avLst>
              <a:gd name="adj1" fmla="val 50000"/>
            </a:avLst>
          </a:prstGeom>
          <a:ln w="28575">
            <a:solidFill>
              <a:srgbClr val="A7193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30" name="Gerade Verbindung mit Pfeil 111"/>
          <p:cNvCxnSpPr>
            <a:cxnSpLocks/>
            <a:stCxn id="98" idx="3"/>
            <a:endCxn id="63" idx="1"/>
          </p:cNvCxnSpPr>
          <p:nvPr/>
        </p:nvCxnSpPr>
        <p:spPr>
          <a:xfrm flipV="1">
            <a:off x="3737215" y="3376915"/>
            <a:ext cx="377924" cy="476933"/>
          </a:xfrm>
          <a:prstGeom prst="bentConnector3">
            <a:avLst>
              <a:gd name="adj1" fmla="val 50000"/>
            </a:avLst>
          </a:prstGeom>
          <a:ln w="28575">
            <a:solidFill>
              <a:srgbClr val="A71930"/>
            </a:solidFill>
            <a:tailEnd type="triangle"/>
          </a:ln>
          <a:effectLst/>
        </p:spPr>
        <p:style>
          <a:lnRef idx="2">
            <a:schemeClr val="accent1"/>
          </a:lnRef>
          <a:fillRef idx="0">
            <a:schemeClr val="accent1"/>
          </a:fillRef>
          <a:effectRef idx="1">
            <a:schemeClr val="accent1"/>
          </a:effectRef>
          <a:fontRef idx="minor">
            <a:schemeClr val="tx1"/>
          </a:fontRef>
        </p:style>
      </p:cxnSp>
      <p:pic>
        <p:nvPicPr>
          <p:cNvPr id="131" name="Image 3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60962" y="2089422"/>
            <a:ext cx="149945" cy="149945"/>
          </a:xfrm>
          <a:prstGeom prst="rect">
            <a:avLst/>
          </a:prstGeom>
          <a:solidFill>
            <a:srgbClr val="00B0F0"/>
          </a:solidFill>
          <a:ln>
            <a:solidFill>
              <a:schemeClr val="tx2"/>
            </a:solidFill>
          </a:ln>
        </p:spPr>
      </p:pic>
      <p:cxnSp>
        <p:nvCxnSpPr>
          <p:cNvPr id="132" name="Gerade Verbindung mit Pfeil 111"/>
          <p:cNvCxnSpPr>
            <a:cxnSpLocks/>
            <a:stCxn id="121" idx="3"/>
            <a:endCxn id="131" idx="2"/>
          </p:cNvCxnSpPr>
          <p:nvPr/>
        </p:nvCxnSpPr>
        <p:spPr>
          <a:xfrm flipV="1">
            <a:off x="5218133" y="2239367"/>
            <a:ext cx="617801" cy="1352523"/>
          </a:xfrm>
          <a:prstGeom prst="bentConnector2">
            <a:avLst/>
          </a:prstGeom>
          <a:ln w="28575">
            <a:solidFill>
              <a:srgbClr val="A71930"/>
            </a:solidFill>
            <a:tailEnd type="triangle"/>
          </a:ln>
          <a:effectLst/>
        </p:spPr>
        <p:style>
          <a:lnRef idx="2">
            <a:schemeClr val="accent1"/>
          </a:lnRef>
          <a:fillRef idx="0">
            <a:schemeClr val="accent1"/>
          </a:fillRef>
          <a:effectRef idx="1">
            <a:schemeClr val="accent1"/>
          </a:effectRef>
          <a:fontRef idx="minor">
            <a:schemeClr val="tx1"/>
          </a:fontRef>
        </p:style>
      </p:cxnSp>
      <p:sp>
        <p:nvSpPr>
          <p:cNvPr id="140" name="Textfeld 147"/>
          <p:cNvSpPr txBox="1">
            <a:spLocks noChangeArrowheads="1"/>
          </p:cNvSpPr>
          <p:nvPr/>
        </p:nvSpPr>
        <p:spPr bwMode="auto">
          <a:xfrm>
            <a:off x="3867793" y="2611459"/>
            <a:ext cx="1348757" cy="235386"/>
          </a:xfrm>
          <a:prstGeom prst="rect">
            <a:avLst/>
          </a:prstGeom>
          <a:noFill/>
          <a:ln w="9525">
            <a:noFill/>
            <a:miter lim="800000"/>
            <a:headEnd/>
            <a:tailEnd/>
          </a:ln>
          <a:effectLst/>
        </p:spPr>
        <p:txBody>
          <a:bodyPr wrap="square" lIns="29236" tIns="37128" rIns="29236" bIns="37128" anchor="ctr">
            <a:noAutofit/>
          </a:bodyPr>
          <a:lstStyle>
            <a:defPPr>
              <a:defRPr lang="en-US"/>
            </a:defPPr>
            <a:lvl1pPr marR="0" lvl="0" indent="0" algn="ctr" defTabSz="457200">
              <a:lnSpc>
                <a:spcPct val="100000"/>
              </a:lnSpc>
              <a:buClrTx/>
              <a:buSzTx/>
              <a:buFontTx/>
              <a:buNone/>
              <a:tabLst/>
              <a:defRPr kumimoji="0" sz="1000" b="0" i="0" u="none" strike="noStrike" kern="0" cap="none" spc="0" normalizeH="0" baseline="0">
                <a:ln>
                  <a:noFill/>
                </a:ln>
                <a:solidFill>
                  <a:srgbClr val="4D4F53"/>
                </a:solidFill>
                <a:effectLst/>
                <a:uLnTx/>
                <a:uFillTx/>
                <a:latin typeface="Calibri"/>
              </a:defRPr>
            </a:lvl1pPr>
          </a:lstStyle>
          <a:p>
            <a:r>
              <a:rPr lang="en-US" sz="812" b="1" dirty="0">
                <a:solidFill>
                  <a:schemeClr val="bg1"/>
                </a:solidFill>
              </a:rPr>
              <a:t>Visibility Context for national data requirements</a:t>
            </a:r>
          </a:p>
        </p:txBody>
      </p:sp>
      <p:sp>
        <p:nvSpPr>
          <p:cNvPr id="142" name="Textfeld 147"/>
          <p:cNvSpPr txBox="1">
            <a:spLocks noChangeArrowheads="1"/>
          </p:cNvSpPr>
          <p:nvPr/>
        </p:nvSpPr>
        <p:spPr bwMode="auto">
          <a:xfrm>
            <a:off x="4571895" y="1921147"/>
            <a:ext cx="2483675" cy="196705"/>
          </a:xfrm>
          <a:prstGeom prst="rect">
            <a:avLst/>
          </a:prstGeom>
          <a:noFill/>
          <a:ln w="9525">
            <a:noFill/>
            <a:miter lim="800000"/>
            <a:headEnd/>
            <a:tailEnd/>
          </a:ln>
          <a:effectLst/>
        </p:spPr>
        <p:txBody>
          <a:bodyPr wrap="square" lIns="29236" tIns="37128" rIns="29236" bIns="37128" anchor="ctr">
            <a:noAutofit/>
          </a:bodyPr>
          <a:lstStyle>
            <a:defPPr>
              <a:defRPr lang="en-US"/>
            </a:defPPr>
            <a:lvl1pPr marR="0" lvl="0" indent="0" algn="ctr" defTabSz="457200">
              <a:lnSpc>
                <a:spcPct val="100000"/>
              </a:lnSpc>
              <a:buClrTx/>
              <a:buSzTx/>
              <a:buFontTx/>
              <a:buNone/>
              <a:tabLst/>
              <a:defRPr kumimoji="0" sz="1000" b="0" i="0" u="none" strike="noStrike" kern="0" cap="none" spc="0" normalizeH="0" baseline="0">
                <a:ln>
                  <a:noFill/>
                </a:ln>
                <a:solidFill>
                  <a:srgbClr val="4D4F53"/>
                </a:solidFill>
                <a:effectLst/>
                <a:uLnTx/>
                <a:uFillTx/>
                <a:latin typeface="Calibri"/>
              </a:defRPr>
            </a:lvl1pPr>
          </a:lstStyle>
          <a:p>
            <a:r>
              <a:rPr lang="en-US" sz="812" dirty="0">
                <a:solidFill>
                  <a:schemeClr val="bg1"/>
                </a:solidFill>
              </a:rPr>
              <a:t>Specific reporting formats, e.g. XML, CSV </a:t>
            </a:r>
            <a:r>
              <a:rPr lang="en-US" sz="1100" dirty="0">
                <a:solidFill>
                  <a:srgbClr val="FF0000"/>
                </a:solidFill>
              </a:rPr>
              <a:t>SDMX</a:t>
            </a:r>
            <a:r>
              <a:rPr lang="en-US" sz="812" dirty="0">
                <a:solidFill>
                  <a:schemeClr val="bg1"/>
                </a:solidFill>
              </a:rPr>
              <a:t>…</a:t>
            </a:r>
          </a:p>
        </p:txBody>
      </p:sp>
      <p:pic>
        <p:nvPicPr>
          <p:cNvPr id="152" name="Image 3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58986" y="2089422"/>
            <a:ext cx="149945" cy="149945"/>
          </a:xfrm>
          <a:prstGeom prst="rect">
            <a:avLst/>
          </a:prstGeom>
          <a:solidFill>
            <a:srgbClr val="FFC000"/>
          </a:solidFill>
          <a:ln>
            <a:solidFill>
              <a:srgbClr val="92D050"/>
            </a:solidFill>
          </a:ln>
        </p:spPr>
      </p:pic>
      <p:cxnSp>
        <p:nvCxnSpPr>
          <p:cNvPr id="153" name="Gerade Verbindung mit Pfeil 111"/>
          <p:cNvCxnSpPr>
            <a:cxnSpLocks/>
            <a:endCxn id="152" idx="2"/>
          </p:cNvCxnSpPr>
          <p:nvPr/>
        </p:nvCxnSpPr>
        <p:spPr>
          <a:xfrm rot="5400000" flipH="1" flipV="1">
            <a:off x="4845048" y="2617955"/>
            <a:ext cx="1567499" cy="810323"/>
          </a:xfrm>
          <a:prstGeom prst="bentConnector3">
            <a:avLst>
              <a:gd name="adj1" fmla="val -952"/>
            </a:avLst>
          </a:prstGeom>
          <a:ln w="28575">
            <a:solidFill>
              <a:srgbClr val="A71930"/>
            </a:solidFill>
            <a:tailEnd type="triangle"/>
          </a:ln>
          <a:effectLst/>
        </p:spPr>
        <p:style>
          <a:lnRef idx="2">
            <a:schemeClr val="accent1"/>
          </a:lnRef>
          <a:fillRef idx="0">
            <a:schemeClr val="accent1"/>
          </a:fillRef>
          <a:effectRef idx="1">
            <a:schemeClr val="accent1"/>
          </a:effectRef>
          <a:fontRef idx="minor">
            <a:schemeClr val="tx1"/>
          </a:fontRef>
        </p:style>
      </p:cxnSp>
      <p:pic>
        <p:nvPicPr>
          <p:cNvPr id="168" name="Image 3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7356" y="2089422"/>
            <a:ext cx="149945" cy="149945"/>
          </a:xfrm>
          <a:prstGeom prst="rect">
            <a:avLst/>
          </a:prstGeom>
          <a:solidFill>
            <a:srgbClr val="FFC000"/>
          </a:solidFill>
          <a:ln>
            <a:solidFill>
              <a:schemeClr val="bg2"/>
            </a:solidFill>
          </a:ln>
        </p:spPr>
      </p:pic>
      <p:cxnSp>
        <p:nvCxnSpPr>
          <p:cNvPr id="169" name="Gerade Verbindung mit Pfeil 111"/>
          <p:cNvCxnSpPr>
            <a:cxnSpLocks/>
            <a:stCxn id="92" idx="3"/>
            <a:endCxn id="168" idx="2"/>
          </p:cNvCxnSpPr>
          <p:nvPr/>
        </p:nvCxnSpPr>
        <p:spPr>
          <a:xfrm flipV="1">
            <a:off x="5211984" y="2239368"/>
            <a:ext cx="1020345" cy="1782474"/>
          </a:xfrm>
          <a:prstGeom prst="bentConnector2">
            <a:avLst/>
          </a:prstGeom>
          <a:ln w="28575">
            <a:solidFill>
              <a:srgbClr val="A7193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86" name="Gerade Verbindung mit Pfeil 111"/>
          <p:cNvCxnSpPr>
            <a:cxnSpLocks/>
            <a:endCxn id="98" idx="2"/>
          </p:cNvCxnSpPr>
          <p:nvPr/>
        </p:nvCxnSpPr>
        <p:spPr>
          <a:xfrm flipV="1">
            <a:off x="3018809" y="4194868"/>
            <a:ext cx="1760" cy="394937"/>
          </a:xfrm>
          <a:prstGeom prst="straightConnector1">
            <a:avLst/>
          </a:prstGeom>
          <a:ln w="28575">
            <a:solidFill>
              <a:srgbClr val="A71930"/>
            </a:solidFill>
            <a:headEnd type="none"/>
            <a:tailEnd type="triangle"/>
          </a:ln>
          <a:effectLst/>
        </p:spPr>
        <p:style>
          <a:lnRef idx="2">
            <a:schemeClr val="accent1"/>
          </a:lnRef>
          <a:fillRef idx="0">
            <a:schemeClr val="accent1"/>
          </a:fillRef>
          <a:effectRef idx="1">
            <a:schemeClr val="accent1"/>
          </a:effectRef>
          <a:fontRef idx="minor">
            <a:schemeClr val="tx1"/>
          </a:fontRef>
        </p:style>
      </p:cxnSp>
      <p:sp>
        <p:nvSpPr>
          <p:cNvPr id="106" name="Flussdiagramm: Vordefinierter Prozess 100"/>
          <p:cNvSpPr/>
          <p:nvPr/>
        </p:nvSpPr>
        <p:spPr>
          <a:xfrm>
            <a:off x="4115444" y="4139945"/>
            <a:ext cx="1106089" cy="194272"/>
          </a:xfrm>
          <a:prstGeom prst="rect">
            <a:avLst/>
          </a:prstGeom>
          <a:solidFill>
            <a:schemeClr val="bg1"/>
          </a:solidFill>
          <a:ln w="19050">
            <a:solidFill>
              <a:srgbClr val="00B0F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292500" tIns="37148" rIns="74295" bIns="37148" numCol="1" spcCol="0" rtlCol="0" fromWordArt="0" anchor="ctr" anchorCtr="0" forceAA="0" compatLnSpc="1">
            <a:prstTxWarp prst="textNoShape">
              <a:avLst/>
            </a:prstTxWarp>
            <a:noAutofit/>
          </a:bodyPr>
          <a:lstStyle/>
          <a:p>
            <a:pPr algn="ctr"/>
            <a:r>
              <a:rPr lang="en-GB" sz="894" dirty="0">
                <a:solidFill>
                  <a:srgbClr val="4D4F53"/>
                </a:solidFill>
              </a:rPr>
              <a:t>AnaCredit DE</a:t>
            </a:r>
          </a:p>
        </p:txBody>
      </p:sp>
      <p:pic>
        <p:nvPicPr>
          <p:cNvPr id="112" name="Picture 11"/>
          <p:cNvPicPr>
            <a:picLocks/>
          </p:cNvPicPr>
          <p:nvPr/>
        </p:nvPicPr>
        <p:blipFill>
          <a:blip r:embed="rId8">
            <a:extLst>
              <a:ext uri="{28A0092B-C50C-407E-A947-70E740481C1C}">
                <a14:useLocalDpi xmlns:a14="http://schemas.microsoft.com/office/drawing/2010/main" val="0"/>
              </a:ext>
            </a:extLst>
          </a:blip>
          <a:stretch>
            <a:fillRect/>
          </a:stretch>
        </p:blipFill>
        <p:spPr>
          <a:xfrm>
            <a:off x="4159806" y="4166105"/>
            <a:ext cx="204750" cy="146250"/>
          </a:xfrm>
          <a:prstGeom prst="rect">
            <a:avLst/>
          </a:prstGeom>
        </p:spPr>
      </p:pic>
      <p:cxnSp>
        <p:nvCxnSpPr>
          <p:cNvPr id="115" name="Gerade Verbindung mit Pfeil 111"/>
          <p:cNvCxnSpPr>
            <a:cxnSpLocks/>
            <a:endCxn id="106" idx="1"/>
          </p:cNvCxnSpPr>
          <p:nvPr/>
        </p:nvCxnSpPr>
        <p:spPr>
          <a:xfrm>
            <a:off x="3737214" y="3862102"/>
            <a:ext cx="378230" cy="374979"/>
          </a:xfrm>
          <a:prstGeom prst="bentConnector3">
            <a:avLst>
              <a:gd name="adj1" fmla="val 50000"/>
            </a:avLst>
          </a:prstGeom>
          <a:ln w="28575">
            <a:solidFill>
              <a:srgbClr val="A71930"/>
            </a:solidFill>
            <a:tailEnd type="triangle"/>
          </a:ln>
          <a:effectLst/>
        </p:spPr>
        <p:style>
          <a:lnRef idx="2">
            <a:schemeClr val="accent1"/>
          </a:lnRef>
          <a:fillRef idx="0">
            <a:schemeClr val="accent1"/>
          </a:fillRef>
          <a:effectRef idx="1">
            <a:schemeClr val="accent1"/>
          </a:effectRef>
          <a:fontRef idx="minor">
            <a:schemeClr val="tx1"/>
          </a:fontRef>
        </p:style>
      </p:cxnSp>
      <p:sp>
        <p:nvSpPr>
          <p:cNvPr id="116" name="Flussdiagramm: Vordefinierter Prozess 100">
            <a:extLst>
              <a:ext uri="{FF2B5EF4-FFF2-40B4-BE49-F238E27FC236}">
                <a16:creationId xmlns:a16="http://schemas.microsoft.com/office/drawing/2014/main" xmlns="" id="{CAC23D72-0E4B-4BA4-B4BF-0641A44EB714}"/>
              </a:ext>
            </a:extLst>
          </p:cNvPr>
          <p:cNvSpPr/>
          <p:nvPr/>
        </p:nvSpPr>
        <p:spPr>
          <a:xfrm>
            <a:off x="4115139" y="3066864"/>
            <a:ext cx="1106089" cy="195000"/>
          </a:xfrm>
          <a:prstGeom prst="rect">
            <a:avLst/>
          </a:prstGeom>
          <a:solidFill>
            <a:schemeClr val="bg1"/>
          </a:solidFill>
          <a:ln>
            <a:solidFill>
              <a:srgbClr val="4D4F53"/>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292500" tIns="37148" rIns="74295" bIns="37148" numCol="1" spcCol="0" rtlCol="0" fromWordArt="0" anchor="ctr" anchorCtr="0" forceAA="0" compatLnSpc="1">
            <a:prstTxWarp prst="textNoShape">
              <a:avLst/>
            </a:prstTxWarp>
            <a:noAutofit/>
          </a:bodyPr>
          <a:lstStyle/>
          <a:p>
            <a:pPr algn="ctr"/>
            <a:r>
              <a:rPr lang="en-GB" sz="894" dirty="0" err="1">
                <a:solidFill>
                  <a:srgbClr val="4D4F53"/>
                </a:solidFill>
              </a:rPr>
              <a:t>AnaCredit</a:t>
            </a:r>
            <a:r>
              <a:rPr lang="en-GB" sz="894" dirty="0">
                <a:solidFill>
                  <a:srgbClr val="4D4F53"/>
                </a:solidFill>
              </a:rPr>
              <a:t> IT</a:t>
            </a:r>
          </a:p>
        </p:txBody>
      </p:sp>
      <p:sp>
        <p:nvSpPr>
          <p:cNvPr id="117" name="Flussdiagramm: Vordefinierter Prozess 100">
            <a:extLst>
              <a:ext uri="{FF2B5EF4-FFF2-40B4-BE49-F238E27FC236}">
                <a16:creationId xmlns:a16="http://schemas.microsoft.com/office/drawing/2014/main" xmlns="" id="{ED00F517-3AED-4C55-B853-848AB0AD86AA}"/>
              </a:ext>
            </a:extLst>
          </p:cNvPr>
          <p:cNvSpPr/>
          <p:nvPr/>
        </p:nvSpPr>
        <p:spPr>
          <a:xfrm>
            <a:off x="4112454" y="2848373"/>
            <a:ext cx="1106089" cy="195000"/>
          </a:xfrm>
          <a:prstGeom prst="rect">
            <a:avLst/>
          </a:prstGeom>
          <a:solidFill>
            <a:schemeClr val="bg1"/>
          </a:solidFill>
          <a:ln>
            <a:solidFill>
              <a:srgbClr val="4D4F53"/>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292500" tIns="37148" rIns="74295" bIns="37148" numCol="1" spcCol="0" rtlCol="0" fromWordArt="0" anchor="ctr" anchorCtr="0" forceAA="0" compatLnSpc="1">
            <a:prstTxWarp prst="textNoShape">
              <a:avLst/>
            </a:prstTxWarp>
            <a:noAutofit/>
          </a:bodyPr>
          <a:lstStyle/>
          <a:p>
            <a:pPr algn="ctr"/>
            <a:r>
              <a:rPr lang="en-GB" sz="894" dirty="0" err="1">
                <a:solidFill>
                  <a:srgbClr val="4D4F53"/>
                </a:solidFill>
              </a:rPr>
              <a:t>AnaCredit</a:t>
            </a:r>
            <a:r>
              <a:rPr lang="en-GB" sz="894" dirty="0">
                <a:solidFill>
                  <a:srgbClr val="4D4F53"/>
                </a:solidFill>
              </a:rPr>
              <a:t> SP</a:t>
            </a:r>
          </a:p>
        </p:txBody>
      </p:sp>
      <p:cxnSp>
        <p:nvCxnSpPr>
          <p:cNvPr id="118" name="Gerade Verbindung mit Pfeil 111">
            <a:extLst>
              <a:ext uri="{FF2B5EF4-FFF2-40B4-BE49-F238E27FC236}">
                <a16:creationId xmlns:a16="http://schemas.microsoft.com/office/drawing/2014/main" xmlns="" id="{AC732E48-9D82-4ABE-BC29-8EB27027EE30}"/>
              </a:ext>
            </a:extLst>
          </p:cNvPr>
          <p:cNvCxnSpPr>
            <a:cxnSpLocks/>
            <a:endCxn id="117" idx="1"/>
          </p:cNvCxnSpPr>
          <p:nvPr/>
        </p:nvCxnSpPr>
        <p:spPr>
          <a:xfrm rot="5400000" flipH="1" flipV="1">
            <a:off x="3576407" y="3294971"/>
            <a:ext cx="885143" cy="186952"/>
          </a:xfrm>
          <a:prstGeom prst="bentConnector2">
            <a:avLst/>
          </a:prstGeom>
          <a:ln w="28575">
            <a:solidFill>
              <a:srgbClr val="A7193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19" name="Gerade Verbindung mit Pfeil 111">
            <a:extLst>
              <a:ext uri="{FF2B5EF4-FFF2-40B4-BE49-F238E27FC236}">
                <a16:creationId xmlns:a16="http://schemas.microsoft.com/office/drawing/2014/main" xmlns="" id="{81F35D7B-8904-4394-A65E-CEE36CE575FF}"/>
              </a:ext>
            </a:extLst>
          </p:cNvPr>
          <p:cNvCxnSpPr>
            <a:cxnSpLocks/>
          </p:cNvCxnSpPr>
          <p:nvPr/>
        </p:nvCxnSpPr>
        <p:spPr>
          <a:xfrm rot="5400000" flipH="1" flipV="1">
            <a:off x="3588640" y="3518642"/>
            <a:ext cx="885143" cy="186952"/>
          </a:xfrm>
          <a:prstGeom prst="bentConnector2">
            <a:avLst/>
          </a:prstGeom>
          <a:ln w="28575">
            <a:solidFill>
              <a:srgbClr val="A71930"/>
            </a:solidFill>
            <a:tailEnd type="triangle"/>
          </a:ln>
          <a:effectLst/>
        </p:spPr>
        <p:style>
          <a:lnRef idx="2">
            <a:schemeClr val="accent1"/>
          </a:lnRef>
          <a:fillRef idx="0">
            <a:schemeClr val="accent1"/>
          </a:fillRef>
          <a:effectRef idx="1">
            <a:schemeClr val="accent1"/>
          </a:effectRef>
          <a:fontRef idx="minor">
            <a:schemeClr val="tx1"/>
          </a:fontRef>
        </p:style>
      </p:cxnSp>
      <p:pic>
        <p:nvPicPr>
          <p:cNvPr id="135" name="Picture 11"/>
          <p:cNvPicPr>
            <a:picLocks/>
          </p:cNvPicPr>
          <p:nvPr/>
        </p:nvPicPr>
        <p:blipFill>
          <a:blip r:embed="rId9">
            <a:extLst>
              <a:ext uri="{28A0092B-C50C-407E-A947-70E740481C1C}">
                <a14:useLocalDpi xmlns:a14="http://schemas.microsoft.com/office/drawing/2010/main" val="0"/>
              </a:ext>
            </a:extLst>
          </a:blip>
          <a:stretch>
            <a:fillRect/>
          </a:stretch>
        </p:blipFill>
        <p:spPr>
          <a:xfrm>
            <a:off x="4159806" y="2879295"/>
            <a:ext cx="204750" cy="146250"/>
          </a:xfrm>
          <a:prstGeom prst="rect">
            <a:avLst/>
          </a:prstGeom>
        </p:spPr>
      </p:pic>
      <p:pic>
        <p:nvPicPr>
          <p:cNvPr id="12" name="Grafik 11">
            <a:extLst>
              <a:ext uri="{FF2B5EF4-FFF2-40B4-BE49-F238E27FC236}">
                <a16:creationId xmlns:a16="http://schemas.microsoft.com/office/drawing/2014/main" xmlns="" id="{45F96C2E-D0FC-4B60-B4FF-8FA72FB3F0BA}"/>
              </a:ext>
            </a:extLst>
          </p:cNvPr>
          <p:cNvPicPr>
            <a:picLocks noChangeAspect="1"/>
          </p:cNvPicPr>
          <p:nvPr/>
        </p:nvPicPr>
        <p:blipFill rotWithShape="1">
          <a:blip r:embed="rId10"/>
          <a:srcRect l="3667" t="22239" r="4959" b="22119"/>
          <a:stretch/>
        </p:blipFill>
        <p:spPr>
          <a:xfrm>
            <a:off x="4159807" y="3097707"/>
            <a:ext cx="219714" cy="133791"/>
          </a:xfrm>
          <a:prstGeom prst="rect">
            <a:avLst/>
          </a:prstGeom>
        </p:spPr>
      </p:pic>
      <p:pic>
        <p:nvPicPr>
          <p:cNvPr id="14" name="Grafik 13">
            <a:extLst>
              <a:ext uri="{FF2B5EF4-FFF2-40B4-BE49-F238E27FC236}">
                <a16:creationId xmlns:a16="http://schemas.microsoft.com/office/drawing/2014/main" xmlns="" id="{CA9044FE-9091-4B8F-B4FA-91A0FD84B6D5}"/>
              </a:ext>
            </a:extLst>
          </p:cNvPr>
          <p:cNvPicPr>
            <a:picLocks noChangeAspect="1"/>
          </p:cNvPicPr>
          <p:nvPr/>
        </p:nvPicPr>
        <p:blipFill>
          <a:blip r:embed="rId11"/>
          <a:stretch>
            <a:fillRect/>
          </a:stretch>
        </p:blipFill>
        <p:spPr>
          <a:xfrm>
            <a:off x="4159806" y="3969401"/>
            <a:ext cx="192084" cy="114864"/>
          </a:xfrm>
          <a:prstGeom prst="rect">
            <a:avLst/>
          </a:prstGeom>
        </p:spPr>
      </p:pic>
      <p:pic>
        <p:nvPicPr>
          <p:cNvPr id="122" name="Image 30">
            <a:extLst>
              <a:ext uri="{FF2B5EF4-FFF2-40B4-BE49-F238E27FC236}">
                <a16:creationId xmlns:a16="http://schemas.microsoft.com/office/drawing/2014/main" xmlns="" id="{A7E377D2-415B-45A5-90E0-5D02CC9C14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58566" y="2089422"/>
            <a:ext cx="149945" cy="149945"/>
          </a:xfrm>
          <a:prstGeom prst="rect">
            <a:avLst/>
          </a:prstGeom>
          <a:solidFill>
            <a:schemeClr val="bg2"/>
          </a:solidFill>
          <a:ln>
            <a:solidFill>
              <a:srgbClr val="FFC000"/>
            </a:solidFill>
          </a:ln>
        </p:spPr>
      </p:pic>
      <p:pic>
        <p:nvPicPr>
          <p:cNvPr id="136" name="Image 30">
            <a:extLst>
              <a:ext uri="{FF2B5EF4-FFF2-40B4-BE49-F238E27FC236}">
                <a16:creationId xmlns:a16="http://schemas.microsoft.com/office/drawing/2014/main" xmlns="" id="{96F884D1-8C0C-4807-AFDC-0FA0A7850F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70545" y="2089422"/>
            <a:ext cx="149945" cy="149945"/>
          </a:xfrm>
          <a:prstGeom prst="rect">
            <a:avLst/>
          </a:prstGeom>
          <a:solidFill>
            <a:schemeClr val="tx2"/>
          </a:solidFill>
          <a:ln>
            <a:solidFill>
              <a:srgbClr val="00B0F0"/>
            </a:solidFill>
          </a:ln>
        </p:spPr>
      </p:pic>
      <p:cxnSp>
        <p:nvCxnSpPr>
          <p:cNvPr id="138" name="Gerade Verbindung mit Pfeil 111">
            <a:extLst>
              <a:ext uri="{FF2B5EF4-FFF2-40B4-BE49-F238E27FC236}">
                <a16:creationId xmlns:a16="http://schemas.microsoft.com/office/drawing/2014/main" xmlns="" id="{C0FD7AD6-14FE-4200-AA0F-F2CB8F1DBCAF}"/>
              </a:ext>
            </a:extLst>
          </p:cNvPr>
          <p:cNvCxnSpPr>
            <a:cxnSpLocks/>
            <a:stCxn id="116" idx="3"/>
          </p:cNvCxnSpPr>
          <p:nvPr/>
        </p:nvCxnSpPr>
        <p:spPr>
          <a:xfrm flipV="1">
            <a:off x="5221227" y="2239451"/>
            <a:ext cx="207779" cy="924913"/>
          </a:xfrm>
          <a:prstGeom prst="bentConnector2">
            <a:avLst/>
          </a:prstGeom>
          <a:ln w="28575">
            <a:solidFill>
              <a:srgbClr val="A7193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39" name="Gerade Verbindung mit Pfeil 111">
            <a:extLst>
              <a:ext uri="{FF2B5EF4-FFF2-40B4-BE49-F238E27FC236}">
                <a16:creationId xmlns:a16="http://schemas.microsoft.com/office/drawing/2014/main" xmlns="" id="{7F9A58EC-E70B-45A5-9DDB-D0A1791E5C5F}"/>
              </a:ext>
            </a:extLst>
          </p:cNvPr>
          <p:cNvCxnSpPr>
            <a:cxnSpLocks/>
          </p:cNvCxnSpPr>
          <p:nvPr/>
        </p:nvCxnSpPr>
        <p:spPr>
          <a:xfrm flipV="1">
            <a:off x="5221227" y="2239452"/>
            <a:ext cx="207779" cy="924913"/>
          </a:xfrm>
          <a:prstGeom prst="bentConnector2">
            <a:avLst/>
          </a:prstGeom>
          <a:ln w="28575">
            <a:solidFill>
              <a:srgbClr val="A7193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41" name="Gerade Verbindung mit Pfeil 111">
            <a:extLst>
              <a:ext uri="{FF2B5EF4-FFF2-40B4-BE49-F238E27FC236}">
                <a16:creationId xmlns:a16="http://schemas.microsoft.com/office/drawing/2014/main" xmlns="" id="{B87FBAD2-0D10-4A45-A60A-FC961566D4D1}"/>
              </a:ext>
            </a:extLst>
          </p:cNvPr>
          <p:cNvCxnSpPr>
            <a:cxnSpLocks/>
          </p:cNvCxnSpPr>
          <p:nvPr/>
        </p:nvCxnSpPr>
        <p:spPr>
          <a:xfrm flipV="1">
            <a:off x="5221227" y="2239454"/>
            <a:ext cx="207779" cy="924913"/>
          </a:xfrm>
          <a:prstGeom prst="bentConnector2">
            <a:avLst/>
          </a:prstGeom>
          <a:ln w="28575">
            <a:solidFill>
              <a:srgbClr val="A7193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43" name="Gerade Verbindung mit Pfeil 111">
            <a:extLst>
              <a:ext uri="{FF2B5EF4-FFF2-40B4-BE49-F238E27FC236}">
                <a16:creationId xmlns:a16="http://schemas.microsoft.com/office/drawing/2014/main" xmlns="" id="{305DBB32-BAFE-490D-B4C2-2145AE104918}"/>
              </a:ext>
            </a:extLst>
          </p:cNvPr>
          <p:cNvCxnSpPr>
            <a:cxnSpLocks/>
          </p:cNvCxnSpPr>
          <p:nvPr/>
        </p:nvCxnSpPr>
        <p:spPr>
          <a:xfrm flipV="1">
            <a:off x="5221227" y="2239455"/>
            <a:ext cx="207779" cy="924913"/>
          </a:xfrm>
          <a:prstGeom prst="bentConnector2">
            <a:avLst/>
          </a:prstGeom>
          <a:ln w="28575">
            <a:solidFill>
              <a:srgbClr val="A71930"/>
            </a:solidFill>
            <a:tailEnd type="triangle"/>
          </a:ln>
          <a:effectLst/>
        </p:spPr>
        <p:style>
          <a:lnRef idx="2">
            <a:schemeClr val="accent1"/>
          </a:lnRef>
          <a:fillRef idx="0">
            <a:schemeClr val="accent1"/>
          </a:fillRef>
          <a:effectRef idx="1">
            <a:schemeClr val="accent1"/>
          </a:effectRef>
          <a:fontRef idx="minor">
            <a:schemeClr val="tx1"/>
          </a:fontRef>
        </p:style>
      </p:cxnSp>
      <p:sp>
        <p:nvSpPr>
          <p:cNvPr id="90" name="Flussdiagramm: Vordefinierter Prozess 100"/>
          <p:cNvSpPr/>
          <p:nvPr/>
        </p:nvSpPr>
        <p:spPr>
          <a:xfrm>
            <a:off x="4109386" y="3712561"/>
            <a:ext cx="1106089" cy="195000"/>
          </a:xfrm>
          <a:prstGeom prst="rect">
            <a:avLst/>
          </a:prstGeom>
          <a:solidFill>
            <a:schemeClr val="bg1"/>
          </a:solidFill>
          <a:ln>
            <a:solidFill>
              <a:srgbClr val="4D4F53"/>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292500" tIns="37148" rIns="74295" bIns="37148" numCol="1" spcCol="0" rtlCol="0" fromWordArt="0" anchor="ctr" anchorCtr="0" forceAA="0" compatLnSpc="1">
            <a:prstTxWarp prst="textNoShape">
              <a:avLst/>
            </a:prstTxWarp>
            <a:noAutofit/>
          </a:bodyPr>
          <a:lstStyle/>
          <a:p>
            <a:pPr algn="ctr"/>
            <a:r>
              <a:rPr lang="en-GB" sz="894" dirty="0" err="1">
                <a:solidFill>
                  <a:srgbClr val="4D4F53"/>
                </a:solidFill>
              </a:rPr>
              <a:t>AnaCredit</a:t>
            </a:r>
            <a:r>
              <a:rPr lang="en-GB" sz="894" dirty="0">
                <a:solidFill>
                  <a:srgbClr val="4D4F53"/>
                </a:solidFill>
              </a:rPr>
              <a:t> IE</a:t>
            </a:r>
          </a:p>
        </p:txBody>
      </p:sp>
      <p:cxnSp>
        <p:nvCxnSpPr>
          <p:cNvPr id="144" name="Gerade Verbindung mit Pfeil 111">
            <a:extLst>
              <a:ext uri="{FF2B5EF4-FFF2-40B4-BE49-F238E27FC236}">
                <a16:creationId xmlns:a16="http://schemas.microsoft.com/office/drawing/2014/main" xmlns="" id="{D9117D82-F517-4211-84CB-FCB4588CC902}"/>
              </a:ext>
            </a:extLst>
          </p:cNvPr>
          <p:cNvCxnSpPr>
            <a:cxnSpLocks/>
            <a:endCxn id="136" idx="2"/>
          </p:cNvCxnSpPr>
          <p:nvPr/>
        </p:nvCxnSpPr>
        <p:spPr>
          <a:xfrm rot="5400000" flipH="1" flipV="1">
            <a:off x="4882921" y="2586169"/>
            <a:ext cx="709398" cy="15796"/>
          </a:xfrm>
          <a:prstGeom prst="bentConnector3">
            <a:avLst>
              <a:gd name="adj1" fmla="val -3528"/>
            </a:avLst>
          </a:prstGeom>
          <a:ln w="28575">
            <a:solidFill>
              <a:srgbClr val="A71930"/>
            </a:solidFill>
            <a:tailEnd type="triangle"/>
          </a:ln>
          <a:effectLst/>
        </p:spPr>
        <p:style>
          <a:lnRef idx="2">
            <a:schemeClr val="accent1"/>
          </a:lnRef>
          <a:fillRef idx="0">
            <a:schemeClr val="accent1"/>
          </a:fillRef>
          <a:effectRef idx="1">
            <a:schemeClr val="accent1"/>
          </a:effectRef>
          <a:fontRef idx="minor">
            <a:schemeClr val="tx1"/>
          </a:fontRef>
        </p:style>
      </p:cxnSp>
      <p:pic>
        <p:nvPicPr>
          <p:cNvPr id="123" name="Picture 14"/>
          <p:cNvPicPr>
            <a:picLocks/>
          </p:cNvPicPr>
          <p:nvPr/>
        </p:nvPicPr>
        <p:blipFill>
          <a:blip r:embed="rId12">
            <a:extLst>
              <a:ext uri="{28A0092B-C50C-407E-A947-70E740481C1C}">
                <a14:useLocalDpi xmlns:a14="http://schemas.microsoft.com/office/drawing/2010/main" val="0"/>
              </a:ext>
            </a:extLst>
          </a:blip>
          <a:stretch>
            <a:fillRect/>
          </a:stretch>
        </p:blipFill>
        <p:spPr>
          <a:xfrm>
            <a:off x="4166126" y="3733055"/>
            <a:ext cx="204750" cy="146250"/>
          </a:xfrm>
          <a:prstGeom prst="rect">
            <a:avLst/>
          </a:prstGeom>
        </p:spPr>
      </p:pic>
    </p:spTree>
    <p:extLst>
      <p:ext uri="{BB962C8B-B14F-4D97-AF65-F5344CB8AC3E}">
        <p14:creationId xmlns:p14="http://schemas.microsoft.com/office/powerpoint/2010/main" val="31869901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Diagrammplatzhalter 6"/>
          <p:cNvPicPr>
            <a:picLocks noGrp="1" noChangeAspect="1"/>
          </p:cNvPicPr>
          <p:nvPr>
            <p:ph type="chart" sz="quarter" idx="11"/>
          </p:nvPr>
        </p:nvPicPr>
        <p:blipFill>
          <a:blip r:embed="rId2"/>
          <a:stretch>
            <a:fillRect/>
          </a:stretch>
        </p:blipFill>
        <p:spPr>
          <a:xfrm>
            <a:off x="1066800" y="1731006"/>
            <a:ext cx="7535828" cy="4511589"/>
          </a:xfrm>
          <a:prstGeom prst="rect">
            <a:avLst/>
          </a:prstGeom>
        </p:spPr>
      </p:pic>
      <p:sp>
        <p:nvSpPr>
          <p:cNvPr id="4" name="Textplatzhalter 3"/>
          <p:cNvSpPr>
            <a:spLocks noGrp="1"/>
          </p:cNvSpPr>
          <p:nvPr>
            <p:ph type="body" sz="quarter" idx="10"/>
          </p:nvPr>
        </p:nvSpPr>
        <p:spPr>
          <a:xfrm>
            <a:off x="343610" y="880697"/>
            <a:ext cx="4433192" cy="339969"/>
          </a:xfrm>
        </p:spPr>
        <p:txBody>
          <a:bodyPr/>
          <a:lstStyle/>
          <a:p>
            <a:r>
              <a:rPr lang="en-US" sz="1400" i="1" dirty="0"/>
              <a:t>”ABACUS/GMP is still being rolled out, but the signs are positive so far. It works, it really works” </a:t>
            </a:r>
            <a:r>
              <a:rPr lang="en-US" sz="1400" dirty="0"/>
              <a:t>Johannes Turner, director of statistics at the National Bank of Austria (December 2015)</a:t>
            </a:r>
          </a:p>
        </p:txBody>
      </p:sp>
      <p:sp>
        <p:nvSpPr>
          <p:cNvPr id="5" name="Titel 4"/>
          <p:cNvSpPr>
            <a:spLocks noGrp="1"/>
          </p:cNvSpPr>
          <p:nvPr>
            <p:ph type="title"/>
          </p:nvPr>
        </p:nvSpPr>
        <p:spPr/>
        <p:txBody>
          <a:bodyPr/>
          <a:lstStyle/>
          <a:p>
            <a:r>
              <a:rPr lang="en-US" sz="2200" dirty="0"/>
              <a:t>Our experience with largest data factory collecting and remitting granular data</a:t>
            </a:r>
          </a:p>
        </p:txBody>
      </p:sp>
      <p:sp>
        <p:nvSpPr>
          <p:cNvPr id="6" name="Textplatzhalter 5"/>
          <p:cNvSpPr>
            <a:spLocks noGrp="1"/>
          </p:cNvSpPr>
          <p:nvPr>
            <p:ph type="body" sz="quarter" idx="13"/>
          </p:nvPr>
        </p:nvSpPr>
        <p:spPr>
          <a:xfrm>
            <a:off x="2591823" y="6258122"/>
            <a:ext cx="5627838" cy="301034"/>
          </a:xfrm>
        </p:spPr>
        <p:txBody>
          <a:bodyPr/>
          <a:lstStyle/>
          <a:p>
            <a:r>
              <a:rPr lang="en-US" dirty="0"/>
              <a:t>© 2016 Austrian Reporting Services GmbH</a:t>
            </a:r>
            <a:br>
              <a:rPr lang="en-US" dirty="0"/>
            </a:br>
            <a:r>
              <a:rPr lang="en-US" dirty="0"/>
              <a:t>All rights reserved. The name </a:t>
            </a:r>
            <a:r>
              <a:rPr lang="en-US" dirty="0" err="1"/>
              <a:t>AuRep</a:t>
            </a:r>
            <a:r>
              <a:rPr lang="en-US" dirty="0"/>
              <a:t> and Logo are registered trademarks.</a:t>
            </a:r>
          </a:p>
        </p:txBody>
      </p:sp>
      <p:sp>
        <p:nvSpPr>
          <p:cNvPr id="2" name="Rechteck 1">
            <a:extLst>
              <a:ext uri="{FF2B5EF4-FFF2-40B4-BE49-F238E27FC236}">
                <a16:creationId xmlns:a16="http://schemas.microsoft.com/office/drawing/2014/main" xmlns="" id="{75483653-68F0-4DFC-9BC9-7F1580BA3712}"/>
              </a:ext>
            </a:extLst>
          </p:cNvPr>
          <p:cNvSpPr/>
          <p:nvPr/>
        </p:nvSpPr>
        <p:spPr>
          <a:xfrm>
            <a:off x="7162800" y="2073703"/>
            <a:ext cx="1582806" cy="430887"/>
          </a:xfrm>
          <a:prstGeom prst="rect">
            <a:avLst/>
          </a:prstGeom>
        </p:spPr>
        <p:txBody>
          <a:bodyPr wrap="none">
            <a:spAutoFit/>
          </a:bodyPr>
          <a:lstStyle/>
          <a:p>
            <a:pPr marL="427903" marR="0" lvl="1" indent="-263776"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a:ea typeface="+mn-ea"/>
                <a:cs typeface="+mn-cs"/>
              </a:rPr>
              <a:t>Approximately 1200 </a:t>
            </a:r>
          </a:p>
          <a:p>
            <a:pPr marL="427903" marR="0" lvl="1" indent="-263776"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a:ea typeface="+mn-ea"/>
                <a:cs typeface="+mn-cs"/>
              </a:rPr>
              <a:t>registered GMP users</a:t>
            </a:r>
          </a:p>
        </p:txBody>
      </p:sp>
      <p:sp>
        <p:nvSpPr>
          <p:cNvPr id="10" name="Rechteck 9">
            <a:extLst>
              <a:ext uri="{FF2B5EF4-FFF2-40B4-BE49-F238E27FC236}">
                <a16:creationId xmlns:a16="http://schemas.microsoft.com/office/drawing/2014/main" xmlns="" id="{19E2677E-FB15-4DCA-870B-7B34F572E5D1}"/>
              </a:ext>
            </a:extLst>
          </p:cNvPr>
          <p:cNvSpPr/>
          <p:nvPr/>
        </p:nvSpPr>
        <p:spPr>
          <a:xfrm>
            <a:off x="518160" y="2852840"/>
            <a:ext cx="4572000" cy="600164"/>
          </a:xfrm>
          <a:prstGeom prst="rect">
            <a:avLst/>
          </a:prstGeom>
        </p:spPr>
        <p:txBody>
          <a:bodyPr>
            <a:spAutoFit/>
          </a:bodyPr>
          <a:lstStyle/>
          <a:p>
            <a:pPr marL="427903" marR="0" lvl="1" indent="-263776"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a:ea typeface="+mn-ea"/>
                <a:cs typeface="+mn-cs"/>
              </a:rPr>
              <a:t>All major Austrian banking </a:t>
            </a:r>
          </a:p>
          <a:p>
            <a:pPr marL="427903" marR="0" lvl="1" indent="-263776"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a:ea typeface="+mn-ea"/>
                <a:cs typeface="+mn-cs"/>
              </a:rPr>
              <a:t>groups (over 1000 MFI with</a:t>
            </a:r>
          </a:p>
          <a:p>
            <a:pPr marL="427903" marR="0" lvl="1" indent="-263776"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a:ea typeface="+mn-ea"/>
                <a:cs typeface="+mn-cs"/>
              </a:rPr>
              <a:t> target for 1400)</a:t>
            </a:r>
          </a:p>
        </p:txBody>
      </p:sp>
      <p:sp>
        <p:nvSpPr>
          <p:cNvPr id="11" name="Rechteck 10">
            <a:extLst>
              <a:ext uri="{FF2B5EF4-FFF2-40B4-BE49-F238E27FC236}">
                <a16:creationId xmlns:a16="http://schemas.microsoft.com/office/drawing/2014/main" xmlns="" id="{46B7CF44-D453-47F1-B907-5338EB09052C}"/>
              </a:ext>
            </a:extLst>
          </p:cNvPr>
          <p:cNvSpPr/>
          <p:nvPr/>
        </p:nvSpPr>
        <p:spPr>
          <a:xfrm>
            <a:off x="437797" y="5670461"/>
            <a:ext cx="3199814" cy="769441"/>
          </a:xfrm>
          <a:prstGeom prst="rect">
            <a:avLst/>
          </a:prstGeom>
        </p:spPr>
        <p:txBody>
          <a:bodyPr wrap="square">
            <a:spAutoFit/>
          </a:bodyPr>
          <a:lstStyle/>
          <a:p>
            <a:pPr marL="427903" marR="0" lvl="1" indent="-263776"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a:ea typeface="+mn-ea"/>
                <a:cs typeface="+mn-cs"/>
              </a:rPr>
              <a:t>2 000 000 000 granular </a:t>
            </a:r>
          </a:p>
          <a:p>
            <a:pPr marL="427903" marR="0" lvl="1" indent="-263776"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a:ea typeface="+mn-ea"/>
                <a:cs typeface="+mn-cs"/>
              </a:rPr>
              <a:t>data sets per date</a:t>
            </a:r>
          </a:p>
          <a:p>
            <a:pPr marL="427903" marR="0" lvl="1" indent="-263776"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a:ea typeface="+mn-ea"/>
                <a:cs typeface="+mn-cs"/>
              </a:rPr>
              <a:t>(loans, securities, counterparties)</a:t>
            </a:r>
          </a:p>
          <a:p>
            <a:pPr marL="427903" marR="0" lvl="1" indent="-263776"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a:ea typeface="+mn-ea"/>
                <a:cs typeface="+mn-cs"/>
              </a:rPr>
              <a:t>18 000 files per month</a:t>
            </a:r>
          </a:p>
        </p:txBody>
      </p:sp>
      <p:sp>
        <p:nvSpPr>
          <p:cNvPr id="15" name="Textplatzhalter 3">
            <a:extLst>
              <a:ext uri="{FF2B5EF4-FFF2-40B4-BE49-F238E27FC236}">
                <a16:creationId xmlns:a16="http://schemas.microsoft.com/office/drawing/2014/main" xmlns="" id="{59BF1A8F-8767-434B-B28E-23FFDB6BC781}"/>
              </a:ext>
            </a:extLst>
          </p:cNvPr>
          <p:cNvSpPr>
            <a:spLocks noGrp="1"/>
          </p:cNvSpPr>
          <p:nvPr>
            <p:ph type="body" sz="quarter" idx="10"/>
          </p:nvPr>
        </p:nvSpPr>
        <p:spPr>
          <a:xfrm>
            <a:off x="4776802" y="880697"/>
            <a:ext cx="4540934" cy="339969"/>
          </a:xfrm>
        </p:spPr>
        <p:txBody>
          <a:bodyPr/>
          <a:lstStyle/>
          <a:p>
            <a:r>
              <a:rPr lang="en-US" sz="1400" i="1" dirty="0"/>
              <a:t>“… regulators still struggle with legacy systems, and the pace of reporting and monitoring modernization … is often behind where it needs to be given the rate of growth with notable exceptions”, </a:t>
            </a:r>
            <a:r>
              <a:rPr lang="en-US" sz="1400" dirty="0"/>
              <a:t>G20 Global Partnership for Financial Inclusion</a:t>
            </a:r>
          </a:p>
        </p:txBody>
      </p:sp>
    </p:spTree>
    <p:extLst>
      <p:ext uri="{BB962C8B-B14F-4D97-AF65-F5344CB8AC3E}">
        <p14:creationId xmlns:p14="http://schemas.microsoft.com/office/powerpoint/2010/main" val="6231241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xmlns="" id="{10EF0347-9336-4D87-9C86-FCFECC8D03C5}"/>
              </a:ext>
            </a:extLst>
          </p:cNvPr>
          <p:cNvSpPr>
            <a:spLocks noGrp="1"/>
          </p:cNvSpPr>
          <p:nvPr>
            <p:ph type="body" sz="quarter" idx="10"/>
          </p:nvPr>
        </p:nvSpPr>
        <p:spPr/>
        <p:txBody>
          <a:bodyPr/>
          <a:lstStyle/>
          <a:p>
            <a:r>
              <a:rPr lang="en-US" sz="1600" dirty="0">
                <a:solidFill>
                  <a:schemeClr val="accent2"/>
                </a:solidFill>
              </a:rPr>
              <a:t>A fully integrated solution for data collection, regulatory analytics and remittance to the ECB </a:t>
            </a:r>
          </a:p>
        </p:txBody>
      </p:sp>
      <p:sp>
        <p:nvSpPr>
          <p:cNvPr id="4" name="Titel 3">
            <a:extLst>
              <a:ext uri="{FF2B5EF4-FFF2-40B4-BE49-F238E27FC236}">
                <a16:creationId xmlns:a16="http://schemas.microsoft.com/office/drawing/2014/main" xmlns="" id="{7641DD74-A7DC-450B-B4E6-184CA2A4D237}"/>
              </a:ext>
            </a:extLst>
          </p:cNvPr>
          <p:cNvSpPr>
            <a:spLocks noGrp="1"/>
          </p:cNvSpPr>
          <p:nvPr>
            <p:ph type="title"/>
          </p:nvPr>
        </p:nvSpPr>
        <p:spPr>
          <a:xfrm>
            <a:off x="349119" y="167863"/>
            <a:ext cx="9206044" cy="650121"/>
          </a:xfrm>
        </p:spPr>
        <p:txBody>
          <a:bodyPr/>
          <a:lstStyle/>
          <a:p>
            <a:r>
              <a:rPr lang="en-US" sz="2200" dirty="0"/>
              <a:t>Our experience with central banks collecting and remitting AnaCredit in SDMX </a:t>
            </a:r>
          </a:p>
        </p:txBody>
      </p:sp>
      <p:sp>
        <p:nvSpPr>
          <p:cNvPr id="6" name="Rechteck 5">
            <a:extLst>
              <a:ext uri="{FF2B5EF4-FFF2-40B4-BE49-F238E27FC236}">
                <a16:creationId xmlns:a16="http://schemas.microsoft.com/office/drawing/2014/main" xmlns="" id="{6A366F10-002E-47E6-A2F9-C96B4A1A84BF}"/>
              </a:ext>
            </a:extLst>
          </p:cNvPr>
          <p:cNvSpPr/>
          <p:nvPr/>
        </p:nvSpPr>
        <p:spPr>
          <a:xfrm>
            <a:off x="1056024" y="1742566"/>
            <a:ext cx="1002037" cy="3969306"/>
          </a:xfrm>
          <a:prstGeom prst="rect">
            <a:avLst/>
          </a:prstGeom>
          <a:solidFill>
            <a:srgbClr val="D7D3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34"/>
          </a:p>
        </p:txBody>
      </p:sp>
      <p:sp>
        <p:nvSpPr>
          <p:cNvPr id="7" name="Rechteck 6">
            <a:extLst>
              <a:ext uri="{FF2B5EF4-FFF2-40B4-BE49-F238E27FC236}">
                <a16:creationId xmlns:a16="http://schemas.microsoft.com/office/drawing/2014/main" xmlns="" id="{CB7C19C7-7FD6-4E89-93D8-1B9D9C483B4E}"/>
              </a:ext>
            </a:extLst>
          </p:cNvPr>
          <p:cNvSpPr/>
          <p:nvPr/>
        </p:nvSpPr>
        <p:spPr>
          <a:xfrm>
            <a:off x="2327653" y="1742565"/>
            <a:ext cx="5103649" cy="3969306"/>
          </a:xfrm>
          <a:prstGeom prst="rect">
            <a:avLst/>
          </a:prstGeom>
          <a:solidFill>
            <a:srgbClr val="D7D3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34"/>
          </a:p>
        </p:txBody>
      </p:sp>
      <p:sp>
        <p:nvSpPr>
          <p:cNvPr id="8" name="Rechteck 7">
            <a:extLst>
              <a:ext uri="{FF2B5EF4-FFF2-40B4-BE49-F238E27FC236}">
                <a16:creationId xmlns:a16="http://schemas.microsoft.com/office/drawing/2014/main" xmlns="" id="{FEBE2A2E-F150-47C4-A4E6-C210073679EE}"/>
              </a:ext>
            </a:extLst>
          </p:cNvPr>
          <p:cNvSpPr/>
          <p:nvPr/>
        </p:nvSpPr>
        <p:spPr>
          <a:xfrm>
            <a:off x="2453647" y="1885958"/>
            <a:ext cx="4851661" cy="368455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7913" tIns="38957" rIns="77913" bIns="38957" numCol="1" spcCol="0" rtlCol="0" fromWordArt="0" anchor="ctr" anchorCtr="0" forceAA="0" compatLnSpc="1">
            <a:prstTxWarp prst="textNoShape">
              <a:avLst/>
            </a:prstTxWarp>
            <a:noAutofit/>
          </a:bodyPr>
          <a:lstStyle/>
          <a:p>
            <a:pPr algn="ctr"/>
            <a:endParaRPr lang="en-US" sz="1023">
              <a:solidFill>
                <a:srgbClr val="4D4F53"/>
              </a:solidFill>
            </a:endParaRPr>
          </a:p>
        </p:txBody>
      </p:sp>
      <p:sp>
        <p:nvSpPr>
          <p:cNvPr id="9" name="Textfeld 8">
            <a:extLst>
              <a:ext uri="{FF2B5EF4-FFF2-40B4-BE49-F238E27FC236}">
                <a16:creationId xmlns:a16="http://schemas.microsoft.com/office/drawing/2014/main" xmlns="" id="{47F302BE-6460-4B97-8451-F2D57E77E25C}"/>
              </a:ext>
            </a:extLst>
          </p:cNvPr>
          <p:cNvSpPr txBox="1"/>
          <p:nvPr/>
        </p:nvSpPr>
        <p:spPr>
          <a:xfrm>
            <a:off x="4294924" y="2775663"/>
            <a:ext cx="1171642" cy="646331"/>
          </a:xfrm>
          <a:prstGeom prst="rect">
            <a:avLst/>
          </a:prstGeom>
          <a:noFill/>
        </p:spPr>
        <p:txBody>
          <a:bodyPr wrap="square" rtlCol="0">
            <a:spAutoFit/>
          </a:bodyPr>
          <a:lstStyle/>
          <a:p>
            <a:pPr algn="ctr"/>
            <a:r>
              <a:rPr lang="en-US" b="1" dirty="0">
                <a:solidFill>
                  <a:schemeClr val="accent1"/>
                </a:solidFill>
              </a:rPr>
              <a:t>Abacus Regulator</a:t>
            </a:r>
          </a:p>
        </p:txBody>
      </p:sp>
      <p:sp>
        <p:nvSpPr>
          <p:cNvPr id="10" name="Textfeld 9">
            <a:extLst>
              <a:ext uri="{FF2B5EF4-FFF2-40B4-BE49-F238E27FC236}">
                <a16:creationId xmlns:a16="http://schemas.microsoft.com/office/drawing/2014/main" xmlns="" id="{843E7C38-8A5C-435B-9E4A-AFB0EBB5588D}"/>
              </a:ext>
            </a:extLst>
          </p:cNvPr>
          <p:cNvSpPr txBox="1"/>
          <p:nvPr/>
        </p:nvSpPr>
        <p:spPr>
          <a:xfrm>
            <a:off x="2525689" y="3455614"/>
            <a:ext cx="4707577" cy="249748"/>
          </a:xfrm>
          <a:prstGeom prst="rect">
            <a:avLst/>
          </a:prstGeom>
          <a:solidFill>
            <a:schemeClr val="accent1"/>
          </a:solidFill>
        </p:spPr>
        <p:txBody>
          <a:bodyPr wrap="square" rtlCol="0">
            <a:spAutoFit/>
          </a:bodyPr>
          <a:lstStyle/>
          <a:p>
            <a:pPr algn="ctr"/>
            <a:r>
              <a:rPr lang="en-US" sz="1023" b="1">
                <a:solidFill>
                  <a:schemeClr val="bg1"/>
                </a:solidFill>
              </a:rPr>
              <a:t>Statistical Processes</a:t>
            </a:r>
          </a:p>
        </p:txBody>
      </p:sp>
      <p:sp>
        <p:nvSpPr>
          <p:cNvPr id="11" name="Rechteck 10">
            <a:extLst>
              <a:ext uri="{FF2B5EF4-FFF2-40B4-BE49-F238E27FC236}">
                <a16:creationId xmlns:a16="http://schemas.microsoft.com/office/drawing/2014/main" xmlns="" id="{735570B3-EC43-43D7-9FCE-028CA8E1C81C}"/>
              </a:ext>
            </a:extLst>
          </p:cNvPr>
          <p:cNvSpPr/>
          <p:nvPr/>
        </p:nvSpPr>
        <p:spPr>
          <a:xfrm>
            <a:off x="1056024" y="1978371"/>
            <a:ext cx="1002037" cy="34104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7913" tIns="38957" rIns="77913" bIns="38957" numCol="1" spcCol="0" rtlCol="0" fromWordArt="0" anchor="ctr" anchorCtr="0" forceAA="0" compatLnSpc="1">
            <a:prstTxWarp prst="textNoShape">
              <a:avLst/>
            </a:prstTxWarp>
            <a:noAutofit/>
          </a:bodyPr>
          <a:lstStyle/>
          <a:p>
            <a:pPr algn="ctr"/>
            <a:r>
              <a:rPr lang="en-US" sz="1023" b="1" dirty="0">
                <a:solidFill>
                  <a:schemeClr val="accent1"/>
                </a:solidFill>
              </a:rPr>
              <a:t>Reporting agents</a:t>
            </a:r>
          </a:p>
        </p:txBody>
      </p:sp>
      <p:grpSp>
        <p:nvGrpSpPr>
          <p:cNvPr id="12" name="Gruppieren 11">
            <a:extLst>
              <a:ext uri="{FF2B5EF4-FFF2-40B4-BE49-F238E27FC236}">
                <a16:creationId xmlns:a16="http://schemas.microsoft.com/office/drawing/2014/main" xmlns="" id="{E9C64424-92CD-4735-932E-A2B4C1F205FB}"/>
              </a:ext>
            </a:extLst>
          </p:cNvPr>
          <p:cNvGrpSpPr/>
          <p:nvPr/>
        </p:nvGrpSpPr>
        <p:grpSpPr>
          <a:xfrm>
            <a:off x="1968671" y="5181232"/>
            <a:ext cx="412178" cy="503669"/>
            <a:chOff x="3706173" y="1634726"/>
            <a:chExt cx="393907" cy="496023"/>
          </a:xfrm>
        </p:grpSpPr>
        <p:sp>
          <p:nvSpPr>
            <p:cNvPr id="13" name="AutoShape 16">
              <a:extLst>
                <a:ext uri="{FF2B5EF4-FFF2-40B4-BE49-F238E27FC236}">
                  <a16:creationId xmlns:a16="http://schemas.microsoft.com/office/drawing/2014/main" xmlns="" id="{84EB14CF-932C-4212-888C-FAA6E422A683}"/>
                </a:ext>
              </a:extLst>
            </p:cNvPr>
            <p:cNvSpPr>
              <a:spLocks noChangeArrowheads="1"/>
            </p:cNvSpPr>
            <p:nvPr/>
          </p:nvSpPr>
          <p:spPr bwMode="auto">
            <a:xfrm>
              <a:off x="3741976" y="1634726"/>
              <a:ext cx="358104" cy="449337"/>
            </a:xfrm>
            <a:prstGeom prst="foldedCorner">
              <a:avLst>
                <a:gd name="adj" fmla="val 12500"/>
              </a:avLst>
            </a:prstGeom>
            <a:solidFill>
              <a:srgbClr val="FFFFFF"/>
            </a:solidFill>
            <a:ln w="9525">
              <a:solidFill>
                <a:schemeClr val="accent1"/>
              </a:solidFill>
              <a:round/>
              <a:headEnd/>
              <a:tailEnd/>
            </a:ln>
          </p:spPr>
          <p:txBody>
            <a:bodyPr lIns="15337" rIns="15337"/>
            <a:lstStyle>
              <a:lvl1pPr>
                <a:spcBef>
                  <a:spcPct val="25000"/>
                </a:spcBef>
                <a:buChar char="•"/>
                <a:defRPr sz="3200" b="1">
                  <a:solidFill>
                    <a:schemeClr val="tx1"/>
                  </a:solidFill>
                  <a:latin typeface="Arial" panose="020B0604020202020204" pitchFamily="34" charset="0"/>
                </a:defRPr>
              </a:lvl1pPr>
              <a:lvl2pPr marL="742950" indent="-285750">
                <a:spcBef>
                  <a:spcPct val="25000"/>
                </a:spcBef>
                <a:buClr>
                  <a:schemeClr val="accent1"/>
                </a:buClr>
                <a:buChar char="•"/>
                <a:defRPr sz="1600">
                  <a:solidFill>
                    <a:schemeClr val="tx1"/>
                  </a:solidFill>
                  <a:latin typeface="Arial" panose="020B0604020202020204" pitchFamily="34" charset="0"/>
                </a:defRPr>
              </a:lvl2pPr>
              <a:lvl3pPr marL="1143000" indent="-228600">
                <a:spcBef>
                  <a:spcPct val="25000"/>
                </a:spcBef>
                <a:buClr>
                  <a:schemeClr val="accent1"/>
                </a:buClr>
                <a:buFont typeface="Arial" panose="020B0604020202020204" pitchFamily="34" charset="0"/>
                <a:buChar char="–"/>
                <a:defRPr sz="1600">
                  <a:solidFill>
                    <a:schemeClr val="tx1"/>
                  </a:solidFill>
                  <a:latin typeface="Arial" panose="020B0604020202020204" pitchFamily="34" charset="0"/>
                </a:defRPr>
              </a:lvl3pPr>
              <a:lvl4pPr marL="1600200" indent="-228600">
                <a:spcBef>
                  <a:spcPct val="25000"/>
                </a:spcBef>
                <a:buClr>
                  <a:schemeClr val="accent1"/>
                </a:buClr>
                <a:buChar char="•"/>
                <a:defRPr sz="1600">
                  <a:solidFill>
                    <a:schemeClr val="tx1"/>
                  </a:solidFill>
                  <a:latin typeface="Arial" panose="020B0604020202020204" pitchFamily="34" charset="0"/>
                </a:defRPr>
              </a:lvl4pPr>
              <a:lvl5pPr marL="2057400" indent="-228600">
                <a:spcBef>
                  <a:spcPct val="25000"/>
                </a:spcBef>
                <a:buClr>
                  <a:schemeClr val="accent1"/>
                </a:buClr>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spcBef>
                  <a:spcPct val="25000"/>
                </a:spcBef>
                <a:spcAft>
                  <a:spcPct val="0"/>
                </a:spcAft>
                <a:buClr>
                  <a:schemeClr val="accent1"/>
                </a:buClr>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spcBef>
                  <a:spcPct val="25000"/>
                </a:spcBef>
                <a:spcAft>
                  <a:spcPct val="0"/>
                </a:spcAft>
                <a:buClr>
                  <a:schemeClr val="accent1"/>
                </a:buClr>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spcBef>
                  <a:spcPct val="25000"/>
                </a:spcBef>
                <a:spcAft>
                  <a:spcPct val="0"/>
                </a:spcAft>
                <a:buClr>
                  <a:schemeClr val="accent1"/>
                </a:buClr>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spcBef>
                  <a:spcPct val="25000"/>
                </a:spcBef>
                <a:spcAft>
                  <a:spcPct val="0"/>
                </a:spcAft>
                <a:buClr>
                  <a:schemeClr val="accent1"/>
                </a:buClr>
                <a:buFont typeface="Arial" panose="020B0604020202020204" pitchFamily="34" charset="0"/>
                <a:buChar char="–"/>
                <a:defRPr sz="1600">
                  <a:solidFill>
                    <a:schemeClr val="tx1"/>
                  </a:solidFill>
                  <a:latin typeface="Arial" panose="020B0604020202020204" pitchFamily="34" charset="0"/>
                </a:defRPr>
              </a:lvl9pPr>
            </a:lstStyle>
            <a:p>
              <a:pPr algn="ctr">
                <a:spcBef>
                  <a:spcPct val="0"/>
                </a:spcBef>
                <a:buNone/>
              </a:pPr>
              <a:endParaRPr lang="en-US" altLang="en-US" sz="681">
                <a:solidFill>
                  <a:schemeClr val="accent1"/>
                </a:solidFill>
                <a:latin typeface="+mn-lt"/>
              </a:endParaRPr>
            </a:p>
          </p:txBody>
        </p:sp>
        <p:sp>
          <p:nvSpPr>
            <p:cNvPr id="14" name="AutoShape 16">
              <a:extLst>
                <a:ext uri="{FF2B5EF4-FFF2-40B4-BE49-F238E27FC236}">
                  <a16:creationId xmlns:a16="http://schemas.microsoft.com/office/drawing/2014/main" xmlns="" id="{DBFD001A-F755-44EE-89F5-E820E0EF4D1C}"/>
                </a:ext>
              </a:extLst>
            </p:cNvPr>
            <p:cNvSpPr>
              <a:spLocks noChangeArrowheads="1"/>
            </p:cNvSpPr>
            <p:nvPr/>
          </p:nvSpPr>
          <p:spPr bwMode="auto">
            <a:xfrm>
              <a:off x="3724074" y="1658069"/>
              <a:ext cx="358104" cy="449337"/>
            </a:xfrm>
            <a:prstGeom prst="foldedCorner">
              <a:avLst>
                <a:gd name="adj" fmla="val 12500"/>
              </a:avLst>
            </a:prstGeom>
            <a:solidFill>
              <a:srgbClr val="FFFFFF"/>
            </a:solidFill>
            <a:ln w="9525">
              <a:solidFill>
                <a:schemeClr val="accent1"/>
              </a:solidFill>
              <a:round/>
              <a:headEnd/>
              <a:tailEnd/>
            </a:ln>
          </p:spPr>
          <p:txBody>
            <a:bodyPr lIns="15337" rIns="15337"/>
            <a:lstStyle>
              <a:lvl1pPr>
                <a:spcBef>
                  <a:spcPct val="25000"/>
                </a:spcBef>
                <a:buChar char="•"/>
                <a:defRPr sz="3200" b="1">
                  <a:solidFill>
                    <a:schemeClr val="tx1"/>
                  </a:solidFill>
                  <a:latin typeface="Arial" panose="020B0604020202020204" pitchFamily="34" charset="0"/>
                </a:defRPr>
              </a:lvl1pPr>
              <a:lvl2pPr marL="742950" indent="-285750">
                <a:spcBef>
                  <a:spcPct val="25000"/>
                </a:spcBef>
                <a:buClr>
                  <a:schemeClr val="accent1"/>
                </a:buClr>
                <a:buChar char="•"/>
                <a:defRPr sz="1600">
                  <a:solidFill>
                    <a:schemeClr val="tx1"/>
                  </a:solidFill>
                  <a:latin typeface="Arial" panose="020B0604020202020204" pitchFamily="34" charset="0"/>
                </a:defRPr>
              </a:lvl2pPr>
              <a:lvl3pPr marL="1143000" indent="-228600">
                <a:spcBef>
                  <a:spcPct val="25000"/>
                </a:spcBef>
                <a:buClr>
                  <a:schemeClr val="accent1"/>
                </a:buClr>
                <a:buFont typeface="Arial" panose="020B0604020202020204" pitchFamily="34" charset="0"/>
                <a:buChar char="–"/>
                <a:defRPr sz="1600">
                  <a:solidFill>
                    <a:schemeClr val="tx1"/>
                  </a:solidFill>
                  <a:latin typeface="Arial" panose="020B0604020202020204" pitchFamily="34" charset="0"/>
                </a:defRPr>
              </a:lvl3pPr>
              <a:lvl4pPr marL="1600200" indent="-228600">
                <a:spcBef>
                  <a:spcPct val="25000"/>
                </a:spcBef>
                <a:buClr>
                  <a:schemeClr val="accent1"/>
                </a:buClr>
                <a:buChar char="•"/>
                <a:defRPr sz="1600">
                  <a:solidFill>
                    <a:schemeClr val="tx1"/>
                  </a:solidFill>
                  <a:latin typeface="Arial" panose="020B0604020202020204" pitchFamily="34" charset="0"/>
                </a:defRPr>
              </a:lvl4pPr>
              <a:lvl5pPr marL="2057400" indent="-228600">
                <a:spcBef>
                  <a:spcPct val="25000"/>
                </a:spcBef>
                <a:buClr>
                  <a:schemeClr val="accent1"/>
                </a:buClr>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spcBef>
                  <a:spcPct val="25000"/>
                </a:spcBef>
                <a:spcAft>
                  <a:spcPct val="0"/>
                </a:spcAft>
                <a:buClr>
                  <a:schemeClr val="accent1"/>
                </a:buClr>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spcBef>
                  <a:spcPct val="25000"/>
                </a:spcBef>
                <a:spcAft>
                  <a:spcPct val="0"/>
                </a:spcAft>
                <a:buClr>
                  <a:schemeClr val="accent1"/>
                </a:buClr>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spcBef>
                  <a:spcPct val="25000"/>
                </a:spcBef>
                <a:spcAft>
                  <a:spcPct val="0"/>
                </a:spcAft>
                <a:buClr>
                  <a:schemeClr val="accent1"/>
                </a:buClr>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spcBef>
                  <a:spcPct val="25000"/>
                </a:spcBef>
                <a:spcAft>
                  <a:spcPct val="0"/>
                </a:spcAft>
                <a:buClr>
                  <a:schemeClr val="accent1"/>
                </a:buClr>
                <a:buFont typeface="Arial" panose="020B0604020202020204" pitchFamily="34" charset="0"/>
                <a:buChar char="–"/>
                <a:defRPr sz="1600">
                  <a:solidFill>
                    <a:schemeClr val="tx1"/>
                  </a:solidFill>
                  <a:latin typeface="Arial" panose="020B0604020202020204" pitchFamily="34" charset="0"/>
                </a:defRPr>
              </a:lvl9pPr>
            </a:lstStyle>
            <a:p>
              <a:pPr algn="ctr">
                <a:spcBef>
                  <a:spcPct val="0"/>
                </a:spcBef>
                <a:buNone/>
              </a:pPr>
              <a:endParaRPr lang="en-US" altLang="en-US" sz="681">
                <a:solidFill>
                  <a:schemeClr val="accent1"/>
                </a:solidFill>
                <a:latin typeface="+mn-lt"/>
              </a:endParaRPr>
            </a:p>
          </p:txBody>
        </p:sp>
        <p:sp>
          <p:nvSpPr>
            <p:cNvPr id="15" name="AutoShape 16">
              <a:extLst>
                <a:ext uri="{FF2B5EF4-FFF2-40B4-BE49-F238E27FC236}">
                  <a16:creationId xmlns:a16="http://schemas.microsoft.com/office/drawing/2014/main" xmlns="" id="{E4F7E40A-119A-4421-83DC-D6CE9902290E}"/>
                </a:ext>
              </a:extLst>
            </p:cNvPr>
            <p:cNvSpPr>
              <a:spLocks noChangeArrowheads="1"/>
            </p:cNvSpPr>
            <p:nvPr/>
          </p:nvSpPr>
          <p:spPr bwMode="auto">
            <a:xfrm>
              <a:off x="3706173" y="1681412"/>
              <a:ext cx="358104" cy="449337"/>
            </a:xfrm>
            <a:prstGeom prst="foldedCorner">
              <a:avLst>
                <a:gd name="adj" fmla="val 12500"/>
              </a:avLst>
            </a:prstGeom>
            <a:solidFill>
              <a:srgbClr val="FFFFFF"/>
            </a:solidFill>
            <a:ln w="9525">
              <a:solidFill>
                <a:schemeClr val="accent1"/>
              </a:solidFill>
              <a:round/>
              <a:headEnd/>
              <a:tailEnd/>
            </a:ln>
          </p:spPr>
          <p:txBody>
            <a:bodyPr lIns="15337" rIns="15337"/>
            <a:lstStyle>
              <a:lvl1pPr>
                <a:spcBef>
                  <a:spcPct val="25000"/>
                </a:spcBef>
                <a:buChar char="•"/>
                <a:defRPr sz="3200" b="1">
                  <a:solidFill>
                    <a:schemeClr val="tx1"/>
                  </a:solidFill>
                  <a:latin typeface="Arial" panose="020B0604020202020204" pitchFamily="34" charset="0"/>
                </a:defRPr>
              </a:lvl1pPr>
              <a:lvl2pPr marL="742950" indent="-285750">
                <a:spcBef>
                  <a:spcPct val="25000"/>
                </a:spcBef>
                <a:buClr>
                  <a:schemeClr val="accent1"/>
                </a:buClr>
                <a:buChar char="•"/>
                <a:defRPr sz="1600">
                  <a:solidFill>
                    <a:schemeClr val="tx1"/>
                  </a:solidFill>
                  <a:latin typeface="Arial" panose="020B0604020202020204" pitchFamily="34" charset="0"/>
                </a:defRPr>
              </a:lvl2pPr>
              <a:lvl3pPr marL="1143000" indent="-228600">
                <a:spcBef>
                  <a:spcPct val="25000"/>
                </a:spcBef>
                <a:buClr>
                  <a:schemeClr val="accent1"/>
                </a:buClr>
                <a:buFont typeface="Arial" panose="020B0604020202020204" pitchFamily="34" charset="0"/>
                <a:buChar char="–"/>
                <a:defRPr sz="1600">
                  <a:solidFill>
                    <a:schemeClr val="tx1"/>
                  </a:solidFill>
                  <a:latin typeface="Arial" panose="020B0604020202020204" pitchFamily="34" charset="0"/>
                </a:defRPr>
              </a:lvl3pPr>
              <a:lvl4pPr marL="1600200" indent="-228600">
                <a:spcBef>
                  <a:spcPct val="25000"/>
                </a:spcBef>
                <a:buClr>
                  <a:schemeClr val="accent1"/>
                </a:buClr>
                <a:buChar char="•"/>
                <a:defRPr sz="1600">
                  <a:solidFill>
                    <a:schemeClr val="tx1"/>
                  </a:solidFill>
                  <a:latin typeface="Arial" panose="020B0604020202020204" pitchFamily="34" charset="0"/>
                </a:defRPr>
              </a:lvl4pPr>
              <a:lvl5pPr marL="2057400" indent="-228600">
                <a:spcBef>
                  <a:spcPct val="25000"/>
                </a:spcBef>
                <a:buClr>
                  <a:schemeClr val="accent1"/>
                </a:buClr>
                <a:buFont typeface="Arial" panose="020B0604020202020204" pitchFamily="34" charset="0"/>
                <a:buChar char="–"/>
                <a:defRPr sz="1600">
                  <a:solidFill>
                    <a:schemeClr val="tx1"/>
                  </a:solidFill>
                  <a:latin typeface="Arial" panose="020B0604020202020204" pitchFamily="34" charset="0"/>
                </a:defRPr>
              </a:lvl5pPr>
              <a:lvl6pPr marL="2514600" indent="-228600" eaLnBrk="0" fontAlgn="base" hangingPunct="0">
                <a:spcBef>
                  <a:spcPct val="25000"/>
                </a:spcBef>
                <a:spcAft>
                  <a:spcPct val="0"/>
                </a:spcAft>
                <a:buClr>
                  <a:schemeClr val="accent1"/>
                </a:buClr>
                <a:buFont typeface="Arial" panose="020B0604020202020204" pitchFamily="34" charset="0"/>
                <a:buChar char="–"/>
                <a:defRPr sz="1600">
                  <a:solidFill>
                    <a:schemeClr val="tx1"/>
                  </a:solidFill>
                  <a:latin typeface="Arial" panose="020B0604020202020204" pitchFamily="34" charset="0"/>
                </a:defRPr>
              </a:lvl6pPr>
              <a:lvl7pPr marL="2971800" indent="-228600" eaLnBrk="0" fontAlgn="base" hangingPunct="0">
                <a:spcBef>
                  <a:spcPct val="25000"/>
                </a:spcBef>
                <a:spcAft>
                  <a:spcPct val="0"/>
                </a:spcAft>
                <a:buClr>
                  <a:schemeClr val="accent1"/>
                </a:buClr>
                <a:buFont typeface="Arial" panose="020B0604020202020204" pitchFamily="34" charset="0"/>
                <a:buChar char="–"/>
                <a:defRPr sz="1600">
                  <a:solidFill>
                    <a:schemeClr val="tx1"/>
                  </a:solidFill>
                  <a:latin typeface="Arial" panose="020B0604020202020204" pitchFamily="34" charset="0"/>
                </a:defRPr>
              </a:lvl7pPr>
              <a:lvl8pPr marL="3429000" indent="-228600" eaLnBrk="0" fontAlgn="base" hangingPunct="0">
                <a:spcBef>
                  <a:spcPct val="25000"/>
                </a:spcBef>
                <a:spcAft>
                  <a:spcPct val="0"/>
                </a:spcAft>
                <a:buClr>
                  <a:schemeClr val="accent1"/>
                </a:buClr>
                <a:buFont typeface="Arial" panose="020B0604020202020204" pitchFamily="34" charset="0"/>
                <a:buChar char="–"/>
                <a:defRPr sz="1600">
                  <a:solidFill>
                    <a:schemeClr val="tx1"/>
                  </a:solidFill>
                  <a:latin typeface="Arial" panose="020B0604020202020204" pitchFamily="34" charset="0"/>
                </a:defRPr>
              </a:lvl8pPr>
              <a:lvl9pPr marL="3886200" indent="-228600" eaLnBrk="0" fontAlgn="base" hangingPunct="0">
                <a:spcBef>
                  <a:spcPct val="25000"/>
                </a:spcBef>
                <a:spcAft>
                  <a:spcPct val="0"/>
                </a:spcAft>
                <a:buClr>
                  <a:schemeClr val="accent1"/>
                </a:buClr>
                <a:buFont typeface="Arial" panose="020B0604020202020204" pitchFamily="34" charset="0"/>
                <a:buChar char="–"/>
                <a:defRPr sz="1600">
                  <a:solidFill>
                    <a:schemeClr val="tx1"/>
                  </a:solidFill>
                  <a:latin typeface="Arial" panose="020B0604020202020204" pitchFamily="34" charset="0"/>
                </a:defRPr>
              </a:lvl9pPr>
            </a:lstStyle>
            <a:p>
              <a:pPr algn="ctr">
                <a:spcBef>
                  <a:spcPct val="0"/>
                </a:spcBef>
                <a:buNone/>
              </a:pPr>
              <a:r>
                <a:rPr lang="en-US" altLang="en-US" sz="681" dirty="0">
                  <a:solidFill>
                    <a:schemeClr val="accent1"/>
                  </a:solidFill>
                  <a:latin typeface="+mn-lt"/>
                </a:rPr>
                <a:t>SDMX, </a:t>
              </a:r>
            </a:p>
          </p:txBody>
        </p:sp>
      </p:grpSp>
      <p:sp>
        <p:nvSpPr>
          <p:cNvPr id="16" name="Line 7">
            <a:extLst>
              <a:ext uri="{FF2B5EF4-FFF2-40B4-BE49-F238E27FC236}">
                <a16:creationId xmlns:a16="http://schemas.microsoft.com/office/drawing/2014/main" xmlns="" id="{FD02A15E-76DD-468C-A583-589576464BDF}"/>
              </a:ext>
            </a:extLst>
          </p:cNvPr>
          <p:cNvSpPr>
            <a:spLocks noChangeShapeType="1"/>
          </p:cNvSpPr>
          <p:nvPr/>
        </p:nvSpPr>
        <p:spPr bwMode="auto">
          <a:xfrm flipV="1">
            <a:off x="1815284" y="4836051"/>
            <a:ext cx="600266" cy="23146"/>
          </a:xfrm>
          <a:prstGeom prst="line">
            <a:avLst/>
          </a:prstGeom>
          <a:noFill/>
          <a:ln w="31750">
            <a:solidFill>
              <a:schemeClr val="accent1"/>
            </a:solidFill>
            <a:round/>
            <a:headEnd type="none" w="sm" len="sm"/>
            <a:tailEnd type="triangle" w="lg" len="lg"/>
          </a:ln>
          <a:effectLst/>
        </p:spPr>
        <p:txBody>
          <a:bodyPr anchor="ctr"/>
          <a:lstStyle/>
          <a:p>
            <a:endParaRPr lang="en-US" sz="1534">
              <a:latin typeface="Calibri" pitchFamily="34" charset="0"/>
              <a:cs typeface="Calibri" pitchFamily="34" charset="0"/>
            </a:endParaRPr>
          </a:p>
        </p:txBody>
      </p:sp>
      <p:sp>
        <p:nvSpPr>
          <p:cNvPr id="17" name="Line 7">
            <a:extLst>
              <a:ext uri="{FF2B5EF4-FFF2-40B4-BE49-F238E27FC236}">
                <a16:creationId xmlns:a16="http://schemas.microsoft.com/office/drawing/2014/main" xmlns="" id="{34454485-27C9-480F-A10A-CD1DEA3E024D}"/>
              </a:ext>
            </a:extLst>
          </p:cNvPr>
          <p:cNvSpPr>
            <a:spLocks noChangeShapeType="1"/>
          </p:cNvSpPr>
          <p:nvPr/>
        </p:nvSpPr>
        <p:spPr bwMode="auto">
          <a:xfrm>
            <a:off x="1815286" y="4343519"/>
            <a:ext cx="600267" cy="6104"/>
          </a:xfrm>
          <a:prstGeom prst="line">
            <a:avLst/>
          </a:prstGeom>
          <a:noFill/>
          <a:ln w="31750">
            <a:solidFill>
              <a:schemeClr val="accent1"/>
            </a:solidFill>
            <a:round/>
            <a:headEnd type="none" w="sm" len="sm"/>
            <a:tailEnd type="triangle" w="lg" len="lg"/>
          </a:ln>
          <a:effectLst/>
        </p:spPr>
        <p:txBody>
          <a:bodyPr anchor="ctr"/>
          <a:lstStyle/>
          <a:p>
            <a:endParaRPr lang="en-US" sz="1534">
              <a:latin typeface="Calibri" pitchFamily="34" charset="0"/>
              <a:cs typeface="Calibri" pitchFamily="34" charset="0"/>
            </a:endParaRPr>
          </a:p>
        </p:txBody>
      </p:sp>
      <p:sp>
        <p:nvSpPr>
          <p:cNvPr id="18" name="Line 9">
            <a:extLst>
              <a:ext uri="{FF2B5EF4-FFF2-40B4-BE49-F238E27FC236}">
                <a16:creationId xmlns:a16="http://schemas.microsoft.com/office/drawing/2014/main" xmlns="" id="{05B36C49-E663-4468-AC1F-3477E4A0000C}"/>
              </a:ext>
            </a:extLst>
          </p:cNvPr>
          <p:cNvSpPr>
            <a:spLocks noChangeShapeType="1"/>
          </p:cNvSpPr>
          <p:nvPr/>
        </p:nvSpPr>
        <p:spPr bwMode="auto">
          <a:xfrm flipH="1">
            <a:off x="1815285" y="4491190"/>
            <a:ext cx="533718" cy="1893"/>
          </a:xfrm>
          <a:prstGeom prst="line">
            <a:avLst/>
          </a:prstGeom>
          <a:noFill/>
          <a:ln w="31750">
            <a:solidFill>
              <a:schemeClr val="accent2"/>
            </a:solidFill>
            <a:round/>
            <a:headEnd/>
            <a:tailEnd type="triangle" w="lg" len="lg"/>
          </a:ln>
          <a:effectLst/>
        </p:spPr>
        <p:txBody>
          <a:bodyPr anchor="ctr"/>
          <a:lstStyle/>
          <a:p>
            <a:endParaRPr lang="en-US" sz="1534">
              <a:latin typeface="Calibri" pitchFamily="34" charset="0"/>
              <a:cs typeface="Calibri" pitchFamily="34" charset="0"/>
            </a:endParaRPr>
          </a:p>
        </p:txBody>
      </p:sp>
      <p:sp>
        <p:nvSpPr>
          <p:cNvPr id="19" name="Line 9">
            <a:extLst>
              <a:ext uri="{FF2B5EF4-FFF2-40B4-BE49-F238E27FC236}">
                <a16:creationId xmlns:a16="http://schemas.microsoft.com/office/drawing/2014/main" xmlns="" id="{94F76BC2-5C9A-455D-9E95-A4F96587E185}"/>
              </a:ext>
            </a:extLst>
          </p:cNvPr>
          <p:cNvSpPr>
            <a:spLocks noChangeShapeType="1"/>
          </p:cNvSpPr>
          <p:nvPr/>
        </p:nvSpPr>
        <p:spPr bwMode="auto">
          <a:xfrm flipH="1">
            <a:off x="1815668" y="4979511"/>
            <a:ext cx="547399" cy="3376"/>
          </a:xfrm>
          <a:prstGeom prst="line">
            <a:avLst/>
          </a:prstGeom>
          <a:noFill/>
          <a:ln w="31750">
            <a:solidFill>
              <a:schemeClr val="accent2"/>
            </a:solidFill>
            <a:round/>
            <a:headEnd/>
            <a:tailEnd type="triangle" w="lg" len="lg"/>
          </a:ln>
          <a:effectLst/>
        </p:spPr>
        <p:txBody>
          <a:bodyPr anchor="ctr"/>
          <a:lstStyle/>
          <a:p>
            <a:endParaRPr lang="en-US" sz="1534">
              <a:latin typeface="Calibri" pitchFamily="34" charset="0"/>
              <a:cs typeface="Calibri" pitchFamily="34" charset="0"/>
            </a:endParaRPr>
          </a:p>
        </p:txBody>
      </p:sp>
      <p:pic>
        <p:nvPicPr>
          <p:cNvPr id="20" name="Picture 6" descr="immeuble">
            <a:extLst>
              <a:ext uri="{FF2B5EF4-FFF2-40B4-BE49-F238E27FC236}">
                <a16:creationId xmlns:a16="http://schemas.microsoft.com/office/drawing/2014/main" xmlns="" id="{3A0AE9A2-8FF4-4399-8B1A-DDE47AFBAACC}"/>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226788" y="3795466"/>
            <a:ext cx="555924" cy="657521"/>
          </a:xfrm>
          <a:prstGeom prst="rect">
            <a:avLst/>
          </a:prstGeom>
          <a:noFill/>
        </p:spPr>
      </p:pic>
      <p:pic>
        <p:nvPicPr>
          <p:cNvPr id="21" name="Picture 12" descr="immeuble_2">
            <a:extLst>
              <a:ext uri="{FF2B5EF4-FFF2-40B4-BE49-F238E27FC236}">
                <a16:creationId xmlns:a16="http://schemas.microsoft.com/office/drawing/2014/main" xmlns="" id="{A01EDCE6-B637-48FA-96A9-008E4270946B}"/>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260475" y="5043130"/>
            <a:ext cx="415517" cy="527386"/>
          </a:xfrm>
          <a:prstGeom prst="rect">
            <a:avLst/>
          </a:prstGeom>
          <a:noFill/>
        </p:spPr>
      </p:pic>
      <p:pic>
        <p:nvPicPr>
          <p:cNvPr id="22" name="Picture 24" descr="immeuble_rouge">
            <a:extLst>
              <a:ext uri="{FF2B5EF4-FFF2-40B4-BE49-F238E27FC236}">
                <a16:creationId xmlns:a16="http://schemas.microsoft.com/office/drawing/2014/main" xmlns="" id="{1D96864A-FE28-4D3F-AA71-3FF20E6A287E}"/>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1270780" y="4442752"/>
            <a:ext cx="415517" cy="520538"/>
          </a:xfrm>
          <a:prstGeom prst="rect">
            <a:avLst/>
          </a:prstGeom>
          <a:noFill/>
        </p:spPr>
      </p:pic>
      <p:sp>
        <p:nvSpPr>
          <p:cNvPr id="38" name="Freeform 28">
            <a:extLst>
              <a:ext uri="{FF2B5EF4-FFF2-40B4-BE49-F238E27FC236}">
                <a16:creationId xmlns:a16="http://schemas.microsoft.com/office/drawing/2014/main" xmlns="" id="{E177962B-04D6-40F2-98F9-7DD4E6416E99}"/>
              </a:ext>
            </a:extLst>
          </p:cNvPr>
          <p:cNvSpPr>
            <a:spLocks noEditPoints="1"/>
          </p:cNvSpPr>
          <p:nvPr/>
        </p:nvSpPr>
        <p:spPr bwMode="auto">
          <a:xfrm>
            <a:off x="1956003" y="3872010"/>
            <a:ext cx="400050" cy="360485"/>
          </a:xfrm>
          <a:custGeom>
            <a:avLst/>
            <a:gdLst>
              <a:gd name="T0" fmla="*/ 839 w 1636"/>
              <a:gd name="T1" fmla="*/ 418 h 1475"/>
              <a:gd name="T2" fmla="*/ 1126 w 1636"/>
              <a:gd name="T3" fmla="*/ 389 h 1475"/>
              <a:gd name="T4" fmla="*/ 1566 w 1636"/>
              <a:gd name="T5" fmla="*/ 381 h 1475"/>
              <a:gd name="T6" fmla="*/ 1595 w 1636"/>
              <a:gd name="T7" fmla="*/ 114 h 1475"/>
              <a:gd name="T8" fmla="*/ 1519 w 1636"/>
              <a:gd name="T9" fmla="*/ 22 h 1475"/>
              <a:gd name="T10" fmla="*/ 1574 w 1636"/>
              <a:gd name="T11" fmla="*/ 324 h 1475"/>
              <a:gd name="T12" fmla="*/ 1252 w 1636"/>
              <a:gd name="T13" fmla="*/ 385 h 1475"/>
              <a:gd name="T14" fmla="*/ 856 w 1636"/>
              <a:gd name="T15" fmla="*/ 366 h 1475"/>
              <a:gd name="T16" fmla="*/ 761 w 1636"/>
              <a:gd name="T17" fmla="*/ 620 h 1475"/>
              <a:gd name="T18" fmla="*/ 6 w 1636"/>
              <a:gd name="T19" fmla="*/ 762 h 1475"/>
              <a:gd name="T20" fmla="*/ 71 w 1636"/>
              <a:gd name="T21" fmla="*/ 1467 h 1475"/>
              <a:gd name="T22" fmla="*/ 1622 w 1636"/>
              <a:gd name="T23" fmla="*/ 1415 h 1475"/>
              <a:gd name="T24" fmla="*/ 1584 w 1636"/>
              <a:gd name="T25" fmla="*/ 699 h 1475"/>
              <a:gd name="T26" fmla="*/ 1229 w 1636"/>
              <a:gd name="T27" fmla="*/ 793 h 1475"/>
              <a:gd name="T28" fmla="*/ 1334 w 1636"/>
              <a:gd name="T29" fmla="*/ 921 h 1475"/>
              <a:gd name="T30" fmla="*/ 843 w 1636"/>
              <a:gd name="T31" fmla="*/ 809 h 1475"/>
              <a:gd name="T32" fmla="*/ 975 w 1636"/>
              <a:gd name="T33" fmla="*/ 812 h 1475"/>
              <a:gd name="T34" fmla="*/ 847 w 1636"/>
              <a:gd name="T35" fmla="*/ 917 h 1475"/>
              <a:gd name="T36" fmla="*/ 960 w 1636"/>
              <a:gd name="T37" fmla="*/ 1015 h 1475"/>
              <a:gd name="T38" fmla="*/ 957 w 1636"/>
              <a:gd name="T39" fmla="*/ 1146 h 1475"/>
              <a:gd name="T40" fmla="*/ 666 w 1636"/>
              <a:gd name="T41" fmla="*/ 799 h 1475"/>
              <a:gd name="T42" fmla="*/ 792 w 1636"/>
              <a:gd name="T43" fmla="*/ 910 h 1475"/>
              <a:gd name="T44" fmla="*/ 661 w 1636"/>
              <a:gd name="T45" fmla="*/ 906 h 1475"/>
              <a:gd name="T46" fmla="*/ 787 w 1636"/>
              <a:gd name="T47" fmla="*/ 1020 h 1475"/>
              <a:gd name="T48" fmla="*/ 676 w 1636"/>
              <a:gd name="T49" fmla="*/ 1146 h 1475"/>
              <a:gd name="T50" fmla="*/ 497 w 1636"/>
              <a:gd name="T51" fmla="*/ 794 h 1475"/>
              <a:gd name="T52" fmla="*/ 609 w 1636"/>
              <a:gd name="T53" fmla="*/ 920 h 1475"/>
              <a:gd name="T54" fmla="*/ 482 w 1636"/>
              <a:gd name="T55" fmla="*/ 1034 h 1475"/>
              <a:gd name="T56" fmla="*/ 613 w 1636"/>
              <a:gd name="T57" fmla="*/ 1029 h 1475"/>
              <a:gd name="T58" fmla="*/ 488 w 1636"/>
              <a:gd name="T59" fmla="*/ 1141 h 1475"/>
              <a:gd name="T60" fmla="*/ 412 w 1636"/>
              <a:gd name="T61" fmla="*/ 794 h 1475"/>
              <a:gd name="T62" fmla="*/ 416 w 1636"/>
              <a:gd name="T63" fmla="*/ 925 h 1475"/>
              <a:gd name="T64" fmla="*/ 303 w 1636"/>
              <a:gd name="T65" fmla="*/ 1023 h 1475"/>
              <a:gd name="T66" fmla="*/ 431 w 1636"/>
              <a:gd name="T67" fmla="*/ 1128 h 1475"/>
              <a:gd name="T68" fmla="*/ 300 w 1636"/>
              <a:gd name="T69" fmla="*/ 1131 h 1475"/>
              <a:gd name="T70" fmla="*/ 115 w 1636"/>
              <a:gd name="T71" fmla="*/ 1367 h 1475"/>
              <a:gd name="T72" fmla="*/ 220 w 1636"/>
              <a:gd name="T73" fmla="*/ 1238 h 1475"/>
              <a:gd name="T74" fmla="*/ 227 w 1636"/>
              <a:gd name="T75" fmla="*/ 1145 h 1475"/>
              <a:gd name="T76" fmla="*/ 110 w 1636"/>
              <a:gd name="T77" fmla="*/ 1023 h 1475"/>
              <a:gd name="T78" fmla="*/ 239 w 1636"/>
              <a:gd name="T79" fmla="*/ 906 h 1475"/>
              <a:gd name="T80" fmla="*/ 109 w 1636"/>
              <a:gd name="T81" fmla="*/ 914 h 1475"/>
              <a:gd name="T82" fmla="*/ 231 w 1636"/>
              <a:gd name="T83" fmla="*/ 797 h 1475"/>
              <a:gd name="T84" fmla="*/ 318 w 1636"/>
              <a:gd name="T85" fmla="*/ 1370 h 1475"/>
              <a:gd name="T86" fmla="*/ 310 w 1636"/>
              <a:gd name="T87" fmla="*/ 1240 h 1475"/>
              <a:gd name="T88" fmla="*/ 1159 w 1636"/>
              <a:gd name="T89" fmla="*/ 1134 h 1475"/>
              <a:gd name="T90" fmla="*/ 1028 w 1636"/>
              <a:gd name="T91" fmla="*/ 1034 h 1475"/>
              <a:gd name="T92" fmla="*/ 1159 w 1636"/>
              <a:gd name="T93" fmla="*/ 1026 h 1475"/>
              <a:gd name="T94" fmla="*/ 1040 w 1636"/>
              <a:gd name="T95" fmla="*/ 922 h 1475"/>
              <a:gd name="T96" fmla="*/ 1142 w 1636"/>
              <a:gd name="T97" fmla="*/ 793 h 1475"/>
              <a:gd name="T98" fmla="*/ 1272 w 1636"/>
              <a:gd name="T99" fmla="*/ 1367 h 1475"/>
              <a:gd name="T100" fmla="*/ 1245 w 1636"/>
              <a:gd name="T101" fmla="*/ 1312 h 1475"/>
              <a:gd name="T102" fmla="*/ 1381 w 1636"/>
              <a:gd name="T103" fmla="*/ 1367 h 1475"/>
              <a:gd name="T104" fmla="*/ 1381 w 1636"/>
              <a:gd name="T105" fmla="*/ 1312 h 1475"/>
              <a:gd name="T106" fmla="*/ 1354 w 1636"/>
              <a:gd name="T107" fmla="*/ 1296 h 1475"/>
              <a:gd name="T108" fmla="*/ 1382 w 1636"/>
              <a:gd name="T109" fmla="*/ 1241 h 1475"/>
              <a:gd name="T110" fmla="*/ 1462 w 1636"/>
              <a:gd name="T111" fmla="*/ 1367 h 1475"/>
              <a:gd name="T112" fmla="*/ 1519 w 1636"/>
              <a:gd name="T113" fmla="*/ 1312 h 1475"/>
              <a:gd name="T114" fmla="*/ 1415 w 1636"/>
              <a:gd name="T115" fmla="*/ 1146 h 1475"/>
              <a:gd name="T116" fmla="*/ 1212 w 1636"/>
              <a:gd name="T117" fmla="*/ 1026 h 1475"/>
              <a:gd name="T118" fmla="*/ 1522 w 1636"/>
              <a:gd name="T119" fmla="*/ 1023 h 1475"/>
              <a:gd name="T120" fmla="*/ 1408 w 1636"/>
              <a:gd name="T121" fmla="*/ 923 h 1475"/>
              <a:gd name="T122" fmla="*/ 1411 w 1636"/>
              <a:gd name="T123" fmla="*/ 793 h 1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36" h="1475">
                <a:moveTo>
                  <a:pt x="1519" y="679"/>
                </a:moveTo>
                <a:lnTo>
                  <a:pt x="799" y="679"/>
                </a:lnTo>
                <a:lnTo>
                  <a:pt x="799" y="679"/>
                </a:lnTo>
                <a:lnTo>
                  <a:pt x="793" y="642"/>
                </a:lnTo>
                <a:lnTo>
                  <a:pt x="791" y="605"/>
                </a:lnTo>
                <a:lnTo>
                  <a:pt x="790" y="587"/>
                </a:lnTo>
                <a:lnTo>
                  <a:pt x="790" y="569"/>
                </a:lnTo>
                <a:lnTo>
                  <a:pt x="791" y="551"/>
                </a:lnTo>
                <a:lnTo>
                  <a:pt x="792" y="534"/>
                </a:lnTo>
                <a:lnTo>
                  <a:pt x="794" y="517"/>
                </a:lnTo>
                <a:lnTo>
                  <a:pt x="799" y="501"/>
                </a:lnTo>
                <a:lnTo>
                  <a:pt x="802" y="485"/>
                </a:lnTo>
                <a:lnTo>
                  <a:pt x="807" y="470"/>
                </a:lnTo>
                <a:lnTo>
                  <a:pt x="814" y="455"/>
                </a:lnTo>
                <a:lnTo>
                  <a:pt x="821" y="442"/>
                </a:lnTo>
                <a:lnTo>
                  <a:pt x="830" y="430"/>
                </a:lnTo>
                <a:lnTo>
                  <a:pt x="839" y="418"/>
                </a:lnTo>
                <a:lnTo>
                  <a:pt x="839" y="418"/>
                </a:lnTo>
                <a:lnTo>
                  <a:pt x="850" y="408"/>
                </a:lnTo>
                <a:lnTo>
                  <a:pt x="861" y="400"/>
                </a:lnTo>
                <a:lnTo>
                  <a:pt x="873" y="391"/>
                </a:lnTo>
                <a:lnTo>
                  <a:pt x="887" y="385"/>
                </a:lnTo>
                <a:lnTo>
                  <a:pt x="902" y="380"/>
                </a:lnTo>
                <a:lnTo>
                  <a:pt x="917" y="375"/>
                </a:lnTo>
                <a:lnTo>
                  <a:pt x="934" y="371"/>
                </a:lnTo>
                <a:lnTo>
                  <a:pt x="951" y="369"/>
                </a:lnTo>
                <a:lnTo>
                  <a:pt x="969" y="368"/>
                </a:lnTo>
                <a:lnTo>
                  <a:pt x="989" y="368"/>
                </a:lnTo>
                <a:lnTo>
                  <a:pt x="1009" y="368"/>
                </a:lnTo>
                <a:lnTo>
                  <a:pt x="1030" y="370"/>
                </a:lnTo>
                <a:lnTo>
                  <a:pt x="1052" y="373"/>
                </a:lnTo>
                <a:lnTo>
                  <a:pt x="1076" y="378"/>
                </a:lnTo>
                <a:lnTo>
                  <a:pt x="1100" y="383"/>
                </a:lnTo>
                <a:lnTo>
                  <a:pt x="1126" y="389"/>
                </a:lnTo>
                <a:lnTo>
                  <a:pt x="1126" y="389"/>
                </a:lnTo>
                <a:lnTo>
                  <a:pt x="1169" y="400"/>
                </a:lnTo>
                <a:lnTo>
                  <a:pt x="1212" y="410"/>
                </a:lnTo>
                <a:lnTo>
                  <a:pt x="1252" y="417"/>
                </a:lnTo>
                <a:lnTo>
                  <a:pt x="1290" y="423"/>
                </a:lnTo>
                <a:lnTo>
                  <a:pt x="1326" y="428"/>
                </a:lnTo>
                <a:lnTo>
                  <a:pt x="1360" y="430"/>
                </a:lnTo>
                <a:lnTo>
                  <a:pt x="1392" y="431"/>
                </a:lnTo>
                <a:lnTo>
                  <a:pt x="1422" y="430"/>
                </a:lnTo>
                <a:lnTo>
                  <a:pt x="1450" y="427"/>
                </a:lnTo>
                <a:lnTo>
                  <a:pt x="1475" y="422"/>
                </a:lnTo>
                <a:lnTo>
                  <a:pt x="1500" y="416"/>
                </a:lnTo>
                <a:lnTo>
                  <a:pt x="1521" y="408"/>
                </a:lnTo>
                <a:lnTo>
                  <a:pt x="1541" y="399"/>
                </a:lnTo>
                <a:lnTo>
                  <a:pt x="1549" y="394"/>
                </a:lnTo>
                <a:lnTo>
                  <a:pt x="1558" y="387"/>
                </a:lnTo>
                <a:lnTo>
                  <a:pt x="1566" y="381"/>
                </a:lnTo>
                <a:lnTo>
                  <a:pt x="1574" y="375"/>
                </a:lnTo>
                <a:lnTo>
                  <a:pt x="1580" y="367"/>
                </a:lnTo>
                <a:lnTo>
                  <a:pt x="1587" y="360"/>
                </a:lnTo>
                <a:lnTo>
                  <a:pt x="1587" y="360"/>
                </a:lnTo>
                <a:lnTo>
                  <a:pt x="1593" y="351"/>
                </a:lnTo>
                <a:lnTo>
                  <a:pt x="1599" y="342"/>
                </a:lnTo>
                <a:lnTo>
                  <a:pt x="1605" y="330"/>
                </a:lnTo>
                <a:lnTo>
                  <a:pt x="1610" y="316"/>
                </a:lnTo>
                <a:lnTo>
                  <a:pt x="1615" y="301"/>
                </a:lnTo>
                <a:lnTo>
                  <a:pt x="1618" y="285"/>
                </a:lnTo>
                <a:lnTo>
                  <a:pt x="1621" y="266"/>
                </a:lnTo>
                <a:lnTo>
                  <a:pt x="1622" y="246"/>
                </a:lnTo>
                <a:lnTo>
                  <a:pt x="1621" y="224"/>
                </a:lnTo>
                <a:lnTo>
                  <a:pt x="1617" y="199"/>
                </a:lnTo>
                <a:lnTo>
                  <a:pt x="1612" y="174"/>
                </a:lnTo>
                <a:lnTo>
                  <a:pt x="1605" y="145"/>
                </a:lnTo>
                <a:lnTo>
                  <a:pt x="1595" y="114"/>
                </a:lnTo>
                <a:lnTo>
                  <a:pt x="1581" y="81"/>
                </a:lnTo>
                <a:lnTo>
                  <a:pt x="1565" y="45"/>
                </a:lnTo>
                <a:lnTo>
                  <a:pt x="1546" y="7"/>
                </a:lnTo>
                <a:lnTo>
                  <a:pt x="1546" y="7"/>
                </a:lnTo>
                <a:lnTo>
                  <a:pt x="1544" y="5"/>
                </a:lnTo>
                <a:lnTo>
                  <a:pt x="1542" y="3"/>
                </a:lnTo>
                <a:lnTo>
                  <a:pt x="1537" y="0"/>
                </a:lnTo>
                <a:lnTo>
                  <a:pt x="1531" y="0"/>
                </a:lnTo>
                <a:lnTo>
                  <a:pt x="1528" y="0"/>
                </a:lnTo>
                <a:lnTo>
                  <a:pt x="1525" y="1"/>
                </a:lnTo>
                <a:lnTo>
                  <a:pt x="1525" y="1"/>
                </a:lnTo>
                <a:lnTo>
                  <a:pt x="1523" y="3"/>
                </a:lnTo>
                <a:lnTo>
                  <a:pt x="1521" y="5"/>
                </a:lnTo>
                <a:lnTo>
                  <a:pt x="1518" y="10"/>
                </a:lnTo>
                <a:lnTo>
                  <a:pt x="1518" y="17"/>
                </a:lnTo>
                <a:lnTo>
                  <a:pt x="1518" y="20"/>
                </a:lnTo>
                <a:lnTo>
                  <a:pt x="1519" y="22"/>
                </a:lnTo>
                <a:lnTo>
                  <a:pt x="1519" y="22"/>
                </a:lnTo>
                <a:lnTo>
                  <a:pt x="1533" y="52"/>
                </a:lnTo>
                <a:lnTo>
                  <a:pt x="1550" y="88"/>
                </a:lnTo>
                <a:lnTo>
                  <a:pt x="1559" y="108"/>
                </a:lnTo>
                <a:lnTo>
                  <a:pt x="1566" y="129"/>
                </a:lnTo>
                <a:lnTo>
                  <a:pt x="1574" y="152"/>
                </a:lnTo>
                <a:lnTo>
                  <a:pt x="1580" y="174"/>
                </a:lnTo>
                <a:lnTo>
                  <a:pt x="1584" y="196"/>
                </a:lnTo>
                <a:lnTo>
                  <a:pt x="1588" y="220"/>
                </a:lnTo>
                <a:lnTo>
                  <a:pt x="1590" y="242"/>
                </a:lnTo>
                <a:lnTo>
                  <a:pt x="1590" y="263"/>
                </a:lnTo>
                <a:lnTo>
                  <a:pt x="1589" y="274"/>
                </a:lnTo>
                <a:lnTo>
                  <a:pt x="1587" y="284"/>
                </a:lnTo>
                <a:lnTo>
                  <a:pt x="1584" y="295"/>
                </a:lnTo>
                <a:lnTo>
                  <a:pt x="1581" y="304"/>
                </a:lnTo>
                <a:lnTo>
                  <a:pt x="1578" y="314"/>
                </a:lnTo>
                <a:lnTo>
                  <a:pt x="1574" y="324"/>
                </a:lnTo>
                <a:lnTo>
                  <a:pt x="1569" y="332"/>
                </a:lnTo>
                <a:lnTo>
                  <a:pt x="1562" y="341"/>
                </a:lnTo>
                <a:lnTo>
                  <a:pt x="1562" y="341"/>
                </a:lnTo>
                <a:lnTo>
                  <a:pt x="1557" y="347"/>
                </a:lnTo>
                <a:lnTo>
                  <a:pt x="1550" y="353"/>
                </a:lnTo>
                <a:lnTo>
                  <a:pt x="1537" y="364"/>
                </a:lnTo>
                <a:lnTo>
                  <a:pt x="1521" y="373"/>
                </a:lnTo>
                <a:lnTo>
                  <a:pt x="1503" y="382"/>
                </a:lnTo>
                <a:lnTo>
                  <a:pt x="1484" y="388"/>
                </a:lnTo>
                <a:lnTo>
                  <a:pt x="1461" y="394"/>
                </a:lnTo>
                <a:lnTo>
                  <a:pt x="1437" y="397"/>
                </a:lnTo>
                <a:lnTo>
                  <a:pt x="1411" y="399"/>
                </a:lnTo>
                <a:lnTo>
                  <a:pt x="1383" y="399"/>
                </a:lnTo>
                <a:lnTo>
                  <a:pt x="1353" y="398"/>
                </a:lnTo>
                <a:lnTo>
                  <a:pt x="1321" y="396"/>
                </a:lnTo>
                <a:lnTo>
                  <a:pt x="1287" y="391"/>
                </a:lnTo>
                <a:lnTo>
                  <a:pt x="1252" y="385"/>
                </a:lnTo>
                <a:lnTo>
                  <a:pt x="1214" y="378"/>
                </a:lnTo>
                <a:lnTo>
                  <a:pt x="1175" y="369"/>
                </a:lnTo>
                <a:lnTo>
                  <a:pt x="1133" y="359"/>
                </a:lnTo>
                <a:lnTo>
                  <a:pt x="1133" y="359"/>
                </a:lnTo>
                <a:lnTo>
                  <a:pt x="1107" y="352"/>
                </a:lnTo>
                <a:lnTo>
                  <a:pt x="1080" y="347"/>
                </a:lnTo>
                <a:lnTo>
                  <a:pt x="1055" y="343"/>
                </a:lnTo>
                <a:lnTo>
                  <a:pt x="1029" y="339"/>
                </a:lnTo>
                <a:lnTo>
                  <a:pt x="1006" y="337"/>
                </a:lnTo>
                <a:lnTo>
                  <a:pt x="983" y="336"/>
                </a:lnTo>
                <a:lnTo>
                  <a:pt x="962" y="337"/>
                </a:lnTo>
                <a:lnTo>
                  <a:pt x="942" y="338"/>
                </a:lnTo>
                <a:lnTo>
                  <a:pt x="923" y="342"/>
                </a:lnTo>
                <a:lnTo>
                  <a:pt x="904" y="346"/>
                </a:lnTo>
                <a:lnTo>
                  <a:pt x="887" y="351"/>
                </a:lnTo>
                <a:lnTo>
                  <a:pt x="871" y="359"/>
                </a:lnTo>
                <a:lnTo>
                  <a:pt x="856" y="366"/>
                </a:lnTo>
                <a:lnTo>
                  <a:pt x="841" y="376"/>
                </a:lnTo>
                <a:lnTo>
                  <a:pt x="828" y="385"/>
                </a:lnTo>
                <a:lnTo>
                  <a:pt x="817" y="397"/>
                </a:lnTo>
                <a:lnTo>
                  <a:pt x="817" y="397"/>
                </a:lnTo>
                <a:lnTo>
                  <a:pt x="805" y="410"/>
                </a:lnTo>
                <a:lnTo>
                  <a:pt x="796" y="424"/>
                </a:lnTo>
                <a:lnTo>
                  <a:pt x="787" y="439"/>
                </a:lnTo>
                <a:lnTo>
                  <a:pt x="780" y="454"/>
                </a:lnTo>
                <a:lnTo>
                  <a:pt x="774" y="471"/>
                </a:lnTo>
                <a:lnTo>
                  <a:pt x="769" y="488"/>
                </a:lnTo>
                <a:lnTo>
                  <a:pt x="765" y="506"/>
                </a:lnTo>
                <a:lnTo>
                  <a:pt x="763" y="524"/>
                </a:lnTo>
                <a:lnTo>
                  <a:pt x="761" y="542"/>
                </a:lnTo>
                <a:lnTo>
                  <a:pt x="759" y="561"/>
                </a:lnTo>
                <a:lnTo>
                  <a:pt x="758" y="580"/>
                </a:lnTo>
                <a:lnTo>
                  <a:pt x="759" y="601"/>
                </a:lnTo>
                <a:lnTo>
                  <a:pt x="761" y="620"/>
                </a:lnTo>
                <a:lnTo>
                  <a:pt x="762" y="640"/>
                </a:lnTo>
                <a:lnTo>
                  <a:pt x="767" y="679"/>
                </a:lnTo>
                <a:lnTo>
                  <a:pt x="117" y="679"/>
                </a:lnTo>
                <a:lnTo>
                  <a:pt x="117" y="679"/>
                </a:lnTo>
                <a:lnTo>
                  <a:pt x="105" y="680"/>
                </a:lnTo>
                <a:lnTo>
                  <a:pt x="94" y="681"/>
                </a:lnTo>
                <a:lnTo>
                  <a:pt x="82" y="684"/>
                </a:lnTo>
                <a:lnTo>
                  <a:pt x="71" y="689"/>
                </a:lnTo>
                <a:lnTo>
                  <a:pt x="62" y="693"/>
                </a:lnTo>
                <a:lnTo>
                  <a:pt x="52" y="699"/>
                </a:lnTo>
                <a:lnTo>
                  <a:pt x="43" y="706"/>
                </a:lnTo>
                <a:lnTo>
                  <a:pt x="34" y="713"/>
                </a:lnTo>
                <a:lnTo>
                  <a:pt x="27" y="722"/>
                </a:lnTo>
                <a:lnTo>
                  <a:pt x="20" y="731"/>
                </a:lnTo>
                <a:lnTo>
                  <a:pt x="14" y="741"/>
                </a:lnTo>
                <a:lnTo>
                  <a:pt x="9" y="751"/>
                </a:lnTo>
                <a:lnTo>
                  <a:pt x="6" y="762"/>
                </a:lnTo>
                <a:lnTo>
                  <a:pt x="2" y="773"/>
                </a:lnTo>
                <a:lnTo>
                  <a:pt x="0" y="784"/>
                </a:lnTo>
                <a:lnTo>
                  <a:pt x="0" y="797"/>
                </a:lnTo>
                <a:lnTo>
                  <a:pt x="0" y="1358"/>
                </a:lnTo>
                <a:lnTo>
                  <a:pt x="0" y="1358"/>
                </a:lnTo>
                <a:lnTo>
                  <a:pt x="0" y="1370"/>
                </a:lnTo>
                <a:lnTo>
                  <a:pt x="2" y="1382"/>
                </a:lnTo>
                <a:lnTo>
                  <a:pt x="6" y="1393"/>
                </a:lnTo>
                <a:lnTo>
                  <a:pt x="9" y="1404"/>
                </a:lnTo>
                <a:lnTo>
                  <a:pt x="14" y="1415"/>
                </a:lnTo>
                <a:lnTo>
                  <a:pt x="20" y="1424"/>
                </a:lnTo>
                <a:lnTo>
                  <a:pt x="27" y="1433"/>
                </a:lnTo>
                <a:lnTo>
                  <a:pt x="34" y="1441"/>
                </a:lnTo>
                <a:lnTo>
                  <a:pt x="43" y="1449"/>
                </a:lnTo>
                <a:lnTo>
                  <a:pt x="52" y="1456"/>
                </a:lnTo>
                <a:lnTo>
                  <a:pt x="62" y="1461"/>
                </a:lnTo>
                <a:lnTo>
                  <a:pt x="71" y="1467"/>
                </a:lnTo>
                <a:lnTo>
                  <a:pt x="82" y="1471"/>
                </a:lnTo>
                <a:lnTo>
                  <a:pt x="94" y="1473"/>
                </a:lnTo>
                <a:lnTo>
                  <a:pt x="105" y="1475"/>
                </a:lnTo>
                <a:lnTo>
                  <a:pt x="117" y="1475"/>
                </a:lnTo>
                <a:lnTo>
                  <a:pt x="1519" y="1475"/>
                </a:lnTo>
                <a:lnTo>
                  <a:pt x="1519" y="1475"/>
                </a:lnTo>
                <a:lnTo>
                  <a:pt x="1530" y="1475"/>
                </a:lnTo>
                <a:lnTo>
                  <a:pt x="1542" y="1473"/>
                </a:lnTo>
                <a:lnTo>
                  <a:pt x="1554" y="1471"/>
                </a:lnTo>
                <a:lnTo>
                  <a:pt x="1564" y="1467"/>
                </a:lnTo>
                <a:lnTo>
                  <a:pt x="1575" y="1461"/>
                </a:lnTo>
                <a:lnTo>
                  <a:pt x="1584" y="1456"/>
                </a:lnTo>
                <a:lnTo>
                  <a:pt x="1593" y="1449"/>
                </a:lnTo>
                <a:lnTo>
                  <a:pt x="1601" y="1441"/>
                </a:lnTo>
                <a:lnTo>
                  <a:pt x="1609" y="1433"/>
                </a:lnTo>
                <a:lnTo>
                  <a:pt x="1616" y="1424"/>
                </a:lnTo>
                <a:lnTo>
                  <a:pt x="1622" y="1415"/>
                </a:lnTo>
                <a:lnTo>
                  <a:pt x="1627" y="1404"/>
                </a:lnTo>
                <a:lnTo>
                  <a:pt x="1631" y="1393"/>
                </a:lnTo>
                <a:lnTo>
                  <a:pt x="1633" y="1382"/>
                </a:lnTo>
                <a:lnTo>
                  <a:pt x="1635" y="1370"/>
                </a:lnTo>
                <a:lnTo>
                  <a:pt x="1636" y="1358"/>
                </a:lnTo>
                <a:lnTo>
                  <a:pt x="1636" y="797"/>
                </a:lnTo>
                <a:lnTo>
                  <a:pt x="1636" y="797"/>
                </a:lnTo>
                <a:lnTo>
                  <a:pt x="1635" y="784"/>
                </a:lnTo>
                <a:lnTo>
                  <a:pt x="1633" y="773"/>
                </a:lnTo>
                <a:lnTo>
                  <a:pt x="1631" y="762"/>
                </a:lnTo>
                <a:lnTo>
                  <a:pt x="1627" y="751"/>
                </a:lnTo>
                <a:lnTo>
                  <a:pt x="1622" y="741"/>
                </a:lnTo>
                <a:lnTo>
                  <a:pt x="1616" y="731"/>
                </a:lnTo>
                <a:lnTo>
                  <a:pt x="1609" y="722"/>
                </a:lnTo>
                <a:lnTo>
                  <a:pt x="1601" y="713"/>
                </a:lnTo>
                <a:lnTo>
                  <a:pt x="1593" y="706"/>
                </a:lnTo>
                <a:lnTo>
                  <a:pt x="1584" y="699"/>
                </a:lnTo>
                <a:lnTo>
                  <a:pt x="1575" y="693"/>
                </a:lnTo>
                <a:lnTo>
                  <a:pt x="1564" y="689"/>
                </a:lnTo>
                <a:lnTo>
                  <a:pt x="1554" y="684"/>
                </a:lnTo>
                <a:lnTo>
                  <a:pt x="1542" y="681"/>
                </a:lnTo>
                <a:lnTo>
                  <a:pt x="1530" y="680"/>
                </a:lnTo>
                <a:lnTo>
                  <a:pt x="1519" y="679"/>
                </a:lnTo>
                <a:lnTo>
                  <a:pt x="1519" y="679"/>
                </a:lnTo>
                <a:close/>
                <a:moveTo>
                  <a:pt x="1211" y="811"/>
                </a:moveTo>
                <a:lnTo>
                  <a:pt x="1211" y="811"/>
                </a:lnTo>
                <a:lnTo>
                  <a:pt x="1211" y="808"/>
                </a:lnTo>
                <a:lnTo>
                  <a:pt x="1212" y="803"/>
                </a:lnTo>
                <a:lnTo>
                  <a:pt x="1214" y="800"/>
                </a:lnTo>
                <a:lnTo>
                  <a:pt x="1216" y="798"/>
                </a:lnTo>
                <a:lnTo>
                  <a:pt x="1219" y="796"/>
                </a:lnTo>
                <a:lnTo>
                  <a:pt x="1221" y="794"/>
                </a:lnTo>
                <a:lnTo>
                  <a:pt x="1226" y="793"/>
                </a:lnTo>
                <a:lnTo>
                  <a:pt x="1229" y="793"/>
                </a:lnTo>
                <a:lnTo>
                  <a:pt x="1323" y="793"/>
                </a:lnTo>
                <a:lnTo>
                  <a:pt x="1323" y="793"/>
                </a:lnTo>
                <a:lnTo>
                  <a:pt x="1327" y="793"/>
                </a:lnTo>
                <a:lnTo>
                  <a:pt x="1331" y="794"/>
                </a:lnTo>
                <a:lnTo>
                  <a:pt x="1334" y="796"/>
                </a:lnTo>
                <a:lnTo>
                  <a:pt x="1337" y="798"/>
                </a:lnTo>
                <a:lnTo>
                  <a:pt x="1339" y="800"/>
                </a:lnTo>
                <a:lnTo>
                  <a:pt x="1341" y="803"/>
                </a:lnTo>
                <a:lnTo>
                  <a:pt x="1342" y="808"/>
                </a:lnTo>
                <a:lnTo>
                  <a:pt x="1342" y="811"/>
                </a:lnTo>
                <a:lnTo>
                  <a:pt x="1342" y="905"/>
                </a:lnTo>
                <a:lnTo>
                  <a:pt x="1342" y="905"/>
                </a:lnTo>
                <a:lnTo>
                  <a:pt x="1342" y="909"/>
                </a:lnTo>
                <a:lnTo>
                  <a:pt x="1341" y="913"/>
                </a:lnTo>
                <a:lnTo>
                  <a:pt x="1339" y="916"/>
                </a:lnTo>
                <a:lnTo>
                  <a:pt x="1337" y="919"/>
                </a:lnTo>
                <a:lnTo>
                  <a:pt x="1334" y="921"/>
                </a:lnTo>
                <a:lnTo>
                  <a:pt x="1331" y="922"/>
                </a:lnTo>
                <a:lnTo>
                  <a:pt x="1327" y="923"/>
                </a:lnTo>
                <a:lnTo>
                  <a:pt x="1323" y="924"/>
                </a:lnTo>
                <a:lnTo>
                  <a:pt x="1229" y="924"/>
                </a:lnTo>
                <a:lnTo>
                  <a:pt x="1229" y="924"/>
                </a:lnTo>
                <a:lnTo>
                  <a:pt x="1226" y="923"/>
                </a:lnTo>
                <a:lnTo>
                  <a:pt x="1221" y="922"/>
                </a:lnTo>
                <a:lnTo>
                  <a:pt x="1219" y="921"/>
                </a:lnTo>
                <a:lnTo>
                  <a:pt x="1216" y="919"/>
                </a:lnTo>
                <a:lnTo>
                  <a:pt x="1214" y="916"/>
                </a:lnTo>
                <a:lnTo>
                  <a:pt x="1212" y="913"/>
                </a:lnTo>
                <a:lnTo>
                  <a:pt x="1211" y="909"/>
                </a:lnTo>
                <a:lnTo>
                  <a:pt x="1211" y="905"/>
                </a:lnTo>
                <a:lnTo>
                  <a:pt x="1211" y="811"/>
                </a:lnTo>
                <a:close/>
                <a:moveTo>
                  <a:pt x="843" y="812"/>
                </a:moveTo>
                <a:lnTo>
                  <a:pt x="843" y="812"/>
                </a:lnTo>
                <a:lnTo>
                  <a:pt x="843" y="809"/>
                </a:lnTo>
                <a:lnTo>
                  <a:pt x="844" y="804"/>
                </a:lnTo>
                <a:lnTo>
                  <a:pt x="847" y="801"/>
                </a:lnTo>
                <a:lnTo>
                  <a:pt x="849" y="799"/>
                </a:lnTo>
                <a:lnTo>
                  <a:pt x="852" y="797"/>
                </a:lnTo>
                <a:lnTo>
                  <a:pt x="855" y="795"/>
                </a:lnTo>
                <a:lnTo>
                  <a:pt x="858" y="794"/>
                </a:lnTo>
                <a:lnTo>
                  <a:pt x="862" y="794"/>
                </a:lnTo>
                <a:lnTo>
                  <a:pt x="957" y="794"/>
                </a:lnTo>
                <a:lnTo>
                  <a:pt x="957" y="794"/>
                </a:lnTo>
                <a:lnTo>
                  <a:pt x="960" y="794"/>
                </a:lnTo>
                <a:lnTo>
                  <a:pt x="964" y="795"/>
                </a:lnTo>
                <a:lnTo>
                  <a:pt x="968" y="797"/>
                </a:lnTo>
                <a:lnTo>
                  <a:pt x="970" y="799"/>
                </a:lnTo>
                <a:lnTo>
                  <a:pt x="972" y="801"/>
                </a:lnTo>
                <a:lnTo>
                  <a:pt x="974" y="804"/>
                </a:lnTo>
                <a:lnTo>
                  <a:pt x="975" y="809"/>
                </a:lnTo>
                <a:lnTo>
                  <a:pt x="975" y="812"/>
                </a:lnTo>
                <a:lnTo>
                  <a:pt x="975" y="906"/>
                </a:lnTo>
                <a:lnTo>
                  <a:pt x="975" y="906"/>
                </a:lnTo>
                <a:lnTo>
                  <a:pt x="975" y="910"/>
                </a:lnTo>
                <a:lnTo>
                  <a:pt x="974" y="914"/>
                </a:lnTo>
                <a:lnTo>
                  <a:pt x="972" y="917"/>
                </a:lnTo>
                <a:lnTo>
                  <a:pt x="970" y="920"/>
                </a:lnTo>
                <a:lnTo>
                  <a:pt x="968" y="922"/>
                </a:lnTo>
                <a:lnTo>
                  <a:pt x="964" y="924"/>
                </a:lnTo>
                <a:lnTo>
                  <a:pt x="960" y="925"/>
                </a:lnTo>
                <a:lnTo>
                  <a:pt x="957" y="925"/>
                </a:lnTo>
                <a:lnTo>
                  <a:pt x="862" y="925"/>
                </a:lnTo>
                <a:lnTo>
                  <a:pt x="862" y="925"/>
                </a:lnTo>
                <a:lnTo>
                  <a:pt x="858" y="925"/>
                </a:lnTo>
                <a:lnTo>
                  <a:pt x="855" y="924"/>
                </a:lnTo>
                <a:lnTo>
                  <a:pt x="852" y="922"/>
                </a:lnTo>
                <a:lnTo>
                  <a:pt x="849" y="920"/>
                </a:lnTo>
                <a:lnTo>
                  <a:pt x="847" y="917"/>
                </a:lnTo>
                <a:lnTo>
                  <a:pt x="844" y="914"/>
                </a:lnTo>
                <a:lnTo>
                  <a:pt x="843" y="910"/>
                </a:lnTo>
                <a:lnTo>
                  <a:pt x="843" y="906"/>
                </a:lnTo>
                <a:lnTo>
                  <a:pt x="843" y="812"/>
                </a:lnTo>
                <a:close/>
                <a:moveTo>
                  <a:pt x="843" y="1034"/>
                </a:moveTo>
                <a:lnTo>
                  <a:pt x="843" y="1034"/>
                </a:lnTo>
                <a:lnTo>
                  <a:pt x="843" y="1029"/>
                </a:lnTo>
                <a:lnTo>
                  <a:pt x="844" y="1026"/>
                </a:lnTo>
                <a:lnTo>
                  <a:pt x="847" y="1023"/>
                </a:lnTo>
                <a:lnTo>
                  <a:pt x="849" y="1020"/>
                </a:lnTo>
                <a:lnTo>
                  <a:pt x="852" y="1018"/>
                </a:lnTo>
                <a:lnTo>
                  <a:pt x="855" y="1016"/>
                </a:lnTo>
                <a:lnTo>
                  <a:pt x="858" y="1015"/>
                </a:lnTo>
                <a:lnTo>
                  <a:pt x="862" y="1015"/>
                </a:lnTo>
                <a:lnTo>
                  <a:pt x="957" y="1015"/>
                </a:lnTo>
                <a:lnTo>
                  <a:pt x="957" y="1015"/>
                </a:lnTo>
                <a:lnTo>
                  <a:pt x="960" y="1015"/>
                </a:lnTo>
                <a:lnTo>
                  <a:pt x="964" y="1016"/>
                </a:lnTo>
                <a:lnTo>
                  <a:pt x="968" y="1018"/>
                </a:lnTo>
                <a:lnTo>
                  <a:pt x="970" y="1020"/>
                </a:lnTo>
                <a:lnTo>
                  <a:pt x="972" y="1023"/>
                </a:lnTo>
                <a:lnTo>
                  <a:pt x="974" y="1026"/>
                </a:lnTo>
                <a:lnTo>
                  <a:pt x="975" y="1029"/>
                </a:lnTo>
                <a:lnTo>
                  <a:pt x="975" y="1034"/>
                </a:lnTo>
                <a:lnTo>
                  <a:pt x="975" y="1128"/>
                </a:lnTo>
                <a:lnTo>
                  <a:pt x="975" y="1128"/>
                </a:lnTo>
                <a:lnTo>
                  <a:pt x="975" y="1131"/>
                </a:lnTo>
                <a:lnTo>
                  <a:pt x="974" y="1134"/>
                </a:lnTo>
                <a:lnTo>
                  <a:pt x="972" y="1138"/>
                </a:lnTo>
                <a:lnTo>
                  <a:pt x="970" y="1141"/>
                </a:lnTo>
                <a:lnTo>
                  <a:pt x="968" y="1143"/>
                </a:lnTo>
                <a:lnTo>
                  <a:pt x="964" y="1145"/>
                </a:lnTo>
                <a:lnTo>
                  <a:pt x="960" y="1146"/>
                </a:lnTo>
                <a:lnTo>
                  <a:pt x="957" y="1146"/>
                </a:lnTo>
                <a:lnTo>
                  <a:pt x="862" y="1146"/>
                </a:lnTo>
                <a:lnTo>
                  <a:pt x="862" y="1146"/>
                </a:lnTo>
                <a:lnTo>
                  <a:pt x="858" y="1146"/>
                </a:lnTo>
                <a:lnTo>
                  <a:pt x="855" y="1145"/>
                </a:lnTo>
                <a:lnTo>
                  <a:pt x="852" y="1143"/>
                </a:lnTo>
                <a:lnTo>
                  <a:pt x="849" y="1141"/>
                </a:lnTo>
                <a:lnTo>
                  <a:pt x="847" y="1138"/>
                </a:lnTo>
                <a:lnTo>
                  <a:pt x="844" y="1134"/>
                </a:lnTo>
                <a:lnTo>
                  <a:pt x="843" y="1131"/>
                </a:lnTo>
                <a:lnTo>
                  <a:pt x="843" y="1128"/>
                </a:lnTo>
                <a:lnTo>
                  <a:pt x="843" y="1034"/>
                </a:lnTo>
                <a:close/>
                <a:moveTo>
                  <a:pt x="661" y="812"/>
                </a:moveTo>
                <a:lnTo>
                  <a:pt x="661" y="812"/>
                </a:lnTo>
                <a:lnTo>
                  <a:pt x="662" y="809"/>
                </a:lnTo>
                <a:lnTo>
                  <a:pt x="663" y="804"/>
                </a:lnTo>
                <a:lnTo>
                  <a:pt x="664" y="801"/>
                </a:lnTo>
                <a:lnTo>
                  <a:pt x="666" y="799"/>
                </a:lnTo>
                <a:lnTo>
                  <a:pt x="669" y="797"/>
                </a:lnTo>
                <a:lnTo>
                  <a:pt x="672" y="795"/>
                </a:lnTo>
                <a:lnTo>
                  <a:pt x="676" y="794"/>
                </a:lnTo>
                <a:lnTo>
                  <a:pt x="680" y="794"/>
                </a:lnTo>
                <a:lnTo>
                  <a:pt x="774" y="794"/>
                </a:lnTo>
                <a:lnTo>
                  <a:pt x="774" y="794"/>
                </a:lnTo>
                <a:lnTo>
                  <a:pt x="777" y="794"/>
                </a:lnTo>
                <a:lnTo>
                  <a:pt x="782" y="795"/>
                </a:lnTo>
                <a:lnTo>
                  <a:pt x="785" y="797"/>
                </a:lnTo>
                <a:lnTo>
                  <a:pt x="787" y="799"/>
                </a:lnTo>
                <a:lnTo>
                  <a:pt x="789" y="801"/>
                </a:lnTo>
                <a:lnTo>
                  <a:pt x="791" y="804"/>
                </a:lnTo>
                <a:lnTo>
                  <a:pt x="792" y="809"/>
                </a:lnTo>
                <a:lnTo>
                  <a:pt x="792" y="812"/>
                </a:lnTo>
                <a:lnTo>
                  <a:pt x="792" y="906"/>
                </a:lnTo>
                <a:lnTo>
                  <a:pt x="792" y="906"/>
                </a:lnTo>
                <a:lnTo>
                  <a:pt x="792" y="910"/>
                </a:lnTo>
                <a:lnTo>
                  <a:pt x="791" y="914"/>
                </a:lnTo>
                <a:lnTo>
                  <a:pt x="789" y="917"/>
                </a:lnTo>
                <a:lnTo>
                  <a:pt x="787" y="920"/>
                </a:lnTo>
                <a:lnTo>
                  <a:pt x="785" y="922"/>
                </a:lnTo>
                <a:lnTo>
                  <a:pt x="782" y="924"/>
                </a:lnTo>
                <a:lnTo>
                  <a:pt x="777" y="925"/>
                </a:lnTo>
                <a:lnTo>
                  <a:pt x="774" y="925"/>
                </a:lnTo>
                <a:lnTo>
                  <a:pt x="680" y="925"/>
                </a:lnTo>
                <a:lnTo>
                  <a:pt x="680" y="925"/>
                </a:lnTo>
                <a:lnTo>
                  <a:pt x="676" y="925"/>
                </a:lnTo>
                <a:lnTo>
                  <a:pt x="672" y="924"/>
                </a:lnTo>
                <a:lnTo>
                  <a:pt x="669" y="922"/>
                </a:lnTo>
                <a:lnTo>
                  <a:pt x="666" y="920"/>
                </a:lnTo>
                <a:lnTo>
                  <a:pt x="664" y="917"/>
                </a:lnTo>
                <a:lnTo>
                  <a:pt x="663" y="914"/>
                </a:lnTo>
                <a:lnTo>
                  <a:pt x="662" y="910"/>
                </a:lnTo>
                <a:lnTo>
                  <a:pt x="661" y="906"/>
                </a:lnTo>
                <a:lnTo>
                  <a:pt x="661" y="812"/>
                </a:lnTo>
                <a:close/>
                <a:moveTo>
                  <a:pt x="661" y="1034"/>
                </a:moveTo>
                <a:lnTo>
                  <a:pt x="661" y="1034"/>
                </a:lnTo>
                <a:lnTo>
                  <a:pt x="662" y="1029"/>
                </a:lnTo>
                <a:lnTo>
                  <a:pt x="663" y="1026"/>
                </a:lnTo>
                <a:lnTo>
                  <a:pt x="664" y="1023"/>
                </a:lnTo>
                <a:lnTo>
                  <a:pt x="666" y="1020"/>
                </a:lnTo>
                <a:lnTo>
                  <a:pt x="669" y="1018"/>
                </a:lnTo>
                <a:lnTo>
                  <a:pt x="672" y="1016"/>
                </a:lnTo>
                <a:lnTo>
                  <a:pt x="676" y="1015"/>
                </a:lnTo>
                <a:lnTo>
                  <a:pt x="680" y="1015"/>
                </a:lnTo>
                <a:lnTo>
                  <a:pt x="774" y="1015"/>
                </a:lnTo>
                <a:lnTo>
                  <a:pt x="774" y="1015"/>
                </a:lnTo>
                <a:lnTo>
                  <a:pt x="777" y="1015"/>
                </a:lnTo>
                <a:lnTo>
                  <a:pt x="782" y="1016"/>
                </a:lnTo>
                <a:lnTo>
                  <a:pt x="785" y="1018"/>
                </a:lnTo>
                <a:lnTo>
                  <a:pt x="787" y="1020"/>
                </a:lnTo>
                <a:lnTo>
                  <a:pt x="789" y="1023"/>
                </a:lnTo>
                <a:lnTo>
                  <a:pt x="791" y="1026"/>
                </a:lnTo>
                <a:lnTo>
                  <a:pt x="792" y="1029"/>
                </a:lnTo>
                <a:lnTo>
                  <a:pt x="792" y="1034"/>
                </a:lnTo>
                <a:lnTo>
                  <a:pt x="792" y="1128"/>
                </a:lnTo>
                <a:lnTo>
                  <a:pt x="792" y="1128"/>
                </a:lnTo>
                <a:lnTo>
                  <a:pt x="792" y="1131"/>
                </a:lnTo>
                <a:lnTo>
                  <a:pt x="791" y="1134"/>
                </a:lnTo>
                <a:lnTo>
                  <a:pt x="789" y="1138"/>
                </a:lnTo>
                <a:lnTo>
                  <a:pt x="787" y="1141"/>
                </a:lnTo>
                <a:lnTo>
                  <a:pt x="785" y="1143"/>
                </a:lnTo>
                <a:lnTo>
                  <a:pt x="782" y="1145"/>
                </a:lnTo>
                <a:lnTo>
                  <a:pt x="777" y="1146"/>
                </a:lnTo>
                <a:lnTo>
                  <a:pt x="774" y="1146"/>
                </a:lnTo>
                <a:lnTo>
                  <a:pt x="680" y="1146"/>
                </a:lnTo>
                <a:lnTo>
                  <a:pt x="680" y="1146"/>
                </a:lnTo>
                <a:lnTo>
                  <a:pt x="676" y="1146"/>
                </a:lnTo>
                <a:lnTo>
                  <a:pt x="672" y="1145"/>
                </a:lnTo>
                <a:lnTo>
                  <a:pt x="669" y="1143"/>
                </a:lnTo>
                <a:lnTo>
                  <a:pt x="666" y="1141"/>
                </a:lnTo>
                <a:lnTo>
                  <a:pt x="664" y="1138"/>
                </a:lnTo>
                <a:lnTo>
                  <a:pt x="663" y="1134"/>
                </a:lnTo>
                <a:lnTo>
                  <a:pt x="662" y="1131"/>
                </a:lnTo>
                <a:lnTo>
                  <a:pt x="661" y="1128"/>
                </a:lnTo>
                <a:lnTo>
                  <a:pt x="661" y="1034"/>
                </a:lnTo>
                <a:close/>
                <a:moveTo>
                  <a:pt x="482" y="812"/>
                </a:moveTo>
                <a:lnTo>
                  <a:pt x="482" y="812"/>
                </a:lnTo>
                <a:lnTo>
                  <a:pt x="482" y="809"/>
                </a:lnTo>
                <a:lnTo>
                  <a:pt x="483" y="804"/>
                </a:lnTo>
                <a:lnTo>
                  <a:pt x="486" y="801"/>
                </a:lnTo>
                <a:lnTo>
                  <a:pt x="488" y="799"/>
                </a:lnTo>
                <a:lnTo>
                  <a:pt x="490" y="797"/>
                </a:lnTo>
                <a:lnTo>
                  <a:pt x="493" y="795"/>
                </a:lnTo>
                <a:lnTo>
                  <a:pt x="497" y="794"/>
                </a:lnTo>
                <a:lnTo>
                  <a:pt x="500" y="794"/>
                </a:lnTo>
                <a:lnTo>
                  <a:pt x="595" y="794"/>
                </a:lnTo>
                <a:lnTo>
                  <a:pt x="595" y="794"/>
                </a:lnTo>
                <a:lnTo>
                  <a:pt x="599" y="794"/>
                </a:lnTo>
                <a:lnTo>
                  <a:pt x="602" y="795"/>
                </a:lnTo>
                <a:lnTo>
                  <a:pt x="605" y="797"/>
                </a:lnTo>
                <a:lnTo>
                  <a:pt x="609" y="799"/>
                </a:lnTo>
                <a:lnTo>
                  <a:pt x="611" y="801"/>
                </a:lnTo>
                <a:lnTo>
                  <a:pt x="612" y="804"/>
                </a:lnTo>
                <a:lnTo>
                  <a:pt x="613" y="809"/>
                </a:lnTo>
                <a:lnTo>
                  <a:pt x="614" y="812"/>
                </a:lnTo>
                <a:lnTo>
                  <a:pt x="614" y="906"/>
                </a:lnTo>
                <a:lnTo>
                  <a:pt x="614" y="906"/>
                </a:lnTo>
                <a:lnTo>
                  <a:pt x="613" y="910"/>
                </a:lnTo>
                <a:lnTo>
                  <a:pt x="612" y="914"/>
                </a:lnTo>
                <a:lnTo>
                  <a:pt x="611" y="917"/>
                </a:lnTo>
                <a:lnTo>
                  <a:pt x="609" y="920"/>
                </a:lnTo>
                <a:lnTo>
                  <a:pt x="605" y="922"/>
                </a:lnTo>
                <a:lnTo>
                  <a:pt x="602" y="924"/>
                </a:lnTo>
                <a:lnTo>
                  <a:pt x="599" y="925"/>
                </a:lnTo>
                <a:lnTo>
                  <a:pt x="595" y="925"/>
                </a:lnTo>
                <a:lnTo>
                  <a:pt x="500" y="925"/>
                </a:lnTo>
                <a:lnTo>
                  <a:pt x="500" y="925"/>
                </a:lnTo>
                <a:lnTo>
                  <a:pt x="497" y="925"/>
                </a:lnTo>
                <a:lnTo>
                  <a:pt x="493" y="924"/>
                </a:lnTo>
                <a:lnTo>
                  <a:pt x="490" y="922"/>
                </a:lnTo>
                <a:lnTo>
                  <a:pt x="488" y="920"/>
                </a:lnTo>
                <a:lnTo>
                  <a:pt x="486" y="917"/>
                </a:lnTo>
                <a:lnTo>
                  <a:pt x="483" y="914"/>
                </a:lnTo>
                <a:lnTo>
                  <a:pt x="482" y="910"/>
                </a:lnTo>
                <a:lnTo>
                  <a:pt x="482" y="906"/>
                </a:lnTo>
                <a:lnTo>
                  <a:pt x="482" y="812"/>
                </a:lnTo>
                <a:close/>
                <a:moveTo>
                  <a:pt x="482" y="1034"/>
                </a:moveTo>
                <a:lnTo>
                  <a:pt x="482" y="1034"/>
                </a:lnTo>
                <a:lnTo>
                  <a:pt x="482" y="1029"/>
                </a:lnTo>
                <a:lnTo>
                  <a:pt x="483" y="1026"/>
                </a:lnTo>
                <a:lnTo>
                  <a:pt x="486" y="1023"/>
                </a:lnTo>
                <a:lnTo>
                  <a:pt x="488" y="1020"/>
                </a:lnTo>
                <a:lnTo>
                  <a:pt x="490" y="1018"/>
                </a:lnTo>
                <a:lnTo>
                  <a:pt x="493" y="1016"/>
                </a:lnTo>
                <a:lnTo>
                  <a:pt x="497" y="1015"/>
                </a:lnTo>
                <a:lnTo>
                  <a:pt x="500" y="1015"/>
                </a:lnTo>
                <a:lnTo>
                  <a:pt x="595" y="1015"/>
                </a:lnTo>
                <a:lnTo>
                  <a:pt x="595" y="1015"/>
                </a:lnTo>
                <a:lnTo>
                  <a:pt x="599" y="1015"/>
                </a:lnTo>
                <a:lnTo>
                  <a:pt x="602" y="1016"/>
                </a:lnTo>
                <a:lnTo>
                  <a:pt x="605" y="1018"/>
                </a:lnTo>
                <a:lnTo>
                  <a:pt x="609" y="1020"/>
                </a:lnTo>
                <a:lnTo>
                  <a:pt x="611" y="1023"/>
                </a:lnTo>
                <a:lnTo>
                  <a:pt x="612" y="1026"/>
                </a:lnTo>
                <a:lnTo>
                  <a:pt x="613" y="1029"/>
                </a:lnTo>
                <a:lnTo>
                  <a:pt x="614" y="1034"/>
                </a:lnTo>
                <a:lnTo>
                  <a:pt x="614" y="1128"/>
                </a:lnTo>
                <a:lnTo>
                  <a:pt x="614" y="1128"/>
                </a:lnTo>
                <a:lnTo>
                  <a:pt x="613" y="1131"/>
                </a:lnTo>
                <a:lnTo>
                  <a:pt x="612" y="1134"/>
                </a:lnTo>
                <a:lnTo>
                  <a:pt x="611" y="1138"/>
                </a:lnTo>
                <a:lnTo>
                  <a:pt x="609" y="1141"/>
                </a:lnTo>
                <a:lnTo>
                  <a:pt x="605" y="1143"/>
                </a:lnTo>
                <a:lnTo>
                  <a:pt x="602" y="1145"/>
                </a:lnTo>
                <a:lnTo>
                  <a:pt x="599" y="1146"/>
                </a:lnTo>
                <a:lnTo>
                  <a:pt x="595" y="1146"/>
                </a:lnTo>
                <a:lnTo>
                  <a:pt x="500" y="1146"/>
                </a:lnTo>
                <a:lnTo>
                  <a:pt x="500" y="1146"/>
                </a:lnTo>
                <a:lnTo>
                  <a:pt x="497" y="1146"/>
                </a:lnTo>
                <a:lnTo>
                  <a:pt x="493" y="1145"/>
                </a:lnTo>
                <a:lnTo>
                  <a:pt x="490" y="1143"/>
                </a:lnTo>
                <a:lnTo>
                  <a:pt x="488" y="1141"/>
                </a:lnTo>
                <a:lnTo>
                  <a:pt x="486" y="1138"/>
                </a:lnTo>
                <a:lnTo>
                  <a:pt x="483" y="1134"/>
                </a:lnTo>
                <a:lnTo>
                  <a:pt x="482" y="1131"/>
                </a:lnTo>
                <a:lnTo>
                  <a:pt x="482" y="1128"/>
                </a:lnTo>
                <a:lnTo>
                  <a:pt x="482" y="1034"/>
                </a:lnTo>
                <a:close/>
                <a:moveTo>
                  <a:pt x="300" y="812"/>
                </a:moveTo>
                <a:lnTo>
                  <a:pt x="300" y="812"/>
                </a:lnTo>
                <a:lnTo>
                  <a:pt x="300" y="809"/>
                </a:lnTo>
                <a:lnTo>
                  <a:pt x="301" y="804"/>
                </a:lnTo>
                <a:lnTo>
                  <a:pt x="303" y="801"/>
                </a:lnTo>
                <a:lnTo>
                  <a:pt x="305" y="799"/>
                </a:lnTo>
                <a:lnTo>
                  <a:pt x="307" y="797"/>
                </a:lnTo>
                <a:lnTo>
                  <a:pt x="310" y="795"/>
                </a:lnTo>
                <a:lnTo>
                  <a:pt x="315" y="794"/>
                </a:lnTo>
                <a:lnTo>
                  <a:pt x="318" y="794"/>
                </a:lnTo>
                <a:lnTo>
                  <a:pt x="412" y="794"/>
                </a:lnTo>
                <a:lnTo>
                  <a:pt x="412" y="794"/>
                </a:lnTo>
                <a:lnTo>
                  <a:pt x="416" y="794"/>
                </a:lnTo>
                <a:lnTo>
                  <a:pt x="420" y="795"/>
                </a:lnTo>
                <a:lnTo>
                  <a:pt x="423" y="797"/>
                </a:lnTo>
                <a:lnTo>
                  <a:pt x="426" y="799"/>
                </a:lnTo>
                <a:lnTo>
                  <a:pt x="428" y="801"/>
                </a:lnTo>
                <a:lnTo>
                  <a:pt x="430" y="804"/>
                </a:lnTo>
                <a:lnTo>
                  <a:pt x="431" y="809"/>
                </a:lnTo>
                <a:lnTo>
                  <a:pt x="431" y="812"/>
                </a:lnTo>
                <a:lnTo>
                  <a:pt x="431" y="906"/>
                </a:lnTo>
                <a:lnTo>
                  <a:pt x="431" y="906"/>
                </a:lnTo>
                <a:lnTo>
                  <a:pt x="431" y="910"/>
                </a:lnTo>
                <a:lnTo>
                  <a:pt x="430" y="914"/>
                </a:lnTo>
                <a:lnTo>
                  <a:pt x="428" y="917"/>
                </a:lnTo>
                <a:lnTo>
                  <a:pt x="426" y="920"/>
                </a:lnTo>
                <a:lnTo>
                  <a:pt x="423" y="922"/>
                </a:lnTo>
                <a:lnTo>
                  <a:pt x="420" y="924"/>
                </a:lnTo>
                <a:lnTo>
                  <a:pt x="416" y="925"/>
                </a:lnTo>
                <a:lnTo>
                  <a:pt x="412" y="925"/>
                </a:lnTo>
                <a:lnTo>
                  <a:pt x="318" y="925"/>
                </a:lnTo>
                <a:lnTo>
                  <a:pt x="318" y="925"/>
                </a:lnTo>
                <a:lnTo>
                  <a:pt x="315" y="925"/>
                </a:lnTo>
                <a:lnTo>
                  <a:pt x="310" y="924"/>
                </a:lnTo>
                <a:lnTo>
                  <a:pt x="307" y="922"/>
                </a:lnTo>
                <a:lnTo>
                  <a:pt x="305" y="920"/>
                </a:lnTo>
                <a:lnTo>
                  <a:pt x="303" y="917"/>
                </a:lnTo>
                <a:lnTo>
                  <a:pt x="301" y="914"/>
                </a:lnTo>
                <a:lnTo>
                  <a:pt x="300" y="910"/>
                </a:lnTo>
                <a:lnTo>
                  <a:pt x="300" y="906"/>
                </a:lnTo>
                <a:lnTo>
                  <a:pt x="300" y="812"/>
                </a:lnTo>
                <a:close/>
                <a:moveTo>
                  <a:pt x="300" y="1034"/>
                </a:moveTo>
                <a:lnTo>
                  <a:pt x="300" y="1034"/>
                </a:lnTo>
                <a:lnTo>
                  <a:pt x="300" y="1029"/>
                </a:lnTo>
                <a:lnTo>
                  <a:pt x="301" y="1026"/>
                </a:lnTo>
                <a:lnTo>
                  <a:pt x="303" y="1023"/>
                </a:lnTo>
                <a:lnTo>
                  <a:pt x="305" y="1020"/>
                </a:lnTo>
                <a:lnTo>
                  <a:pt x="307" y="1018"/>
                </a:lnTo>
                <a:lnTo>
                  <a:pt x="310" y="1016"/>
                </a:lnTo>
                <a:lnTo>
                  <a:pt x="315" y="1015"/>
                </a:lnTo>
                <a:lnTo>
                  <a:pt x="318" y="1015"/>
                </a:lnTo>
                <a:lnTo>
                  <a:pt x="412" y="1015"/>
                </a:lnTo>
                <a:lnTo>
                  <a:pt x="412" y="1015"/>
                </a:lnTo>
                <a:lnTo>
                  <a:pt x="416" y="1015"/>
                </a:lnTo>
                <a:lnTo>
                  <a:pt x="420" y="1016"/>
                </a:lnTo>
                <a:lnTo>
                  <a:pt x="423" y="1018"/>
                </a:lnTo>
                <a:lnTo>
                  <a:pt x="426" y="1020"/>
                </a:lnTo>
                <a:lnTo>
                  <a:pt x="428" y="1023"/>
                </a:lnTo>
                <a:lnTo>
                  <a:pt x="430" y="1026"/>
                </a:lnTo>
                <a:lnTo>
                  <a:pt x="431" y="1029"/>
                </a:lnTo>
                <a:lnTo>
                  <a:pt x="431" y="1034"/>
                </a:lnTo>
                <a:lnTo>
                  <a:pt x="431" y="1128"/>
                </a:lnTo>
                <a:lnTo>
                  <a:pt x="431" y="1128"/>
                </a:lnTo>
                <a:lnTo>
                  <a:pt x="431" y="1131"/>
                </a:lnTo>
                <a:lnTo>
                  <a:pt x="430" y="1134"/>
                </a:lnTo>
                <a:lnTo>
                  <a:pt x="428" y="1138"/>
                </a:lnTo>
                <a:lnTo>
                  <a:pt x="426" y="1141"/>
                </a:lnTo>
                <a:lnTo>
                  <a:pt x="423" y="1143"/>
                </a:lnTo>
                <a:lnTo>
                  <a:pt x="420" y="1145"/>
                </a:lnTo>
                <a:lnTo>
                  <a:pt x="416" y="1146"/>
                </a:lnTo>
                <a:lnTo>
                  <a:pt x="412" y="1146"/>
                </a:lnTo>
                <a:lnTo>
                  <a:pt x="318" y="1146"/>
                </a:lnTo>
                <a:lnTo>
                  <a:pt x="318" y="1146"/>
                </a:lnTo>
                <a:lnTo>
                  <a:pt x="315" y="1146"/>
                </a:lnTo>
                <a:lnTo>
                  <a:pt x="310" y="1145"/>
                </a:lnTo>
                <a:lnTo>
                  <a:pt x="307" y="1143"/>
                </a:lnTo>
                <a:lnTo>
                  <a:pt x="305" y="1141"/>
                </a:lnTo>
                <a:lnTo>
                  <a:pt x="303" y="1138"/>
                </a:lnTo>
                <a:lnTo>
                  <a:pt x="301" y="1134"/>
                </a:lnTo>
                <a:lnTo>
                  <a:pt x="300" y="1131"/>
                </a:lnTo>
                <a:lnTo>
                  <a:pt x="300" y="1128"/>
                </a:lnTo>
                <a:lnTo>
                  <a:pt x="300" y="1034"/>
                </a:lnTo>
                <a:close/>
                <a:moveTo>
                  <a:pt x="239" y="1351"/>
                </a:moveTo>
                <a:lnTo>
                  <a:pt x="239" y="1351"/>
                </a:lnTo>
                <a:lnTo>
                  <a:pt x="238" y="1355"/>
                </a:lnTo>
                <a:lnTo>
                  <a:pt x="237" y="1358"/>
                </a:lnTo>
                <a:lnTo>
                  <a:pt x="236" y="1362"/>
                </a:lnTo>
                <a:lnTo>
                  <a:pt x="233" y="1365"/>
                </a:lnTo>
                <a:lnTo>
                  <a:pt x="231" y="1367"/>
                </a:lnTo>
                <a:lnTo>
                  <a:pt x="227" y="1368"/>
                </a:lnTo>
                <a:lnTo>
                  <a:pt x="224" y="1369"/>
                </a:lnTo>
                <a:lnTo>
                  <a:pt x="220" y="1370"/>
                </a:lnTo>
                <a:lnTo>
                  <a:pt x="126" y="1370"/>
                </a:lnTo>
                <a:lnTo>
                  <a:pt x="126" y="1370"/>
                </a:lnTo>
                <a:lnTo>
                  <a:pt x="121" y="1369"/>
                </a:lnTo>
                <a:lnTo>
                  <a:pt x="118" y="1368"/>
                </a:lnTo>
                <a:lnTo>
                  <a:pt x="115" y="1367"/>
                </a:lnTo>
                <a:lnTo>
                  <a:pt x="113" y="1365"/>
                </a:lnTo>
                <a:lnTo>
                  <a:pt x="110" y="1362"/>
                </a:lnTo>
                <a:lnTo>
                  <a:pt x="109" y="1358"/>
                </a:lnTo>
                <a:lnTo>
                  <a:pt x="108" y="1355"/>
                </a:lnTo>
                <a:lnTo>
                  <a:pt x="106" y="1351"/>
                </a:lnTo>
                <a:lnTo>
                  <a:pt x="106" y="1257"/>
                </a:lnTo>
                <a:lnTo>
                  <a:pt x="106" y="1257"/>
                </a:lnTo>
                <a:lnTo>
                  <a:pt x="108" y="1252"/>
                </a:lnTo>
                <a:lnTo>
                  <a:pt x="109" y="1249"/>
                </a:lnTo>
                <a:lnTo>
                  <a:pt x="110" y="1246"/>
                </a:lnTo>
                <a:lnTo>
                  <a:pt x="113" y="1244"/>
                </a:lnTo>
                <a:lnTo>
                  <a:pt x="115" y="1241"/>
                </a:lnTo>
                <a:lnTo>
                  <a:pt x="118" y="1240"/>
                </a:lnTo>
                <a:lnTo>
                  <a:pt x="121" y="1238"/>
                </a:lnTo>
                <a:lnTo>
                  <a:pt x="126" y="1238"/>
                </a:lnTo>
                <a:lnTo>
                  <a:pt x="220" y="1238"/>
                </a:lnTo>
                <a:lnTo>
                  <a:pt x="220" y="1238"/>
                </a:lnTo>
                <a:lnTo>
                  <a:pt x="224" y="1238"/>
                </a:lnTo>
                <a:lnTo>
                  <a:pt x="227" y="1240"/>
                </a:lnTo>
                <a:lnTo>
                  <a:pt x="231" y="1241"/>
                </a:lnTo>
                <a:lnTo>
                  <a:pt x="233" y="1244"/>
                </a:lnTo>
                <a:lnTo>
                  <a:pt x="236" y="1246"/>
                </a:lnTo>
                <a:lnTo>
                  <a:pt x="237" y="1249"/>
                </a:lnTo>
                <a:lnTo>
                  <a:pt x="238" y="1252"/>
                </a:lnTo>
                <a:lnTo>
                  <a:pt x="239" y="1257"/>
                </a:lnTo>
                <a:lnTo>
                  <a:pt x="239" y="1351"/>
                </a:lnTo>
                <a:close/>
                <a:moveTo>
                  <a:pt x="239" y="1128"/>
                </a:moveTo>
                <a:lnTo>
                  <a:pt x="239" y="1128"/>
                </a:lnTo>
                <a:lnTo>
                  <a:pt x="238" y="1131"/>
                </a:lnTo>
                <a:lnTo>
                  <a:pt x="237" y="1134"/>
                </a:lnTo>
                <a:lnTo>
                  <a:pt x="236" y="1138"/>
                </a:lnTo>
                <a:lnTo>
                  <a:pt x="233" y="1141"/>
                </a:lnTo>
                <a:lnTo>
                  <a:pt x="231" y="1143"/>
                </a:lnTo>
                <a:lnTo>
                  <a:pt x="227" y="1145"/>
                </a:lnTo>
                <a:lnTo>
                  <a:pt x="224" y="1146"/>
                </a:lnTo>
                <a:lnTo>
                  <a:pt x="220" y="1146"/>
                </a:lnTo>
                <a:lnTo>
                  <a:pt x="126" y="1146"/>
                </a:lnTo>
                <a:lnTo>
                  <a:pt x="126" y="1146"/>
                </a:lnTo>
                <a:lnTo>
                  <a:pt x="121" y="1146"/>
                </a:lnTo>
                <a:lnTo>
                  <a:pt x="118" y="1145"/>
                </a:lnTo>
                <a:lnTo>
                  <a:pt x="115" y="1143"/>
                </a:lnTo>
                <a:lnTo>
                  <a:pt x="113" y="1141"/>
                </a:lnTo>
                <a:lnTo>
                  <a:pt x="110" y="1138"/>
                </a:lnTo>
                <a:lnTo>
                  <a:pt x="109" y="1134"/>
                </a:lnTo>
                <a:lnTo>
                  <a:pt x="108" y="1131"/>
                </a:lnTo>
                <a:lnTo>
                  <a:pt x="106" y="1128"/>
                </a:lnTo>
                <a:lnTo>
                  <a:pt x="106" y="1034"/>
                </a:lnTo>
                <a:lnTo>
                  <a:pt x="106" y="1034"/>
                </a:lnTo>
                <a:lnTo>
                  <a:pt x="108" y="1029"/>
                </a:lnTo>
                <a:lnTo>
                  <a:pt x="109" y="1026"/>
                </a:lnTo>
                <a:lnTo>
                  <a:pt x="110" y="1023"/>
                </a:lnTo>
                <a:lnTo>
                  <a:pt x="113" y="1020"/>
                </a:lnTo>
                <a:lnTo>
                  <a:pt x="115" y="1018"/>
                </a:lnTo>
                <a:lnTo>
                  <a:pt x="118" y="1016"/>
                </a:lnTo>
                <a:lnTo>
                  <a:pt x="121" y="1015"/>
                </a:lnTo>
                <a:lnTo>
                  <a:pt x="126" y="1015"/>
                </a:lnTo>
                <a:lnTo>
                  <a:pt x="220" y="1015"/>
                </a:lnTo>
                <a:lnTo>
                  <a:pt x="220" y="1015"/>
                </a:lnTo>
                <a:lnTo>
                  <a:pt x="224" y="1015"/>
                </a:lnTo>
                <a:lnTo>
                  <a:pt x="227" y="1016"/>
                </a:lnTo>
                <a:lnTo>
                  <a:pt x="231" y="1018"/>
                </a:lnTo>
                <a:lnTo>
                  <a:pt x="233" y="1020"/>
                </a:lnTo>
                <a:lnTo>
                  <a:pt x="236" y="1023"/>
                </a:lnTo>
                <a:lnTo>
                  <a:pt x="237" y="1026"/>
                </a:lnTo>
                <a:lnTo>
                  <a:pt x="238" y="1029"/>
                </a:lnTo>
                <a:lnTo>
                  <a:pt x="239" y="1034"/>
                </a:lnTo>
                <a:lnTo>
                  <a:pt x="239" y="1128"/>
                </a:lnTo>
                <a:close/>
                <a:moveTo>
                  <a:pt x="239" y="906"/>
                </a:moveTo>
                <a:lnTo>
                  <a:pt x="239" y="906"/>
                </a:lnTo>
                <a:lnTo>
                  <a:pt x="238" y="910"/>
                </a:lnTo>
                <a:lnTo>
                  <a:pt x="237" y="914"/>
                </a:lnTo>
                <a:lnTo>
                  <a:pt x="236" y="917"/>
                </a:lnTo>
                <a:lnTo>
                  <a:pt x="233" y="920"/>
                </a:lnTo>
                <a:lnTo>
                  <a:pt x="231" y="922"/>
                </a:lnTo>
                <a:lnTo>
                  <a:pt x="227" y="924"/>
                </a:lnTo>
                <a:lnTo>
                  <a:pt x="224" y="925"/>
                </a:lnTo>
                <a:lnTo>
                  <a:pt x="220" y="925"/>
                </a:lnTo>
                <a:lnTo>
                  <a:pt x="126" y="925"/>
                </a:lnTo>
                <a:lnTo>
                  <a:pt x="126" y="925"/>
                </a:lnTo>
                <a:lnTo>
                  <a:pt x="121" y="925"/>
                </a:lnTo>
                <a:lnTo>
                  <a:pt x="118" y="924"/>
                </a:lnTo>
                <a:lnTo>
                  <a:pt x="115" y="922"/>
                </a:lnTo>
                <a:lnTo>
                  <a:pt x="113" y="920"/>
                </a:lnTo>
                <a:lnTo>
                  <a:pt x="110" y="917"/>
                </a:lnTo>
                <a:lnTo>
                  <a:pt x="109" y="914"/>
                </a:lnTo>
                <a:lnTo>
                  <a:pt x="108" y="910"/>
                </a:lnTo>
                <a:lnTo>
                  <a:pt x="106" y="906"/>
                </a:lnTo>
                <a:lnTo>
                  <a:pt x="106" y="812"/>
                </a:lnTo>
                <a:lnTo>
                  <a:pt x="106" y="812"/>
                </a:lnTo>
                <a:lnTo>
                  <a:pt x="108" y="809"/>
                </a:lnTo>
                <a:lnTo>
                  <a:pt x="109" y="804"/>
                </a:lnTo>
                <a:lnTo>
                  <a:pt x="110" y="801"/>
                </a:lnTo>
                <a:lnTo>
                  <a:pt x="113" y="799"/>
                </a:lnTo>
                <a:lnTo>
                  <a:pt x="115" y="797"/>
                </a:lnTo>
                <a:lnTo>
                  <a:pt x="118" y="795"/>
                </a:lnTo>
                <a:lnTo>
                  <a:pt x="121" y="794"/>
                </a:lnTo>
                <a:lnTo>
                  <a:pt x="126" y="794"/>
                </a:lnTo>
                <a:lnTo>
                  <a:pt x="220" y="794"/>
                </a:lnTo>
                <a:lnTo>
                  <a:pt x="220" y="794"/>
                </a:lnTo>
                <a:lnTo>
                  <a:pt x="224" y="794"/>
                </a:lnTo>
                <a:lnTo>
                  <a:pt x="227" y="795"/>
                </a:lnTo>
                <a:lnTo>
                  <a:pt x="231" y="797"/>
                </a:lnTo>
                <a:lnTo>
                  <a:pt x="233" y="799"/>
                </a:lnTo>
                <a:lnTo>
                  <a:pt x="236" y="801"/>
                </a:lnTo>
                <a:lnTo>
                  <a:pt x="237" y="804"/>
                </a:lnTo>
                <a:lnTo>
                  <a:pt x="238" y="809"/>
                </a:lnTo>
                <a:lnTo>
                  <a:pt x="239" y="812"/>
                </a:lnTo>
                <a:lnTo>
                  <a:pt x="239" y="906"/>
                </a:lnTo>
                <a:close/>
                <a:moveTo>
                  <a:pt x="1160" y="1349"/>
                </a:moveTo>
                <a:lnTo>
                  <a:pt x="1160" y="1349"/>
                </a:lnTo>
                <a:lnTo>
                  <a:pt x="1160" y="1353"/>
                </a:lnTo>
                <a:lnTo>
                  <a:pt x="1159" y="1356"/>
                </a:lnTo>
                <a:lnTo>
                  <a:pt x="1157" y="1361"/>
                </a:lnTo>
                <a:lnTo>
                  <a:pt x="1154" y="1364"/>
                </a:lnTo>
                <a:lnTo>
                  <a:pt x="1152" y="1366"/>
                </a:lnTo>
                <a:lnTo>
                  <a:pt x="1149" y="1368"/>
                </a:lnTo>
                <a:lnTo>
                  <a:pt x="1146" y="1369"/>
                </a:lnTo>
                <a:lnTo>
                  <a:pt x="1142" y="1370"/>
                </a:lnTo>
                <a:lnTo>
                  <a:pt x="318" y="1370"/>
                </a:lnTo>
                <a:lnTo>
                  <a:pt x="318" y="1370"/>
                </a:lnTo>
                <a:lnTo>
                  <a:pt x="314" y="1369"/>
                </a:lnTo>
                <a:lnTo>
                  <a:pt x="310" y="1368"/>
                </a:lnTo>
                <a:lnTo>
                  <a:pt x="307" y="1366"/>
                </a:lnTo>
                <a:lnTo>
                  <a:pt x="305" y="1364"/>
                </a:lnTo>
                <a:lnTo>
                  <a:pt x="303" y="1361"/>
                </a:lnTo>
                <a:lnTo>
                  <a:pt x="301" y="1356"/>
                </a:lnTo>
                <a:lnTo>
                  <a:pt x="300" y="1353"/>
                </a:lnTo>
                <a:lnTo>
                  <a:pt x="300" y="1349"/>
                </a:lnTo>
                <a:lnTo>
                  <a:pt x="300" y="1260"/>
                </a:lnTo>
                <a:lnTo>
                  <a:pt x="300" y="1260"/>
                </a:lnTo>
                <a:lnTo>
                  <a:pt x="300" y="1254"/>
                </a:lnTo>
                <a:lnTo>
                  <a:pt x="301" y="1251"/>
                </a:lnTo>
                <a:lnTo>
                  <a:pt x="303" y="1247"/>
                </a:lnTo>
                <a:lnTo>
                  <a:pt x="305" y="1244"/>
                </a:lnTo>
                <a:lnTo>
                  <a:pt x="307" y="1242"/>
                </a:lnTo>
                <a:lnTo>
                  <a:pt x="310" y="1240"/>
                </a:lnTo>
                <a:lnTo>
                  <a:pt x="314" y="1238"/>
                </a:lnTo>
                <a:lnTo>
                  <a:pt x="318" y="1238"/>
                </a:lnTo>
                <a:lnTo>
                  <a:pt x="1142" y="1238"/>
                </a:lnTo>
                <a:lnTo>
                  <a:pt x="1142" y="1238"/>
                </a:lnTo>
                <a:lnTo>
                  <a:pt x="1146" y="1238"/>
                </a:lnTo>
                <a:lnTo>
                  <a:pt x="1149" y="1240"/>
                </a:lnTo>
                <a:lnTo>
                  <a:pt x="1152" y="1242"/>
                </a:lnTo>
                <a:lnTo>
                  <a:pt x="1154" y="1244"/>
                </a:lnTo>
                <a:lnTo>
                  <a:pt x="1157" y="1247"/>
                </a:lnTo>
                <a:lnTo>
                  <a:pt x="1159" y="1251"/>
                </a:lnTo>
                <a:lnTo>
                  <a:pt x="1160" y="1254"/>
                </a:lnTo>
                <a:lnTo>
                  <a:pt x="1160" y="1260"/>
                </a:lnTo>
                <a:lnTo>
                  <a:pt x="1160" y="1349"/>
                </a:lnTo>
                <a:close/>
                <a:moveTo>
                  <a:pt x="1160" y="1128"/>
                </a:moveTo>
                <a:lnTo>
                  <a:pt x="1160" y="1128"/>
                </a:lnTo>
                <a:lnTo>
                  <a:pt x="1160" y="1131"/>
                </a:lnTo>
                <a:lnTo>
                  <a:pt x="1159" y="1134"/>
                </a:lnTo>
                <a:lnTo>
                  <a:pt x="1157" y="1138"/>
                </a:lnTo>
                <a:lnTo>
                  <a:pt x="1154" y="1141"/>
                </a:lnTo>
                <a:lnTo>
                  <a:pt x="1151" y="1143"/>
                </a:lnTo>
                <a:lnTo>
                  <a:pt x="1148" y="1145"/>
                </a:lnTo>
                <a:lnTo>
                  <a:pt x="1145" y="1146"/>
                </a:lnTo>
                <a:lnTo>
                  <a:pt x="1142" y="1146"/>
                </a:lnTo>
                <a:lnTo>
                  <a:pt x="1046" y="1146"/>
                </a:lnTo>
                <a:lnTo>
                  <a:pt x="1046" y="1146"/>
                </a:lnTo>
                <a:lnTo>
                  <a:pt x="1043" y="1146"/>
                </a:lnTo>
                <a:lnTo>
                  <a:pt x="1040" y="1145"/>
                </a:lnTo>
                <a:lnTo>
                  <a:pt x="1037" y="1143"/>
                </a:lnTo>
                <a:lnTo>
                  <a:pt x="1033" y="1141"/>
                </a:lnTo>
                <a:lnTo>
                  <a:pt x="1031" y="1138"/>
                </a:lnTo>
                <a:lnTo>
                  <a:pt x="1029" y="1134"/>
                </a:lnTo>
                <a:lnTo>
                  <a:pt x="1028" y="1131"/>
                </a:lnTo>
                <a:lnTo>
                  <a:pt x="1028" y="1128"/>
                </a:lnTo>
                <a:lnTo>
                  <a:pt x="1028" y="1034"/>
                </a:lnTo>
                <a:lnTo>
                  <a:pt x="1028" y="1034"/>
                </a:lnTo>
                <a:lnTo>
                  <a:pt x="1028" y="1029"/>
                </a:lnTo>
                <a:lnTo>
                  <a:pt x="1029" y="1026"/>
                </a:lnTo>
                <a:lnTo>
                  <a:pt x="1031" y="1023"/>
                </a:lnTo>
                <a:lnTo>
                  <a:pt x="1033" y="1020"/>
                </a:lnTo>
                <a:lnTo>
                  <a:pt x="1037" y="1018"/>
                </a:lnTo>
                <a:lnTo>
                  <a:pt x="1040" y="1016"/>
                </a:lnTo>
                <a:lnTo>
                  <a:pt x="1043" y="1015"/>
                </a:lnTo>
                <a:lnTo>
                  <a:pt x="1046" y="1015"/>
                </a:lnTo>
                <a:lnTo>
                  <a:pt x="1142" y="1015"/>
                </a:lnTo>
                <a:lnTo>
                  <a:pt x="1142" y="1015"/>
                </a:lnTo>
                <a:lnTo>
                  <a:pt x="1145" y="1015"/>
                </a:lnTo>
                <a:lnTo>
                  <a:pt x="1148" y="1016"/>
                </a:lnTo>
                <a:lnTo>
                  <a:pt x="1151" y="1018"/>
                </a:lnTo>
                <a:lnTo>
                  <a:pt x="1154" y="1020"/>
                </a:lnTo>
                <a:lnTo>
                  <a:pt x="1157" y="1023"/>
                </a:lnTo>
                <a:lnTo>
                  <a:pt x="1159" y="1026"/>
                </a:lnTo>
                <a:lnTo>
                  <a:pt x="1160" y="1029"/>
                </a:lnTo>
                <a:lnTo>
                  <a:pt x="1160" y="1034"/>
                </a:lnTo>
                <a:lnTo>
                  <a:pt x="1160" y="1128"/>
                </a:lnTo>
                <a:close/>
                <a:moveTo>
                  <a:pt x="1160" y="905"/>
                </a:moveTo>
                <a:lnTo>
                  <a:pt x="1160" y="905"/>
                </a:lnTo>
                <a:lnTo>
                  <a:pt x="1160" y="909"/>
                </a:lnTo>
                <a:lnTo>
                  <a:pt x="1159" y="913"/>
                </a:lnTo>
                <a:lnTo>
                  <a:pt x="1157" y="916"/>
                </a:lnTo>
                <a:lnTo>
                  <a:pt x="1154" y="919"/>
                </a:lnTo>
                <a:lnTo>
                  <a:pt x="1151" y="921"/>
                </a:lnTo>
                <a:lnTo>
                  <a:pt x="1148" y="922"/>
                </a:lnTo>
                <a:lnTo>
                  <a:pt x="1145" y="923"/>
                </a:lnTo>
                <a:lnTo>
                  <a:pt x="1142" y="924"/>
                </a:lnTo>
                <a:lnTo>
                  <a:pt x="1046" y="924"/>
                </a:lnTo>
                <a:lnTo>
                  <a:pt x="1046" y="924"/>
                </a:lnTo>
                <a:lnTo>
                  <a:pt x="1043" y="923"/>
                </a:lnTo>
                <a:lnTo>
                  <a:pt x="1040" y="922"/>
                </a:lnTo>
                <a:lnTo>
                  <a:pt x="1037" y="921"/>
                </a:lnTo>
                <a:lnTo>
                  <a:pt x="1033" y="919"/>
                </a:lnTo>
                <a:lnTo>
                  <a:pt x="1031" y="916"/>
                </a:lnTo>
                <a:lnTo>
                  <a:pt x="1029" y="913"/>
                </a:lnTo>
                <a:lnTo>
                  <a:pt x="1028" y="909"/>
                </a:lnTo>
                <a:lnTo>
                  <a:pt x="1028" y="905"/>
                </a:lnTo>
                <a:lnTo>
                  <a:pt x="1028" y="811"/>
                </a:lnTo>
                <a:lnTo>
                  <a:pt x="1028" y="811"/>
                </a:lnTo>
                <a:lnTo>
                  <a:pt x="1028" y="808"/>
                </a:lnTo>
                <a:lnTo>
                  <a:pt x="1029" y="803"/>
                </a:lnTo>
                <a:lnTo>
                  <a:pt x="1031" y="800"/>
                </a:lnTo>
                <a:lnTo>
                  <a:pt x="1033" y="798"/>
                </a:lnTo>
                <a:lnTo>
                  <a:pt x="1037" y="796"/>
                </a:lnTo>
                <a:lnTo>
                  <a:pt x="1040" y="794"/>
                </a:lnTo>
                <a:lnTo>
                  <a:pt x="1043" y="793"/>
                </a:lnTo>
                <a:lnTo>
                  <a:pt x="1046" y="793"/>
                </a:lnTo>
                <a:lnTo>
                  <a:pt x="1142" y="793"/>
                </a:lnTo>
                <a:lnTo>
                  <a:pt x="1142" y="793"/>
                </a:lnTo>
                <a:lnTo>
                  <a:pt x="1145" y="793"/>
                </a:lnTo>
                <a:lnTo>
                  <a:pt x="1148" y="794"/>
                </a:lnTo>
                <a:lnTo>
                  <a:pt x="1151" y="796"/>
                </a:lnTo>
                <a:lnTo>
                  <a:pt x="1154" y="798"/>
                </a:lnTo>
                <a:lnTo>
                  <a:pt x="1157" y="800"/>
                </a:lnTo>
                <a:lnTo>
                  <a:pt x="1159" y="803"/>
                </a:lnTo>
                <a:lnTo>
                  <a:pt x="1160" y="808"/>
                </a:lnTo>
                <a:lnTo>
                  <a:pt x="1160" y="811"/>
                </a:lnTo>
                <a:lnTo>
                  <a:pt x="1160" y="905"/>
                </a:lnTo>
                <a:close/>
                <a:moveTo>
                  <a:pt x="1306" y="1358"/>
                </a:moveTo>
                <a:lnTo>
                  <a:pt x="1306" y="1358"/>
                </a:lnTo>
                <a:lnTo>
                  <a:pt x="1306" y="1362"/>
                </a:lnTo>
                <a:lnTo>
                  <a:pt x="1304" y="1365"/>
                </a:lnTo>
                <a:lnTo>
                  <a:pt x="1303" y="1366"/>
                </a:lnTo>
                <a:lnTo>
                  <a:pt x="1301" y="1367"/>
                </a:lnTo>
                <a:lnTo>
                  <a:pt x="1272" y="1367"/>
                </a:lnTo>
                <a:lnTo>
                  <a:pt x="1271" y="1367"/>
                </a:lnTo>
                <a:lnTo>
                  <a:pt x="1245" y="1367"/>
                </a:lnTo>
                <a:lnTo>
                  <a:pt x="1244" y="1367"/>
                </a:lnTo>
                <a:lnTo>
                  <a:pt x="1216" y="1367"/>
                </a:lnTo>
                <a:lnTo>
                  <a:pt x="1216" y="1367"/>
                </a:lnTo>
                <a:lnTo>
                  <a:pt x="1214" y="1366"/>
                </a:lnTo>
                <a:lnTo>
                  <a:pt x="1212" y="1365"/>
                </a:lnTo>
                <a:lnTo>
                  <a:pt x="1211" y="1362"/>
                </a:lnTo>
                <a:lnTo>
                  <a:pt x="1211" y="1358"/>
                </a:lnTo>
                <a:lnTo>
                  <a:pt x="1211" y="1320"/>
                </a:lnTo>
                <a:lnTo>
                  <a:pt x="1211" y="1320"/>
                </a:lnTo>
                <a:lnTo>
                  <a:pt x="1211" y="1317"/>
                </a:lnTo>
                <a:lnTo>
                  <a:pt x="1212" y="1314"/>
                </a:lnTo>
                <a:lnTo>
                  <a:pt x="1214" y="1313"/>
                </a:lnTo>
                <a:lnTo>
                  <a:pt x="1216" y="1312"/>
                </a:lnTo>
                <a:lnTo>
                  <a:pt x="1244" y="1312"/>
                </a:lnTo>
                <a:lnTo>
                  <a:pt x="1245" y="1312"/>
                </a:lnTo>
                <a:lnTo>
                  <a:pt x="1271" y="1312"/>
                </a:lnTo>
                <a:lnTo>
                  <a:pt x="1272" y="1312"/>
                </a:lnTo>
                <a:lnTo>
                  <a:pt x="1301" y="1312"/>
                </a:lnTo>
                <a:lnTo>
                  <a:pt x="1301" y="1312"/>
                </a:lnTo>
                <a:lnTo>
                  <a:pt x="1303" y="1313"/>
                </a:lnTo>
                <a:lnTo>
                  <a:pt x="1304" y="1314"/>
                </a:lnTo>
                <a:lnTo>
                  <a:pt x="1306" y="1317"/>
                </a:lnTo>
                <a:lnTo>
                  <a:pt x="1306" y="1320"/>
                </a:lnTo>
                <a:lnTo>
                  <a:pt x="1306" y="1358"/>
                </a:lnTo>
                <a:close/>
                <a:moveTo>
                  <a:pt x="1415" y="1358"/>
                </a:moveTo>
                <a:lnTo>
                  <a:pt x="1415" y="1358"/>
                </a:lnTo>
                <a:lnTo>
                  <a:pt x="1415" y="1362"/>
                </a:lnTo>
                <a:lnTo>
                  <a:pt x="1414" y="1365"/>
                </a:lnTo>
                <a:lnTo>
                  <a:pt x="1411" y="1366"/>
                </a:lnTo>
                <a:lnTo>
                  <a:pt x="1409" y="1367"/>
                </a:lnTo>
                <a:lnTo>
                  <a:pt x="1382" y="1367"/>
                </a:lnTo>
                <a:lnTo>
                  <a:pt x="1381" y="1367"/>
                </a:lnTo>
                <a:lnTo>
                  <a:pt x="1354" y="1367"/>
                </a:lnTo>
                <a:lnTo>
                  <a:pt x="1353" y="1367"/>
                </a:lnTo>
                <a:lnTo>
                  <a:pt x="1324" y="1367"/>
                </a:lnTo>
                <a:lnTo>
                  <a:pt x="1324" y="1367"/>
                </a:lnTo>
                <a:lnTo>
                  <a:pt x="1322" y="1366"/>
                </a:lnTo>
                <a:lnTo>
                  <a:pt x="1321" y="1365"/>
                </a:lnTo>
                <a:lnTo>
                  <a:pt x="1320" y="1362"/>
                </a:lnTo>
                <a:lnTo>
                  <a:pt x="1319" y="1358"/>
                </a:lnTo>
                <a:lnTo>
                  <a:pt x="1319" y="1320"/>
                </a:lnTo>
                <a:lnTo>
                  <a:pt x="1319" y="1320"/>
                </a:lnTo>
                <a:lnTo>
                  <a:pt x="1320" y="1317"/>
                </a:lnTo>
                <a:lnTo>
                  <a:pt x="1321" y="1314"/>
                </a:lnTo>
                <a:lnTo>
                  <a:pt x="1322" y="1313"/>
                </a:lnTo>
                <a:lnTo>
                  <a:pt x="1324" y="1312"/>
                </a:lnTo>
                <a:lnTo>
                  <a:pt x="1353" y="1312"/>
                </a:lnTo>
                <a:lnTo>
                  <a:pt x="1354" y="1312"/>
                </a:lnTo>
                <a:lnTo>
                  <a:pt x="1381" y="1312"/>
                </a:lnTo>
                <a:lnTo>
                  <a:pt x="1382" y="1312"/>
                </a:lnTo>
                <a:lnTo>
                  <a:pt x="1409" y="1312"/>
                </a:lnTo>
                <a:lnTo>
                  <a:pt x="1409" y="1312"/>
                </a:lnTo>
                <a:lnTo>
                  <a:pt x="1411" y="1313"/>
                </a:lnTo>
                <a:lnTo>
                  <a:pt x="1414" y="1314"/>
                </a:lnTo>
                <a:lnTo>
                  <a:pt x="1415" y="1317"/>
                </a:lnTo>
                <a:lnTo>
                  <a:pt x="1415" y="1320"/>
                </a:lnTo>
                <a:lnTo>
                  <a:pt x="1415" y="1358"/>
                </a:lnTo>
                <a:close/>
                <a:moveTo>
                  <a:pt x="1415" y="1288"/>
                </a:moveTo>
                <a:lnTo>
                  <a:pt x="1415" y="1288"/>
                </a:lnTo>
                <a:lnTo>
                  <a:pt x="1415" y="1290"/>
                </a:lnTo>
                <a:lnTo>
                  <a:pt x="1414" y="1294"/>
                </a:lnTo>
                <a:lnTo>
                  <a:pt x="1411" y="1295"/>
                </a:lnTo>
                <a:lnTo>
                  <a:pt x="1409" y="1296"/>
                </a:lnTo>
                <a:lnTo>
                  <a:pt x="1382" y="1296"/>
                </a:lnTo>
                <a:lnTo>
                  <a:pt x="1381" y="1296"/>
                </a:lnTo>
                <a:lnTo>
                  <a:pt x="1354" y="1296"/>
                </a:lnTo>
                <a:lnTo>
                  <a:pt x="1353" y="1296"/>
                </a:lnTo>
                <a:lnTo>
                  <a:pt x="1324" y="1296"/>
                </a:lnTo>
                <a:lnTo>
                  <a:pt x="1324" y="1296"/>
                </a:lnTo>
                <a:lnTo>
                  <a:pt x="1322" y="1295"/>
                </a:lnTo>
                <a:lnTo>
                  <a:pt x="1321" y="1294"/>
                </a:lnTo>
                <a:lnTo>
                  <a:pt x="1320" y="1290"/>
                </a:lnTo>
                <a:lnTo>
                  <a:pt x="1319" y="1288"/>
                </a:lnTo>
                <a:lnTo>
                  <a:pt x="1319" y="1249"/>
                </a:lnTo>
                <a:lnTo>
                  <a:pt x="1319" y="1249"/>
                </a:lnTo>
                <a:lnTo>
                  <a:pt x="1320" y="1246"/>
                </a:lnTo>
                <a:lnTo>
                  <a:pt x="1321" y="1244"/>
                </a:lnTo>
                <a:lnTo>
                  <a:pt x="1322" y="1242"/>
                </a:lnTo>
                <a:lnTo>
                  <a:pt x="1324" y="1241"/>
                </a:lnTo>
                <a:lnTo>
                  <a:pt x="1353" y="1241"/>
                </a:lnTo>
                <a:lnTo>
                  <a:pt x="1354" y="1241"/>
                </a:lnTo>
                <a:lnTo>
                  <a:pt x="1381" y="1241"/>
                </a:lnTo>
                <a:lnTo>
                  <a:pt x="1382" y="1241"/>
                </a:lnTo>
                <a:lnTo>
                  <a:pt x="1409" y="1241"/>
                </a:lnTo>
                <a:lnTo>
                  <a:pt x="1409" y="1241"/>
                </a:lnTo>
                <a:lnTo>
                  <a:pt x="1411" y="1242"/>
                </a:lnTo>
                <a:lnTo>
                  <a:pt x="1414" y="1244"/>
                </a:lnTo>
                <a:lnTo>
                  <a:pt x="1415" y="1246"/>
                </a:lnTo>
                <a:lnTo>
                  <a:pt x="1415" y="1249"/>
                </a:lnTo>
                <a:lnTo>
                  <a:pt x="1415" y="1288"/>
                </a:lnTo>
                <a:close/>
                <a:moveTo>
                  <a:pt x="1525" y="1358"/>
                </a:moveTo>
                <a:lnTo>
                  <a:pt x="1525" y="1358"/>
                </a:lnTo>
                <a:lnTo>
                  <a:pt x="1524" y="1362"/>
                </a:lnTo>
                <a:lnTo>
                  <a:pt x="1523" y="1365"/>
                </a:lnTo>
                <a:lnTo>
                  <a:pt x="1521" y="1366"/>
                </a:lnTo>
                <a:lnTo>
                  <a:pt x="1519" y="1367"/>
                </a:lnTo>
                <a:lnTo>
                  <a:pt x="1491" y="1367"/>
                </a:lnTo>
                <a:lnTo>
                  <a:pt x="1490" y="1367"/>
                </a:lnTo>
                <a:lnTo>
                  <a:pt x="1463" y="1367"/>
                </a:lnTo>
                <a:lnTo>
                  <a:pt x="1462" y="1367"/>
                </a:lnTo>
                <a:lnTo>
                  <a:pt x="1435" y="1367"/>
                </a:lnTo>
                <a:lnTo>
                  <a:pt x="1435" y="1367"/>
                </a:lnTo>
                <a:lnTo>
                  <a:pt x="1433" y="1366"/>
                </a:lnTo>
                <a:lnTo>
                  <a:pt x="1430" y="1365"/>
                </a:lnTo>
                <a:lnTo>
                  <a:pt x="1429" y="1362"/>
                </a:lnTo>
                <a:lnTo>
                  <a:pt x="1429" y="1358"/>
                </a:lnTo>
                <a:lnTo>
                  <a:pt x="1429" y="1320"/>
                </a:lnTo>
                <a:lnTo>
                  <a:pt x="1429" y="1320"/>
                </a:lnTo>
                <a:lnTo>
                  <a:pt x="1429" y="1317"/>
                </a:lnTo>
                <a:lnTo>
                  <a:pt x="1430" y="1314"/>
                </a:lnTo>
                <a:lnTo>
                  <a:pt x="1433" y="1313"/>
                </a:lnTo>
                <a:lnTo>
                  <a:pt x="1435" y="1312"/>
                </a:lnTo>
                <a:lnTo>
                  <a:pt x="1462" y="1312"/>
                </a:lnTo>
                <a:lnTo>
                  <a:pt x="1463" y="1312"/>
                </a:lnTo>
                <a:lnTo>
                  <a:pt x="1490" y="1312"/>
                </a:lnTo>
                <a:lnTo>
                  <a:pt x="1491" y="1312"/>
                </a:lnTo>
                <a:lnTo>
                  <a:pt x="1519" y="1312"/>
                </a:lnTo>
                <a:lnTo>
                  <a:pt x="1519" y="1312"/>
                </a:lnTo>
                <a:lnTo>
                  <a:pt x="1521" y="1313"/>
                </a:lnTo>
                <a:lnTo>
                  <a:pt x="1523" y="1314"/>
                </a:lnTo>
                <a:lnTo>
                  <a:pt x="1524" y="1317"/>
                </a:lnTo>
                <a:lnTo>
                  <a:pt x="1525" y="1320"/>
                </a:lnTo>
                <a:lnTo>
                  <a:pt x="1525" y="1358"/>
                </a:lnTo>
                <a:close/>
                <a:moveTo>
                  <a:pt x="1525" y="1128"/>
                </a:moveTo>
                <a:lnTo>
                  <a:pt x="1525" y="1128"/>
                </a:lnTo>
                <a:lnTo>
                  <a:pt x="1524" y="1131"/>
                </a:lnTo>
                <a:lnTo>
                  <a:pt x="1523" y="1134"/>
                </a:lnTo>
                <a:lnTo>
                  <a:pt x="1522" y="1138"/>
                </a:lnTo>
                <a:lnTo>
                  <a:pt x="1520" y="1141"/>
                </a:lnTo>
                <a:lnTo>
                  <a:pt x="1516" y="1143"/>
                </a:lnTo>
                <a:lnTo>
                  <a:pt x="1513" y="1145"/>
                </a:lnTo>
                <a:lnTo>
                  <a:pt x="1510" y="1146"/>
                </a:lnTo>
                <a:lnTo>
                  <a:pt x="1506" y="1146"/>
                </a:lnTo>
                <a:lnTo>
                  <a:pt x="1415" y="1146"/>
                </a:lnTo>
                <a:lnTo>
                  <a:pt x="1411" y="1146"/>
                </a:lnTo>
                <a:lnTo>
                  <a:pt x="1323" y="1146"/>
                </a:lnTo>
                <a:lnTo>
                  <a:pt x="1320" y="1146"/>
                </a:lnTo>
                <a:lnTo>
                  <a:pt x="1229" y="1146"/>
                </a:lnTo>
                <a:lnTo>
                  <a:pt x="1229" y="1146"/>
                </a:lnTo>
                <a:lnTo>
                  <a:pt x="1226" y="1146"/>
                </a:lnTo>
                <a:lnTo>
                  <a:pt x="1221" y="1145"/>
                </a:lnTo>
                <a:lnTo>
                  <a:pt x="1219" y="1143"/>
                </a:lnTo>
                <a:lnTo>
                  <a:pt x="1216" y="1141"/>
                </a:lnTo>
                <a:lnTo>
                  <a:pt x="1214" y="1138"/>
                </a:lnTo>
                <a:lnTo>
                  <a:pt x="1212" y="1134"/>
                </a:lnTo>
                <a:lnTo>
                  <a:pt x="1211" y="1131"/>
                </a:lnTo>
                <a:lnTo>
                  <a:pt x="1211" y="1128"/>
                </a:lnTo>
                <a:lnTo>
                  <a:pt x="1211" y="1034"/>
                </a:lnTo>
                <a:lnTo>
                  <a:pt x="1211" y="1034"/>
                </a:lnTo>
                <a:lnTo>
                  <a:pt x="1211" y="1029"/>
                </a:lnTo>
                <a:lnTo>
                  <a:pt x="1212" y="1026"/>
                </a:lnTo>
                <a:lnTo>
                  <a:pt x="1214" y="1023"/>
                </a:lnTo>
                <a:lnTo>
                  <a:pt x="1216" y="1020"/>
                </a:lnTo>
                <a:lnTo>
                  <a:pt x="1219" y="1018"/>
                </a:lnTo>
                <a:lnTo>
                  <a:pt x="1221" y="1016"/>
                </a:lnTo>
                <a:lnTo>
                  <a:pt x="1226" y="1015"/>
                </a:lnTo>
                <a:lnTo>
                  <a:pt x="1229" y="1015"/>
                </a:lnTo>
                <a:lnTo>
                  <a:pt x="1320" y="1015"/>
                </a:lnTo>
                <a:lnTo>
                  <a:pt x="1323" y="1015"/>
                </a:lnTo>
                <a:lnTo>
                  <a:pt x="1411" y="1015"/>
                </a:lnTo>
                <a:lnTo>
                  <a:pt x="1415" y="1015"/>
                </a:lnTo>
                <a:lnTo>
                  <a:pt x="1506" y="1015"/>
                </a:lnTo>
                <a:lnTo>
                  <a:pt x="1506" y="1015"/>
                </a:lnTo>
                <a:lnTo>
                  <a:pt x="1510" y="1015"/>
                </a:lnTo>
                <a:lnTo>
                  <a:pt x="1513" y="1016"/>
                </a:lnTo>
                <a:lnTo>
                  <a:pt x="1516" y="1018"/>
                </a:lnTo>
                <a:lnTo>
                  <a:pt x="1520" y="1020"/>
                </a:lnTo>
                <a:lnTo>
                  <a:pt x="1522" y="1023"/>
                </a:lnTo>
                <a:lnTo>
                  <a:pt x="1523" y="1026"/>
                </a:lnTo>
                <a:lnTo>
                  <a:pt x="1524" y="1029"/>
                </a:lnTo>
                <a:lnTo>
                  <a:pt x="1525" y="1034"/>
                </a:lnTo>
                <a:lnTo>
                  <a:pt x="1525" y="1128"/>
                </a:lnTo>
                <a:close/>
                <a:moveTo>
                  <a:pt x="1525" y="905"/>
                </a:moveTo>
                <a:lnTo>
                  <a:pt x="1525" y="905"/>
                </a:lnTo>
                <a:lnTo>
                  <a:pt x="1524" y="909"/>
                </a:lnTo>
                <a:lnTo>
                  <a:pt x="1523" y="913"/>
                </a:lnTo>
                <a:lnTo>
                  <a:pt x="1522" y="916"/>
                </a:lnTo>
                <a:lnTo>
                  <a:pt x="1520" y="919"/>
                </a:lnTo>
                <a:lnTo>
                  <a:pt x="1516" y="921"/>
                </a:lnTo>
                <a:lnTo>
                  <a:pt x="1513" y="922"/>
                </a:lnTo>
                <a:lnTo>
                  <a:pt x="1510" y="923"/>
                </a:lnTo>
                <a:lnTo>
                  <a:pt x="1506" y="924"/>
                </a:lnTo>
                <a:lnTo>
                  <a:pt x="1411" y="924"/>
                </a:lnTo>
                <a:lnTo>
                  <a:pt x="1411" y="924"/>
                </a:lnTo>
                <a:lnTo>
                  <a:pt x="1408" y="923"/>
                </a:lnTo>
                <a:lnTo>
                  <a:pt x="1404" y="922"/>
                </a:lnTo>
                <a:lnTo>
                  <a:pt x="1401" y="921"/>
                </a:lnTo>
                <a:lnTo>
                  <a:pt x="1399" y="919"/>
                </a:lnTo>
                <a:lnTo>
                  <a:pt x="1397" y="916"/>
                </a:lnTo>
                <a:lnTo>
                  <a:pt x="1394" y="913"/>
                </a:lnTo>
                <a:lnTo>
                  <a:pt x="1393" y="909"/>
                </a:lnTo>
                <a:lnTo>
                  <a:pt x="1393" y="905"/>
                </a:lnTo>
                <a:lnTo>
                  <a:pt x="1393" y="811"/>
                </a:lnTo>
                <a:lnTo>
                  <a:pt x="1393" y="811"/>
                </a:lnTo>
                <a:lnTo>
                  <a:pt x="1393" y="808"/>
                </a:lnTo>
                <a:lnTo>
                  <a:pt x="1394" y="803"/>
                </a:lnTo>
                <a:lnTo>
                  <a:pt x="1397" y="800"/>
                </a:lnTo>
                <a:lnTo>
                  <a:pt x="1399" y="798"/>
                </a:lnTo>
                <a:lnTo>
                  <a:pt x="1401" y="796"/>
                </a:lnTo>
                <a:lnTo>
                  <a:pt x="1404" y="794"/>
                </a:lnTo>
                <a:lnTo>
                  <a:pt x="1408" y="793"/>
                </a:lnTo>
                <a:lnTo>
                  <a:pt x="1411" y="793"/>
                </a:lnTo>
                <a:lnTo>
                  <a:pt x="1506" y="793"/>
                </a:lnTo>
                <a:lnTo>
                  <a:pt x="1506" y="793"/>
                </a:lnTo>
                <a:lnTo>
                  <a:pt x="1510" y="793"/>
                </a:lnTo>
                <a:lnTo>
                  <a:pt x="1513" y="794"/>
                </a:lnTo>
                <a:lnTo>
                  <a:pt x="1516" y="796"/>
                </a:lnTo>
                <a:lnTo>
                  <a:pt x="1520" y="798"/>
                </a:lnTo>
                <a:lnTo>
                  <a:pt x="1522" y="800"/>
                </a:lnTo>
                <a:lnTo>
                  <a:pt x="1523" y="803"/>
                </a:lnTo>
                <a:lnTo>
                  <a:pt x="1524" y="808"/>
                </a:lnTo>
                <a:lnTo>
                  <a:pt x="1525" y="811"/>
                </a:lnTo>
                <a:lnTo>
                  <a:pt x="1525" y="905"/>
                </a:lnTo>
                <a:close/>
              </a:path>
            </a:pathLst>
          </a:custGeom>
          <a:solidFill>
            <a:srgbClr val="0F487F"/>
          </a:solidFill>
          <a:ln>
            <a:noFill/>
          </a:ln>
        </p:spPr>
        <p:txBody>
          <a:bodyPr vert="horz" wrap="square" lIns="84406" tIns="42203" rIns="84406" bIns="42203" numCol="1" anchor="t" anchorCtr="0" compatLnSpc="1">
            <a:prstTxWarp prst="textNoShape">
              <a:avLst/>
            </a:prstTxWarp>
          </a:bodyPr>
          <a:lstStyle/>
          <a:p>
            <a:endParaRPr lang="en-US" sz="1662"/>
          </a:p>
        </p:txBody>
      </p:sp>
      <p:sp>
        <p:nvSpPr>
          <p:cNvPr id="39" name="Rechteck 38">
            <a:extLst>
              <a:ext uri="{FF2B5EF4-FFF2-40B4-BE49-F238E27FC236}">
                <a16:creationId xmlns:a16="http://schemas.microsoft.com/office/drawing/2014/main" xmlns="" id="{631093A9-F4F5-45E3-9965-4ADC8D2B5308}"/>
              </a:ext>
            </a:extLst>
          </p:cNvPr>
          <p:cNvSpPr/>
          <p:nvPr/>
        </p:nvSpPr>
        <p:spPr>
          <a:xfrm>
            <a:off x="7692803" y="1742565"/>
            <a:ext cx="1195116" cy="3969306"/>
          </a:xfrm>
          <a:prstGeom prst="rect">
            <a:avLst/>
          </a:prstGeom>
          <a:solidFill>
            <a:srgbClr val="D7D3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34"/>
          </a:p>
        </p:txBody>
      </p:sp>
      <p:sp>
        <p:nvSpPr>
          <p:cNvPr id="40" name="AutoShape 16">
            <a:extLst>
              <a:ext uri="{FF2B5EF4-FFF2-40B4-BE49-F238E27FC236}">
                <a16:creationId xmlns:a16="http://schemas.microsoft.com/office/drawing/2014/main" xmlns="" id="{D9D6AC69-1826-44AA-8EC6-6F1DDE32B9A9}"/>
              </a:ext>
            </a:extLst>
          </p:cNvPr>
          <p:cNvSpPr>
            <a:spLocks noChangeArrowheads="1"/>
          </p:cNvSpPr>
          <p:nvPr/>
        </p:nvSpPr>
        <p:spPr bwMode="auto">
          <a:xfrm>
            <a:off x="7346912" y="3974064"/>
            <a:ext cx="305130" cy="382867"/>
          </a:xfrm>
          <a:prstGeom prst="foldedCorner">
            <a:avLst>
              <a:gd name="adj" fmla="val 12500"/>
            </a:avLst>
          </a:prstGeom>
          <a:solidFill>
            <a:srgbClr val="FFFFFF"/>
          </a:solidFill>
          <a:ln w="9525">
            <a:solidFill>
              <a:schemeClr val="accent1"/>
            </a:solidFill>
            <a:round/>
            <a:headEnd/>
            <a:tailEnd/>
          </a:ln>
        </p:spPr>
        <p:txBody>
          <a:bodyPr lIns="30675" rIns="30675"/>
          <a:lstStyle/>
          <a:p>
            <a:pPr algn="ctr">
              <a:spcBef>
                <a:spcPct val="25000"/>
              </a:spcBef>
            </a:pPr>
            <a:r>
              <a:rPr lang="en-US" sz="681" b="1">
                <a:solidFill>
                  <a:schemeClr val="accent1"/>
                </a:solidFill>
              </a:rPr>
              <a:t>SDMX</a:t>
            </a:r>
          </a:p>
        </p:txBody>
      </p:sp>
      <p:sp>
        <p:nvSpPr>
          <p:cNvPr id="46" name="AutoShape 11">
            <a:extLst>
              <a:ext uri="{FF2B5EF4-FFF2-40B4-BE49-F238E27FC236}">
                <a16:creationId xmlns:a16="http://schemas.microsoft.com/office/drawing/2014/main" xmlns="" id="{8471B63D-8947-4695-973E-B83EC699496B}"/>
              </a:ext>
            </a:extLst>
          </p:cNvPr>
          <p:cNvSpPr>
            <a:spLocks noChangeArrowheads="1"/>
          </p:cNvSpPr>
          <p:nvPr/>
        </p:nvSpPr>
        <p:spPr bwMode="auto">
          <a:xfrm>
            <a:off x="2532472" y="3812879"/>
            <a:ext cx="733498" cy="613156"/>
          </a:xfrm>
          <a:prstGeom prst="chevron">
            <a:avLst>
              <a:gd name="adj" fmla="val 16520"/>
            </a:avLst>
          </a:prstGeom>
          <a:solidFill>
            <a:schemeClr val="accent2"/>
          </a:solidFill>
          <a:ln w="9525">
            <a:solidFill>
              <a:schemeClr val="bg1"/>
            </a:solidFill>
            <a:miter lim="800000"/>
            <a:headEnd/>
            <a:tailEnd/>
          </a:ln>
          <a:effectLst/>
        </p:spPr>
        <p:txBody>
          <a:bodyPr lIns="14157" rIns="14157" anchor="ctr"/>
          <a:lstStyle/>
          <a:p>
            <a:pPr eaLnBrk="0" hangingPunct="0"/>
            <a:r>
              <a:rPr lang="en-US" sz="767" b="1">
                <a:solidFill>
                  <a:schemeClr val="bg1"/>
                </a:solidFill>
                <a:latin typeface="+mj-lt"/>
                <a:ea typeface="MS PGothic" pitchFamily="34" charset="-128"/>
              </a:rPr>
              <a:t>Data loading</a:t>
            </a:r>
          </a:p>
        </p:txBody>
      </p:sp>
      <p:sp>
        <p:nvSpPr>
          <p:cNvPr id="47" name="AutoShape 11">
            <a:extLst>
              <a:ext uri="{FF2B5EF4-FFF2-40B4-BE49-F238E27FC236}">
                <a16:creationId xmlns:a16="http://schemas.microsoft.com/office/drawing/2014/main" xmlns="" id="{6E9E3C53-DF7C-4075-892D-382DA61FB741}"/>
              </a:ext>
            </a:extLst>
          </p:cNvPr>
          <p:cNvSpPr>
            <a:spLocks noChangeArrowheads="1"/>
          </p:cNvSpPr>
          <p:nvPr/>
        </p:nvSpPr>
        <p:spPr bwMode="auto">
          <a:xfrm>
            <a:off x="3168539" y="3811653"/>
            <a:ext cx="733498" cy="614869"/>
          </a:xfrm>
          <a:prstGeom prst="chevron">
            <a:avLst>
              <a:gd name="adj" fmla="val 16520"/>
            </a:avLst>
          </a:prstGeom>
          <a:solidFill>
            <a:srgbClr val="76B736"/>
          </a:solidFill>
          <a:ln w="9525">
            <a:solidFill>
              <a:schemeClr val="bg1"/>
            </a:solidFill>
            <a:miter lim="800000"/>
            <a:headEnd/>
            <a:tailEnd/>
          </a:ln>
          <a:effectLst/>
        </p:spPr>
        <p:txBody>
          <a:bodyPr lIns="14157" rIns="14157" anchor="ctr"/>
          <a:lstStyle/>
          <a:p>
            <a:pPr eaLnBrk="0" hangingPunct="0"/>
            <a:r>
              <a:rPr lang="en-US" sz="767" b="1">
                <a:solidFill>
                  <a:schemeClr val="bg1"/>
                </a:solidFill>
                <a:latin typeface="+mj-lt"/>
                <a:ea typeface="MS PGothic" pitchFamily="34" charset="-128"/>
              </a:rPr>
              <a:t>Schema validations</a:t>
            </a:r>
          </a:p>
        </p:txBody>
      </p:sp>
      <p:sp>
        <p:nvSpPr>
          <p:cNvPr id="48" name="AutoShape 11">
            <a:extLst>
              <a:ext uri="{FF2B5EF4-FFF2-40B4-BE49-F238E27FC236}">
                <a16:creationId xmlns:a16="http://schemas.microsoft.com/office/drawing/2014/main" xmlns="" id="{47174912-44D6-4063-83A7-93F11CE30CED}"/>
              </a:ext>
            </a:extLst>
          </p:cNvPr>
          <p:cNvSpPr>
            <a:spLocks noChangeArrowheads="1"/>
          </p:cNvSpPr>
          <p:nvPr/>
        </p:nvSpPr>
        <p:spPr bwMode="auto">
          <a:xfrm>
            <a:off x="3804606" y="3812879"/>
            <a:ext cx="733498" cy="613156"/>
          </a:xfrm>
          <a:prstGeom prst="chevron">
            <a:avLst>
              <a:gd name="adj" fmla="val 16520"/>
            </a:avLst>
          </a:prstGeom>
          <a:solidFill>
            <a:srgbClr val="609F46"/>
          </a:solidFill>
          <a:ln w="9525">
            <a:solidFill>
              <a:schemeClr val="bg1"/>
            </a:solidFill>
            <a:miter lim="800000"/>
            <a:headEnd/>
            <a:tailEnd/>
          </a:ln>
          <a:effectLst/>
        </p:spPr>
        <p:txBody>
          <a:bodyPr lIns="14157" rIns="14157" anchor="ctr"/>
          <a:lstStyle/>
          <a:p>
            <a:pPr eaLnBrk="0" hangingPunct="0"/>
            <a:r>
              <a:rPr lang="en-US" sz="767" b="1">
                <a:solidFill>
                  <a:schemeClr val="bg1"/>
                </a:solidFill>
                <a:latin typeface="+mj-lt"/>
                <a:ea typeface="MS PGothic" pitchFamily="34" charset="-128"/>
              </a:rPr>
              <a:t>Import</a:t>
            </a:r>
          </a:p>
        </p:txBody>
      </p:sp>
      <p:sp>
        <p:nvSpPr>
          <p:cNvPr id="49" name="AutoShape 11">
            <a:extLst>
              <a:ext uri="{FF2B5EF4-FFF2-40B4-BE49-F238E27FC236}">
                <a16:creationId xmlns:a16="http://schemas.microsoft.com/office/drawing/2014/main" xmlns="" id="{B49132B8-A837-4691-9228-5B81F33107C3}"/>
              </a:ext>
            </a:extLst>
          </p:cNvPr>
          <p:cNvSpPr>
            <a:spLocks noChangeArrowheads="1"/>
          </p:cNvSpPr>
          <p:nvPr/>
        </p:nvSpPr>
        <p:spPr bwMode="auto">
          <a:xfrm>
            <a:off x="4440673" y="3810745"/>
            <a:ext cx="726236" cy="617423"/>
          </a:xfrm>
          <a:prstGeom prst="chevron">
            <a:avLst>
              <a:gd name="adj" fmla="val 16520"/>
            </a:avLst>
          </a:prstGeom>
          <a:solidFill>
            <a:srgbClr val="478457"/>
          </a:solidFill>
          <a:ln w="9525">
            <a:solidFill>
              <a:schemeClr val="bg1"/>
            </a:solidFill>
            <a:miter lim="800000"/>
            <a:headEnd/>
            <a:tailEnd/>
          </a:ln>
          <a:effectLst/>
        </p:spPr>
        <p:txBody>
          <a:bodyPr wrap="none" lIns="14157" rIns="14157" anchor="ctr"/>
          <a:lstStyle/>
          <a:p>
            <a:pPr eaLnBrk="0" hangingPunct="0"/>
            <a:r>
              <a:rPr lang="en-US" sz="767" b="1">
                <a:solidFill>
                  <a:schemeClr val="bg1"/>
                </a:solidFill>
                <a:latin typeface="+mj-lt"/>
                <a:ea typeface="MS PGothic" pitchFamily="34" charset="-128"/>
              </a:rPr>
              <a:t>Counterparty</a:t>
            </a:r>
            <a:br>
              <a:rPr lang="en-US" sz="767" b="1">
                <a:solidFill>
                  <a:schemeClr val="bg1"/>
                </a:solidFill>
                <a:latin typeface="+mj-lt"/>
                <a:ea typeface="MS PGothic" pitchFamily="34" charset="-128"/>
              </a:rPr>
            </a:br>
            <a:r>
              <a:rPr lang="en-US" sz="767" b="1">
                <a:solidFill>
                  <a:schemeClr val="bg1"/>
                </a:solidFill>
                <a:latin typeface="+mj-lt"/>
                <a:ea typeface="MS PGothic" pitchFamily="34" charset="-128"/>
              </a:rPr>
              <a:t>check</a:t>
            </a:r>
          </a:p>
        </p:txBody>
      </p:sp>
      <p:sp>
        <p:nvSpPr>
          <p:cNvPr id="50" name="AutoShape 11">
            <a:extLst>
              <a:ext uri="{FF2B5EF4-FFF2-40B4-BE49-F238E27FC236}">
                <a16:creationId xmlns:a16="http://schemas.microsoft.com/office/drawing/2014/main" xmlns="" id="{FAEE6FF1-1B65-4EF9-AFFE-0AB02B8FBC75}"/>
              </a:ext>
            </a:extLst>
          </p:cNvPr>
          <p:cNvSpPr>
            <a:spLocks noChangeArrowheads="1"/>
          </p:cNvSpPr>
          <p:nvPr/>
        </p:nvSpPr>
        <p:spPr bwMode="auto">
          <a:xfrm>
            <a:off x="5069478" y="3810745"/>
            <a:ext cx="733498" cy="615775"/>
          </a:xfrm>
          <a:prstGeom prst="chevron">
            <a:avLst>
              <a:gd name="adj" fmla="val 16520"/>
            </a:avLst>
          </a:prstGeom>
          <a:solidFill>
            <a:srgbClr val="29656C"/>
          </a:solidFill>
          <a:ln w="9525">
            <a:solidFill>
              <a:schemeClr val="bg1"/>
            </a:solidFill>
            <a:miter lim="800000"/>
            <a:headEnd/>
            <a:tailEnd/>
          </a:ln>
          <a:effectLst/>
        </p:spPr>
        <p:txBody>
          <a:bodyPr lIns="14157" rIns="8494" anchor="ctr"/>
          <a:lstStyle/>
          <a:p>
            <a:pPr eaLnBrk="0" hangingPunct="0"/>
            <a:r>
              <a:rPr lang="en-US" sz="767" b="1">
                <a:solidFill>
                  <a:schemeClr val="bg1"/>
                </a:solidFill>
                <a:latin typeface="+mj-lt"/>
                <a:ea typeface="MS PGothic" pitchFamily="34" charset="-128"/>
              </a:rPr>
              <a:t>Non-schema validations</a:t>
            </a:r>
          </a:p>
        </p:txBody>
      </p:sp>
      <p:sp>
        <p:nvSpPr>
          <p:cNvPr id="51" name="AutoShape 11">
            <a:extLst>
              <a:ext uri="{FF2B5EF4-FFF2-40B4-BE49-F238E27FC236}">
                <a16:creationId xmlns:a16="http://schemas.microsoft.com/office/drawing/2014/main" xmlns="" id="{1F8631F2-495F-45BB-ACEB-13C463AB59A2}"/>
              </a:ext>
            </a:extLst>
          </p:cNvPr>
          <p:cNvSpPr>
            <a:spLocks noChangeArrowheads="1"/>
          </p:cNvSpPr>
          <p:nvPr/>
        </p:nvSpPr>
        <p:spPr bwMode="auto">
          <a:xfrm>
            <a:off x="5705545" y="3812877"/>
            <a:ext cx="733498" cy="613156"/>
          </a:xfrm>
          <a:prstGeom prst="chevron">
            <a:avLst>
              <a:gd name="adj" fmla="val 16520"/>
            </a:avLst>
          </a:prstGeom>
          <a:solidFill>
            <a:srgbClr val="0F487F"/>
          </a:solidFill>
          <a:ln w="9525">
            <a:solidFill>
              <a:schemeClr val="bg1"/>
            </a:solidFill>
            <a:miter lim="800000"/>
            <a:headEnd/>
            <a:tailEnd/>
          </a:ln>
          <a:effectLst/>
        </p:spPr>
        <p:txBody>
          <a:bodyPr lIns="21576" rIns="21576" anchor="ctr"/>
          <a:lstStyle/>
          <a:p>
            <a:pPr eaLnBrk="0" hangingPunct="0"/>
            <a:r>
              <a:rPr lang="en-US" sz="767" b="1">
                <a:solidFill>
                  <a:schemeClr val="bg1"/>
                </a:solidFill>
                <a:latin typeface="+mj-lt"/>
                <a:ea typeface="MS PGothic" pitchFamily="34" charset="-128"/>
              </a:rPr>
              <a:t>Analytics</a:t>
            </a:r>
          </a:p>
        </p:txBody>
      </p:sp>
      <p:sp>
        <p:nvSpPr>
          <p:cNvPr id="52" name="AutoShape 11">
            <a:extLst>
              <a:ext uri="{FF2B5EF4-FFF2-40B4-BE49-F238E27FC236}">
                <a16:creationId xmlns:a16="http://schemas.microsoft.com/office/drawing/2014/main" xmlns="" id="{95D744A0-63E3-4C5E-832D-EFB7C48F394A}"/>
              </a:ext>
            </a:extLst>
          </p:cNvPr>
          <p:cNvSpPr>
            <a:spLocks noChangeArrowheads="1"/>
          </p:cNvSpPr>
          <p:nvPr/>
        </p:nvSpPr>
        <p:spPr bwMode="auto">
          <a:xfrm>
            <a:off x="6341611" y="3812877"/>
            <a:ext cx="843877" cy="613156"/>
          </a:xfrm>
          <a:prstGeom prst="chevron">
            <a:avLst>
              <a:gd name="adj" fmla="val 16520"/>
            </a:avLst>
          </a:prstGeom>
          <a:solidFill>
            <a:schemeClr val="accent1"/>
          </a:solidFill>
          <a:ln w="9525">
            <a:solidFill>
              <a:schemeClr val="bg1"/>
            </a:solidFill>
            <a:miter lim="800000"/>
            <a:headEnd/>
            <a:tailEnd/>
          </a:ln>
          <a:effectLst/>
        </p:spPr>
        <p:txBody>
          <a:bodyPr rot="0" spcFirstLastPara="0" vertOverflow="overflow" horzOverflow="overflow" vert="horz" wrap="square" lIns="21576" tIns="45720" rIns="21576" bIns="45720" numCol="1" spcCol="0" rtlCol="0" fromWordArt="0" anchor="ctr" anchorCtr="0" forceAA="0" compatLnSpc="1">
            <a:prstTxWarp prst="textNoShape">
              <a:avLst/>
            </a:prstTxWarp>
            <a:noAutofit/>
          </a:bodyPr>
          <a:lstStyle/>
          <a:p>
            <a:pPr eaLnBrk="0" hangingPunct="0"/>
            <a:r>
              <a:rPr lang="en-US" sz="767" b="1">
                <a:solidFill>
                  <a:schemeClr val="bg1"/>
                </a:solidFill>
                <a:latin typeface="+mj-lt"/>
                <a:ea typeface="MS PGothic" pitchFamily="34" charset="-128"/>
              </a:rPr>
              <a:t>Feedback loop</a:t>
            </a:r>
          </a:p>
        </p:txBody>
      </p:sp>
      <p:sp>
        <p:nvSpPr>
          <p:cNvPr id="55" name="Textfeld 54">
            <a:extLst>
              <a:ext uri="{FF2B5EF4-FFF2-40B4-BE49-F238E27FC236}">
                <a16:creationId xmlns:a16="http://schemas.microsoft.com/office/drawing/2014/main" xmlns="" id="{8D52F58B-F2A4-4D16-8C46-08EEE44A38A8}"/>
              </a:ext>
            </a:extLst>
          </p:cNvPr>
          <p:cNvSpPr txBox="1"/>
          <p:nvPr/>
        </p:nvSpPr>
        <p:spPr>
          <a:xfrm>
            <a:off x="3634489" y="4494221"/>
            <a:ext cx="2489976" cy="249748"/>
          </a:xfrm>
          <a:prstGeom prst="rect">
            <a:avLst/>
          </a:prstGeom>
          <a:noFill/>
        </p:spPr>
        <p:txBody>
          <a:bodyPr wrap="square" rtlCol="0">
            <a:spAutoFit/>
          </a:bodyPr>
          <a:lstStyle/>
          <a:p>
            <a:pPr algn="ctr"/>
            <a:r>
              <a:rPr lang="en-US" sz="1023" b="1">
                <a:solidFill>
                  <a:schemeClr val="accent1"/>
                </a:solidFill>
              </a:rPr>
              <a:t>ECB AnaCredit with national extension</a:t>
            </a:r>
          </a:p>
        </p:txBody>
      </p:sp>
      <p:sp>
        <p:nvSpPr>
          <p:cNvPr id="56" name="Line 7">
            <a:extLst>
              <a:ext uri="{FF2B5EF4-FFF2-40B4-BE49-F238E27FC236}">
                <a16:creationId xmlns:a16="http://schemas.microsoft.com/office/drawing/2014/main" xmlns="" id="{E451E209-4D6B-4017-9949-3CE38546AAFF}"/>
              </a:ext>
            </a:extLst>
          </p:cNvPr>
          <p:cNvSpPr>
            <a:spLocks noChangeShapeType="1"/>
          </p:cNvSpPr>
          <p:nvPr/>
        </p:nvSpPr>
        <p:spPr bwMode="auto">
          <a:xfrm flipV="1">
            <a:off x="7354290" y="3838744"/>
            <a:ext cx="351987" cy="0"/>
          </a:xfrm>
          <a:prstGeom prst="line">
            <a:avLst/>
          </a:prstGeom>
          <a:noFill/>
          <a:ln w="31750">
            <a:solidFill>
              <a:schemeClr val="accent1"/>
            </a:solidFill>
            <a:round/>
            <a:headEnd type="none" w="sm" len="sm"/>
            <a:tailEnd type="triangle" w="lg" len="lg"/>
          </a:ln>
          <a:effectLst/>
        </p:spPr>
        <p:txBody>
          <a:bodyPr anchor="ctr"/>
          <a:lstStyle/>
          <a:p>
            <a:endParaRPr lang="en-US" sz="1534">
              <a:latin typeface="Calibri" pitchFamily="34" charset="0"/>
              <a:cs typeface="Calibri" pitchFamily="34" charset="0"/>
            </a:endParaRPr>
          </a:p>
        </p:txBody>
      </p:sp>
      <p:pic>
        <p:nvPicPr>
          <p:cNvPr id="60" name="Grafik 59">
            <a:extLst>
              <a:ext uri="{FF2B5EF4-FFF2-40B4-BE49-F238E27FC236}">
                <a16:creationId xmlns:a16="http://schemas.microsoft.com/office/drawing/2014/main" xmlns="" id="{B5B9B730-6AD7-4CA3-9A77-86BEBE87FF91}"/>
              </a:ext>
            </a:extLst>
          </p:cNvPr>
          <p:cNvPicPr>
            <a:picLocks noChangeAspect="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7729495" y="3605809"/>
            <a:ext cx="1121732" cy="476084"/>
          </a:xfrm>
          <a:prstGeom prst="rect">
            <a:avLst/>
          </a:prstGeom>
        </p:spPr>
      </p:pic>
    </p:spTree>
    <p:extLst>
      <p:ext uri="{BB962C8B-B14F-4D97-AF65-F5344CB8AC3E}">
        <p14:creationId xmlns:p14="http://schemas.microsoft.com/office/powerpoint/2010/main" val="40227769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a:extLst>
              <a:ext uri="{FF2B5EF4-FFF2-40B4-BE49-F238E27FC236}">
                <a16:creationId xmlns:a16="http://schemas.microsoft.com/office/drawing/2014/main" xmlns="" id="{2007BF1E-CFE7-9244-9C40-A292969326D7}"/>
              </a:ext>
            </a:extLst>
          </p:cNvPr>
          <p:cNvSpPr>
            <a:spLocks noChangeArrowheads="1"/>
          </p:cNvSpPr>
          <p:nvPr/>
        </p:nvSpPr>
        <p:spPr bwMode="auto">
          <a:xfrm>
            <a:off x="1097911" y="2927671"/>
            <a:ext cx="7716109" cy="504000"/>
          </a:xfrm>
          <a:prstGeom prst="roundRect">
            <a:avLst/>
          </a:prstGeom>
          <a:solidFill>
            <a:srgbClr val="7AB800"/>
          </a:solidFill>
          <a:ln w="12700" cap="flat" cmpd="sng" algn="ctr">
            <a:noFill/>
            <a:prstDash val="solid"/>
            <a:miter lim="800000"/>
          </a:ln>
          <a:effectLst/>
        </p:spPr>
        <p:txBody>
          <a:bodyPr rtlCol="0" anchor="ctr"/>
          <a:lstStyle/>
          <a:p>
            <a:pPr lvl="2" defTabSz="990570"/>
            <a:r>
              <a:rPr lang="en-US" kern="0">
                <a:solidFill>
                  <a:prstClr val="white"/>
                </a:solidFill>
              </a:rPr>
              <a:t>About AnaCredit &amp; </a:t>
            </a:r>
            <a:r>
              <a:rPr lang="en-US" kern="0" dirty="0">
                <a:solidFill>
                  <a:prstClr val="white"/>
                </a:solidFill>
              </a:rPr>
              <a:t>Exemplary </a:t>
            </a:r>
            <a:r>
              <a:rPr lang="en-US" kern="0">
                <a:solidFill>
                  <a:prstClr val="white"/>
                </a:solidFill>
              </a:rPr>
              <a:t>use cases with SDMX</a:t>
            </a:r>
            <a:endParaRPr lang="en-US" kern="0" dirty="0">
              <a:solidFill>
                <a:prstClr val="white"/>
              </a:solidFill>
            </a:endParaRPr>
          </a:p>
        </p:txBody>
      </p:sp>
      <p:sp>
        <p:nvSpPr>
          <p:cNvPr id="5" name="Text Box 6">
            <a:extLst>
              <a:ext uri="{FF2B5EF4-FFF2-40B4-BE49-F238E27FC236}">
                <a16:creationId xmlns:a16="http://schemas.microsoft.com/office/drawing/2014/main" xmlns="" id="{AF47B760-AFE6-F34C-B98D-87493EB50A1F}"/>
              </a:ext>
            </a:extLst>
          </p:cNvPr>
          <p:cNvSpPr txBox="1">
            <a:spLocks noChangeArrowheads="1"/>
          </p:cNvSpPr>
          <p:nvPr/>
        </p:nvSpPr>
        <p:spPr bwMode="auto">
          <a:xfrm>
            <a:off x="1196319" y="2999671"/>
            <a:ext cx="692390" cy="360000"/>
          </a:xfrm>
          <a:prstGeom prst="roundRect">
            <a:avLst/>
          </a:prstGeom>
          <a:solidFill>
            <a:schemeClr val="bg1"/>
          </a:solidFill>
          <a:ln w="19050">
            <a:noFill/>
            <a:miter lim="800000"/>
            <a:headEnd/>
            <a:tailEnd/>
          </a:ln>
          <a:effectLst>
            <a:outerShdw blurRad="50800" dist="38100" dir="2700000" algn="tl" rotWithShape="0">
              <a:prstClr val="black">
                <a:alpha val="40000"/>
              </a:prstClr>
            </a:outerShdw>
          </a:effectLst>
        </p:spPr>
        <p:txBody>
          <a:bodyPr lIns="36000" tIns="36000" rIns="36000" bIns="36000" anchor="ctr"/>
          <a:lstStyle>
            <a:defPPr>
              <a:defRPr lang="en-US"/>
            </a:defPPr>
            <a:lvl1pPr algn="ctr">
              <a:spcBef>
                <a:spcPct val="50000"/>
              </a:spcBef>
              <a:defRPr sz="1600" b="1">
                <a:solidFill>
                  <a:srgbClr val="747474"/>
                </a:solidFill>
                <a:latin typeface="Verdana"/>
              </a:defRPr>
            </a:lvl1pPr>
          </a:lstStyle>
          <a:p>
            <a:r>
              <a:rPr lang="en-GB">
                <a:solidFill>
                  <a:schemeClr val="tx1"/>
                </a:solidFill>
                <a:latin typeface="+mn-lt"/>
              </a:rPr>
              <a:t>2</a:t>
            </a:r>
          </a:p>
        </p:txBody>
      </p:sp>
      <p:sp>
        <p:nvSpPr>
          <p:cNvPr id="9" name="Rectangle 5">
            <a:extLst>
              <a:ext uri="{FF2B5EF4-FFF2-40B4-BE49-F238E27FC236}">
                <a16:creationId xmlns:a16="http://schemas.microsoft.com/office/drawing/2014/main" xmlns="" id="{8E6E1FFD-A414-A847-9A8E-271A81BA4CD9}"/>
              </a:ext>
            </a:extLst>
          </p:cNvPr>
          <p:cNvSpPr>
            <a:spLocks noChangeArrowheads="1"/>
          </p:cNvSpPr>
          <p:nvPr/>
        </p:nvSpPr>
        <p:spPr bwMode="auto">
          <a:xfrm>
            <a:off x="1097269" y="2324511"/>
            <a:ext cx="7727176" cy="504000"/>
          </a:xfrm>
          <a:prstGeom prst="roundRect">
            <a:avLst/>
          </a:prstGeom>
          <a:solidFill>
            <a:srgbClr val="7AB800"/>
          </a:solidFill>
          <a:ln w="12700" cap="flat" cmpd="sng" algn="ctr">
            <a:noFill/>
            <a:prstDash val="solid"/>
            <a:miter lim="800000"/>
          </a:ln>
          <a:effectLst/>
        </p:spPr>
        <p:txBody>
          <a:bodyPr rtlCol="0" anchor="ctr"/>
          <a:lstStyle/>
          <a:p>
            <a:pPr lvl="2" defTabSz="990570"/>
            <a:r>
              <a:rPr lang="en-GB" kern="0">
                <a:solidFill>
                  <a:prstClr val="white"/>
                </a:solidFill>
              </a:rPr>
              <a:t>RegTech &amp; SupTech @ BearingPoint</a:t>
            </a:r>
            <a:endParaRPr lang="en-GB" kern="0" dirty="0">
              <a:solidFill>
                <a:prstClr val="white"/>
              </a:solidFill>
            </a:endParaRPr>
          </a:p>
        </p:txBody>
      </p:sp>
      <p:sp>
        <p:nvSpPr>
          <p:cNvPr id="10" name="Text Box 6">
            <a:extLst>
              <a:ext uri="{FF2B5EF4-FFF2-40B4-BE49-F238E27FC236}">
                <a16:creationId xmlns:a16="http://schemas.microsoft.com/office/drawing/2014/main" xmlns="" id="{5568A17B-17F5-3D40-9D19-0DDF0D498770}"/>
              </a:ext>
            </a:extLst>
          </p:cNvPr>
          <p:cNvSpPr txBox="1">
            <a:spLocks noChangeArrowheads="1"/>
          </p:cNvSpPr>
          <p:nvPr/>
        </p:nvSpPr>
        <p:spPr bwMode="auto">
          <a:xfrm>
            <a:off x="1192689" y="2396511"/>
            <a:ext cx="692390" cy="360000"/>
          </a:xfrm>
          <a:prstGeom prst="roundRect">
            <a:avLst/>
          </a:prstGeom>
          <a:solidFill>
            <a:schemeClr val="bg1"/>
          </a:solidFill>
          <a:ln w="19050">
            <a:noFill/>
            <a:miter lim="800000"/>
            <a:headEnd/>
            <a:tailEnd/>
          </a:ln>
          <a:effectLst>
            <a:outerShdw blurRad="50800" dist="38100" dir="2700000" algn="tl" rotWithShape="0">
              <a:prstClr val="black">
                <a:alpha val="40000"/>
              </a:prstClr>
            </a:outerShdw>
          </a:effectLst>
        </p:spPr>
        <p:txBody>
          <a:bodyPr lIns="36000" tIns="36000" rIns="36000" bIns="36000" anchor="ctr"/>
          <a:lstStyle>
            <a:defPPr>
              <a:defRPr lang="en-US"/>
            </a:defPPr>
            <a:lvl1pPr algn="ctr">
              <a:spcBef>
                <a:spcPct val="50000"/>
              </a:spcBef>
              <a:defRPr sz="1600" b="1">
                <a:solidFill>
                  <a:srgbClr val="747474"/>
                </a:solidFill>
                <a:latin typeface="Verdana"/>
              </a:defRPr>
            </a:lvl1pPr>
          </a:lstStyle>
          <a:p>
            <a:r>
              <a:rPr lang="en-GB">
                <a:solidFill>
                  <a:schemeClr val="tx1"/>
                </a:solidFill>
                <a:latin typeface="+mn-lt"/>
              </a:rPr>
              <a:t>1</a:t>
            </a:r>
          </a:p>
        </p:txBody>
      </p:sp>
      <p:sp>
        <p:nvSpPr>
          <p:cNvPr id="11" name="Rectangle 5">
            <a:extLst>
              <a:ext uri="{FF2B5EF4-FFF2-40B4-BE49-F238E27FC236}">
                <a16:creationId xmlns:a16="http://schemas.microsoft.com/office/drawing/2014/main" xmlns="" id="{EEFEDFA7-7AF6-4E41-9F98-DD13F9782FCA}"/>
              </a:ext>
            </a:extLst>
          </p:cNvPr>
          <p:cNvSpPr>
            <a:spLocks noChangeArrowheads="1"/>
          </p:cNvSpPr>
          <p:nvPr/>
        </p:nvSpPr>
        <p:spPr bwMode="auto">
          <a:xfrm>
            <a:off x="1094531" y="3535186"/>
            <a:ext cx="7719489" cy="504000"/>
          </a:xfrm>
          <a:prstGeom prst="roundRect">
            <a:avLst/>
          </a:prstGeom>
          <a:solidFill>
            <a:srgbClr val="00B0F0"/>
          </a:solidFill>
          <a:ln w="12700" cap="flat" cmpd="sng" algn="ctr">
            <a:noFill/>
            <a:prstDash val="solid"/>
            <a:miter lim="800000"/>
          </a:ln>
          <a:effectLst/>
        </p:spPr>
        <p:txBody>
          <a:bodyPr rtlCol="0" anchor="ctr"/>
          <a:lstStyle/>
          <a:p>
            <a:pPr lvl="2" defTabSz="990570"/>
            <a:r>
              <a:rPr lang="de-DE" kern="0" dirty="0" err="1">
                <a:solidFill>
                  <a:prstClr val="white"/>
                </a:solidFill>
              </a:rPr>
              <a:t>Lessons</a:t>
            </a:r>
            <a:r>
              <a:rPr lang="de-DE" kern="0" dirty="0">
                <a:solidFill>
                  <a:prstClr val="white"/>
                </a:solidFill>
              </a:rPr>
              <a:t> </a:t>
            </a:r>
            <a:r>
              <a:rPr lang="de-DE" kern="0" dirty="0" err="1">
                <a:solidFill>
                  <a:prstClr val="white"/>
                </a:solidFill>
              </a:rPr>
              <a:t>learnt</a:t>
            </a:r>
            <a:r>
              <a:rPr lang="de-DE" kern="0" dirty="0">
                <a:solidFill>
                  <a:prstClr val="white"/>
                </a:solidFill>
              </a:rPr>
              <a:t> </a:t>
            </a:r>
            <a:r>
              <a:rPr lang="de-DE" kern="0" dirty="0" err="1">
                <a:solidFill>
                  <a:prstClr val="white"/>
                </a:solidFill>
              </a:rPr>
              <a:t>from</a:t>
            </a:r>
            <a:r>
              <a:rPr lang="de-DE" kern="0" dirty="0">
                <a:solidFill>
                  <a:prstClr val="white"/>
                </a:solidFill>
              </a:rPr>
              <a:t> SDMX &amp; AnaCredit &amp; </a:t>
            </a:r>
            <a:r>
              <a:rPr lang="en-GB" kern="0" dirty="0">
                <a:solidFill>
                  <a:prstClr val="white"/>
                </a:solidFill>
              </a:rPr>
              <a:t>Observations for the future</a:t>
            </a:r>
          </a:p>
        </p:txBody>
      </p:sp>
      <p:sp>
        <p:nvSpPr>
          <p:cNvPr id="12" name="Text Box 6">
            <a:extLst>
              <a:ext uri="{FF2B5EF4-FFF2-40B4-BE49-F238E27FC236}">
                <a16:creationId xmlns:a16="http://schemas.microsoft.com/office/drawing/2014/main" xmlns="" id="{9F3CE2AC-CA40-463D-9483-228EA0D1EBCE}"/>
              </a:ext>
            </a:extLst>
          </p:cNvPr>
          <p:cNvSpPr txBox="1">
            <a:spLocks noChangeArrowheads="1"/>
          </p:cNvSpPr>
          <p:nvPr/>
        </p:nvSpPr>
        <p:spPr bwMode="auto">
          <a:xfrm>
            <a:off x="1189951" y="3607186"/>
            <a:ext cx="692693" cy="360000"/>
          </a:xfrm>
          <a:prstGeom prst="roundRect">
            <a:avLst/>
          </a:prstGeom>
          <a:solidFill>
            <a:schemeClr val="bg1"/>
          </a:solidFill>
          <a:ln w="19050">
            <a:noFill/>
            <a:miter lim="800000"/>
            <a:headEnd/>
            <a:tailEnd/>
          </a:ln>
          <a:effectLst>
            <a:outerShdw blurRad="50800" dist="38100" dir="2700000" algn="tl" rotWithShape="0">
              <a:prstClr val="black">
                <a:alpha val="40000"/>
              </a:prstClr>
            </a:outerShdw>
          </a:effectLst>
        </p:spPr>
        <p:txBody>
          <a:bodyPr lIns="36000" tIns="36000" rIns="36000" bIns="36000" anchor="ctr"/>
          <a:lstStyle/>
          <a:p>
            <a:pPr algn="ctr">
              <a:spcBef>
                <a:spcPct val="50000"/>
              </a:spcBef>
              <a:defRPr/>
            </a:pPr>
            <a:r>
              <a:rPr lang="en-GB" sz="1600" b="1"/>
              <a:t>3</a:t>
            </a:r>
          </a:p>
        </p:txBody>
      </p:sp>
    </p:spTree>
    <p:extLst>
      <p:ext uri="{BB962C8B-B14F-4D97-AF65-F5344CB8AC3E}">
        <p14:creationId xmlns:p14="http://schemas.microsoft.com/office/powerpoint/2010/main" val="26806070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a:extLst>
              <a:ext uri="{FF2B5EF4-FFF2-40B4-BE49-F238E27FC236}">
                <a16:creationId xmlns:a16="http://schemas.microsoft.com/office/drawing/2014/main" xmlns="" id="{B215D9BD-1CAD-47AC-A365-0188BD717666}"/>
              </a:ext>
            </a:extLst>
          </p:cNvPr>
          <p:cNvSpPr>
            <a:spLocks noGrp="1"/>
          </p:cNvSpPr>
          <p:nvPr>
            <p:ph type="body" sz="quarter" idx="12"/>
          </p:nvPr>
        </p:nvSpPr>
        <p:spPr/>
        <p:txBody>
          <a:bodyPr/>
          <a:lstStyle/>
          <a:p>
            <a:endParaRPr lang="de-DE"/>
          </a:p>
        </p:txBody>
      </p:sp>
      <p:sp>
        <p:nvSpPr>
          <p:cNvPr id="6" name="Rechteck 5">
            <a:extLst>
              <a:ext uri="{FF2B5EF4-FFF2-40B4-BE49-F238E27FC236}">
                <a16:creationId xmlns:a16="http://schemas.microsoft.com/office/drawing/2014/main" xmlns="" id="{B1B1F83C-7914-4292-AF63-BE7AD6D48B51}"/>
              </a:ext>
            </a:extLst>
          </p:cNvPr>
          <p:cNvSpPr/>
          <p:nvPr/>
        </p:nvSpPr>
        <p:spPr>
          <a:xfrm>
            <a:off x="1644161" y="2229852"/>
            <a:ext cx="914400" cy="339969"/>
          </a:xfrm>
          <a:prstGeom prst="rect">
            <a:avLst/>
          </a:prstGeom>
          <a:solidFill>
            <a:schemeClr val="bg1"/>
          </a:solidFill>
          <a:ln w="952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de-DE" sz="1400" dirty="0">
                <a:solidFill>
                  <a:schemeClr val="tx1"/>
                </a:solidFill>
              </a:rPr>
              <a:t>31.12.18</a:t>
            </a:r>
          </a:p>
        </p:txBody>
      </p:sp>
      <p:sp>
        <p:nvSpPr>
          <p:cNvPr id="7" name="Rechteck 6">
            <a:extLst>
              <a:ext uri="{FF2B5EF4-FFF2-40B4-BE49-F238E27FC236}">
                <a16:creationId xmlns:a16="http://schemas.microsoft.com/office/drawing/2014/main" xmlns="" id="{EB84095B-A22D-4087-BA91-87160905AD96}"/>
              </a:ext>
            </a:extLst>
          </p:cNvPr>
          <p:cNvSpPr/>
          <p:nvPr/>
        </p:nvSpPr>
        <p:spPr>
          <a:xfrm>
            <a:off x="1644161" y="2930305"/>
            <a:ext cx="914400" cy="339969"/>
          </a:xfrm>
          <a:prstGeom prst="rect">
            <a:avLst/>
          </a:prstGeom>
          <a:solidFill>
            <a:schemeClr val="bg1"/>
          </a:solidFill>
          <a:ln w="952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de-DE" sz="1400" dirty="0">
                <a:solidFill>
                  <a:schemeClr val="tx1"/>
                </a:solidFill>
              </a:rPr>
              <a:t>31.01.19</a:t>
            </a:r>
          </a:p>
        </p:txBody>
      </p:sp>
      <p:sp>
        <p:nvSpPr>
          <p:cNvPr id="8" name="Rechteck 7">
            <a:extLst>
              <a:ext uri="{FF2B5EF4-FFF2-40B4-BE49-F238E27FC236}">
                <a16:creationId xmlns:a16="http://schemas.microsoft.com/office/drawing/2014/main" xmlns="" id="{6FCA0E48-3AE0-48F7-8BBE-265A3AFE0CBA}"/>
              </a:ext>
            </a:extLst>
          </p:cNvPr>
          <p:cNvSpPr/>
          <p:nvPr/>
        </p:nvSpPr>
        <p:spPr>
          <a:xfrm>
            <a:off x="1644161" y="3609585"/>
            <a:ext cx="914400" cy="339969"/>
          </a:xfrm>
          <a:prstGeom prst="rect">
            <a:avLst/>
          </a:prstGeom>
          <a:solidFill>
            <a:schemeClr val="bg1"/>
          </a:solidFill>
          <a:ln w="952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de-DE" sz="1400" dirty="0">
                <a:solidFill>
                  <a:schemeClr val="tx1"/>
                </a:solidFill>
              </a:rPr>
              <a:t>28.02.19</a:t>
            </a:r>
          </a:p>
        </p:txBody>
      </p:sp>
      <p:sp>
        <p:nvSpPr>
          <p:cNvPr id="9" name="Textfeld 8">
            <a:extLst>
              <a:ext uri="{FF2B5EF4-FFF2-40B4-BE49-F238E27FC236}">
                <a16:creationId xmlns:a16="http://schemas.microsoft.com/office/drawing/2014/main" xmlns="" id="{373911D7-751D-4806-A95A-ECDD1316D2E3}"/>
              </a:ext>
            </a:extLst>
          </p:cNvPr>
          <p:cNvSpPr txBox="1"/>
          <p:nvPr/>
        </p:nvSpPr>
        <p:spPr>
          <a:xfrm>
            <a:off x="1985639" y="1441218"/>
            <a:ext cx="224741" cy="307777"/>
          </a:xfrm>
          <a:prstGeom prst="rect">
            <a:avLst/>
          </a:prstGeom>
          <a:noFill/>
        </p:spPr>
        <p:txBody>
          <a:bodyPr wrap="none" rtlCol="0">
            <a:spAutoFit/>
          </a:bodyPr>
          <a:lstStyle/>
          <a:p>
            <a:pPr algn="ctr"/>
            <a:r>
              <a:rPr lang="de-DE" sz="1400" dirty="0"/>
              <a:t> </a:t>
            </a:r>
          </a:p>
        </p:txBody>
      </p:sp>
      <p:cxnSp>
        <p:nvCxnSpPr>
          <p:cNvPr id="13" name="Gerade Verbindung mit Pfeil 12">
            <a:extLst>
              <a:ext uri="{FF2B5EF4-FFF2-40B4-BE49-F238E27FC236}">
                <a16:creationId xmlns:a16="http://schemas.microsoft.com/office/drawing/2014/main" xmlns="" id="{F7C83C38-B7D6-47C8-8B0B-A2C4D2082903}"/>
              </a:ext>
            </a:extLst>
          </p:cNvPr>
          <p:cNvCxnSpPr/>
          <p:nvPr/>
        </p:nvCxnSpPr>
        <p:spPr>
          <a:xfrm>
            <a:off x="879231" y="2326567"/>
            <a:ext cx="764930" cy="0"/>
          </a:xfrm>
          <a:prstGeom prst="straightConnector1">
            <a:avLst/>
          </a:prstGeom>
          <a:ln w="12700">
            <a:solidFill>
              <a:srgbClr val="B7B1A9"/>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4" name="Gerade Verbindung mit Pfeil 13">
            <a:extLst>
              <a:ext uri="{FF2B5EF4-FFF2-40B4-BE49-F238E27FC236}">
                <a16:creationId xmlns:a16="http://schemas.microsoft.com/office/drawing/2014/main" xmlns="" id="{2E74F180-BC8C-40D9-BF17-25AC85EA8328}"/>
              </a:ext>
            </a:extLst>
          </p:cNvPr>
          <p:cNvCxnSpPr/>
          <p:nvPr/>
        </p:nvCxnSpPr>
        <p:spPr>
          <a:xfrm>
            <a:off x="879231" y="2426212"/>
            <a:ext cx="764930" cy="0"/>
          </a:xfrm>
          <a:prstGeom prst="straightConnector1">
            <a:avLst/>
          </a:prstGeom>
          <a:ln w="12700">
            <a:solidFill>
              <a:srgbClr val="B7B1A9"/>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5" name="Gerade Verbindung mit Pfeil 14">
            <a:extLst>
              <a:ext uri="{FF2B5EF4-FFF2-40B4-BE49-F238E27FC236}">
                <a16:creationId xmlns:a16="http://schemas.microsoft.com/office/drawing/2014/main" xmlns="" id="{59E318B2-3C94-4DCC-ADE0-6B753B3A4372}"/>
              </a:ext>
            </a:extLst>
          </p:cNvPr>
          <p:cNvCxnSpPr/>
          <p:nvPr/>
        </p:nvCxnSpPr>
        <p:spPr>
          <a:xfrm>
            <a:off x="879231" y="2522926"/>
            <a:ext cx="764930" cy="0"/>
          </a:xfrm>
          <a:prstGeom prst="straightConnector1">
            <a:avLst/>
          </a:prstGeom>
          <a:ln w="12700">
            <a:solidFill>
              <a:srgbClr val="B7B1A9"/>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7" name="Gerade Verbindung mit Pfeil 16">
            <a:extLst>
              <a:ext uri="{FF2B5EF4-FFF2-40B4-BE49-F238E27FC236}">
                <a16:creationId xmlns:a16="http://schemas.microsoft.com/office/drawing/2014/main" xmlns="" id="{CCCD0DB6-49FA-4030-82F2-AE7097DA2645}"/>
              </a:ext>
            </a:extLst>
          </p:cNvPr>
          <p:cNvCxnSpPr>
            <a:stCxn id="6" idx="3"/>
          </p:cNvCxnSpPr>
          <p:nvPr/>
        </p:nvCxnSpPr>
        <p:spPr>
          <a:xfrm flipV="1">
            <a:off x="2558561" y="2399836"/>
            <a:ext cx="1257300" cy="1"/>
          </a:xfrm>
          <a:prstGeom prst="straightConnector1">
            <a:avLst/>
          </a:prstGeom>
          <a:ln w="12700">
            <a:solidFill>
              <a:srgbClr val="B7B1A9"/>
            </a:solidFill>
            <a:tailEnd type="triangle"/>
          </a:ln>
          <a:effectLst/>
        </p:spPr>
        <p:style>
          <a:lnRef idx="2">
            <a:schemeClr val="accent1"/>
          </a:lnRef>
          <a:fillRef idx="0">
            <a:schemeClr val="accent1"/>
          </a:fillRef>
          <a:effectRef idx="1">
            <a:schemeClr val="accent1"/>
          </a:effectRef>
          <a:fontRef idx="minor">
            <a:schemeClr val="tx1"/>
          </a:fontRef>
        </p:style>
      </p:cxnSp>
      <p:sp>
        <p:nvSpPr>
          <p:cNvPr id="18" name="Textfeld 17">
            <a:extLst>
              <a:ext uri="{FF2B5EF4-FFF2-40B4-BE49-F238E27FC236}">
                <a16:creationId xmlns:a16="http://schemas.microsoft.com/office/drawing/2014/main" xmlns="" id="{E67F680A-8F03-4A76-AA0E-37C0320F3B3D}"/>
              </a:ext>
            </a:extLst>
          </p:cNvPr>
          <p:cNvSpPr txBox="1"/>
          <p:nvPr/>
        </p:nvSpPr>
        <p:spPr>
          <a:xfrm>
            <a:off x="2601290" y="2207228"/>
            <a:ext cx="1205779" cy="261610"/>
          </a:xfrm>
          <a:prstGeom prst="rect">
            <a:avLst/>
          </a:prstGeom>
          <a:noFill/>
        </p:spPr>
        <p:txBody>
          <a:bodyPr wrap="none" rtlCol="0">
            <a:spAutoFit/>
          </a:bodyPr>
          <a:lstStyle/>
          <a:p>
            <a:r>
              <a:rPr lang="de-DE" sz="1100" dirty="0"/>
              <a:t>Submission SDMX</a:t>
            </a:r>
          </a:p>
        </p:txBody>
      </p:sp>
      <p:sp>
        <p:nvSpPr>
          <p:cNvPr id="19" name="Rechteck 18">
            <a:extLst>
              <a:ext uri="{FF2B5EF4-FFF2-40B4-BE49-F238E27FC236}">
                <a16:creationId xmlns:a16="http://schemas.microsoft.com/office/drawing/2014/main" xmlns="" id="{BE417316-3059-4D94-A438-8D2DA07E65E2}"/>
              </a:ext>
            </a:extLst>
          </p:cNvPr>
          <p:cNvSpPr/>
          <p:nvPr/>
        </p:nvSpPr>
        <p:spPr>
          <a:xfrm>
            <a:off x="3815861" y="2226458"/>
            <a:ext cx="914400" cy="339969"/>
          </a:xfrm>
          <a:prstGeom prst="rect">
            <a:avLst/>
          </a:prstGeom>
          <a:solidFill>
            <a:schemeClr val="bg1"/>
          </a:solidFill>
          <a:ln w="952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de-DE" sz="1400" dirty="0">
                <a:solidFill>
                  <a:schemeClr val="tx1"/>
                </a:solidFill>
              </a:rPr>
              <a:t>31.12.18</a:t>
            </a:r>
          </a:p>
        </p:txBody>
      </p:sp>
      <p:cxnSp>
        <p:nvCxnSpPr>
          <p:cNvPr id="21" name="Verbinder: gekrümmt 20">
            <a:extLst>
              <a:ext uri="{FF2B5EF4-FFF2-40B4-BE49-F238E27FC236}">
                <a16:creationId xmlns:a16="http://schemas.microsoft.com/office/drawing/2014/main" xmlns="" id="{E1C1A262-6847-435A-8E92-3ADE462AF29C}"/>
              </a:ext>
            </a:extLst>
          </p:cNvPr>
          <p:cNvCxnSpPr>
            <a:stCxn id="19" idx="0"/>
            <a:endCxn id="19" idx="3"/>
          </p:cNvCxnSpPr>
          <p:nvPr/>
        </p:nvCxnSpPr>
        <p:spPr>
          <a:xfrm rot="16200000" flipH="1">
            <a:off x="4416668" y="2082850"/>
            <a:ext cx="169985" cy="457200"/>
          </a:xfrm>
          <a:prstGeom prst="curvedConnector4">
            <a:avLst>
              <a:gd name="adj1" fmla="val -134482"/>
              <a:gd name="adj2" fmla="val 150000"/>
            </a:avLst>
          </a:prstGeom>
          <a:ln w="12700">
            <a:solidFill>
              <a:srgbClr val="B7B1A9"/>
            </a:solidFill>
            <a:tailEnd type="triangle"/>
          </a:ln>
          <a:effectLst/>
        </p:spPr>
        <p:style>
          <a:lnRef idx="2">
            <a:schemeClr val="accent1"/>
          </a:lnRef>
          <a:fillRef idx="0">
            <a:schemeClr val="accent1"/>
          </a:fillRef>
          <a:effectRef idx="1">
            <a:schemeClr val="accent1"/>
          </a:effectRef>
          <a:fontRef idx="minor">
            <a:schemeClr val="tx1"/>
          </a:fontRef>
        </p:style>
      </p:cxnSp>
      <p:sp>
        <p:nvSpPr>
          <p:cNvPr id="22" name="Textfeld 21">
            <a:extLst>
              <a:ext uri="{FF2B5EF4-FFF2-40B4-BE49-F238E27FC236}">
                <a16:creationId xmlns:a16="http://schemas.microsoft.com/office/drawing/2014/main" xmlns="" id="{24F1FA1E-8454-4AC0-8424-774B53C1391A}"/>
              </a:ext>
            </a:extLst>
          </p:cNvPr>
          <p:cNvSpPr txBox="1"/>
          <p:nvPr/>
        </p:nvSpPr>
        <p:spPr>
          <a:xfrm>
            <a:off x="4870939" y="1945978"/>
            <a:ext cx="763351" cy="261610"/>
          </a:xfrm>
          <a:prstGeom prst="rect">
            <a:avLst/>
          </a:prstGeom>
          <a:noFill/>
        </p:spPr>
        <p:txBody>
          <a:bodyPr wrap="none" rtlCol="0">
            <a:spAutoFit/>
          </a:bodyPr>
          <a:lstStyle>
            <a:defPPr>
              <a:defRPr lang="en-US"/>
            </a:defPPr>
            <a:lvl1pPr>
              <a:defRPr sz="1100"/>
            </a:lvl1pPr>
          </a:lstStyle>
          <a:p>
            <a:r>
              <a:rPr lang="de-DE" dirty="0"/>
              <a:t>Validation</a:t>
            </a:r>
          </a:p>
        </p:txBody>
      </p:sp>
      <p:cxnSp>
        <p:nvCxnSpPr>
          <p:cNvPr id="24" name="Gerade Verbindung mit Pfeil 23">
            <a:extLst>
              <a:ext uri="{FF2B5EF4-FFF2-40B4-BE49-F238E27FC236}">
                <a16:creationId xmlns:a16="http://schemas.microsoft.com/office/drawing/2014/main" xmlns="" id="{A4EA76A9-9428-4015-9FD4-207703C3A310}"/>
              </a:ext>
            </a:extLst>
          </p:cNvPr>
          <p:cNvCxnSpPr>
            <a:cxnSpLocks/>
            <a:stCxn id="19" idx="3"/>
            <a:endCxn id="25" idx="1"/>
          </p:cNvCxnSpPr>
          <p:nvPr/>
        </p:nvCxnSpPr>
        <p:spPr>
          <a:xfrm flipV="1">
            <a:off x="4730261" y="2396442"/>
            <a:ext cx="1424366" cy="1"/>
          </a:xfrm>
          <a:prstGeom prst="straightConnector1">
            <a:avLst/>
          </a:prstGeom>
          <a:ln w="12700">
            <a:solidFill>
              <a:srgbClr val="B7B1A9"/>
            </a:solidFill>
            <a:tailEnd type="triangle"/>
          </a:ln>
          <a:effectLst/>
        </p:spPr>
        <p:style>
          <a:lnRef idx="2">
            <a:schemeClr val="accent1"/>
          </a:lnRef>
          <a:fillRef idx="0">
            <a:schemeClr val="accent1"/>
          </a:fillRef>
          <a:effectRef idx="1">
            <a:schemeClr val="accent1"/>
          </a:effectRef>
          <a:fontRef idx="minor">
            <a:schemeClr val="tx1"/>
          </a:fontRef>
        </p:style>
      </p:cxnSp>
      <p:sp>
        <p:nvSpPr>
          <p:cNvPr id="25" name="Rechteck 24">
            <a:extLst>
              <a:ext uri="{FF2B5EF4-FFF2-40B4-BE49-F238E27FC236}">
                <a16:creationId xmlns:a16="http://schemas.microsoft.com/office/drawing/2014/main" xmlns="" id="{9C29F8ED-67E2-4467-8FD1-67FC50832104}"/>
              </a:ext>
            </a:extLst>
          </p:cNvPr>
          <p:cNvSpPr/>
          <p:nvPr/>
        </p:nvSpPr>
        <p:spPr>
          <a:xfrm>
            <a:off x="6154627" y="2226457"/>
            <a:ext cx="914400" cy="339969"/>
          </a:xfrm>
          <a:prstGeom prst="rect">
            <a:avLst/>
          </a:prstGeom>
          <a:solidFill>
            <a:schemeClr val="bg1"/>
          </a:solidFill>
          <a:ln w="952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de-DE" sz="1400" dirty="0">
                <a:solidFill>
                  <a:schemeClr val="tx1"/>
                </a:solidFill>
              </a:rPr>
              <a:t>31.12.18</a:t>
            </a:r>
          </a:p>
        </p:txBody>
      </p:sp>
      <p:sp>
        <p:nvSpPr>
          <p:cNvPr id="27" name="Textfeld 26">
            <a:extLst>
              <a:ext uri="{FF2B5EF4-FFF2-40B4-BE49-F238E27FC236}">
                <a16:creationId xmlns:a16="http://schemas.microsoft.com/office/drawing/2014/main" xmlns="" id="{6C850CD3-7B5A-4B78-B30F-66ABD6A78C42}"/>
              </a:ext>
            </a:extLst>
          </p:cNvPr>
          <p:cNvSpPr txBox="1"/>
          <p:nvPr/>
        </p:nvSpPr>
        <p:spPr>
          <a:xfrm>
            <a:off x="4944440" y="2201699"/>
            <a:ext cx="1205779" cy="261610"/>
          </a:xfrm>
          <a:prstGeom prst="rect">
            <a:avLst/>
          </a:prstGeom>
          <a:noFill/>
        </p:spPr>
        <p:txBody>
          <a:bodyPr wrap="none" rtlCol="0">
            <a:spAutoFit/>
          </a:bodyPr>
          <a:lstStyle/>
          <a:p>
            <a:r>
              <a:rPr lang="de-DE" sz="1100" dirty="0"/>
              <a:t>Submission SDMX</a:t>
            </a:r>
          </a:p>
        </p:txBody>
      </p:sp>
      <p:cxnSp>
        <p:nvCxnSpPr>
          <p:cNvPr id="29" name="Gerade Verbindung mit Pfeil 28">
            <a:extLst>
              <a:ext uri="{FF2B5EF4-FFF2-40B4-BE49-F238E27FC236}">
                <a16:creationId xmlns:a16="http://schemas.microsoft.com/office/drawing/2014/main" xmlns="" id="{35D47D33-6940-406E-B9AF-686AE85D8F49}"/>
              </a:ext>
            </a:extLst>
          </p:cNvPr>
          <p:cNvCxnSpPr/>
          <p:nvPr/>
        </p:nvCxnSpPr>
        <p:spPr>
          <a:xfrm flipH="1">
            <a:off x="2558561" y="2478966"/>
            <a:ext cx="1257300" cy="0"/>
          </a:xfrm>
          <a:prstGeom prst="straightConnector1">
            <a:avLst/>
          </a:prstGeom>
          <a:ln w="12700">
            <a:solidFill>
              <a:srgbClr val="B7B1A9"/>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0" name="Gerade Verbindung mit Pfeil 29">
            <a:extLst>
              <a:ext uri="{FF2B5EF4-FFF2-40B4-BE49-F238E27FC236}">
                <a16:creationId xmlns:a16="http://schemas.microsoft.com/office/drawing/2014/main" xmlns="" id="{1C376C5B-FFAE-4301-9694-12A140F5EEFD}"/>
              </a:ext>
            </a:extLst>
          </p:cNvPr>
          <p:cNvCxnSpPr>
            <a:cxnSpLocks/>
          </p:cNvCxnSpPr>
          <p:nvPr/>
        </p:nvCxnSpPr>
        <p:spPr>
          <a:xfrm flipH="1">
            <a:off x="4730261" y="2478966"/>
            <a:ext cx="1419958" cy="0"/>
          </a:xfrm>
          <a:prstGeom prst="straightConnector1">
            <a:avLst/>
          </a:prstGeom>
          <a:ln w="12700">
            <a:solidFill>
              <a:srgbClr val="B7B1A9"/>
            </a:solidFill>
            <a:tailEnd type="triangle"/>
          </a:ln>
          <a:effectLst/>
        </p:spPr>
        <p:style>
          <a:lnRef idx="2">
            <a:schemeClr val="accent1"/>
          </a:lnRef>
          <a:fillRef idx="0">
            <a:schemeClr val="accent1"/>
          </a:fillRef>
          <a:effectRef idx="1">
            <a:schemeClr val="accent1"/>
          </a:effectRef>
          <a:fontRef idx="minor">
            <a:schemeClr val="tx1"/>
          </a:fontRef>
        </p:style>
      </p:cxnSp>
      <p:sp>
        <p:nvSpPr>
          <p:cNvPr id="32" name="Textfeld 31">
            <a:extLst>
              <a:ext uri="{FF2B5EF4-FFF2-40B4-BE49-F238E27FC236}">
                <a16:creationId xmlns:a16="http://schemas.microsoft.com/office/drawing/2014/main" xmlns="" id="{17760E84-D5A0-43CB-98CF-B3B7B0704FF8}"/>
              </a:ext>
            </a:extLst>
          </p:cNvPr>
          <p:cNvSpPr txBox="1"/>
          <p:nvPr/>
        </p:nvSpPr>
        <p:spPr>
          <a:xfrm>
            <a:off x="4952141" y="2424463"/>
            <a:ext cx="728084" cy="261610"/>
          </a:xfrm>
          <a:prstGeom prst="rect">
            <a:avLst/>
          </a:prstGeom>
          <a:noFill/>
        </p:spPr>
        <p:txBody>
          <a:bodyPr wrap="none" rtlCol="0">
            <a:spAutoFit/>
          </a:bodyPr>
          <a:lstStyle/>
          <a:p>
            <a:r>
              <a:rPr lang="de-DE" sz="1100" dirty="0"/>
              <a:t>Feedback</a:t>
            </a:r>
          </a:p>
        </p:txBody>
      </p:sp>
      <p:sp>
        <p:nvSpPr>
          <p:cNvPr id="33" name="Textfeld 32">
            <a:extLst>
              <a:ext uri="{FF2B5EF4-FFF2-40B4-BE49-F238E27FC236}">
                <a16:creationId xmlns:a16="http://schemas.microsoft.com/office/drawing/2014/main" xmlns="" id="{948B5D95-D1A6-484D-B69E-70455CC7CC86}"/>
              </a:ext>
            </a:extLst>
          </p:cNvPr>
          <p:cNvSpPr txBox="1"/>
          <p:nvPr/>
        </p:nvSpPr>
        <p:spPr>
          <a:xfrm>
            <a:off x="2603386" y="2414306"/>
            <a:ext cx="728084" cy="261610"/>
          </a:xfrm>
          <a:prstGeom prst="rect">
            <a:avLst/>
          </a:prstGeom>
          <a:noFill/>
        </p:spPr>
        <p:txBody>
          <a:bodyPr wrap="none" rtlCol="0">
            <a:spAutoFit/>
          </a:bodyPr>
          <a:lstStyle/>
          <a:p>
            <a:r>
              <a:rPr lang="de-DE" sz="1100" dirty="0"/>
              <a:t>Feedback</a:t>
            </a:r>
          </a:p>
        </p:txBody>
      </p:sp>
      <p:cxnSp>
        <p:nvCxnSpPr>
          <p:cNvPr id="26" name="Verbinder: gekrümmt 25">
            <a:extLst>
              <a:ext uri="{FF2B5EF4-FFF2-40B4-BE49-F238E27FC236}">
                <a16:creationId xmlns:a16="http://schemas.microsoft.com/office/drawing/2014/main" xmlns="" id="{9EB8FABC-0445-4519-ACF5-E3D25DDA4BF9}"/>
              </a:ext>
            </a:extLst>
          </p:cNvPr>
          <p:cNvCxnSpPr>
            <a:cxnSpLocks/>
            <a:stCxn id="25" idx="0"/>
            <a:endCxn id="25" idx="3"/>
          </p:cNvCxnSpPr>
          <p:nvPr/>
        </p:nvCxnSpPr>
        <p:spPr>
          <a:xfrm rot="16200000" flipH="1">
            <a:off x="6755434" y="2082849"/>
            <a:ext cx="169985" cy="457200"/>
          </a:xfrm>
          <a:prstGeom prst="curvedConnector4">
            <a:avLst>
              <a:gd name="adj1" fmla="val -134482"/>
              <a:gd name="adj2" fmla="val 150000"/>
            </a:avLst>
          </a:prstGeom>
          <a:ln w="12700">
            <a:solidFill>
              <a:srgbClr val="B7B1A9"/>
            </a:solidFill>
            <a:tailEnd type="triangle"/>
          </a:ln>
          <a:effectLst/>
        </p:spPr>
        <p:style>
          <a:lnRef idx="2">
            <a:schemeClr val="accent1"/>
          </a:lnRef>
          <a:fillRef idx="0">
            <a:schemeClr val="accent1"/>
          </a:fillRef>
          <a:effectRef idx="1">
            <a:schemeClr val="accent1"/>
          </a:effectRef>
          <a:fontRef idx="minor">
            <a:schemeClr val="tx1"/>
          </a:fontRef>
        </p:style>
      </p:cxnSp>
      <p:sp>
        <p:nvSpPr>
          <p:cNvPr id="31" name="Textfeld 30">
            <a:extLst>
              <a:ext uri="{FF2B5EF4-FFF2-40B4-BE49-F238E27FC236}">
                <a16:creationId xmlns:a16="http://schemas.microsoft.com/office/drawing/2014/main" xmlns="" id="{44D5A759-DFCC-442C-802B-679E27DF6B3C}"/>
              </a:ext>
            </a:extLst>
          </p:cNvPr>
          <p:cNvSpPr txBox="1"/>
          <p:nvPr/>
        </p:nvSpPr>
        <p:spPr>
          <a:xfrm>
            <a:off x="7278012" y="1951386"/>
            <a:ext cx="763351" cy="261610"/>
          </a:xfrm>
          <a:prstGeom prst="rect">
            <a:avLst/>
          </a:prstGeom>
          <a:noFill/>
        </p:spPr>
        <p:txBody>
          <a:bodyPr wrap="none" rtlCol="0">
            <a:spAutoFit/>
          </a:bodyPr>
          <a:lstStyle>
            <a:defPPr>
              <a:defRPr lang="en-US"/>
            </a:defPPr>
            <a:lvl1pPr>
              <a:defRPr sz="1100"/>
            </a:lvl1pPr>
          </a:lstStyle>
          <a:p>
            <a:r>
              <a:rPr lang="de-DE" dirty="0"/>
              <a:t>Validation</a:t>
            </a:r>
          </a:p>
        </p:txBody>
      </p:sp>
      <p:cxnSp>
        <p:nvCxnSpPr>
          <p:cNvPr id="34" name="Gerade Verbindung mit Pfeil 33">
            <a:extLst>
              <a:ext uri="{FF2B5EF4-FFF2-40B4-BE49-F238E27FC236}">
                <a16:creationId xmlns:a16="http://schemas.microsoft.com/office/drawing/2014/main" xmlns="" id="{BD50542E-8222-41BE-A557-D645B924DCB4}"/>
              </a:ext>
            </a:extLst>
          </p:cNvPr>
          <p:cNvCxnSpPr/>
          <p:nvPr/>
        </p:nvCxnSpPr>
        <p:spPr>
          <a:xfrm>
            <a:off x="879231" y="2997127"/>
            <a:ext cx="764930" cy="0"/>
          </a:xfrm>
          <a:prstGeom prst="straightConnector1">
            <a:avLst/>
          </a:prstGeom>
          <a:ln w="12700">
            <a:solidFill>
              <a:srgbClr val="B7B1A9"/>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5" name="Gerade Verbindung mit Pfeil 34">
            <a:extLst>
              <a:ext uri="{FF2B5EF4-FFF2-40B4-BE49-F238E27FC236}">
                <a16:creationId xmlns:a16="http://schemas.microsoft.com/office/drawing/2014/main" xmlns="" id="{56C5AE8D-A8DC-403C-B54A-DE9B94BAE594}"/>
              </a:ext>
            </a:extLst>
          </p:cNvPr>
          <p:cNvCxnSpPr/>
          <p:nvPr/>
        </p:nvCxnSpPr>
        <p:spPr>
          <a:xfrm>
            <a:off x="879231" y="3096772"/>
            <a:ext cx="764930" cy="0"/>
          </a:xfrm>
          <a:prstGeom prst="straightConnector1">
            <a:avLst/>
          </a:prstGeom>
          <a:ln w="12700">
            <a:solidFill>
              <a:srgbClr val="B7B1A9"/>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6" name="Gerade Verbindung mit Pfeil 35">
            <a:extLst>
              <a:ext uri="{FF2B5EF4-FFF2-40B4-BE49-F238E27FC236}">
                <a16:creationId xmlns:a16="http://schemas.microsoft.com/office/drawing/2014/main" xmlns="" id="{627F72D3-29F2-46F0-BDEA-E8007D34C572}"/>
              </a:ext>
            </a:extLst>
          </p:cNvPr>
          <p:cNvCxnSpPr/>
          <p:nvPr/>
        </p:nvCxnSpPr>
        <p:spPr>
          <a:xfrm>
            <a:off x="879231" y="3193486"/>
            <a:ext cx="764930" cy="0"/>
          </a:xfrm>
          <a:prstGeom prst="straightConnector1">
            <a:avLst/>
          </a:prstGeom>
          <a:ln w="12700">
            <a:solidFill>
              <a:srgbClr val="B7B1A9"/>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7" name="Gerade Verbindung mit Pfeil 36">
            <a:extLst>
              <a:ext uri="{FF2B5EF4-FFF2-40B4-BE49-F238E27FC236}">
                <a16:creationId xmlns:a16="http://schemas.microsoft.com/office/drawing/2014/main" xmlns="" id="{4C1A8D10-F348-48E6-9DAD-9D47FCA0D257}"/>
              </a:ext>
            </a:extLst>
          </p:cNvPr>
          <p:cNvCxnSpPr/>
          <p:nvPr/>
        </p:nvCxnSpPr>
        <p:spPr>
          <a:xfrm flipV="1">
            <a:off x="2558561" y="3063455"/>
            <a:ext cx="1257300" cy="1"/>
          </a:xfrm>
          <a:prstGeom prst="straightConnector1">
            <a:avLst/>
          </a:prstGeom>
          <a:ln w="12700">
            <a:solidFill>
              <a:srgbClr val="B7B1A9"/>
            </a:solidFill>
            <a:tailEnd type="triangle"/>
          </a:ln>
          <a:effectLst/>
        </p:spPr>
        <p:style>
          <a:lnRef idx="2">
            <a:schemeClr val="accent1"/>
          </a:lnRef>
          <a:fillRef idx="0">
            <a:schemeClr val="accent1"/>
          </a:fillRef>
          <a:effectRef idx="1">
            <a:schemeClr val="accent1"/>
          </a:effectRef>
          <a:fontRef idx="minor">
            <a:schemeClr val="tx1"/>
          </a:fontRef>
        </p:style>
      </p:cxnSp>
      <p:sp>
        <p:nvSpPr>
          <p:cNvPr id="38" name="Textfeld 37">
            <a:extLst>
              <a:ext uri="{FF2B5EF4-FFF2-40B4-BE49-F238E27FC236}">
                <a16:creationId xmlns:a16="http://schemas.microsoft.com/office/drawing/2014/main" xmlns="" id="{ECA3E662-A9B6-42DF-9BEA-93FA6ADA744F}"/>
              </a:ext>
            </a:extLst>
          </p:cNvPr>
          <p:cNvSpPr txBox="1"/>
          <p:nvPr/>
        </p:nvSpPr>
        <p:spPr>
          <a:xfrm>
            <a:off x="2601290" y="2870847"/>
            <a:ext cx="1205779" cy="261610"/>
          </a:xfrm>
          <a:prstGeom prst="rect">
            <a:avLst/>
          </a:prstGeom>
          <a:noFill/>
        </p:spPr>
        <p:txBody>
          <a:bodyPr wrap="none" rtlCol="0">
            <a:spAutoFit/>
          </a:bodyPr>
          <a:lstStyle/>
          <a:p>
            <a:r>
              <a:rPr lang="de-DE" sz="1100" dirty="0"/>
              <a:t>Submission SDMX</a:t>
            </a:r>
          </a:p>
        </p:txBody>
      </p:sp>
      <p:sp>
        <p:nvSpPr>
          <p:cNvPr id="39" name="Rechteck 38">
            <a:extLst>
              <a:ext uri="{FF2B5EF4-FFF2-40B4-BE49-F238E27FC236}">
                <a16:creationId xmlns:a16="http://schemas.microsoft.com/office/drawing/2014/main" xmlns="" id="{C8064A80-2692-4CFB-8EE1-3A3257F08C7C}"/>
              </a:ext>
            </a:extLst>
          </p:cNvPr>
          <p:cNvSpPr/>
          <p:nvPr/>
        </p:nvSpPr>
        <p:spPr>
          <a:xfrm>
            <a:off x="3815861" y="2890077"/>
            <a:ext cx="914400" cy="339969"/>
          </a:xfrm>
          <a:prstGeom prst="rect">
            <a:avLst/>
          </a:prstGeom>
          <a:solidFill>
            <a:schemeClr val="bg1"/>
          </a:solidFill>
          <a:ln w="952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de-DE" sz="1400" dirty="0">
                <a:solidFill>
                  <a:schemeClr val="tx1"/>
                </a:solidFill>
              </a:rPr>
              <a:t>31.01.19</a:t>
            </a:r>
          </a:p>
        </p:txBody>
      </p:sp>
      <p:cxnSp>
        <p:nvCxnSpPr>
          <p:cNvPr id="40" name="Verbinder: gekrümmt 39">
            <a:extLst>
              <a:ext uri="{FF2B5EF4-FFF2-40B4-BE49-F238E27FC236}">
                <a16:creationId xmlns:a16="http://schemas.microsoft.com/office/drawing/2014/main" xmlns="" id="{AEB1943D-1B43-4B4F-A90D-E55D4B45966E}"/>
              </a:ext>
            </a:extLst>
          </p:cNvPr>
          <p:cNvCxnSpPr>
            <a:stCxn id="39" idx="0"/>
            <a:endCxn id="39" idx="3"/>
          </p:cNvCxnSpPr>
          <p:nvPr/>
        </p:nvCxnSpPr>
        <p:spPr>
          <a:xfrm rot="16200000" flipH="1">
            <a:off x="4416668" y="2746469"/>
            <a:ext cx="169985" cy="457200"/>
          </a:xfrm>
          <a:prstGeom prst="curvedConnector4">
            <a:avLst>
              <a:gd name="adj1" fmla="val -134482"/>
              <a:gd name="adj2" fmla="val 150000"/>
            </a:avLst>
          </a:prstGeom>
          <a:ln w="12700">
            <a:solidFill>
              <a:srgbClr val="B7B1A9"/>
            </a:solidFill>
            <a:tailEnd type="triangle"/>
          </a:ln>
          <a:effectLst/>
        </p:spPr>
        <p:style>
          <a:lnRef idx="2">
            <a:schemeClr val="accent1"/>
          </a:lnRef>
          <a:fillRef idx="0">
            <a:schemeClr val="accent1"/>
          </a:fillRef>
          <a:effectRef idx="1">
            <a:schemeClr val="accent1"/>
          </a:effectRef>
          <a:fontRef idx="minor">
            <a:schemeClr val="tx1"/>
          </a:fontRef>
        </p:style>
      </p:cxnSp>
      <p:sp>
        <p:nvSpPr>
          <p:cNvPr id="41" name="Textfeld 40">
            <a:extLst>
              <a:ext uri="{FF2B5EF4-FFF2-40B4-BE49-F238E27FC236}">
                <a16:creationId xmlns:a16="http://schemas.microsoft.com/office/drawing/2014/main" xmlns="" id="{245A22D5-9500-47FF-880A-A1331001028E}"/>
              </a:ext>
            </a:extLst>
          </p:cNvPr>
          <p:cNvSpPr txBox="1"/>
          <p:nvPr/>
        </p:nvSpPr>
        <p:spPr>
          <a:xfrm>
            <a:off x="4870939" y="2609597"/>
            <a:ext cx="763351" cy="261610"/>
          </a:xfrm>
          <a:prstGeom prst="rect">
            <a:avLst/>
          </a:prstGeom>
          <a:noFill/>
        </p:spPr>
        <p:txBody>
          <a:bodyPr wrap="none" rtlCol="0">
            <a:spAutoFit/>
          </a:bodyPr>
          <a:lstStyle>
            <a:defPPr>
              <a:defRPr lang="en-US"/>
            </a:defPPr>
            <a:lvl1pPr>
              <a:defRPr sz="1100"/>
            </a:lvl1pPr>
          </a:lstStyle>
          <a:p>
            <a:r>
              <a:rPr lang="de-DE" dirty="0"/>
              <a:t>Validation</a:t>
            </a:r>
          </a:p>
        </p:txBody>
      </p:sp>
      <p:cxnSp>
        <p:nvCxnSpPr>
          <p:cNvPr id="42" name="Gerade Verbindung mit Pfeil 41">
            <a:extLst>
              <a:ext uri="{FF2B5EF4-FFF2-40B4-BE49-F238E27FC236}">
                <a16:creationId xmlns:a16="http://schemas.microsoft.com/office/drawing/2014/main" xmlns="" id="{2C418E95-37ED-4EC4-84C4-3B14EE4BA917}"/>
              </a:ext>
            </a:extLst>
          </p:cNvPr>
          <p:cNvCxnSpPr>
            <a:cxnSpLocks/>
            <a:stCxn id="39" idx="3"/>
            <a:endCxn id="43" idx="1"/>
          </p:cNvCxnSpPr>
          <p:nvPr/>
        </p:nvCxnSpPr>
        <p:spPr>
          <a:xfrm flipV="1">
            <a:off x="4730261" y="3060061"/>
            <a:ext cx="1424366" cy="1"/>
          </a:xfrm>
          <a:prstGeom prst="straightConnector1">
            <a:avLst/>
          </a:prstGeom>
          <a:ln w="12700">
            <a:solidFill>
              <a:srgbClr val="B7B1A9"/>
            </a:solidFill>
            <a:tailEnd type="triangle"/>
          </a:ln>
          <a:effectLst/>
        </p:spPr>
        <p:style>
          <a:lnRef idx="2">
            <a:schemeClr val="accent1"/>
          </a:lnRef>
          <a:fillRef idx="0">
            <a:schemeClr val="accent1"/>
          </a:fillRef>
          <a:effectRef idx="1">
            <a:schemeClr val="accent1"/>
          </a:effectRef>
          <a:fontRef idx="minor">
            <a:schemeClr val="tx1"/>
          </a:fontRef>
        </p:style>
      </p:cxnSp>
      <p:sp>
        <p:nvSpPr>
          <p:cNvPr id="43" name="Rechteck 42">
            <a:extLst>
              <a:ext uri="{FF2B5EF4-FFF2-40B4-BE49-F238E27FC236}">
                <a16:creationId xmlns:a16="http://schemas.microsoft.com/office/drawing/2014/main" xmlns="" id="{C1F0D4D5-3D51-429F-A36B-FAB3763849F5}"/>
              </a:ext>
            </a:extLst>
          </p:cNvPr>
          <p:cNvSpPr/>
          <p:nvPr/>
        </p:nvSpPr>
        <p:spPr>
          <a:xfrm>
            <a:off x="6154627" y="2890076"/>
            <a:ext cx="914400" cy="339969"/>
          </a:xfrm>
          <a:prstGeom prst="rect">
            <a:avLst/>
          </a:prstGeom>
          <a:solidFill>
            <a:schemeClr val="bg1"/>
          </a:solidFill>
          <a:ln w="952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de-DE" sz="1400" dirty="0">
                <a:solidFill>
                  <a:schemeClr val="tx1"/>
                </a:solidFill>
              </a:rPr>
              <a:t>31.01.19</a:t>
            </a:r>
          </a:p>
        </p:txBody>
      </p:sp>
      <p:sp>
        <p:nvSpPr>
          <p:cNvPr id="44" name="Textfeld 43">
            <a:extLst>
              <a:ext uri="{FF2B5EF4-FFF2-40B4-BE49-F238E27FC236}">
                <a16:creationId xmlns:a16="http://schemas.microsoft.com/office/drawing/2014/main" xmlns="" id="{C11374FB-7CE5-42F4-8FDC-4607749A7FD2}"/>
              </a:ext>
            </a:extLst>
          </p:cNvPr>
          <p:cNvSpPr txBox="1"/>
          <p:nvPr/>
        </p:nvSpPr>
        <p:spPr>
          <a:xfrm>
            <a:off x="4944440" y="2865318"/>
            <a:ext cx="1205779" cy="261610"/>
          </a:xfrm>
          <a:prstGeom prst="rect">
            <a:avLst/>
          </a:prstGeom>
          <a:noFill/>
        </p:spPr>
        <p:txBody>
          <a:bodyPr wrap="none" rtlCol="0">
            <a:spAutoFit/>
          </a:bodyPr>
          <a:lstStyle/>
          <a:p>
            <a:r>
              <a:rPr lang="de-DE" sz="1100" dirty="0"/>
              <a:t>Submission SDMX</a:t>
            </a:r>
          </a:p>
        </p:txBody>
      </p:sp>
      <p:cxnSp>
        <p:nvCxnSpPr>
          <p:cNvPr id="45" name="Gerade Verbindung mit Pfeil 44">
            <a:extLst>
              <a:ext uri="{FF2B5EF4-FFF2-40B4-BE49-F238E27FC236}">
                <a16:creationId xmlns:a16="http://schemas.microsoft.com/office/drawing/2014/main" xmlns="" id="{C15C7AF3-07DA-4BE5-A87D-EFE881D37CEE}"/>
              </a:ext>
            </a:extLst>
          </p:cNvPr>
          <p:cNvCxnSpPr/>
          <p:nvPr/>
        </p:nvCxnSpPr>
        <p:spPr>
          <a:xfrm flipH="1">
            <a:off x="2558561" y="3142585"/>
            <a:ext cx="1257300" cy="0"/>
          </a:xfrm>
          <a:prstGeom prst="straightConnector1">
            <a:avLst/>
          </a:prstGeom>
          <a:ln w="12700">
            <a:solidFill>
              <a:srgbClr val="B7B1A9"/>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46" name="Gerade Verbindung mit Pfeil 45">
            <a:extLst>
              <a:ext uri="{FF2B5EF4-FFF2-40B4-BE49-F238E27FC236}">
                <a16:creationId xmlns:a16="http://schemas.microsoft.com/office/drawing/2014/main" xmlns="" id="{84CD15C0-20B0-4C33-B116-DB5F7F2599B5}"/>
              </a:ext>
            </a:extLst>
          </p:cNvPr>
          <p:cNvCxnSpPr>
            <a:cxnSpLocks/>
          </p:cNvCxnSpPr>
          <p:nvPr/>
        </p:nvCxnSpPr>
        <p:spPr>
          <a:xfrm flipH="1">
            <a:off x="4730261" y="3142585"/>
            <a:ext cx="1419958" cy="0"/>
          </a:xfrm>
          <a:prstGeom prst="straightConnector1">
            <a:avLst/>
          </a:prstGeom>
          <a:ln w="12700">
            <a:solidFill>
              <a:srgbClr val="B7B1A9"/>
            </a:solidFill>
            <a:tailEnd type="triangle"/>
          </a:ln>
          <a:effectLst/>
        </p:spPr>
        <p:style>
          <a:lnRef idx="2">
            <a:schemeClr val="accent1"/>
          </a:lnRef>
          <a:fillRef idx="0">
            <a:schemeClr val="accent1"/>
          </a:fillRef>
          <a:effectRef idx="1">
            <a:schemeClr val="accent1"/>
          </a:effectRef>
          <a:fontRef idx="minor">
            <a:schemeClr val="tx1"/>
          </a:fontRef>
        </p:style>
      </p:cxnSp>
      <p:sp>
        <p:nvSpPr>
          <p:cNvPr id="47" name="Textfeld 46">
            <a:extLst>
              <a:ext uri="{FF2B5EF4-FFF2-40B4-BE49-F238E27FC236}">
                <a16:creationId xmlns:a16="http://schemas.microsoft.com/office/drawing/2014/main" xmlns="" id="{1137B4FC-9E12-4C37-B6FB-70B3A041C2F1}"/>
              </a:ext>
            </a:extLst>
          </p:cNvPr>
          <p:cNvSpPr txBox="1"/>
          <p:nvPr/>
        </p:nvSpPr>
        <p:spPr>
          <a:xfrm>
            <a:off x="4952141" y="3088082"/>
            <a:ext cx="728084" cy="261610"/>
          </a:xfrm>
          <a:prstGeom prst="rect">
            <a:avLst/>
          </a:prstGeom>
          <a:noFill/>
        </p:spPr>
        <p:txBody>
          <a:bodyPr wrap="none" rtlCol="0">
            <a:spAutoFit/>
          </a:bodyPr>
          <a:lstStyle/>
          <a:p>
            <a:r>
              <a:rPr lang="de-DE" sz="1100" dirty="0"/>
              <a:t>Feedback</a:t>
            </a:r>
          </a:p>
        </p:txBody>
      </p:sp>
      <p:sp>
        <p:nvSpPr>
          <p:cNvPr id="48" name="Textfeld 47">
            <a:extLst>
              <a:ext uri="{FF2B5EF4-FFF2-40B4-BE49-F238E27FC236}">
                <a16:creationId xmlns:a16="http://schemas.microsoft.com/office/drawing/2014/main" xmlns="" id="{E1005D4F-1017-4860-B9FC-46C30D4606A1}"/>
              </a:ext>
            </a:extLst>
          </p:cNvPr>
          <p:cNvSpPr txBox="1"/>
          <p:nvPr/>
        </p:nvSpPr>
        <p:spPr>
          <a:xfrm>
            <a:off x="2997636" y="3078802"/>
            <a:ext cx="728084" cy="261610"/>
          </a:xfrm>
          <a:prstGeom prst="rect">
            <a:avLst/>
          </a:prstGeom>
          <a:noFill/>
        </p:spPr>
        <p:txBody>
          <a:bodyPr wrap="none" rtlCol="0">
            <a:spAutoFit/>
          </a:bodyPr>
          <a:lstStyle/>
          <a:p>
            <a:r>
              <a:rPr lang="de-DE" sz="1100" dirty="0"/>
              <a:t>Feedback</a:t>
            </a:r>
          </a:p>
        </p:txBody>
      </p:sp>
      <p:cxnSp>
        <p:nvCxnSpPr>
          <p:cNvPr id="49" name="Verbinder: gekrümmt 48">
            <a:extLst>
              <a:ext uri="{FF2B5EF4-FFF2-40B4-BE49-F238E27FC236}">
                <a16:creationId xmlns:a16="http://schemas.microsoft.com/office/drawing/2014/main" xmlns="" id="{B3ABD7F4-FE2A-4CC0-B400-4A498A2DC3EA}"/>
              </a:ext>
            </a:extLst>
          </p:cNvPr>
          <p:cNvCxnSpPr>
            <a:cxnSpLocks/>
            <a:stCxn id="43" idx="0"/>
            <a:endCxn id="43" idx="3"/>
          </p:cNvCxnSpPr>
          <p:nvPr/>
        </p:nvCxnSpPr>
        <p:spPr>
          <a:xfrm rot="16200000" flipH="1">
            <a:off x="6755434" y="2746468"/>
            <a:ext cx="169985" cy="457200"/>
          </a:xfrm>
          <a:prstGeom prst="curvedConnector4">
            <a:avLst>
              <a:gd name="adj1" fmla="val -134482"/>
              <a:gd name="adj2" fmla="val 150000"/>
            </a:avLst>
          </a:prstGeom>
          <a:ln w="12700">
            <a:solidFill>
              <a:srgbClr val="B7B1A9"/>
            </a:solidFill>
            <a:tailEnd type="triangle"/>
          </a:ln>
          <a:effectLst/>
        </p:spPr>
        <p:style>
          <a:lnRef idx="2">
            <a:schemeClr val="accent1"/>
          </a:lnRef>
          <a:fillRef idx="0">
            <a:schemeClr val="accent1"/>
          </a:fillRef>
          <a:effectRef idx="1">
            <a:schemeClr val="accent1"/>
          </a:effectRef>
          <a:fontRef idx="minor">
            <a:schemeClr val="tx1"/>
          </a:fontRef>
        </p:style>
      </p:cxnSp>
      <p:sp>
        <p:nvSpPr>
          <p:cNvPr id="50" name="Textfeld 49">
            <a:extLst>
              <a:ext uri="{FF2B5EF4-FFF2-40B4-BE49-F238E27FC236}">
                <a16:creationId xmlns:a16="http://schemas.microsoft.com/office/drawing/2014/main" xmlns="" id="{78475C4E-307B-4EC1-8090-71EBE1219FB9}"/>
              </a:ext>
            </a:extLst>
          </p:cNvPr>
          <p:cNvSpPr txBox="1"/>
          <p:nvPr/>
        </p:nvSpPr>
        <p:spPr>
          <a:xfrm>
            <a:off x="7278012" y="2615005"/>
            <a:ext cx="763351" cy="261610"/>
          </a:xfrm>
          <a:prstGeom prst="rect">
            <a:avLst/>
          </a:prstGeom>
          <a:noFill/>
        </p:spPr>
        <p:txBody>
          <a:bodyPr wrap="none" rtlCol="0">
            <a:spAutoFit/>
          </a:bodyPr>
          <a:lstStyle>
            <a:defPPr>
              <a:defRPr lang="en-US"/>
            </a:defPPr>
            <a:lvl1pPr>
              <a:defRPr sz="1100"/>
            </a:lvl1pPr>
          </a:lstStyle>
          <a:p>
            <a:r>
              <a:rPr lang="de-DE" dirty="0"/>
              <a:t>Validation</a:t>
            </a:r>
          </a:p>
        </p:txBody>
      </p:sp>
      <p:cxnSp>
        <p:nvCxnSpPr>
          <p:cNvPr id="20" name="Gerade Verbindung mit Pfeil 19">
            <a:extLst>
              <a:ext uri="{FF2B5EF4-FFF2-40B4-BE49-F238E27FC236}">
                <a16:creationId xmlns:a16="http://schemas.microsoft.com/office/drawing/2014/main" xmlns="" id="{A4727966-138E-4ADE-9FB7-042D7CE3AB60}"/>
              </a:ext>
            </a:extLst>
          </p:cNvPr>
          <p:cNvCxnSpPr>
            <a:stCxn id="6" idx="2"/>
            <a:endCxn id="7" idx="0"/>
          </p:cNvCxnSpPr>
          <p:nvPr/>
        </p:nvCxnSpPr>
        <p:spPr>
          <a:xfrm>
            <a:off x="2101361" y="2569821"/>
            <a:ext cx="0" cy="360484"/>
          </a:xfrm>
          <a:prstGeom prst="straightConnector1">
            <a:avLst/>
          </a:prstGeom>
          <a:ln w="12700">
            <a:solidFill>
              <a:srgbClr val="B7B1A9"/>
            </a:solidFill>
            <a:tailEnd type="triangle"/>
          </a:ln>
          <a:effectLst/>
        </p:spPr>
        <p:style>
          <a:lnRef idx="2">
            <a:schemeClr val="accent1"/>
          </a:lnRef>
          <a:fillRef idx="0">
            <a:schemeClr val="accent1"/>
          </a:fillRef>
          <a:effectRef idx="1">
            <a:schemeClr val="accent1"/>
          </a:effectRef>
          <a:fontRef idx="minor">
            <a:schemeClr val="tx1"/>
          </a:fontRef>
        </p:style>
      </p:cxnSp>
      <p:sp>
        <p:nvSpPr>
          <p:cNvPr id="23" name="Textfeld 22">
            <a:extLst>
              <a:ext uri="{FF2B5EF4-FFF2-40B4-BE49-F238E27FC236}">
                <a16:creationId xmlns:a16="http://schemas.microsoft.com/office/drawing/2014/main" xmlns="" id="{C48F4E9B-ABD2-4D86-A4C5-A69C490A3483}"/>
              </a:ext>
            </a:extLst>
          </p:cNvPr>
          <p:cNvSpPr txBox="1"/>
          <p:nvPr/>
        </p:nvSpPr>
        <p:spPr>
          <a:xfrm>
            <a:off x="2058069" y="2611303"/>
            <a:ext cx="1031051" cy="261610"/>
          </a:xfrm>
          <a:prstGeom prst="rect">
            <a:avLst/>
          </a:prstGeom>
          <a:noFill/>
        </p:spPr>
        <p:txBody>
          <a:bodyPr wrap="none" rtlCol="0">
            <a:spAutoFit/>
          </a:bodyPr>
          <a:lstStyle/>
          <a:p>
            <a:r>
              <a:rPr lang="de-DE" sz="1100" dirty="0" err="1"/>
              <a:t>Calculate</a:t>
            </a:r>
            <a:r>
              <a:rPr lang="de-DE" sz="1100" dirty="0"/>
              <a:t> </a:t>
            </a:r>
            <a:r>
              <a:rPr lang="de-DE" sz="1100" dirty="0" err="1"/>
              <a:t>delta</a:t>
            </a:r>
            <a:endParaRPr lang="de-DE" sz="1100" dirty="0"/>
          </a:p>
        </p:txBody>
      </p:sp>
      <p:cxnSp>
        <p:nvCxnSpPr>
          <p:cNvPr id="52" name="Gerade Verbindung mit Pfeil 51">
            <a:extLst>
              <a:ext uri="{FF2B5EF4-FFF2-40B4-BE49-F238E27FC236}">
                <a16:creationId xmlns:a16="http://schemas.microsoft.com/office/drawing/2014/main" xmlns="" id="{9874AF1D-03B1-4839-97A9-12B2AD7589F7}"/>
              </a:ext>
            </a:extLst>
          </p:cNvPr>
          <p:cNvCxnSpPr>
            <a:cxnSpLocks/>
            <a:stCxn id="7" idx="2"/>
            <a:endCxn id="8" idx="0"/>
          </p:cNvCxnSpPr>
          <p:nvPr/>
        </p:nvCxnSpPr>
        <p:spPr>
          <a:xfrm>
            <a:off x="2101361" y="3270274"/>
            <a:ext cx="0" cy="339311"/>
          </a:xfrm>
          <a:prstGeom prst="straightConnector1">
            <a:avLst/>
          </a:prstGeom>
          <a:ln w="12700">
            <a:solidFill>
              <a:srgbClr val="B7B1A9"/>
            </a:solidFill>
            <a:tailEnd type="triangle"/>
          </a:ln>
          <a:effectLst/>
        </p:spPr>
        <p:style>
          <a:lnRef idx="2">
            <a:schemeClr val="accent1"/>
          </a:lnRef>
          <a:fillRef idx="0">
            <a:schemeClr val="accent1"/>
          </a:fillRef>
          <a:effectRef idx="1">
            <a:schemeClr val="accent1"/>
          </a:effectRef>
          <a:fontRef idx="minor">
            <a:schemeClr val="tx1"/>
          </a:fontRef>
        </p:style>
      </p:cxnSp>
      <p:sp>
        <p:nvSpPr>
          <p:cNvPr id="53" name="Textfeld 52">
            <a:extLst>
              <a:ext uri="{FF2B5EF4-FFF2-40B4-BE49-F238E27FC236}">
                <a16:creationId xmlns:a16="http://schemas.microsoft.com/office/drawing/2014/main" xmlns="" id="{573994D9-5EA7-41CB-A705-19AB7386E0CD}"/>
              </a:ext>
            </a:extLst>
          </p:cNvPr>
          <p:cNvSpPr txBox="1"/>
          <p:nvPr/>
        </p:nvSpPr>
        <p:spPr>
          <a:xfrm>
            <a:off x="2141451" y="3297067"/>
            <a:ext cx="1052334" cy="261610"/>
          </a:xfrm>
          <a:prstGeom prst="rect">
            <a:avLst/>
          </a:prstGeom>
          <a:noFill/>
        </p:spPr>
        <p:txBody>
          <a:bodyPr wrap="square" rtlCol="0">
            <a:spAutoFit/>
          </a:bodyPr>
          <a:lstStyle/>
          <a:p>
            <a:r>
              <a:rPr lang="de-DE" sz="1100" dirty="0" err="1"/>
              <a:t>Calculate</a:t>
            </a:r>
            <a:r>
              <a:rPr lang="de-DE" sz="1100" dirty="0"/>
              <a:t> </a:t>
            </a:r>
            <a:r>
              <a:rPr lang="de-DE" sz="1100" dirty="0" err="1"/>
              <a:t>delta</a:t>
            </a:r>
            <a:endParaRPr lang="de-DE" sz="1100" dirty="0"/>
          </a:p>
        </p:txBody>
      </p:sp>
      <p:cxnSp>
        <p:nvCxnSpPr>
          <p:cNvPr id="54" name="Gerade Verbindung mit Pfeil 53">
            <a:extLst>
              <a:ext uri="{FF2B5EF4-FFF2-40B4-BE49-F238E27FC236}">
                <a16:creationId xmlns:a16="http://schemas.microsoft.com/office/drawing/2014/main" xmlns="" id="{C6FF3354-0B9E-4DC2-B3E2-ACC51C10BFC0}"/>
              </a:ext>
            </a:extLst>
          </p:cNvPr>
          <p:cNvCxnSpPr/>
          <p:nvPr/>
        </p:nvCxnSpPr>
        <p:spPr>
          <a:xfrm>
            <a:off x="879231" y="3682927"/>
            <a:ext cx="764930" cy="0"/>
          </a:xfrm>
          <a:prstGeom prst="straightConnector1">
            <a:avLst/>
          </a:prstGeom>
          <a:ln w="12700">
            <a:solidFill>
              <a:srgbClr val="B7B1A9"/>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5" name="Gerade Verbindung mit Pfeil 54">
            <a:extLst>
              <a:ext uri="{FF2B5EF4-FFF2-40B4-BE49-F238E27FC236}">
                <a16:creationId xmlns:a16="http://schemas.microsoft.com/office/drawing/2014/main" xmlns="" id="{00EE35C8-0614-4C4F-AEC0-38992B2D0868}"/>
              </a:ext>
            </a:extLst>
          </p:cNvPr>
          <p:cNvCxnSpPr/>
          <p:nvPr/>
        </p:nvCxnSpPr>
        <p:spPr>
          <a:xfrm>
            <a:off x="879231" y="3782572"/>
            <a:ext cx="764930" cy="0"/>
          </a:xfrm>
          <a:prstGeom prst="straightConnector1">
            <a:avLst/>
          </a:prstGeom>
          <a:ln w="12700">
            <a:solidFill>
              <a:srgbClr val="B7B1A9"/>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6" name="Gerade Verbindung mit Pfeil 55">
            <a:extLst>
              <a:ext uri="{FF2B5EF4-FFF2-40B4-BE49-F238E27FC236}">
                <a16:creationId xmlns:a16="http://schemas.microsoft.com/office/drawing/2014/main" xmlns="" id="{24D02CDE-EDEA-460F-A20D-3BAEF1F835BC}"/>
              </a:ext>
            </a:extLst>
          </p:cNvPr>
          <p:cNvCxnSpPr/>
          <p:nvPr/>
        </p:nvCxnSpPr>
        <p:spPr>
          <a:xfrm>
            <a:off x="879231" y="3879286"/>
            <a:ext cx="764930" cy="0"/>
          </a:xfrm>
          <a:prstGeom prst="straightConnector1">
            <a:avLst/>
          </a:prstGeom>
          <a:ln w="12700">
            <a:solidFill>
              <a:srgbClr val="B7B1A9"/>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8" name="Gerade Verbindung mit Pfeil 57">
            <a:extLst>
              <a:ext uri="{FF2B5EF4-FFF2-40B4-BE49-F238E27FC236}">
                <a16:creationId xmlns:a16="http://schemas.microsoft.com/office/drawing/2014/main" xmlns="" id="{838A6F9A-3499-4721-A059-D4E6C57E9D27}"/>
              </a:ext>
            </a:extLst>
          </p:cNvPr>
          <p:cNvCxnSpPr/>
          <p:nvPr/>
        </p:nvCxnSpPr>
        <p:spPr>
          <a:xfrm flipV="1">
            <a:off x="2568716" y="3739590"/>
            <a:ext cx="1257300" cy="1"/>
          </a:xfrm>
          <a:prstGeom prst="straightConnector1">
            <a:avLst/>
          </a:prstGeom>
          <a:ln w="12700">
            <a:solidFill>
              <a:srgbClr val="B7B1A9"/>
            </a:solidFill>
            <a:tailEnd type="triangle"/>
          </a:ln>
          <a:effectLst/>
        </p:spPr>
        <p:style>
          <a:lnRef idx="2">
            <a:schemeClr val="accent1"/>
          </a:lnRef>
          <a:fillRef idx="0">
            <a:schemeClr val="accent1"/>
          </a:fillRef>
          <a:effectRef idx="1">
            <a:schemeClr val="accent1"/>
          </a:effectRef>
          <a:fontRef idx="minor">
            <a:schemeClr val="tx1"/>
          </a:fontRef>
        </p:style>
      </p:cxnSp>
      <p:sp>
        <p:nvSpPr>
          <p:cNvPr id="59" name="Textfeld 58">
            <a:extLst>
              <a:ext uri="{FF2B5EF4-FFF2-40B4-BE49-F238E27FC236}">
                <a16:creationId xmlns:a16="http://schemas.microsoft.com/office/drawing/2014/main" xmlns="" id="{213DD79D-8E6E-4C3E-B8EC-AC0A5D166AF8}"/>
              </a:ext>
            </a:extLst>
          </p:cNvPr>
          <p:cNvSpPr txBox="1"/>
          <p:nvPr/>
        </p:nvSpPr>
        <p:spPr>
          <a:xfrm>
            <a:off x="2611445" y="3546982"/>
            <a:ext cx="1205779" cy="261610"/>
          </a:xfrm>
          <a:prstGeom prst="rect">
            <a:avLst/>
          </a:prstGeom>
          <a:noFill/>
        </p:spPr>
        <p:txBody>
          <a:bodyPr wrap="none" rtlCol="0">
            <a:spAutoFit/>
          </a:bodyPr>
          <a:lstStyle/>
          <a:p>
            <a:r>
              <a:rPr lang="de-DE" sz="1100" dirty="0"/>
              <a:t>Submission SDMX</a:t>
            </a:r>
          </a:p>
        </p:txBody>
      </p:sp>
      <p:sp>
        <p:nvSpPr>
          <p:cNvPr id="60" name="Rechteck 59">
            <a:extLst>
              <a:ext uri="{FF2B5EF4-FFF2-40B4-BE49-F238E27FC236}">
                <a16:creationId xmlns:a16="http://schemas.microsoft.com/office/drawing/2014/main" xmlns="" id="{D7B14209-5A72-49D4-9371-DC990D25DCE3}"/>
              </a:ext>
            </a:extLst>
          </p:cNvPr>
          <p:cNvSpPr/>
          <p:nvPr/>
        </p:nvSpPr>
        <p:spPr>
          <a:xfrm>
            <a:off x="3826016" y="3566212"/>
            <a:ext cx="914400" cy="339969"/>
          </a:xfrm>
          <a:prstGeom prst="rect">
            <a:avLst/>
          </a:prstGeom>
          <a:solidFill>
            <a:schemeClr val="bg1"/>
          </a:solidFill>
          <a:ln w="952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de-DE" sz="1400" dirty="0">
                <a:solidFill>
                  <a:schemeClr val="tx1"/>
                </a:solidFill>
              </a:rPr>
              <a:t>28.02.19</a:t>
            </a:r>
          </a:p>
        </p:txBody>
      </p:sp>
      <p:sp>
        <p:nvSpPr>
          <p:cNvPr id="61" name="Textfeld 60">
            <a:extLst>
              <a:ext uri="{FF2B5EF4-FFF2-40B4-BE49-F238E27FC236}">
                <a16:creationId xmlns:a16="http://schemas.microsoft.com/office/drawing/2014/main" xmlns="" id="{E5EE90E6-148C-4543-B2FF-AB5C617187FF}"/>
              </a:ext>
            </a:extLst>
          </p:cNvPr>
          <p:cNvSpPr txBox="1"/>
          <p:nvPr/>
        </p:nvSpPr>
        <p:spPr>
          <a:xfrm>
            <a:off x="4881094" y="3285732"/>
            <a:ext cx="763351" cy="261610"/>
          </a:xfrm>
          <a:prstGeom prst="rect">
            <a:avLst/>
          </a:prstGeom>
          <a:noFill/>
        </p:spPr>
        <p:txBody>
          <a:bodyPr wrap="none" rtlCol="0">
            <a:spAutoFit/>
          </a:bodyPr>
          <a:lstStyle>
            <a:defPPr>
              <a:defRPr lang="en-US"/>
            </a:defPPr>
            <a:lvl1pPr>
              <a:defRPr sz="1100"/>
            </a:lvl1pPr>
          </a:lstStyle>
          <a:p>
            <a:r>
              <a:rPr lang="de-DE" dirty="0"/>
              <a:t>Validation</a:t>
            </a:r>
          </a:p>
        </p:txBody>
      </p:sp>
      <p:cxnSp>
        <p:nvCxnSpPr>
          <p:cNvPr id="62" name="Gerade Verbindung mit Pfeil 61">
            <a:extLst>
              <a:ext uri="{FF2B5EF4-FFF2-40B4-BE49-F238E27FC236}">
                <a16:creationId xmlns:a16="http://schemas.microsoft.com/office/drawing/2014/main" xmlns="" id="{CCB2D07D-F2FE-4E40-973C-BB986AB7C071}"/>
              </a:ext>
            </a:extLst>
          </p:cNvPr>
          <p:cNvCxnSpPr>
            <a:cxnSpLocks/>
            <a:stCxn id="60" idx="3"/>
            <a:endCxn id="63" idx="1"/>
          </p:cNvCxnSpPr>
          <p:nvPr/>
        </p:nvCxnSpPr>
        <p:spPr>
          <a:xfrm flipV="1">
            <a:off x="4740416" y="3736196"/>
            <a:ext cx="1424366" cy="1"/>
          </a:xfrm>
          <a:prstGeom prst="straightConnector1">
            <a:avLst/>
          </a:prstGeom>
          <a:ln w="12700">
            <a:solidFill>
              <a:srgbClr val="B7B1A9"/>
            </a:solidFill>
            <a:tailEnd type="triangle"/>
          </a:ln>
          <a:effectLst/>
        </p:spPr>
        <p:style>
          <a:lnRef idx="2">
            <a:schemeClr val="accent1"/>
          </a:lnRef>
          <a:fillRef idx="0">
            <a:schemeClr val="accent1"/>
          </a:fillRef>
          <a:effectRef idx="1">
            <a:schemeClr val="accent1"/>
          </a:effectRef>
          <a:fontRef idx="minor">
            <a:schemeClr val="tx1"/>
          </a:fontRef>
        </p:style>
      </p:cxnSp>
      <p:sp>
        <p:nvSpPr>
          <p:cNvPr id="63" name="Rechteck 62">
            <a:extLst>
              <a:ext uri="{FF2B5EF4-FFF2-40B4-BE49-F238E27FC236}">
                <a16:creationId xmlns:a16="http://schemas.microsoft.com/office/drawing/2014/main" xmlns="" id="{03CCE6C2-F269-4E93-AF9E-188B8A1B05D9}"/>
              </a:ext>
            </a:extLst>
          </p:cNvPr>
          <p:cNvSpPr/>
          <p:nvPr/>
        </p:nvSpPr>
        <p:spPr>
          <a:xfrm>
            <a:off x="6164782" y="3566211"/>
            <a:ext cx="914400" cy="339969"/>
          </a:xfrm>
          <a:prstGeom prst="rect">
            <a:avLst/>
          </a:prstGeom>
          <a:solidFill>
            <a:schemeClr val="bg1"/>
          </a:solidFill>
          <a:ln w="952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de-DE" sz="1400" dirty="0">
                <a:solidFill>
                  <a:schemeClr val="tx1"/>
                </a:solidFill>
              </a:rPr>
              <a:t>28.02.19</a:t>
            </a:r>
          </a:p>
        </p:txBody>
      </p:sp>
      <p:sp>
        <p:nvSpPr>
          <p:cNvPr id="64" name="Textfeld 63">
            <a:extLst>
              <a:ext uri="{FF2B5EF4-FFF2-40B4-BE49-F238E27FC236}">
                <a16:creationId xmlns:a16="http://schemas.microsoft.com/office/drawing/2014/main" xmlns="" id="{CE0EA3DE-7AAE-40E1-A2EE-5DCA347AF505}"/>
              </a:ext>
            </a:extLst>
          </p:cNvPr>
          <p:cNvSpPr txBox="1"/>
          <p:nvPr/>
        </p:nvSpPr>
        <p:spPr>
          <a:xfrm>
            <a:off x="4954595" y="3541453"/>
            <a:ext cx="1205779" cy="261610"/>
          </a:xfrm>
          <a:prstGeom prst="rect">
            <a:avLst/>
          </a:prstGeom>
          <a:noFill/>
        </p:spPr>
        <p:txBody>
          <a:bodyPr wrap="none" rtlCol="0">
            <a:spAutoFit/>
          </a:bodyPr>
          <a:lstStyle/>
          <a:p>
            <a:r>
              <a:rPr lang="de-DE" sz="1100" dirty="0"/>
              <a:t>Submission SDMX</a:t>
            </a:r>
          </a:p>
        </p:txBody>
      </p:sp>
      <p:cxnSp>
        <p:nvCxnSpPr>
          <p:cNvPr id="65" name="Gerade Verbindung mit Pfeil 64">
            <a:extLst>
              <a:ext uri="{FF2B5EF4-FFF2-40B4-BE49-F238E27FC236}">
                <a16:creationId xmlns:a16="http://schemas.microsoft.com/office/drawing/2014/main" xmlns="" id="{9639914A-E3A8-4008-A92C-201CBE3E5EC5}"/>
              </a:ext>
            </a:extLst>
          </p:cNvPr>
          <p:cNvCxnSpPr/>
          <p:nvPr/>
        </p:nvCxnSpPr>
        <p:spPr>
          <a:xfrm flipH="1">
            <a:off x="2568716" y="3818720"/>
            <a:ext cx="1257300" cy="0"/>
          </a:xfrm>
          <a:prstGeom prst="straightConnector1">
            <a:avLst/>
          </a:prstGeom>
          <a:ln w="12700">
            <a:solidFill>
              <a:srgbClr val="B7B1A9"/>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66" name="Gerade Verbindung mit Pfeil 65">
            <a:extLst>
              <a:ext uri="{FF2B5EF4-FFF2-40B4-BE49-F238E27FC236}">
                <a16:creationId xmlns:a16="http://schemas.microsoft.com/office/drawing/2014/main" xmlns="" id="{4091A756-72AF-4FE4-BA37-60EE1C983A5F}"/>
              </a:ext>
            </a:extLst>
          </p:cNvPr>
          <p:cNvCxnSpPr>
            <a:cxnSpLocks/>
          </p:cNvCxnSpPr>
          <p:nvPr/>
        </p:nvCxnSpPr>
        <p:spPr>
          <a:xfrm flipH="1">
            <a:off x="4740416" y="3818720"/>
            <a:ext cx="1419958" cy="0"/>
          </a:xfrm>
          <a:prstGeom prst="straightConnector1">
            <a:avLst/>
          </a:prstGeom>
          <a:ln w="12700">
            <a:solidFill>
              <a:srgbClr val="B7B1A9"/>
            </a:solidFill>
            <a:tailEnd type="triangle"/>
          </a:ln>
          <a:effectLst/>
        </p:spPr>
        <p:style>
          <a:lnRef idx="2">
            <a:schemeClr val="accent1"/>
          </a:lnRef>
          <a:fillRef idx="0">
            <a:schemeClr val="accent1"/>
          </a:fillRef>
          <a:effectRef idx="1">
            <a:schemeClr val="accent1"/>
          </a:effectRef>
          <a:fontRef idx="minor">
            <a:schemeClr val="tx1"/>
          </a:fontRef>
        </p:style>
      </p:cxnSp>
      <p:sp>
        <p:nvSpPr>
          <p:cNvPr id="67" name="Textfeld 66">
            <a:extLst>
              <a:ext uri="{FF2B5EF4-FFF2-40B4-BE49-F238E27FC236}">
                <a16:creationId xmlns:a16="http://schemas.microsoft.com/office/drawing/2014/main" xmlns="" id="{F63E35FC-F85F-4C33-B865-FAC265DC7030}"/>
              </a:ext>
            </a:extLst>
          </p:cNvPr>
          <p:cNvSpPr txBox="1"/>
          <p:nvPr/>
        </p:nvSpPr>
        <p:spPr>
          <a:xfrm>
            <a:off x="4962296" y="3764217"/>
            <a:ext cx="728084" cy="261610"/>
          </a:xfrm>
          <a:prstGeom prst="rect">
            <a:avLst/>
          </a:prstGeom>
          <a:noFill/>
        </p:spPr>
        <p:txBody>
          <a:bodyPr wrap="none" rtlCol="0">
            <a:spAutoFit/>
          </a:bodyPr>
          <a:lstStyle/>
          <a:p>
            <a:r>
              <a:rPr lang="de-DE" sz="1100" dirty="0"/>
              <a:t>Feedback</a:t>
            </a:r>
          </a:p>
        </p:txBody>
      </p:sp>
      <p:sp>
        <p:nvSpPr>
          <p:cNvPr id="68" name="Textfeld 67">
            <a:extLst>
              <a:ext uri="{FF2B5EF4-FFF2-40B4-BE49-F238E27FC236}">
                <a16:creationId xmlns:a16="http://schemas.microsoft.com/office/drawing/2014/main" xmlns="" id="{5D3CA4EF-C21A-4F83-8BF5-D2CEAC7884F2}"/>
              </a:ext>
            </a:extLst>
          </p:cNvPr>
          <p:cNvSpPr txBox="1"/>
          <p:nvPr/>
        </p:nvSpPr>
        <p:spPr>
          <a:xfrm>
            <a:off x="2613541" y="3754060"/>
            <a:ext cx="728084" cy="261610"/>
          </a:xfrm>
          <a:prstGeom prst="rect">
            <a:avLst/>
          </a:prstGeom>
          <a:noFill/>
        </p:spPr>
        <p:txBody>
          <a:bodyPr wrap="none" rtlCol="0">
            <a:spAutoFit/>
          </a:bodyPr>
          <a:lstStyle/>
          <a:p>
            <a:r>
              <a:rPr lang="de-DE" sz="1100" dirty="0"/>
              <a:t>Feedback</a:t>
            </a:r>
          </a:p>
        </p:txBody>
      </p:sp>
      <p:cxnSp>
        <p:nvCxnSpPr>
          <p:cNvPr id="69" name="Verbinder: gekrümmt 68">
            <a:extLst>
              <a:ext uri="{FF2B5EF4-FFF2-40B4-BE49-F238E27FC236}">
                <a16:creationId xmlns:a16="http://schemas.microsoft.com/office/drawing/2014/main" xmlns="" id="{D071FCEA-32F8-40D4-88D3-74A3E78976EA}"/>
              </a:ext>
            </a:extLst>
          </p:cNvPr>
          <p:cNvCxnSpPr>
            <a:cxnSpLocks/>
            <a:stCxn id="63" idx="0"/>
            <a:endCxn id="63" idx="3"/>
          </p:cNvCxnSpPr>
          <p:nvPr/>
        </p:nvCxnSpPr>
        <p:spPr>
          <a:xfrm rot="16200000" flipH="1">
            <a:off x="6765589" y="3422603"/>
            <a:ext cx="169985" cy="457200"/>
          </a:xfrm>
          <a:prstGeom prst="curvedConnector4">
            <a:avLst>
              <a:gd name="adj1" fmla="val -134482"/>
              <a:gd name="adj2" fmla="val 150000"/>
            </a:avLst>
          </a:prstGeom>
          <a:ln w="12700">
            <a:solidFill>
              <a:srgbClr val="B7B1A9"/>
            </a:solidFill>
            <a:tailEnd type="triangle"/>
          </a:ln>
          <a:effectLst/>
        </p:spPr>
        <p:style>
          <a:lnRef idx="2">
            <a:schemeClr val="accent1"/>
          </a:lnRef>
          <a:fillRef idx="0">
            <a:schemeClr val="accent1"/>
          </a:fillRef>
          <a:effectRef idx="1">
            <a:schemeClr val="accent1"/>
          </a:effectRef>
          <a:fontRef idx="minor">
            <a:schemeClr val="tx1"/>
          </a:fontRef>
        </p:style>
      </p:cxnSp>
      <p:sp>
        <p:nvSpPr>
          <p:cNvPr id="70" name="Textfeld 69">
            <a:extLst>
              <a:ext uri="{FF2B5EF4-FFF2-40B4-BE49-F238E27FC236}">
                <a16:creationId xmlns:a16="http://schemas.microsoft.com/office/drawing/2014/main" xmlns="" id="{CE7FED6D-67E9-4580-A45A-FF277F2F2B25}"/>
              </a:ext>
            </a:extLst>
          </p:cNvPr>
          <p:cNvSpPr txBox="1"/>
          <p:nvPr/>
        </p:nvSpPr>
        <p:spPr>
          <a:xfrm>
            <a:off x="7288167" y="3291140"/>
            <a:ext cx="763351" cy="261610"/>
          </a:xfrm>
          <a:prstGeom prst="rect">
            <a:avLst/>
          </a:prstGeom>
          <a:noFill/>
        </p:spPr>
        <p:txBody>
          <a:bodyPr wrap="none" rtlCol="0">
            <a:spAutoFit/>
          </a:bodyPr>
          <a:lstStyle>
            <a:defPPr>
              <a:defRPr lang="en-US"/>
            </a:defPPr>
            <a:lvl1pPr>
              <a:defRPr sz="1100"/>
            </a:lvl1pPr>
          </a:lstStyle>
          <a:p>
            <a:r>
              <a:rPr lang="de-DE" dirty="0"/>
              <a:t>Validation</a:t>
            </a:r>
          </a:p>
        </p:txBody>
      </p:sp>
      <p:cxnSp>
        <p:nvCxnSpPr>
          <p:cNvPr id="71" name="Verbinder: gekrümmt 70">
            <a:extLst>
              <a:ext uri="{FF2B5EF4-FFF2-40B4-BE49-F238E27FC236}">
                <a16:creationId xmlns:a16="http://schemas.microsoft.com/office/drawing/2014/main" xmlns="" id="{83BBB4A6-8960-4A46-862E-76CE0096668F}"/>
              </a:ext>
            </a:extLst>
          </p:cNvPr>
          <p:cNvCxnSpPr>
            <a:cxnSpLocks/>
            <a:stCxn id="60" idx="0"/>
            <a:endCxn id="60" idx="3"/>
          </p:cNvCxnSpPr>
          <p:nvPr/>
        </p:nvCxnSpPr>
        <p:spPr>
          <a:xfrm rot="16200000" flipH="1">
            <a:off x="4426823" y="3422604"/>
            <a:ext cx="169985" cy="457200"/>
          </a:xfrm>
          <a:prstGeom prst="curvedConnector4">
            <a:avLst>
              <a:gd name="adj1" fmla="val -134482"/>
              <a:gd name="adj2" fmla="val 150000"/>
            </a:avLst>
          </a:prstGeom>
          <a:ln w="12700">
            <a:solidFill>
              <a:srgbClr val="B7B1A9"/>
            </a:solidFill>
            <a:tailEnd type="triangle"/>
          </a:ln>
          <a:effectLst/>
        </p:spPr>
        <p:style>
          <a:lnRef idx="2">
            <a:schemeClr val="accent1"/>
          </a:lnRef>
          <a:fillRef idx="0">
            <a:schemeClr val="accent1"/>
          </a:fillRef>
          <a:effectRef idx="1">
            <a:schemeClr val="accent1"/>
          </a:effectRef>
          <a:fontRef idx="minor">
            <a:schemeClr val="tx1"/>
          </a:fontRef>
        </p:style>
      </p:cxnSp>
      <p:sp>
        <p:nvSpPr>
          <p:cNvPr id="77" name="Textfeld 76">
            <a:extLst>
              <a:ext uri="{FF2B5EF4-FFF2-40B4-BE49-F238E27FC236}">
                <a16:creationId xmlns:a16="http://schemas.microsoft.com/office/drawing/2014/main" xmlns="" id="{AF4B4A06-3BC0-4058-8925-DBB750A43E07}"/>
              </a:ext>
            </a:extLst>
          </p:cNvPr>
          <p:cNvSpPr txBox="1"/>
          <p:nvPr/>
        </p:nvSpPr>
        <p:spPr>
          <a:xfrm>
            <a:off x="2365793" y="2754640"/>
            <a:ext cx="338554" cy="461665"/>
          </a:xfrm>
          <a:prstGeom prst="rect">
            <a:avLst/>
          </a:prstGeom>
          <a:noFill/>
        </p:spPr>
        <p:txBody>
          <a:bodyPr wrap="none" rtlCol="0">
            <a:spAutoFit/>
          </a:bodyPr>
          <a:lstStyle/>
          <a:p>
            <a:r>
              <a:rPr lang="de-DE" sz="2400" dirty="0">
                <a:solidFill>
                  <a:srgbClr val="FF0000"/>
                </a:solidFill>
              </a:rPr>
              <a:t>*</a:t>
            </a:r>
          </a:p>
        </p:txBody>
      </p:sp>
      <p:sp>
        <p:nvSpPr>
          <p:cNvPr id="78" name="Textfeld 77">
            <a:extLst>
              <a:ext uri="{FF2B5EF4-FFF2-40B4-BE49-F238E27FC236}">
                <a16:creationId xmlns:a16="http://schemas.microsoft.com/office/drawing/2014/main" xmlns="" id="{EC289CB6-23E7-416C-8A68-C748C28363D5}"/>
              </a:ext>
            </a:extLst>
          </p:cNvPr>
          <p:cNvSpPr txBox="1"/>
          <p:nvPr/>
        </p:nvSpPr>
        <p:spPr>
          <a:xfrm>
            <a:off x="2365793" y="2056367"/>
            <a:ext cx="338554" cy="461665"/>
          </a:xfrm>
          <a:prstGeom prst="rect">
            <a:avLst/>
          </a:prstGeom>
          <a:noFill/>
        </p:spPr>
        <p:txBody>
          <a:bodyPr wrap="none" rtlCol="0">
            <a:spAutoFit/>
          </a:bodyPr>
          <a:lstStyle/>
          <a:p>
            <a:r>
              <a:rPr lang="de-DE" sz="2400" dirty="0">
                <a:solidFill>
                  <a:srgbClr val="FF0000"/>
                </a:solidFill>
              </a:rPr>
              <a:t>*</a:t>
            </a:r>
          </a:p>
        </p:txBody>
      </p:sp>
      <p:cxnSp>
        <p:nvCxnSpPr>
          <p:cNvPr id="79" name="Gerade Verbindung mit Pfeil 78">
            <a:extLst>
              <a:ext uri="{FF2B5EF4-FFF2-40B4-BE49-F238E27FC236}">
                <a16:creationId xmlns:a16="http://schemas.microsoft.com/office/drawing/2014/main" xmlns="" id="{D9097DF8-D7FA-4704-95D1-FD6EAFE89BB6}"/>
              </a:ext>
            </a:extLst>
          </p:cNvPr>
          <p:cNvCxnSpPr/>
          <p:nvPr/>
        </p:nvCxnSpPr>
        <p:spPr>
          <a:xfrm flipV="1">
            <a:off x="2554153" y="3063455"/>
            <a:ext cx="1257300" cy="1"/>
          </a:xfrm>
          <a:prstGeom prst="straightConnector1">
            <a:avLst/>
          </a:prstGeom>
          <a:ln w="12700">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80" name="Gerade Verbindung mit Pfeil 79">
            <a:extLst>
              <a:ext uri="{FF2B5EF4-FFF2-40B4-BE49-F238E27FC236}">
                <a16:creationId xmlns:a16="http://schemas.microsoft.com/office/drawing/2014/main" xmlns="" id="{5AD8D3E1-D2EA-4BB4-9D7B-3ECCE72F2747}"/>
              </a:ext>
            </a:extLst>
          </p:cNvPr>
          <p:cNvCxnSpPr>
            <a:cxnSpLocks/>
            <a:stCxn id="39" idx="3"/>
            <a:endCxn id="43" idx="1"/>
          </p:cNvCxnSpPr>
          <p:nvPr/>
        </p:nvCxnSpPr>
        <p:spPr>
          <a:xfrm flipV="1">
            <a:off x="4730261" y="3060061"/>
            <a:ext cx="1424366" cy="1"/>
          </a:xfrm>
          <a:prstGeom prst="straightConnector1">
            <a:avLst/>
          </a:prstGeom>
          <a:ln w="12700">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83" name="Gerade Verbindung mit Pfeil 82">
            <a:extLst>
              <a:ext uri="{FF2B5EF4-FFF2-40B4-BE49-F238E27FC236}">
                <a16:creationId xmlns:a16="http://schemas.microsoft.com/office/drawing/2014/main" xmlns="" id="{B4ACD534-690F-43CA-83E4-30CDC49E0483}"/>
              </a:ext>
            </a:extLst>
          </p:cNvPr>
          <p:cNvCxnSpPr/>
          <p:nvPr/>
        </p:nvCxnSpPr>
        <p:spPr>
          <a:xfrm flipV="1">
            <a:off x="2554153" y="2403082"/>
            <a:ext cx="1257300" cy="1"/>
          </a:xfrm>
          <a:prstGeom prst="straightConnector1">
            <a:avLst/>
          </a:prstGeom>
          <a:ln w="12700">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84" name="Gerade Verbindung mit Pfeil 83">
            <a:extLst>
              <a:ext uri="{FF2B5EF4-FFF2-40B4-BE49-F238E27FC236}">
                <a16:creationId xmlns:a16="http://schemas.microsoft.com/office/drawing/2014/main" xmlns="" id="{CADA74E5-9ABB-4D6A-904B-9FE34FE765CD}"/>
              </a:ext>
            </a:extLst>
          </p:cNvPr>
          <p:cNvCxnSpPr>
            <a:cxnSpLocks/>
          </p:cNvCxnSpPr>
          <p:nvPr/>
        </p:nvCxnSpPr>
        <p:spPr>
          <a:xfrm flipV="1">
            <a:off x="4730261" y="2399688"/>
            <a:ext cx="1424366" cy="1"/>
          </a:xfrm>
          <a:prstGeom prst="straightConnector1">
            <a:avLst/>
          </a:prstGeom>
          <a:ln w="12700">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sp>
        <p:nvSpPr>
          <p:cNvPr id="85" name="Textfeld 84">
            <a:extLst>
              <a:ext uri="{FF2B5EF4-FFF2-40B4-BE49-F238E27FC236}">
                <a16:creationId xmlns:a16="http://schemas.microsoft.com/office/drawing/2014/main" xmlns="" id="{B5AC8AF2-F83E-4F11-A9C3-0C4DDFB4571A}"/>
              </a:ext>
            </a:extLst>
          </p:cNvPr>
          <p:cNvSpPr txBox="1"/>
          <p:nvPr/>
        </p:nvSpPr>
        <p:spPr>
          <a:xfrm>
            <a:off x="457103" y="4311418"/>
            <a:ext cx="5177187" cy="253916"/>
          </a:xfrm>
          <a:prstGeom prst="rect">
            <a:avLst/>
          </a:prstGeom>
          <a:noFill/>
        </p:spPr>
        <p:txBody>
          <a:bodyPr wrap="square" rtlCol="0">
            <a:spAutoFit/>
          </a:bodyPr>
          <a:lstStyle/>
          <a:p>
            <a:r>
              <a:rPr lang="de-DE" sz="1050" dirty="0">
                <a:solidFill>
                  <a:srgbClr val="FF0000"/>
                </a:solidFill>
              </a:rPr>
              <a:t>* </a:t>
            </a:r>
            <a:r>
              <a:rPr lang="de-DE" sz="1050" dirty="0" err="1">
                <a:solidFill>
                  <a:srgbClr val="FF0000"/>
                </a:solidFill>
              </a:rPr>
              <a:t>Correction</a:t>
            </a:r>
            <a:r>
              <a:rPr lang="de-DE" sz="1050" dirty="0">
                <a:solidFill>
                  <a:srgbClr val="FF0000"/>
                </a:solidFill>
              </a:rPr>
              <a:t> in </a:t>
            </a:r>
            <a:r>
              <a:rPr lang="de-DE" sz="1050" dirty="0" err="1">
                <a:solidFill>
                  <a:srgbClr val="FF0000"/>
                </a:solidFill>
              </a:rPr>
              <a:t>dynamic</a:t>
            </a:r>
            <a:r>
              <a:rPr lang="de-DE" sz="1050" dirty="0">
                <a:solidFill>
                  <a:srgbClr val="FF0000"/>
                </a:solidFill>
              </a:rPr>
              <a:t> </a:t>
            </a:r>
            <a:r>
              <a:rPr lang="de-DE" sz="1050" dirty="0" err="1">
                <a:solidFill>
                  <a:srgbClr val="FF0000"/>
                </a:solidFill>
              </a:rPr>
              <a:t>data</a:t>
            </a:r>
            <a:r>
              <a:rPr lang="de-DE" sz="1050" dirty="0">
                <a:solidFill>
                  <a:srgbClr val="FF0000"/>
                </a:solidFill>
              </a:rPr>
              <a:t> </a:t>
            </a:r>
            <a:r>
              <a:rPr lang="de-DE" sz="1050" dirty="0" err="1">
                <a:solidFill>
                  <a:srgbClr val="FF0000"/>
                </a:solidFill>
              </a:rPr>
              <a:t>marts</a:t>
            </a:r>
            <a:r>
              <a:rPr lang="de-DE" sz="1050" dirty="0">
                <a:solidFill>
                  <a:srgbClr val="FF0000"/>
                </a:solidFill>
              </a:rPr>
              <a:t> (</a:t>
            </a:r>
            <a:r>
              <a:rPr lang="de-DE" sz="1050" dirty="0" err="1">
                <a:solidFill>
                  <a:srgbClr val="FF0000"/>
                </a:solidFill>
              </a:rPr>
              <a:t>financial</a:t>
            </a:r>
            <a:r>
              <a:rPr lang="de-DE" sz="1050" dirty="0">
                <a:solidFill>
                  <a:srgbClr val="FF0000"/>
                </a:solidFill>
              </a:rPr>
              <a:t> </a:t>
            </a:r>
            <a:r>
              <a:rPr lang="de-DE" sz="1050" dirty="0" err="1">
                <a:solidFill>
                  <a:srgbClr val="FF0000"/>
                </a:solidFill>
              </a:rPr>
              <a:t>record</a:t>
            </a:r>
            <a:r>
              <a:rPr lang="de-DE" sz="1050" dirty="0">
                <a:solidFill>
                  <a:srgbClr val="FF0000"/>
                </a:solidFill>
              </a:rPr>
              <a:t>)</a:t>
            </a:r>
          </a:p>
        </p:txBody>
      </p:sp>
      <p:sp>
        <p:nvSpPr>
          <p:cNvPr id="86" name="Textfeld 85">
            <a:extLst>
              <a:ext uri="{FF2B5EF4-FFF2-40B4-BE49-F238E27FC236}">
                <a16:creationId xmlns:a16="http://schemas.microsoft.com/office/drawing/2014/main" xmlns="" id="{B0D156DB-CC9D-4247-8C6A-1DD2355FDCDA}"/>
              </a:ext>
            </a:extLst>
          </p:cNvPr>
          <p:cNvSpPr txBox="1"/>
          <p:nvPr/>
        </p:nvSpPr>
        <p:spPr>
          <a:xfrm>
            <a:off x="4544360" y="2731821"/>
            <a:ext cx="338554" cy="461665"/>
          </a:xfrm>
          <a:prstGeom prst="rect">
            <a:avLst/>
          </a:prstGeom>
          <a:noFill/>
        </p:spPr>
        <p:txBody>
          <a:bodyPr wrap="none" rtlCol="0">
            <a:spAutoFit/>
          </a:bodyPr>
          <a:lstStyle/>
          <a:p>
            <a:r>
              <a:rPr lang="de-DE" sz="2400" dirty="0">
                <a:solidFill>
                  <a:srgbClr val="FF0000"/>
                </a:solidFill>
              </a:rPr>
              <a:t>*</a:t>
            </a:r>
          </a:p>
        </p:txBody>
      </p:sp>
      <p:sp>
        <p:nvSpPr>
          <p:cNvPr id="87" name="Textfeld 86">
            <a:extLst>
              <a:ext uri="{FF2B5EF4-FFF2-40B4-BE49-F238E27FC236}">
                <a16:creationId xmlns:a16="http://schemas.microsoft.com/office/drawing/2014/main" xmlns="" id="{860BC1E1-4E6C-4EA5-AA44-DC4E119EC663}"/>
              </a:ext>
            </a:extLst>
          </p:cNvPr>
          <p:cNvSpPr txBox="1"/>
          <p:nvPr/>
        </p:nvSpPr>
        <p:spPr>
          <a:xfrm>
            <a:off x="4544360" y="2033548"/>
            <a:ext cx="338554" cy="461665"/>
          </a:xfrm>
          <a:prstGeom prst="rect">
            <a:avLst/>
          </a:prstGeom>
          <a:noFill/>
        </p:spPr>
        <p:txBody>
          <a:bodyPr wrap="none" rtlCol="0">
            <a:spAutoFit/>
          </a:bodyPr>
          <a:lstStyle/>
          <a:p>
            <a:r>
              <a:rPr lang="de-DE" sz="2400" dirty="0">
                <a:solidFill>
                  <a:srgbClr val="FF0000"/>
                </a:solidFill>
              </a:rPr>
              <a:t>*</a:t>
            </a:r>
          </a:p>
        </p:txBody>
      </p:sp>
      <p:sp>
        <p:nvSpPr>
          <p:cNvPr id="88" name="Textfeld 87">
            <a:extLst>
              <a:ext uri="{FF2B5EF4-FFF2-40B4-BE49-F238E27FC236}">
                <a16:creationId xmlns:a16="http://schemas.microsoft.com/office/drawing/2014/main" xmlns="" id="{A486FB1E-0061-4419-A4DF-88521C3594F4}"/>
              </a:ext>
            </a:extLst>
          </p:cNvPr>
          <p:cNvSpPr txBox="1"/>
          <p:nvPr/>
        </p:nvSpPr>
        <p:spPr>
          <a:xfrm>
            <a:off x="6936087" y="2766294"/>
            <a:ext cx="338554" cy="461665"/>
          </a:xfrm>
          <a:prstGeom prst="rect">
            <a:avLst/>
          </a:prstGeom>
          <a:noFill/>
        </p:spPr>
        <p:txBody>
          <a:bodyPr wrap="none" rtlCol="0">
            <a:spAutoFit/>
          </a:bodyPr>
          <a:lstStyle/>
          <a:p>
            <a:r>
              <a:rPr lang="de-DE" sz="2400" dirty="0">
                <a:solidFill>
                  <a:srgbClr val="FF0000"/>
                </a:solidFill>
              </a:rPr>
              <a:t>*</a:t>
            </a:r>
          </a:p>
        </p:txBody>
      </p:sp>
      <p:sp>
        <p:nvSpPr>
          <p:cNvPr id="89" name="Textfeld 88">
            <a:extLst>
              <a:ext uri="{FF2B5EF4-FFF2-40B4-BE49-F238E27FC236}">
                <a16:creationId xmlns:a16="http://schemas.microsoft.com/office/drawing/2014/main" xmlns="" id="{E776F76F-CA5B-4ECC-BFEC-907279C4D4F3}"/>
              </a:ext>
            </a:extLst>
          </p:cNvPr>
          <p:cNvSpPr txBox="1"/>
          <p:nvPr/>
        </p:nvSpPr>
        <p:spPr>
          <a:xfrm>
            <a:off x="6936087" y="2068021"/>
            <a:ext cx="338554" cy="461665"/>
          </a:xfrm>
          <a:prstGeom prst="rect">
            <a:avLst/>
          </a:prstGeom>
          <a:noFill/>
        </p:spPr>
        <p:txBody>
          <a:bodyPr wrap="none" rtlCol="0">
            <a:spAutoFit/>
          </a:bodyPr>
          <a:lstStyle/>
          <a:p>
            <a:r>
              <a:rPr lang="de-DE" sz="2400" dirty="0">
                <a:solidFill>
                  <a:srgbClr val="FF0000"/>
                </a:solidFill>
              </a:rPr>
              <a:t>*</a:t>
            </a:r>
          </a:p>
        </p:txBody>
      </p:sp>
      <p:sp>
        <p:nvSpPr>
          <p:cNvPr id="81" name="Title 4">
            <a:extLst>
              <a:ext uri="{FF2B5EF4-FFF2-40B4-BE49-F238E27FC236}">
                <a16:creationId xmlns:a16="http://schemas.microsoft.com/office/drawing/2014/main" xmlns="" id="{32E14DBD-485C-7047-8110-0A4FAE8E6338}"/>
              </a:ext>
            </a:extLst>
          </p:cNvPr>
          <p:cNvSpPr>
            <a:spLocks noGrp="1"/>
          </p:cNvSpPr>
          <p:nvPr>
            <p:ph type="title"/>
          </p:nvPr>
        </p:nvSpPr>
        <p:spPr>
          <a:xfrm>
            <a:off x="349119" y="188079"/>
            <a:ext cx="9206044" cy="650264"/>
          </a:xfrm>
        </p:spPr>
        <p:txBody>
          <a:bodyPr/>
          <a:lstStyle/>
          <a:p>
            <a:r>
              <a:rPr lang="de-DE" sz="2383" dirty="0" err="1"/>
              <a:t>Practical</a:t>
            </a:r>
            <a:r>
              <a:rPr lang="de-DE" sz="2383" dirty="0"/>
              <a:t> </a:t>
            </a:r>
            <a:r>
              <a:rPr lang="de-DE" sz="2383" dirty="0" err="1"/>
              <a:t>Applicability</a:t>
            </a:r>
            <a:endParaRPr lang="de-DE" sz="2383" dirty="0"/>
          </a:p>
        </p:txBody>
      </p:sp>
      <p:sp>
        <p:nvSpPr>
          <p:cNvPr id="82" name="Abgerundetes Rechteck 109">
            <a:extLst>
              <a:ext uri="{FF2B5EF4-FFF2-40B4-BE49-F238E27FC236}">
                <a16:creationId xmlns:a16="http://schemas.microsoft.com/office/drawing/2014/main" xmlns="" id="{A2B3870D-24B2-8942-AB1A-D6D46C1364EA}"/>
              </a:ext>
            </a:extLst>
          </p:cNvPr>
          <p:cNvSpPr/>
          <p:nvPr/>
        </p:nvSpPr>
        <p:spPr>
          <a:xfrm>
            <a:off x="1418017" y="1462736"/>
            <a:ext cx="1359983" cy="425680"/>
          </a:xfrm>
          <a:prstGeom prst="roundRect">
            <a:avLst/>
          </a:prstGeom>
          <a:ln>
            <a:solidFill>
              <a:schemeClr val="accent1"/>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84406" tIns="42203" rIns="84406" bIns="42203" numCol="1" spcCol="0" rtlCol="0" fromWordArt="0" anchor="ctr" anchorCtr="0" forceAA="0" compatLnSpc="1">
            <a:prstTxWarp prst="textNoShape">
              <a:avLst/>
            </a:prstTxWarp>
            <a:noAutofit/>
          </a:bodyPr>
          <a:lstStyle/>
          <a:p>
            <a:pPr algn="ctr"/>
            <a:r>
              <a:rPr lang="de-DE" sz="1200" dirty="0"/>
              <a:t>Banks &amp; Financial </a:t>
            </a:r>
            <a:br>
              <a:rPr lang="de-DE" sz="1200" dirty="0"/>
            </a:br>
            <a:r>
              <a:rPr lang="de-DE" sz="1200" dirty="0" err="1"/>
              <a:t>Institutions</a:t>
            </a:r>
            <a:endParaRPr lang="de-DE" sz="1108" dirty="0">
              <a:solidFill>
                <a:srgbClr val="4D4F53"/>
              </a:solidFill>
            </a:endParaRPr>
          </a:p>
        </p:txBody>
      </p:sp>
      <p:pic>
        <p:nvPicPr>
          <p:cNvPr id="90" name="Grafik 59">
            <a:extLst>
              <a:ext uri="{FF2B5EF4-FFF2-40B4-BE49-F238E27FC236}">
                <a16:creationId xmlns:a16="http://schemas.microsoft.com/office/drawing/2014/main" xmlns="" id="{BA54C737-F12B-264B-8FFA-07D786E746F1}"/>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061115" y="1468115"/>
            <a:ext cx="1121732" cy="476084"/>
          </a:xfrm>
          <a:prstGeom prst="rect">
            <a:avLst/>
          </a:prstGeom>
        </p:spPr>
      </p:pic>
      <p:sp>
        <p:nvSpPr>
          <p:cNvPr id="91" name="Abgerundetes Rechteck 109">
            <a:extLst>
              <a:ext uri="{FF2B5EF4-FFF2-40B4-BE49-F238E27FC236}">
                <a16:creationId xmlns:a16="http://schemas.microsoft.com/office/drawing/2014/main" xmlns="" id="{B774C11B-77A7-9644-81C1-1B03DBFB4A33}"/>
              </a:ext>
            </a:extLst>
          </p:cNvPr>
          <p:cNvSpPr/>
          <p:nvPr/>
        </p:nvSpPr>
        <p:spPr>
          <a:xfrm>
            <a:off x="3579156" y="1471970"/>
            <a:ext cx="1634112" cy="430815"/>
          </a:xfrm>
          <a:prstGeom prst="roundRect">
            <a:avLst/>
          </a:prstGeom>
          <a:ln>
            <a:solidFill>
              <a:schemeClr val="accent1"/>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84406" tIns="42203" rIns="84406" bIns="42203" numCol="1" spcCol="0" rtlCol="0" fromWordArt="0" anchor="ctr" anchorCtr="0" forceAA="0" compatLnSpc="1">
            <a:prstTxWarp prst="textNoShape">
              <a:avLst/>
            </a:prstTxWarp>
            <a:noAutofit/>
          </a:bodyPr>
          <a:lstStyle/>
          <a:p>
            <a:pPr algn="ctr"/>
            <a:r>
              <a:rPr lang="de-DE" sz="1200" dirty="0"/>
              <a:t>National </a:t>
            </a:r>
            <a:r>
              <a:rPr lang="de-DE" sz="1200" dirty="0" err="1"/>
              <a:t>Competent</a:t>
            </a:r>
            <a:r>
              <a:rPr lang="de-DE" sz="1200" dirty="0"/>
              <a:t> </a:t>
            </a:r>
            <a:br>
              <a:rPr lang="de-DE" sz="1200" dirty="0"/>
            </a:br>
            <a:r>
              <a:rPr lang="de-DE" sz="1200" dirty="0" err="1"/>
              <a:t>Authorities</a:t>
            </a:r>
            <a:endParaRPr lang="de-DE" sz="1200" dirty="0"/>
          </a:p>
        </p:txBody>
      </p:sp>
    </p:spTree>
    <p:extLst>
      <p:ext uri="{BB962C8B-B14F-4D97-AF65-F5344CB8AC3E}">
        <p14:creationId xmlns:p14="http://schemas.microsoft.com/office/powerpoint/2010/main" val="2394975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54"/>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55"/>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56"/>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58"/>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9"/>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60"/>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62"/>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63"/>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64"/>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65"/>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66"/>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67"/>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68"/>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53"/>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70"/>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61"/>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71"/>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47"/>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69"/>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52"/>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78"/>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77"/>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79"/>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80"/>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83"/>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84"/>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85"/>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87"/>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86"/>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89"/>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38" grpId="0"/>
      <p:bldP spid="39" grpId="0" animBg="1"/>
      <p:bldP spid="41" grpId="0"/>
      <p:bldP spid="43" grpId="0" animBg="1"/>
      <p:bldP spid="44" grpId="0"/>
      <p:bldP spid="47" grpId="0"/>
      <p:bldP spid="48" grpId="0"/>
      <p:bldP spid="50" grpId="0"/>
      <p:bldP spid="23" grpId="0"/>
      <p:bldP spid="53" grpId="0"/>
      <p:bldP spid="59" grpId="0"/>
      <p:bldP spid="60" grpId="0" animBg="1"/>
      <p:bldP spid="61" grpId="0"/>
      <p:bldP spid="63" grpId="0" animBg="1"/>
      <p:bldP spid="64" grpId="0"/>
      <p:bldP spid="67" grpId="0"/>
      <p:bldP spid="68" grpId="0"/>
      <p:bldP spid="70" grpId="0"/>
      <p:bldP spid="77" grpId="0"/>
      <p:bldP spid="78" grpId="0"/>
      <p:bldP spid="85" grpId="0"/>
      <p:bldP spid="86" grpId="0"/>
      <p:bldP spid="87" grpId="0"/>
      <p:bldP spid="88" grpId="0"/>
      <p:bldP spid="8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platzhalter 5">
            <a:extLst>
              <a:ext uri="{FF2B5EF4-FFF2-40B4-BE49-F238E27FC236}">
                <a16:creationId xmlns:a16="http://schemas.microsoft.com/office/drawing/2014/main" xmlns="" id="{E66472CE-D986-4BAB-8002-A6FF599C5395}"/>
              </a:ext>
            </a:extLst>
          </p:cNvPr>
          <p:cNvSpPr>
            <a:spLocks noGrp="1"/>
          </p:cNvSpPr>
          <p:nvPr>
            <p:ph type="body" sz="quarter" idx="10"/>
          </p:nvPr>
        </p:nvSpPr>
        <p:spPr/>
        <p:txBody>
          <a:bodyPr/>
          <a:lstStyle/>
          <a:p>
            <a:endParaRPr lang="de-DE" dirty="0"/>
          </a:p>
        </p:txBody>
      </p:sp>
      <p:sp>
        <p:nvSpPr>
          <p:cNvPr id="2" name="Inhaltsplatzhalter 1">
            <a:extLst>
              <a:ext uri="{FF2B5EF4-FFF2-40B4-BE49-F238E27FC236}">
                <a16:creationId xmlns:a16="http://schemas.microsoft.com/office/drawing/2014/main" xmlns="" id="{6CEC67AD-5FF8-4386-9A64-6BEFDDE86821}"/>
              </a:ext>
            </a:extLst>
          </p:cNvPr>
          <p:cNvSpPr>
            <a:spLocks noGrp="1"/>
          </p:cNvSpPr>
          <p:nvPr>
            <p:ph idx="1"/>
          </p:nvPr>
        </p:nvSpPr>
        <p:spPr/>
        <p:txBody>
          <a:bodyPr/>
          <a:lstStyle/>
          <a:p>
            <a:endParaRPr lang="de-DE" dirty="0"/>
          </a:p>
        </p:txBody>
      </p:sp>
      <p:sp>
        <p:nvSpPr>
          <p:cNvPr id="7" name="Textplatzhalter 6">
            <a:extLst>
              <a:ext uri="{FF2B5EF4-FFF2-40B4-BE49-F238E27FC236}">
                <a16:creationId xmlns:a16="http://schemas.microsoft.com/office/drawing/2014/main" xmlns="" id="{1701BB3F-CAF5-465C-BEDE-5CB5201BB19B}"/>
              </a:ext>
            </a:extLst>
          </p:cNvPr>
          <p:cNvSpPr>
            <a:spLocks noGrp="1"/>
          </p:cNvSpPr>
          <p:nvPr>
            <p:ph type="body" sz="quarter" idx="11"/>
          </p:nvPr>
        </p:nvSpPr>
        <p:spPr/>
        <p:txBody>
          <a:bodyPr/>
          <a:lstStyle/>
          <a:p>
            <a:endParaRPr lang="de-DE"/>
          </a:p>
        </p:txBody>
      </p:sp>
      <p:sp>
        <p:nvSpPr>
          <p:cNvPr id="8" name="Rechteck 162">
            <a:extLst>
              <a:ext uri="{FF2B5EF4-FFF2-40B4-BE49-F238E27FC236}">
                <a16:creationId xmlns:a16="http://schemas.microsoft.com/office/drawing/2014/main" xmlns="" id="{8CB00D50-E30D-CD4B-AFE8-E70AB1F90D6D}"/>
              </a:ext>
            </a:extLst>
          </p:cNvPr>
          <p:cNvSpPr/>
          <p:nvPr/>
        </p:nvSpPr>
        <p:spPr>
          <a:xfrm>
            <a:off x="302678" y="1349968"/>
            <a:ext cx="4168875" cy="5140936"/>
          </a:xfrm>
          <a:prstGeom prst="rect">
            <a:avLst/>
          </a:prstGeom>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84406" tIns="42203" rIns="84406" bIns="42203" numCol="1" spcCol="0" rtlCol="0" fromWordArt="0" anchor="ctr" anchorCtr="0" forceAA="0" compatLnSpc="1">
            <a:prstTxWarp prst="textNoShape">
              <a:avLst/>
            </a:prstTxWarp>
            <a:noAutofit/>
          </a:bodyPr>
          <a:lstStyle/>
          <a:p>
            <a:pPr algn="ctr"/>
            <a:endParaRPr lang="de-DE" sz="1108" dirty="0" err="1">
              <a:solidFill>
                <a:srgbClr val="4D4F53"/>
              </a:solidFill>
            </a:endParaRPr>
          </a:p>
        </p:txBody>
      </p:sp>
      <p:sp>
        <p:nvSpPr>
          <p:cNvPr id="9" name="Textplatzhalter 3">
            <a:extLst>
              <a:ext uri="{FF2B5EF4-FFF2-40B4-BE49-F238E27FC236}">
                <a16:creationId xmlns:a16="http://schemas.microsoft.com/office/drawing/2014/main" xmlns="" id="{0A1E6F1F-613E-8D46-95F4-84787B2B7A1B}"/>
              </a:ext>
            </a:extLst>
          </p:cNvPr>
          <p:cNvSpPr txBox="1">
            <a:spLocks/>
          </p:cNvSpPr>
          <p:nvPr/>
        </p:nvSpPr>
        <p:spPr>
          <a:xfrm>
            <a:off x="322781" y="1012244"/>
            <a:ext cx="7940675" cy="1528763"/>
          </a:xfrm>
          <a:prstGeom prst="rect">
            <a:avLst/>
          </a:prstGeom>
        </p:spPr>
        <p:txBody>
          <a:bodyPr vert="horz" lIns="0" tIns="0" rIns="0" bIns="0" rtlCol="0">
            <a:noAutofit/>
          </a:bodyPr>
          <a:lstStyle>
            <a:lvl1pPr marL="0" indent="0" algn="l" defTabSz="371475" rtl="0" eaLnBrk="1" latinLnBrk="0" hangingPunct="1">
              <a:spcBef>
                <a:spcPts val="975"/>
              </a:spcBef>
              <a:spcAft>
                <a:spcPts val="244"/>
              </a:spcAft>
              <a:buClr>
                <a:schemeClr val="bg1"/>
              </a:buClr>
              <a:buSzPct val="25000"/>
              <a:buFont typeface="Verdana" pitchFamily="34" charset="0"/>
              <a:buNone/>
              <a:defRPr lang="en-GB" sz="1138" b="0" kern="1200" noProof="0" smtClean="0">
                <a:solidFill>
                  <a:schemeClr val="tx1"/>
                </a:solidFill>
                <a:latin typeface="+mn-lt"/>
                <a:ea typeface="+mn-ea"/>
                <a:cs typeface="+mn-cs"/>
              </a:defRPr>
            </a:lvl1pPr>
            <a:lvl2pPr marL="144463" indent="-144463" algn="l" defTabSz="371475" rtl="0" eaLnBrk="1" latinLnBrk="0" hangingPunct="1">
              <a:spcBef>
                <a:spcPts val="244"/>
              </a:spcBef>
              <a:spcAft>
                <a:spcPts val="244"/>
              </a:spcAft>
              <a:buClr>
                <a:schemeClr val="tx1"/>
              </a:buClr>
              <a:buFont typeface="Arial" pitchFamily="34" charset="0"/>
              <a:buChar char="•"/>
              <a:defRPr lang="en-GB" sz="1138" kern="1200" noProof="0" smtClean="0">
                <a:solidFill>
                  <a:schemeClr val="tx1"/>
                </a:solidFill>
                <a:latin typeface="+mn-lt"/>
                <a:ea typeface="+mn-ea"/>
                <a:cs typeface="+mn-cs"/>
              </a:defRPr>
            </a:lvl2pPr>
            <a:lvl3pPr marL="294084" indent="-147042" algn="l" defTabSz="417909" rtl="0" eaLnBrk="1" latinLnBrk="0" hangingPunct="1">
              <a:spcBef>
                <a:spcPts val="244"/>
              </a:spcBef>
              <a:spcAft>
                <a:spcPts val="244"/>
              </a:spcAft>
              <a:buClr>
                <a:schemeClr val="tx1"/>
              </a:buClr>
              <a:buFont typeface="Calibri" pitchFamily="34" charset="0"/>
              <a:buChar char="−"/>
              <a:defRPr lang="en-GB" sz="1138" kern="1200" noProof="0" smtClean="0">
                <a:solidFill>
                  <a:schemeClr val="tx1"/>
                </a:solidFill>
                <a:latin typeface="+mn-lt"/>
                <a:ea typeface="+mn-ea"/>
                <a:cs typeface="+mn-cs"/>
              </a:defRPr>
            </a:lvl3pPr>
            <a:lvl4pPr marL="435967" indent="-131564" algn="l" defTabSz="371475" rtl="0" eaLnBrk="1" latinLnBrk="0" hangingPunct="1">
              <a:spcBef>
                <a:spcPts val="244"/>
              </a:spcBef>
              <a:spcAft>
                <a:spcPts val="244"/>
              </a:spcAft>
              <a:buClr>
                <a:schemeClr val="tx1"/>
              </a:buClr>
              <a:buFont typeface="Courier New" pitchFamily="49" charset="0"/>
              <a:buChar char="o"/>
              <a:tabLst/>
              <a:defRPr lang="en-GB" sz="975" kern="1200" noProof="0" smtClean="0">
                <a:solidFill>
                  <a:schemeClr val="tx1"/>
                </a:solidFill>
                <a:latin typeface="+mn-lt"/>
                <a:ea typeface="+mn-ea"/>
                <a:cs typeface="+mn-cs"/>
              </a:defRPr>
            </a:lvl4pPr>
            <a:lvl5pPr marL="660400" indent="-134144" algn="l" defTabSz="371475" rtl="0" eaLnBrk="1" latinLnBrk="0" hangingPunct="1">
              <a:spcBef>
                <a:spcPts val="0"/>
              </a:spcBef>
              <a:buClr>
                <a:srgbClr val="D52B1E"/>
              </a:buClr>
              <a:buFont typeface="Calibri" pitchFamily="34" charset="0"/>
              <a:buChar char="-"/>
              <a:tabLst/>
              <a:defRPr lang="en-GB" sz="894" kern="1200" noProof="0">
                <a:solidFill>
                  <a:srgbClr val="4D4F53"/>
                </a:solidFill>
                <a:latin typeface="+mn-lt"/>
                <a:ea typeface="+mn-ea"/>
                <a:cs typeface="+mn-cs"/>
              </a:defRPr>
            </a:lvl5pPr>
            <a:lvl6pPr marL="2043113" indent="-185738" algn="l" defTabSz="371475" rtl="0" eaLnBrk="1" latinLnBrk="0" hangingPunct="1">
              <a:spcBef>
                <a:spcPct val="20000"/>
              </a:spcBef>
              <a:buFont typeface="Arial"/>
              <a:buChar char="•"/>
              <a:defRPr sz="1625" kern="1200">
                <a:solidFill>
                  <a:schemeClr val="tx1"/>
                </a:solidFill>
                <a:latin typeface="+mn-lt"/>
                <a:ea typeface="+mn-ea"/>
                <a:cs typeface="+mn-cs"/>
              </a:defRPr>
            </a:lvl6pPr>
            <a:lvl7pPr marL="2414588" indent="-185738" algn="l" defTabSz="371475" rtl="0" eaLnBrk="1" latinLnBrk="0" hangingPunct="1">
              <a:spcBef>
                <a:spcPct val="20000"/>
              </a:spcBef>
              <a:buFont typeface="Arial"/>
              <a:buChar char="•"/>
              <a:defRPr sz="1625" kern="1200">
                <a:solidFill>
                  <a:schemeClr val="tx1"/>
                </a:solidFill>
                <a:latin typeface="+mn-lt"/>
                <a:ea typeface="+mn-ea"/>
                <a:cs typeface="+mn-cs"/>
              </a:defRPr>
            </a:lvl7pPr>
            <a:lvl8pPr marL="2786063" indent="-185738" algn="l" defTabSz="371475" rtl="0" eaLnBrk="1" latinLnBrk="0" hangingPunct="1">
              <a:spcBef>
                <a:spcPct val="20000"/>
              </a:spcBef>
              <a:buFont typeface="Arial"/>
              <a:buChar char="•"/>
              <a:defRPr sz="1625" kern="1200">
                <a:solidFill>
                  <a:schemeClr val="tx1"/>
                </a:solidFill>
                <a:latin typeface="+mn-lt"/>
                <a:ea typeface="+mn-ea"/>
                <a:cs typeface="+mn-cs"/>
              </a:defRPr>
            </a:lvl8pPr>
            <a:lvl9pPr marL="3157538" indent="-185738" algn="l" defTabSz="371475" rtl="0" eaLnBrk="1" latinLnBrk="0" hangingPunct="1">
              <a:spcBef>
                <a:spcPct val="20000"/>
              </a:spcBef>
              <a:buFont typeface="Arial"/>
              <a:buChar char="•"/>
              <a:defRPr sz="1625" kern="1200">
                <a:solidFill>
                  <a:schemeClr val="tx1"/>
                </a:solidFill>
                <a:latin typeface="+mn-lt"/>
                <a:ea typeface="+mn-ea"/>
                <a:cs typeface="+mn-cs"/>
              </a:defRPr>
            </a:lvl9pPr>
          </a:lstStyle>
          <a:p>
            <a:r>
              <a:rPr lang="de-DE" sz="1800" b="1" dirty="0" err="1">
                <a:solidFill>
                  <a:schemeClr val="accent1"/>
                </a:solidFill>
              </a:rPr>
              <a:t>Overview</a:t>
            </a:r>
            <a:r>
              <a:rPr lang="de-DE" sz="1800" b="1" dirty="0">
                <a:solidFill>
                  <a:schemeClr val="accent1"/>
                </a:solidFill>
              </a:rPr>
              <a:t>  </a:t>
            </a:r>
          </a:p>
        </p:txBody>
      </p:sp>
      <p:sp>
        <p:nvSpPr>
          <p:cNvPr id="10" name="Titel 2">
            <a:extLst>
              <a:ext uri="{FF2B5EF4-FFF2-40B4-BE49-F238E27FC236}">
                <a16:creationId xmlns:a16="http://schemas.microsoft.com/office/drawing/2014/main" xmlns="" id="{F8665CAB-2FDB-AC46-9580-38510AA6A861}"/>
              </a:ext>
            </a:extLst>
          </p:cNvPr>
          <p:cNvSpPr txBox="1">
            <a:spLocks/>
          </p:cNvSpPr>
          <p:nvPr/>
        </p:nvSpPr>
        <p:spPr>
          <a:xfrm>
            <a:off x="331349" y="204657"/>
            <a:ext cx="8497887" cy="600075"/>
          </a:xfrm>
          <a:prstGeom prst="rect">
            <a:avLst/>
          </a:prstGeom>
        </p:spPr>
        <p:txBody>
          <a:bodyPr vert="horz" lIns="0" tIns="0" rIns="0" bIns="0" rtlCol="0" anchor="b" anchorCtr="0">
            <a:noAutofit/>
          </a:bodyPr>
          <a:lstStyle>
            <a:lvl1pPr marL="0" indent="0" algn="l" defTabSz="371475" rtl="0" eaLnBrk="1" latinLnBrk="0" hangingPunct="1">
              <a:spcBef>
                <a:spcPct val="0"/>
              </a:spcBef>
              <a:spcAft>
                <a:spcPts val="0"/>
              </a:spcAft>
              <a:buFont typeface="Arial" pitchFamily="34" charset="0"/>
              <a:buNone/>
              <a:defRPr lang="fr-FR" sz="1788" b="0" kern="1200" baseline="0" smtClean="0">
                <a:solidFill>
                  <a:schemeClr val="tx1"/>
                </a:solidFill>
                <a:latin typeface="+mj-lt"/>
                <a:ea typeface="+mn-ea"/>
                <a:cs typeface="+mn-cs"/>
              </a:defRPr>
            </a:lvl1pPr>
          </a:lstStyle>
          <a:p>
            <a:r>
              <a:rPr lang="en-GB" sz="2200" dirty="0"/>
              <a:t>AnaCredit as central and national credit register for granular credit data</a:t>
            </a:r>
          </a:p>
        </p:txBody>
      </p:sp>
      <p:sp>
        <p:nvSpPr>
          <p:cNvPr id="11" name="Textplatzhalter 5">
            <a:extLst>
              <a:ext uri="{FF2B5EF4-FFF2-40B4-BE49-F238E27FC236}">
                <a16:creationId xmlns:a16="http://schemas.microsoft.com/office/drawing/2014/main" xmlns="" id="{70B754D3-26D8-534F-978A-7B79F38A4A3B}"/>
              </a:ext>
            </a:extLst>
          </p:cNvPr>
          <p:cNvSpPr txBox="1">
            <a:spLocks/>
          </p:cNvSpPr>
          <p:nvPr/>
        </p:nvSpPr>
        <p:spPr>
          <a:xfrm>
            <a:off x="4779853" y="4759641"/>
            <a:ext cx="4067599" cy="1910800"/>
          </a:xfrm>
          <a:prstGeom prst="rect">
            <a:avLst/>
          </a:prstGeom>
          <a:noFill/>
        </p:spPr>
        <p:txBody>
          <a:bodyPr vert="horz" wrap="square" lIns="0" tIns="43200" rIns="0" bIns="0" rtlCol="0">
            <a:spAutoFit/>
          </a:bodyPr>
          <a:lstStyle>
            <a:lvl1pPr marL="0" indent="0" algn="l" defTabSz="371475" rtl="0" eaLnBrk="1" latinLnBrk="0" hangingPunct="1">
              <a:spcBef>
                <a:spcPts val="975"/>
              </a:spcBef>
              <a:spcAft>
                <a:spcPts val="244"/>
              </a:spcAft>
              <a:buClr>
                <a:schemeClr val="bg1"/>
              </a:buClr>
              <a:buSzPct val="25000"/>
              <a:buFont typeface="Verdana" pitchFamily="34" charset="0"/>
              <a:buNone/>
              <a:defRPr lang="en-GB" sz="1138" b="0" kern="1200" noProof="0" smtClean="0">
                <a:solidFill>
                  <a:schemeClr val="tx1"/>
                </a:solidFill>
                <a:latin typeface="+mn-lt"/>
                <a:ea typeface="+mn-ea"/>
                <a:cs typeface="+mn-cs"/>
              </a:defRPr>
            </a:lvl1pPr>
            <a:lvl2pPr marL="144463" indent="-144463" algn="l" defTabSz="371475" rtl="0" eaLnBrk="1" latinLnBrk="0" hangingPunct="1">
              <a:spcBef>
                <a:spcPts val="244"/>
              </a:spcBef>
              <a:spcAft>
                <a:spcPts val="244"/>
              </a:spcAft>
              <a:buClr>
                <a:schemeClr val="tx1"/>
              </a:buClr>
              <a:buFont typeface="Arial" pitchFamily="34" charset="0"/>
              <a:buChar char="•"/>
              <a:defRPr lang="en-GB" sz="1138" kern="1200" noProof="0" smtClean="0">
                <a:solidFill>
                  <a:schemeClr val="tx1"/>
                </a:solidFill>
                <a:latin typeface="+mn-lt"/>
                <a:ea typeface="+mn-ea"/>
                <a:cs typeface="+mn-cs"/>
              </a:defRPr>
            </a:lvl2pPr>
            <a:lvl3pPr marL="294084" indent="-147042" algn="l" defTabSz="417909" rtl="0" eaLnBrk="1" latinLnBrk="0" hangingPunct="1">
              <a:spcBef>
                <a:spcPts val="244"/>
              </a:spcBef>
              <a:spcAft>
                <a:spcPts val="244"/>
              </a:spcAft>
              <a:buClr>
                <a:schemeClr val="tx1"/>
              </a:buClr>
              <a:buFont typeface="Calibri" pitchFamily="34" charset="0"/>
              <a:buChar char="−"/>
              <a:defRPr lang="en-GB" sz="1138" kern="1200" noProof="0" smtClean="0">
                <a:solidFill>
                  <a:schemeClr val="tx1"/>
                </a:solidFill>
                <a:latin typeface="+mn-lt"/>
                <a:ea typeface="+mn-ea"/>
                <a:cs typeface="+mn-cs"/>
              </a:defRPr>
            </a:lvl3pPr>
            <a:lvl4pPr marL="435967" indent="-131564" algn="l" defTabSz="371475" rtl="0" eaLnBrk="1" latinLnBrk="0" hangingPunct="1">
              <a:spcBef>
                <a:spcPts val="244"/>
              </a:spcBef>
              <a:spcAft>
                <a:spcPts val="244"/>
              </a:spcAft>
              <a:buClr>
                <a:schemeClr val="tx1"/>
              </a:buClr>
              <a:buFont typeface="Courier New" pitchFamily="49" charset="0"/>
              <a:buChar char="o"/>
              <a:tabLst/>
              <a:defRPr lang="en-GB" sz="975" kern="1200" noProof="0" smtClean="0">
                <a:solidFill>
                  <a:schemeClr val="tx1"/>
                </a:solidFill>
                <a:latin typeface="+mn-lt"/>
                <a:ea typeface="+mn-ea"/>
                <a:cs typeface="+mn-cs"/>
              </a:defRPr>
            </a:lvl4pPr>
            <a:lvl5pPr marL="660400" indent="-134144" algn="l" defTabSz="371475" rtl="0" eaLnBrk="1" latinLnBrk="0" hangingPunct="1">
              <a:spcBef>
                <a:spcPts val="0"/>
              </a:spcBef>
              <a:buClr>
                <a:srgbClr val="D52B1E"/>
              </a:buClr>
              <a:buFont typeface="Calibri" pitchFamily="34" charset="0"/>
              <a:buChar char="-"/>
              <a:tabLst/>
              <a:defRPr lang="en-GB" sz="894" kern="1200" noProof="0">
                <a:solidFill>
                  <a:srgbClr val="4D4F53"/>
                </a:solidFill>
                <a:latin typeface="+mn-lt"/>
                <a:ea typeface="+mn-ea"/>
                <a:cs typeface="+mn-cs"/>
              </a:defRPr>
            </a:lvl5pPr>
            <a:lvl6pPr marL="2043113" indent="-185738" algn="l" defTabSz="371475" rtl="0" eaLnBrk="1" latinLnBrk="0" hangingPunct="1">
              <a:spcBef>
                <a:spcPct val="20000"/>
              </a:spcBef>
              <a:buFont typeface="Arial"/>
              <a:buChar char="•"/>
              <a:defRPr sz="1625" kern="1200">
                <a:solidFill>
                  <a:schemeClr val="tx1"/>
                </a:solidFill>
                <a:latin typeface="+mn-lt"/>
                <a:ea typeface="+mn-ea"/>
                <a:cs typeface="+mn-cs"/>
              </a:defRPr>
            </a:lvl6pPr>
            <a:lvl7pPr marL="2414588" indent="-185738" algn="l" defTabSz="371475" rtl="0" eaLnBrk="1" latinLnBrk="0" hangingPunct="1">
              <a:spcBef>
                <a:spcPct val="20000"/>
              </a:spcBef>
              <a:buFont typeface="Arial"/>
              <a:buChar char="•"/>
              <a:defRPr sz="1625" kern="1200">
                <a:solidFill>
                  <a:schemeClr val="tx1"/>
                </a:solidFill>
                <a:latin typeface="+mn-lt"/>
                <a:ea typeface="+mn-ea"/>
                <a:cs typeface="+mn-cs"/>
              </a:defRPr>
            </a:lvl7pPr>
            <a:lvl8pPr marL="2786063" indent="-185738" algn="l" defTabSz="371475" rtl="0" eaLnBrk="1" latinLnBrk="0" hangingPunct="1">
              <a:spcBef>
                <a:spcPct val="20000"/>
              </a:spcBef>
              <a:buFont typeface="Arial"/>
              <a:buChar char="•"/>
              <a:defRPr sz="1625" kern="1200">
                <a:solidFill>
                  <a:schemeClr val="tx1"/>
                </a:solidFill>
                <a:latin typeface="+mn-lt"/>
                <a:ea typeface="+mn-ea"/>
                <a:cs typeface="+mn-cs"/>
              </a:defRPr>
            </a:lvl8pPr>
            <a:lvl9pPr marL="3157538" indent="-185738" algn="l" defTabSz="371475" rtl="0" eaLnBrk="1" latinLnBrk="0" hangingPunct="1">
              <a:spcBef>
                <a:spcPct val="20000"/>
              </a:spcBef>
              <a:buFont typeface="Arial"/>
              <a:buChar char="•"/>
              <a:defRPr sz="1625" kern="1200">
                <a:solidFill>
                  <a:schemeClr val="tx1"/>
                </a:solidFill>
                <a:latin typeface="+mn-lt"/>
                <a:ea typeface="+mn-ea"/>
                <a:cs typeface="+mn-cs"/>
              </a:defRPr>
            </a:lvl9pPr>
          </a:lstStyle>
          <a:p>
            <a:endParaRPr lang="de-DE" sz="1400"/>
          </a:p>
          <a:p>
            <a:r>
              <a:rPr lang="de-DE" sz="1400"/>
              <a:t>With the resolution ECB/2014/6 (28</a:t>
            </a:r>
            <a:r>
              <a:rPr lang="de-DE" sz="1400" baseline="30000"/>
              <a:t>th</a:t>
            </a:r>
            <a:r>
              <a:rPr lang="de-DE" sz="1400"/>
              <a:t> of February 2014), the NCBs in the EU member states were instructed to create legal preconditions in their countries to collect granular credit and credit risk data for statistical purposes for transmission to the ECB.</a:t>
            </a:r>
          </a:p>
          <a:p>
            <a:r>
              <a:rPr lang="de-DE" sz="1400">
                <a:solidFill>
                  <a:schemeClr val="bg1"/>
                </a:solidFill>
              </a:rPr>
              <a:t>countries to collect granular credit and</a:t>
            </a:r>
            <a:endParaRPr lang="de-DE" sz="1400" dirty="0">
              <a:solidFill>
                <a:schemeClr val="bg1"/>
              </a:solidFill>
            </a:endParaRPr>
          </a:p>
        </p:txBody>
      </p:sp>
      <p:sp>
        <p:nvSpPr>
          <p:cNvPr id="12" name="Rechteck 94">
            <a:extLst>
              <a:ext uri="{FF2B5EF4-FFF2-40B4-BE49-F238E27FC236}">
                <a16:creationId xmlns:a16="http://schemas.microsoft.com/office/drawing/2014/main" xmlns="" id="{E9E0DB9F-DD5D-2F43-ABF1-364C3C13453A}"/>
              </a:ext>
            </a:extLst>
          </p:cNvPr>
          <p:cNvSpPr/>
          <p:nvPr/>
        </p:nvSpPr>
        <p:spPr>
          <a:xfrm>
            <a:off x="4640224" y="1349967"/>
            <a:ext cx="4324264" cy="5140935"/>
          </a:xfrm>
          <a:prstGeom prst="rect">
            <a:avLst/>
          </a:prstGeom>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84406" tIns="42203" rIns="84406" bIns="42203" numCol="1" spcCol="0" rtlCol="0" fromWordArt="0" anchor="ctr" anchorCtr="0" forceAA="0" compatLnSpc="1">
            <a:prstTxWarp prst="textNoShape">
              <a:avLst/>
            </a:prstTxWarp>
            <a:noAutofit/>
          </a:bodyPr>
          <a:lstStyle/>
          <a:p>
            <a:pPr algn="ctr"/>
            <a:endParaRPr lang="de-DE" sz="1108" dirty="0" err="1">
              <a:solidFill>
                <a:srgbClr val="4D4F53"/>
              </a:solidFill>
            </a:endParaRPr>
          </a:p>
        </p:txBody>
      </p:sp>
      <p:grpSp>
        <p:nvGrpSpPr>
          <p:cNvPr id="13" name="Gruppieren 192">
            <a:extLst>
              <a:ext uri="{FF2B5EF4-FFF2-40B4-BE49-F238E27FC236}">
                <a16:creationId xmlns:a16="http://schemas.microsoft.com/office/drawing/2014/main" xmlns="" id="{511F8C5C-8BCF-A441-AD2E-7E04A668E24F}"/>
              </a:ext>
            </a:extLst>
          </p:cNvPr>
          <p:cNvGrpSpPr/>
          <p:nvPr/>
        </p:nvGrpSpPr>
        <p:grpSpPr>
          <a:xfrm>
            <a:off x="463357" y="1682313"/>
            <a:ext cx="3855198" cy="3355691"/>
            <a:chOff x="454920" y="1772815"/>
            <a:chExt cx="4354064" cy="3851357"/>
          </a:xfrm>
        </p:grpSpPr>
        <p:sp>
          <p:nvSpPr>
            <p:cNvPr id="14" name="Abgerundetes Rechteck 183">
              <a:extLst>
                <a:ext uri="{FF2B5EF4-FFF2-40B4-BE49-F238E27FC236}">
                  <a16:creationId xmlns:a16="http://schemas.microsoft.com/office/drawing/2014/main" xmlns="" id="{39645770-5CE2-6A40-A656-1AE83EABC5B7}"/>
                </a:ext>
              </a:extLst>
            </p:cNvPr>
            <p:cNvSpPr/>
            <p:nvPr/>
          </p:nvSpPr>
          <p:spPr>
            <a:xfrm>
              <a:off x="483985" y="3143980"/>
              <a:ext cx="4313439" cy="1156075"/>
            </a:xfrm>
            <a:prstGeom prst="roundRect">
              <a:avLst/>
            </a:prstGeom>
            <a:solidFill>
              <a:schemeClr val="bg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84406" tIns="42203" rIns="84406" bIns="42203" numCol="1" spcCol="0" rtlCol="0" fromWordArt="0" anchor="ctr" anchorCtr="0" forceAA="0" compatLnSpc="1">
              <a:prstTxWarp prst="textNoShape">
                <a:avLst/>
              </a:prstTxWarp>
              <a:noAutofit/>
            </a:bodyPr>
            <a:lstStyle/>
            <a:p>
              <a:pPr algn="ctr"/>
              <a:endParaRPr lang="de-DE" sz="1108" dirty="0" err="1">
                <a:solidFill>
                  <a:srgbClr val="4D4F53"/>
                </a:solidFill>
              </a:endParaRPr>
            </a:p>
          </p:txBody>
        </p:sp>
        <p:sp>
          <p:nvSpPr>
            <p:cNvPr id="15" name="Abgerundetes Rechteck 153">
              <a:extLst>
                <a:ext uri="{FF2B5EF4-FFF2-40B4-BE49-F238E27FC236}">
                  <a16:creationId xmlns:a16="http://schemas.microsoft.com/office/drawing/2014/main" xmlns="" id="{691D5212-2669-DE45-AB1E-38FD552CAF75}"/>
                </a:ext>
              </a:extLst>
            </p:cNvPr>
            <p:cNvSpPr/>
            <p:nvPr/>
          </p:nvSpPr>
          <p:spPr>
            <a:xfrm>
              <a:off x="483985" y="1772815"/>
              <a:ext cx="4324999" cy="1132279"/>
            </a:xfrm>
            <a:prstGeom prst="roundRect">
              <a:avLst/>
            </a:prstGeom>
            <a:solidFill>
              <a:schemeClr val="bg1">
                <a:lumMod val="95000"/>
              </a:schemeClr>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84406" tIns="42203" rIns="84406" bIns="42203" numCol="1" spcCol="0" rtlCol="0" fromWordArt="0" anchor="ctr" anchorCtr="0" forceAA="0" compatLnSpc="1">
              <a:prstTxWarp prst="textNoShape">
                <a:avLst/>
              </a:prstTxWarp>
              <a:noAutofit/>
            </a:bodyPr>
            <a:lstStyle/>
            <a:p>
              <a:pPr algn="ctr"/>
              <a:endParaRPr lang="de-DE" sz="1108" dirty="0" err="1">
                <a:solidFill>
                  <a:srgbClr val="4D4F53"/>
                </a:solidFill>
              </a:endParaRPr>
            </a:p>
          </p:txBody>
        </p:sp>
        <p:sp>
          <p:nvSpPr>
            <p:cNvPr id="16" name="Abgerundetes Rechteck 128">
              <a:extLst>
                <a:ext uri="{FF2B5EF4-FFF2-40B4-BE49-F238E27FC236}">
                  <a16:creationId xmlns:a16="http://schemas.microsoft.com/office/drawing/2014/main" xmlns="" id="{948E64BA-E8CF-9D45-A055-CBEE9827F15A}"/>
                </a:ext>
              </a:extLst>
            </p:cNvPr>
            <p:cNvSpPr/>
            <p:nvPr/>
          </p:nvSpPr>
          <p:spPr>
            <a:xfrm>
              <a:off x="454920" y="4564289"/>
              <a:ext cx="4342506" cy="1059883"/>
            </a:xfrm>
            <a:prstGeom prst="roundRect">
              <a:avLst/>
            </a:prstGeom>
            <a:solidFill>
              <a:schemeClr val="bg1">
                <a:lumMod val="85000"/>
              </a:schemeClr>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84406" tIns="42203" rIns="84406" bIns="42203" numCol="1" spcCol="0" rtlCol="0" fromWordArt="0" anchor="ctr" anchorCtr="0" forceAA="0" compatLnSpc="1">
              <a:prstTxWarp prst="textNoShape">
                <a:avLst/>
              </a:prstTxWarp>
              <a:noAutofit/>
            </a:bodyPr>
            <a:lstStyle/>
            <a:p>
              <a:pPr algn="ctr"/>
              <a:endParaRPr lang="de-DE" sz="1108" b="1" dirty="0" err="1">
                <a:solidFill>
                  <a:srgbClr val="4D4F53"/>
                </a:solidFill>
              </a:endParaRPr>
            </a:p>
          </p:txBody>
        </p:sp>
        <p:pic>
          <p:nvPicPr>
            <p:cNvPr id="17" name="Grafik 101">
              <a:extLst>
                <a:ext uri="{FF2B5EF4-FFF2-40B4-BE49-F238E27FC236}">
                  <a16:creationId xmlns:a16="http://schemas.microsoft.com/office/drawing/2014/main" xmlns="" id="{2D4D8794-A679-0943-BAC8-2688FAFF5BC2}"/>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069233" y="1772816"/>
              <a:ext cx="1136539" cy="1136539"/>
            </a:xfrm>
            <a:prstGeom prst="rect">
              <a:avLst/>
            </a:prstGeom>
            <a:ln>
              <a:solidFill>
                <a:schemeClr val="accent1"/>
              </a:solidFill>
            </a:ln>
          </p:spPr>
        </p:pic>
        <p:sp>
          <p:nvSpPr>
            <p:cNvPr id="18" name="Abgerundetes Rechteck 102">
              <a:extLst>
                <a:ext uri="{FF2B5EF4-FFF2-40B4-BE49-F238E27FC236}">
                  <a16:creationId xmlns:a16="http://schemas.microsoft.com/office/drawing/2014/main" xmlns="" id="{370BB59A-80A9-D249-B5AF-F6428B64E62A}"/>
                </a:ext>
              </a:extLst>
            </p:cNvPr>
            <p:cNvSpPr/>
            <p:nvPr/>
          </p:nvSpPr>
          <p:spPr>
            <a:xfrm>
              <a:off x="612296" y="3573016"/>
              <a:ext cx="1080120" cy="360040"/>
            </a:xfrm>
            <a:prstGeom prst="roundRect">
              <a:avLst/>
            </a:prstGeom>
            <a:ln>
              <a:solidFill>
                <a:schemeClr val="accent1"/>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84406" tIns="42203" rIns="84406" bIns="42203" numCol="1" spcCol="0" rtlCol="0" fromWordArt="0" anchor="ctr" anchorCtr="0" forceAA="0" compatLnSpc="1">
              <a:prstTxWarp prst="textNoShape">
                <a:avLst/>
              </a:prstTxWarp>
              <a:noAutofit/>
            </a:bodyPr>
            <a:lstStyle/>
            <a:p>
              <a:pPr algn="ctr"/>
              <a:r>
                <a:rPr lang="de-DE" sz="1108" dirty="0">
                  <a:solidFill>
                    <a:srgbClr val="4D4F53"/>
                  </a:solidFill>
                </a:rPr>
                <a:t>NCB 1</a:t>
              </a:r>
            </a:p>
          </p:txBody>
        </p:sp>
        <p:sp>
          <p:nvSpPr>
            <p:cNvPr id="19" name="Abgerundetes Rechteck 103">
              <a:extLst>
                <a:ext uri="{FF2B5EF4-FFF2-40B4-BE49-F238E27FC236}">
                  <a16:creationId xmlns:a16="http://schemas.microsoft.com/office/drawing/2014/main" xmlns="" id="{7A45CFE3-67D9-104A-9DFE-A2F18A976736}"/>
                </a:ext>
              </a:extLst>
            </p:cNvPr>
            <p:cNvSpPr/>
            <p:nvPr/>
          </p:nvSpPr>
          <p:spPr>
            <a:xfrm>
              <a:off x="1908440" y="3573016"/>
              <a:ext cx="1080120" cy="360040"/>
            </a:xfrm>
            <a:prstGeom prst="roundRect">
              <a:avLst/>
            </a:prstGeom>
            <a:ln>
              <a:solidFill>
                <a:schemeClr val="accent1"/>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84406" tIns="42203" rIns="84406" bIns="42203" numCol="1" spcCol="0" rtlCol="0" fromWordArt="0" anchor="ctr" anchorCtr="0" forceAA="0" compatLnSpc="1">
              <a:prstTxWarp prst="textNoShape">
                <a:avLst/>
              </a:prstTxWarp>
              <a:noAutofit/>
            </a:bodyPr>
            <a:lstStyle/>
            <a:p>
              <a:pPr algn="ctr"/>
              <a:r>
                <a:rPr lang="de-DE" sz="1108" dirty="0">
                  <a:solidFill>
                    <a:srgbClr val="4D4F53"/>
                  </a:solidFill>
                </a:rPr>
                <a:t>NCB 2</a:t>
              </a:r>
            </a:p>
          </p:txBody>
        </p:sp>
        <p:sp>
          <p:nvSpPr>
            <p:cNvPr id="20" name="Abgerundetes Rechteck 104">
              <a:extLst>
                <a:ext uri="{FF2B5EF4-FFF2-40B4-BE49-F238E27FC236}">
                  <a16:creationId xmlns:a16="http://schemas.microsoft.com/office/drawing/2014/main" xmlns="" id="{6F0545DE-AD0D-5E45-A92A-C607B725F676}"/>
                </a:ext>
              </a:extLst>
            </p:cNvPr>
            <p:cNvSpPr/>
            <p:nvPr/>
          </p:nvSpPr>
          <p:spPr>
            <a:xfrm>
              <a:off x="3348600" y="3573016"/>
              <a:ext cx="1080120" cy="360040"/>
            </a:xfrm>
            <a:prstGeom prst="roundRect">
              <a:avLst/>
            </a:prstGeom>
            <a:ln>
              <a:solidFill>
                <a:schemeClr val="accent1"/>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84406" tIns="42203" rIns="84406" bIns="42203" numCol="1" spcCol="0" rtlCol="0" fromWordArt="0" anchor="ctr" anchorCtr="0" forceAA="0" compatLnSpc="1">
              <a:prstTxWarp prst="textNoShape">
                <a:avLst/>
              </a:prstTxWarp>
              <a:noAutofit/>
            </a:bodyPr>
            <a:lstStyle/>
            <a:p>
              <a:pPr algn="ctr"/>
              <a:r>
                <a:rPr lang="de-DE" sz="1108" dirty="0">
                  <a:solidFill>
                    <a:srgbClr val="4D4F53"/>
                  </a:solidFill>
                </a:rPr>
                <a:t>NCB ..</a:t>
              </a:r>
            </a:p>
          </p:txBody>
        </p:sp>
        <p:sp>
          <p:nvSpPr>
            <p:cNvPr id="21" name="Abgerundetes Rechteck 105">
              <a:extLst>
                <a:ext uri="{FF2B5EF4-FFF2-40B4-BE49-F238E27FC236}">
                  <a16:creationId xmlns:a16="http://schemas.microsoft.com/office/drawing/2014/main" xmlns="" id="{C264D651-C4AB-B146-9164-FACCD3BADE2B}"/>
                </a:ext>
              </a:extLst>
            </p:cNvPr>
            <p:cNvSpPr/>
            <p:nvPr/>
          </p:nvSpPr>
          <p:spPr>
            <a:xfrm>
              <a:off x="612296" y="4761148"/>
              <a:ext cx="1080120" cy="360040"/>
            </a:xfrm>
            <a:prstGeom prst="roundRect">
              <a:avLst/>
            </a:prstGeom>
            <a:ln>
              <a:solidFill>
                <a:schemeClr val="accent1"/>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84406" tIns="42203" rIns="84406" bIns="42203" numCol="1" spcCol="0" rtlCol="0" fromWordArt="0" anchor="ctr" anchorCtr="0" forceAA="0" compatLnSpc="1">
              <a:prstTxWarp prst="textNoShape">
                <a:avLst/>
              </a:prstTxWarp>
              <a:noAutofit/>
            </a:bodyPr>
            <a:lstStyle/>
            <a:p>
              <a:pPr algn="ctr"/>
              <a:r>
                <a:rPr lang="de-DE" sz="1108" dirty="0">
                  <a:solidFill>
                    <a:srgbClr val="4D4F53"/>
                  </a:solidFill>
                </a:rPr>
                <a:t>Bank x</a:t>
              </a:r>
            </a:p>
          </p:txBody>
        </p:sp>
        <p:sp>
          <p:nvSpPr>
            <p:cNvPr id="22" name="Abgerundetes Rechteck 106">
              <a:extLst>
                <a:ext uri="{FF2B5EF4-FFF2-40B4-BE49-F238E27FC236}">
                  <a16:creationId xmlns:a16="http://schemas.microsoft.com/office/drawing/2014/main" xmlns="" id="{113AD685-C99C-9141-9021-6AB6FB28BCAA}"/>
                </a:ext>
              </a:extLst>
            </p:cNvPr>
            <p:cNvSpPr/>
            <p:nvPr/>
          </p:nvSpPr>
          <p:spPr>
            <a:xfrm>
              <a:off x="1908440" y="4761148"/>
              <a:ext cx="1080120" cy="360040"/>
            </a:xfrm>
            <a:prstGeom prst="roundRect">
              <a:avLst/>
            </a:prstGeom>
            <a:ln>
              <a:solidFill>
                <a:schemeClr val="accent1"/>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84406" tIns="42203" rIns="84406" bIns="42203" numCol="1" spcCol="0" rtlCol="0" fromWordArt="0" anchor="ctr" anchorCtr="0" forceAA="0" compatLnSpc="1">
              <a:prstTxWarp prst="textNoShape">
                <a:avLst/>
              </a:prstTxWarp>
              <a:noAutofit/>
            </a:bodyPr>
            <a:lstStyle/>
            <a:p>
              <a:pPr algn="ctr"/>
              <a:r>
                <a:rPr lang="de-DE" sz="1108" dirty="0">
                  <a:solidFill>
                    <a:srgbClr val="4D4F53"/>
                  </a:solidFill>
                </a:rPr>
                <a:t>Bank y</a:t>
              </a:r>
            </a:p>
          </p:txBody>
        </p:sp>
        <p:sp>
          <p:nvSpPr>
            <p:cNvPr id="23" name="Abgerundetes Rechteck 107">
              <a:extLst>
                <a:ext uri="{FF2B5EF4-FFF2-40B4-BE49-F238E27FC236}">
                  <a16:creationId xmlns:a16="http://schemas.microsoft.com/office/drawing/2014/main" xmlns="" id="{FDA5CF2D-2F27-8A4D-8940-DD7810D35077}"/>
                </a:ext>
              </a:extLst>
            </p:cNvPr>
            <p:cNvSpPr/>
            <p:nvPr/>
          </p:nvSpPr>
          <p:spPr>
            <a:xfrm>
              <a:off x="3348600" y="4761148"/>
              <a:ext cx="1080120" cy="360040"/>
            </a:xfrm>
            <a:prstGeom prst="roundRect">
              <a:avLst/>
            </a:prstGeom>
            <a:ln>
              <a:solidFill>
                <a:schemeClr val="accent1"/>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84406" tIns="42203" rIns="84406" bIns="42203" numCol="1" spcCol="0" rtlCol="0" fromWordArt="0" anchor="ctr" anchorCtr="0" forceAA="0" compatLnSpc="1">
              <a:prstTxWarp prst="textNoShape">
                <a:avLst/>
              </a:prstTxWarp>
              <a:noAutofit/>
            </a:bodyPr>
            <a:lstStyle/>
            <a:p>
              <a:pPr algn="ctr"/>
              <a:r>
                <a:rPr lang="de-DE" sz="1108" dirty="0">
                  <a:solidFill>
                    <a:srgbClr val="4D4F53"/>
                  </a:solidFill>
                </a:rPr>
                <a:t>Bank…</a:t>
              </a:r>
            </a:p>
          </p:txBody>
        </p:sp>
        <p:sp>
          <p:nvSpPr>
            <p:cNvPr id="24" name="Abgerundetes Rechteck 108">
              <a:extLst>
                <a:ext uri="{FF2B5EF4-FFF2-40B4-BE49-F238E27FC236}">
                  <a16:creationId xmlns:a16="http://schemas.microsoft.com/office/drawing/2014/main" xmlns="" id="{9735EDEE-A881-5F48-B6CD-7687FF787A4B}"/>
                </a:ext>
              </a:extLst>
            </p:cNvPr>
            <p:cNvSpPr/>
            <p:nvPr/>
          </p:nvSpPr>
          <p:spPr>
            <a:xfrm>
              <a:off x="764696" y="4913548"/>
              <a:ext cx="1080120" cy="360040"/>
            </a:xfrm>
            <a:prstGeom prst="roundRect">
              <a:avLst/>
            </a:prstGeom>
            <a:ln>
              <a:solidFill>
                <a:schemeClr val="accent1"/>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84406" tIns="42203" rIns="84406" bIns="42203" numCol="1" spcCol="0" rtlCol="0" fromWordArt="0" anchor="ctr" anchorCtr="0" forceAA="0" compatLnSpc="1">
              <a:prstTxWarp prst="textNoShape">
                <a:avLst/>
              </a:prstTxWarp>
              <a:noAutofit/>
            </a:bodyPr>
            <a:lstStyle/>
            <a:p>
              <a:pPr algn="ctr"/>
              <a:r>
                <a:rPr lang="de-DE" sz="1108" dirty="0">
                  <a:solidFill>
                    <a:srgbClr val="4D4F53"/>
                  </a:solidFill>
                </a:rPr>
                <a:t>Bank 1</a:t>
              </a:r>
            </a:p>
          </p:txBody>
        </p:sp>
        <p:sp>
          <p:nvSpPr>
            <p:cNvPr id="25" name="Abgerundetes Rechteck 109">
              <a:extLst>
                <a:ext uri="{FF2B5EF4-FFF2-40B4-BE49-F238E27FC236}">
                  <a16:creationId xmlns:a16="http://schemas.microsoft.com/office/drawing/2014/main" xmlns="" id="{9185E373-E0E5-A148-B396-7109D7BEC6A1}"/>
                </a:ext>
              </a:extLst>
            </p:cNvPr>
            <p:cNvSpPr/>
            <p:nvPr/>
          </p:nvSpPr>
          <p:spPr>
            <a:xfrm>
              <a:off x="917096" y="5065948"/>
              <a:ext cx="1080120" cy="360040"/>
            </a:xfrm>
            <a:prstGeom prst="roundRect">
              <a:avLst/>
            </a:prstGeom>
            <a:ln>
              <a:solidFill>
                <a:schemeClr val="accent1"/>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84406" tIns="42203" rIns="84406" bIns="42203" numCol="1" spcCol="0" rtlCol="0" fromWordArt="0" anchor="ctr" anchorCtr="0" forceAA="0" compatLnSpc="1">
              <a:prstTxWarp prst="textNoShape">
                <a:avLst/>
              </a:prstTxWarp>
              <a:noAutofit/>
            </a:bodyPr>
            <a:lstStyle/>
            <a:p>
              <a:pPr algn="ctr"/>
              <a:r>
                <a:rPr lang="de-DE" sz="1108" dirty="0">
                  <a:solidFill>
                    <a:srgbClr val="4D4F53"/>
                  </a:solidFill>
                </a:rPr>
                <a:t>Bank X</a:t>
              </a:r>
            </a:p>
          </p:txBody>
        </p:sp>
        <p:sp>
          <p:nvSpPr>
            <p:cNvPr id="26" name="Abgerundetes Rechteck 110">
              <a:extLst>
                <a:ext uri="{FF2B5EF4-FFF2-40B4-BE49-F238E27FC236}">
                  <a16:creationId xmlns:a16="http://schemas.microsoft.com/office/drawing/2014/main" xmlns="" id="{5B65BA10-87D6-F64C-B35A-B57DAF80ADA2}"/>
                </a:ext>
              </a:extLst>
            </p:cNvPr>
            <p:cNvSpPr/>
            <p:nvPr/>
          </p:nvSpPr>
          <p:spPr>
            <a:xfrm>
              <a:off x="2060840" y="4913548"/>
              <a:ext cx="1080120" cy="360040"/>
            </a:xfrm>
            <a:prstGeom prst="roundRect">
              <a:avLst/>
            </a:prstGeom>
            <a:ln>
              <a:solidFill>
                <a:schemeClr val="accent1"/>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84406" tIns="42203" rIns="84406" bIns="42203" numCol="1" spcCol="0" rtlCol="0" fromWordArt="0" anchor="ctr" anchorCtr="0" forceAA="0" compatLnSpc="1">
              <a:prstTxWarp prst="textNoShape">
                <a:avLst/>
              </a:prstTxWarp>
              <a:noAutofit/>
            </a:bodyPr>
            <a:lstStyle/>
            <a:p>
              <a:pPr algn="ctr"/>
              <a:r>
                <a:rPr lang="de-DE" sz="1108" dirty="0">
                  <a:solidFill>
                    <a:srgbClr val="4D4F53"/>
                  </a:solidFill>
                </a:rPr>
                <a:t>Bank y</a:t>
              </a:r>
            </a:p>
          </p:txBody>
        </p:sp>
        <p:sp>
          <p:nvSpPr>
            <p:cNvPr id="27" name="Abgerundetes Rechteck 111">
              <a:extLst>
                <a:ext uri="{FF2B5EF4-FFF2-40B4-BE49-F238E27FC236}">
                  <a16:creationId xmlns:a16="http://schemas.microsoft.com/office/drawing/2014/main" xmlns="" id="{1EA88E9A-33D9-AD48-AADC-984900B88F7B}"/>
                </a:ext>
              </a:extLst>
            </p:cNvPr>
            <p:cNvSpPr/>
            <p:nvPr/>
          </p:nvSpPr>
          <p:spPr>
            <a:xfrm>
              <a:off x="2213240" y="5065948"/>
              <a:ext cx="1080120" cy="360040"/>
            </a:xfrm>
            <a:prstGeom prst="roundRect">
              <a:avLst/>
            </a:prstGeom>
            <a:ln>
              <a:solidFill>
                <a:schemeClr val="accent1"/>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84406" tIns="42203" rIns="84406" bIns="42203" numCol="1" spcCol="0" rtlCol="0" fromWordArt="0" anchor="ctr" anchorCtr="0" forceAA="0" compatLnSpc="1">
              <a:prstTxWarp prst="textNoShape">
                <a:avLst/>
              </a:prstTxWarp>
              <a:noAutofit/>
            </a:bodyPr>
            <a:lstStyle/>
            <a:p>
              <a:pPr algn="ctr"/>
              <a:r>
                <a:rPr lang="de-DE" sz="1108" dirty="0">
                  <a:solidFill>
                    <a:srgbClr val="4D4F53"/>
                  </a:solidFill>
                </a:rPr>
                <a:t>Bank Y</a:t>
              </a:r>
            </a:p>
          </p:txBody>
        </p:sp>
        <p:sp>
          <p:nvSpPr>
            <p:cNvPr id="28" name="Abgerundetes Rechteck 112">
              <a:extLst>
                <a:ext uri="{FF2B5EF4-FFF2-40B4-BE49-F238E27FC236}">
                  <a16:creationId xmlns:a16="http://schemas.microsoft.com/office/drawing/2014/main" xmlns="" id="{3BDEEC7D-9301-D647-A82F-7934DFAC7EBD}"/>
                </a:ext>
              </a:extLst>
            </p:cNvPr>
            <p:cNvSpPr/>
            <p:nvPr/>
          </p:nvSpPr>
          <p:spPr>
            <a:xfrm>
              <a:off x="3501000" y="4913548"/>
              <a:ext cx="1080120" cy="360040"/>
            </a:xfrm>
            <a:prstGeom prst="roundRect">
              <a:avLst/>
            </a:prstGeom>
            <a:ln>
              <a:solidFill>
                <a:schemeClr val="accent1"/>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84406" tIns="42203" rIns="84406" bIns="42203" numCol="1" spcCol="0" rtlCol="0" fromWordArt="0" anchor="ctr" anchorCtr="0" forceAA="0" compatLnSpc="1">
              <a:prstTxWarp prst="textNoShape">
                <a:avLst/>
              </a:prstTxWarp>
              <a:noAutofit/>
            </a:bodyPr>
            <a:lstStyle/>
            <a:p>
              <a:pPr algn="ctr"/>
              <a:r>
                <a:rPr lang="de-DE" sz="1108" dirty="0">
                  <a:solidFill>
                    <a:srgbClr val="4D4F53"/>
                  </a:solidFill>
                </a:rPr>
                <a:t>Bank…</a:t>
              </a:r>
            </a:p>
          </p:txBody>
        </p:sp>
        <p:sp>
          <p:nvSpPr>
            <p:cNvPr id="29" name="Abgerundetes Rechteck 113">
              <a:extLst>
                <a:ext uri="{FF2B5EF4-FFF2-40B4-BE49-F238E27FC236}">
                  <a16:creationId xmlns:a16="http://schemas.microsoft.com/office/drawing/2014/main" xmlns="" id="{B0FDFAF9-E171-C647-A3CC-6FC4070F8CBC}"/>
                </a:ext>
              </a:extLst>
            </p:cNvPr>
            <p:cNvSpPr/>
            <p:nvPr/>
          </p:nvSpPr>
          <p:spPr>
            <a:xfrm>
              <a:off x="3653400" y="5065948"/>
              <a:ext cx="1080120" cy="360040"/>
            </a:xfrm>
            <a:prstGeom prst="roundRect">
              <a:avLst/>
            </a:prstGeom>
            <a:ln>
              <a:solidFill>
                <a:schemeClr val="accent1"/>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84406" tIns="42203" rIns="84406" bIns="42203" numCol="1" spcCol="0" rtlCol="0" fromWordArt="0" anchor="ctr" anchorCtr="0" forceAA="0" compatLnSpc="1">
              <a:prstTxWarp prst="textNoShape">
                <a:avLst/>
              </a:prstTxWarp>
              <a:noAutofit/>
            </a:bodyPr>
            <a:lstStyle/>
            <a:p>
              <a:pPr algn="ctr"/>
              <a:r>
                <a:rPr lang="de-DE" sz="1108" dirty="0">
                  <a:solidFill>
                    <a:srgbClr val="4D4F53"/>
                  </a:solidFill>
                </a:rPr>
                <a:t>Bank...</a:t>
              </a:r>
            </a:p>
          </p:txBody>
        </p:sp>
        <p:sp>
          <p:nvSpPr>
            <p:cNvPr id="30" name="Flussdiagramm: Magnetplattenspeicher 114">
              <a:extLst>
                <a:ext uri="{FF2B5EF4-FFF2-40B4-BE49-F238E27FC236}">
                  <a16:creationId xmlns:a16="http://schemas.microsoft.com/office/drawing/2014/main" xmlns="" id="{F7F69FD7-65D9-FE41-9EB7-1BFA4947EC6D}"/>
                </a:ext>
              </a:extLst>
            </p:cNvPr>
            <p:cNvSpPr/>
            <p:nvPr/>
          </p:nvSpPr>
          <p:spPr>
            <a:xfrm>
              <a:off x="603072" y="3775230"/>
              <a:ext cx="369264" cy="301842"/>
            </a:xfrm>
            <a:prstGeom prst="flowChartMagneticDisk">
              <a:avLst/>
            </a:prstGeom>
            <a:solidFill>
              <a:schemeClr val="tx2">
                <a:lumMod val="20000"/>
                <a:lumOff val="80000"/>
              </a:schemeClr>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84406" tIns="42203" rIns="84406" bIns="42203" numCol="1" spcCol="0" rtlCol="0" fromWordArt="0" anchor="ctr" anchorCtr="0" forceAA="0" compatLnSpc="1">
              <a:prstTxWarp prst="textNoShape">
                <a:avLst/>
              </a:prstTxWarp>
              <a:noAutofit/>
            </a:bodyPr>
            <a:lstStyle/>
            <a:p>
              <a:pPr algn="ctr"/>
              <a:endParaRPr lang="de-DE" sz="1108" dirty="0" err="1">
                <a:solidFill>
                  <a:srgbClr val="4D4F53"/>
                </a:solidFill>
              </a:endParaRPr>
            </a:p>
          </p:txBody>
        </p:sp>
        <p:sp>
          <p:nvSpPr>
            <p:cNvPr id="31" name="Flussdiagramm: Magnetplattenspeicher 116">
              <a:extLst>
                <a:ext uri="{FF2B5EF4-FFF2-40B4-BE49-F238E27FC236}">
                  <a16:creationId xmlns:a16="http://schemas.microsoft.com/office/drawing/2014/main" xmlns="" id="{22E8B070-7594-3B44-B641-147A6E311FAC}"/>
                </a:ext>
              </a:extLst>
            </p:cNvPr>
            <p:cNvSpPr/>
            <p:nvPr/>
          </p:nvSpPr>
          <p:spPr>
            <a:xfrm>
              <a:off x="483986" y="4653136"/>
              <a:ext cx="304800" cy="288032"/>
            </a:xfrm>
            <a:prstGeom prst="flowChartMagneticDisk">
              <a:avLst/>
            </a:prstGeom>
            <a:solidFill>
              <a:schemeClr val="bg1">
                <a:lumMod val="95000"/>
              </a:schemeClr>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84406" tIns="42203" rIns="84406" bIns="42203" numCol="1" spcCol="0" rtlCol="0" fromWordArt="0" anchor="ctr" anchorCtr="0" forceAA="0" compatLnSpc="1">
              <a:prstTxWarp prst="textNoShape">
                <a:avLst/>
              </a:prstTxWarp>
              <a:noAutofit/>
            </a:bodyPr>
            <a:lstStyle/>
            <a:p>
              <a:pPr algn="ctr"/>
              <a:endParaRPr lang="de-DE" sz="1108" dirty="0" err="1">
                <a:solidFill>
                  <a:srgbClr val="4D4F53"/>
                </a:solidFill>
              </a:endParaRPr>
            </a:p>
          </p:txBody>
        </p:sp>
        <p:sp>
          <p:nvSpPr>
            <p:cNvPr id="32" name="Flussdiagramm: Magnetplattenspeicher 117">
              <a:extLst>
                <a:ext uri="{FF2B5EF4-FFF2-40B4-BE49-F238E27FC236}">
                  <a16:creationId xmlns:a16="http://schemas.microsoft.com/office/drawing/2014/main" xmlns="" id="{F9F0E56D-FC08-5945-9540-4A59FAE9B637}"/>
                </a:ext>
              </a:extLst>
            </p:cNvPr>
            <p:cNvSpPr/>
            <p:nvPr/>
          </p:nvSpPr>
          <p:spPr>
            <a:xfrm>
              <a:off x="636386" y="4805536"/>
              <a:ext cx="304800" cy="288032"/>
            </a:xfrm>
            <a:prstGeom prst="flowChartMagneticDisk">
              <a:avLst/>
            </a:prstGeom>
            <a:solidFill>
              <a:schemeClr val="bg1">
                <a:lumMod val="95000"/>
              </a:schemeClr>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84406" tIns="42203" rIns="84406" bIns="42203" numCol="1" spcCol="0" rtlCol="0" fromWordArt="0" anchor="ctr" anchorCtr="0" forceAA="0" compatLnSpc="1">
              <a:prstTxWarp prst="textNoShape">
                <a:avLst/>
              </a:prstTxWarp>
              <a:noAutofit/>
            </a:bodyPr>
            <a:lstStyle/>
            <a:p>
              <a:pPr algn="ctr"/>
              <a:endParaRPr lang="de-DE" sz="1108" dirty="0" err="1">
                <a:solidFill>
                  <a:srgbClr val="4D4F53"/>
                </a:solidFill>
              </a:endParaRPr>
            </a:p>
          </p:txBody>
        </p:sp>
        <p:sp>
          <p:nvSpPr>
            <p:cNvPr id="33" name="Flussdiagramm: Magnetplattenspeicher 118">
              <a:extLst>
                <a:ext uri="{FF2B5EF4-FFF2-40B4-BE49-F238E27FC236}">
                  <a16:creationId xmlns:a16="http://schemas.microsoft.com/office/drawing/2014/main" xmlns="" id="{98FF1DED-C885-274A-A48C-6A1F67CCE945}"/>
                </a:ext>
              </a:extLst>
            </p:cNvPr>
            <p:cNvSpPr/>
            <p:nvPr/>
          </p:nvSpPr>
          <p:spPr>
            <a:xfrm>
              <a:off x="788786" y="4957936"/>
              <a:ext cx="304800" cy="288032"/>
            </a:xfrm>
            <a:prstGeom prst="flowChartMagneticDisk">
              <a:avLst/>
            </a:prstGeom>
            <a:solidFill>
              <a:schemeClr val="bg1">
                <a:lumMod val="95000"/>
              </a:schemeClr>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84406" tIns="42203" rIns="84406" bIns="42203" numCol="1" spcCol="0" rtlCol="0" fromWordArt="0" anchor="ctr" anchorCtr="0" forceAA="0" compatLnSpc="1">
              <a:prstTxWarp prst="textNoShape">
                <a:avLst/>
              </a:prstTxWarp>
              <a:noAutofit/>
            </a:bodyPr>
            <a:lstStyle/>
            <a:p>
              <a:pPr algn="ctr"/>
              <a:endParaRPr lang="de-DE" sz="1108" dirty="0" err="1">
                <a:solidFill>
                  <a:srgbClr val="4D4F53"/>
                </a:solidFill>
              </a:endParaRPr>
            </a:p>
          </p:txBody>
        </p:sp>
        <p:sp>
          <p:nvSpPr>
            <p:cNvPr id="34" name="Flussdiagramm: Magnetplattenspeicher 119">
              <a:extLst>
                <a:ext uri="{FF2B5EF4-FFF2-40B4-BE49-F238E27FC236}">
                  <a16:creationId xmlns:a16="http://schemas.microsoft.com/office/drawing/2014/main" xmlns="" id="{6ED28218-A27F-9E42-BC0D-5F7C8A9261A8}"/>
                </a:ext>
              </a:extLst>
            </p:cNvPr>
            <p:cNvSpPr/>
            <p:nvPr/>
          </p:nvSpPr>
          <p:spPr>
            <a:xfrm>
              <a:off x="1877441" y="4653136"/>
              <a:ext cx="304800" cy="288032"/>
            </a:xfrm>
            <a:prstGeom prst="flowChartMagneticDisk">
              <a:avLst/>
            </a:prstGeom>
            <a:solidFill>
              <a:schemeClr val="bg1">
                <a:lumMod val="95000"/>
              </a:schemeClr>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84406" tIns="42203" rIns="84406" bIns="42203" numCol="1" spcCol="0" rtlCol="0" fromWordArt="0" anchor="ctr" anchorCtr="0" forceAA="0" compatLnSpc="1">
              <a:prstTxWarp prst="textNoShape">
                <a:avLst/>
              </a:prstTxWarp>
              <a:noAutofit/>
            </a:bodyPr>
            <a:lstStyle/>
            <a:p>
              <a:pPr algn="ctr"/>
              <a:endParaRPr lang="de-DE" sz="1108" dirty="0" err="1">
                <a:solidFill>
                  <a:srgbClr val="4D4F53"/>
                </a:solidFill>
              </a:endParaRPr>
            </a:p>
          </p:txBody>
        </p:sp>
        <p:sp>
          <p:nvSpPr>
            <p:cNvPr id="35" name="Flussdiagramm: Magnetplattenspeicher 120">
              <a:extLst>
                <a:ext uri="{FF2B5EF4-FFF2-40B4-BE49-F238E27FC236}">
                  <a16:creationId xmlns:a16="http://schemas.microsoft.com/office/drawing/2014/main" xmlns="" id="{40944DE5-39E6-E24F-9F15-E448137E91CB}"/>
                </a:ext>
              </a:extLst>
            </p:cNvPr>
            <p:cNvSpPr/>
            <p:nvPr/>
          </p:nvSpPr>
          <p:spPr>
            <a:xfrm>
              <a:off x="2029841" y="4805536"/>
              <a:ext cx="304800" cy="288032"/>
            </a:xfrm>
            <a:prstGeom prst="flowChartMagneticDisk">
              <a:avLst/>
            </a:prstGeom>
            <a:solidFill>
              <a:schemeClr val="bg1">
                <a:lumMod val="95000"/>
              </a:schemeClr>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84406" tIns="42203" rIns="84406" bIns="42203" numCol="1" spcCol="0" rtlCol="0" fromWordArt="0" anchor="ctr" anchorCtr="0" forceAA="0" compatLnSpc="1">
              <a:prstTxWarp prst="textNoShape">
                <a:avLst/>
              </a:prstTxWarp>
              <a:noAutofit/>
            </a:bodyPr>
            <a:lstStyle/>
            <a:p>
              <a:pPr algn="ctr"/>
              <a:endParaRPr lang="de-DE" sz="1108" dirty="0" err="1">
                <a:solidFill>
                  <a:srgbClr val="4D4F53"/>
                </a:solidFill>
              </a:endParaRPr>
            </a:p>
          </p:txBody>
        </p:sp>
        <p:sp>
          <p:nvSpPr>
            <p:cNvPr id="36" name="Flussdiagramm: Magnetplattenspeicher 121">
              <a:extLst>
                <a:ext uri="{FF2B5EF4-FFF2-40B4-BE49-F238E27FC236}">
                  <a16:creationId xmlns:a16="http://schemas.microsoft.com/office/drawing/2014/main" xmlns="" id="{175ABF7A-6BFD-854F-9052-415CE3103CDA}"/>
                </a:ext>
              </a:extLst>
            </p:cNvPr>
            <p:cNvSpPr/>
            <p:nvPr/>
          </p:nvSpPr>
          <p:spPr>
            <a:xfrm>
              <a:off x="2182241" y="4957936"/>
              <a:ext cx="304800" cy="288032"/>
            </a:xfrm>
            <a:prstGeom prst="flowChartMagneticDisk">
              <a:avLst/>
            </a:prstGeom>
            <a:solidFill>
              <a:schemeClr val="bg1">
                <a:lumMod val="95000"/>
              </a:schemeClr>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84406" tIns="42203" rIns="84406" bIns="42203" numCol="1" spcCol="0" rtlCol="0" fromWordArt="0" anchor="ctr" anchorCtr="0" forceAA="0" compatLnSpc="1">
              <a:prstTxWarp prst="textNoShape">
                <a:avLst/>
              </a:prstTxWarp>
              <a:noAutofit/>
            </a:bodyPr>
            <a:lstStyle/>
            <a:p>
              <a:pPr algn="ctr"/>
              <a:endParaRPr lang="de-DE" sz="1108" dirty="0" err="1">
                <a:solidFill>
                  <a:srgbClr val="4D4F53"/>
                </a:solidFill>
              </a:endParaRPr>
            </a:p>
          </p:txBody>
        </p:sp>
        <p:sp>
          <p:nvSpPr>
            <p:cNvPr id="37" name="Flussdiagramm: Magnetplattenspeicher 122">
              <a:extLst>
                <a:ext uri="{FF2B5EF4-FFF2-40B4-BE49-F238E27FC236}">
                  <a16:creationId xmlns:a16="http://schemas.microsoft.com/office/drawing/2014/main" xmlns="" id="{16C1AD6D-94CD-1B41-90DA-ED7CAA25F972}"/>
                </a:ext>
              </a:extLst>
            </p:cNvPr>
            <p:cNvSpPr/>
            <p:nvPr/>
          </p:nvSpPr>
          <p:spPr>
            <a:xfrm>
              <a:off x="3252161" y="4695029"/>
              <a:ext cx="304800" cy="288032"/>
            </a:xfrm>
            <a:prstGeom prst="flowChartMagneticDisk">
              <a:avLst/>
            </a:prstGeom>
            <a:solidFill>
              <a:schemeClr val="bg1">
                <a:lumMod val="95000"/>
              </a:schemeClr>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84406" tIns="42203" rIns="84406" bIns="42203" numCol="1" spcCol="0" rtlCol="0" fromWordArt="0" anchor="ctr" anchorCtr="0" forceAA="0" compatLnSpc="1">
              <a:prstTxWarp prst="textNoShape">
                <a:avLst/>
              </a:prstTxWarp>
              <a:noAutofit/>
            </a:bodyPr>
            <a:lstStyle/>
            <a:p>
              <a:pPr algn="ctr"/>
              <a:endParaRPr lang="de-DE" sz="1108" dirty="0" err="1">
                <a:solidFill>
                  <a:srgbClr val="4D4F53"/>
                </a:solidFill>
              </a:endParaRPr>
            </a:p>
          </p:txBody>
        </p:sp>
        <p:sp>
          <p:nvSpPr>
            <p:cNvPr id="38" name="Flussdiagramm: Magnetplattenspeicher 125">
              <a:extLst>
                <a:ext uri="{FF2B5EF4-FFF2-40B4-BE49-F238E27FC236}">
                  <a16:creationId xmlns:a16="http://schemas.microsoft.com/office/drawing/2014/main" xmlns="" id="{956832F6-704F-E945-BA2B-DA5FC3304592}"/>
                </a:ext>
              </a:extLst>
            </p:cNvPr>
            <p:cNvSpPr/>
            <p:nvPr/>
          </p:nvSpPr>
          <p:spPr>
            <a:xfrm>
              <a:off x="3404561" y="4847429"/>
              <a:ext cx="304800" cy="288032"/>
            </a:xfrm>
            <a:prstGeom prst="flowChartMagneticDisk">
              <a:avLst/>
            </a:prstGeom>
            <a:solidFill>
              <a:schemeClr val="bg1">
                <a:lumMod val="95000"/>
              </a:schemeClr>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84406" tIns="42203" rIns="84406" bIns="42203" numCol="1" spcCol="0" rtlCol="0" fromWordArt="0" anchor="ctr" anchorCtr="0" forceAA="0" compatLnSpc="1">
              <a:prstTxWarp prst="textNoShape">
                <a:avLst/>
              </a:prstTxWarp>
              <a:noAutofit/>
            </a:bodyPr>
            <a:lstStyle/>
            <a:p>
              <a:pPr algn="ctr"/>
              <a:endParaRPr lang="de-DE" sz="1108" dirty="0" err="1">
                <a:solidFill>
                  <a:srgbClr val="4D4F53"/>
                </a:solidFill>
              </a:endParaRPr>
            </a:p>
          </p:txBody>
        </p:sp>
        <p:sp>
          <p:nvSpPr>
            <p:cNvPr id="39" name="Flussdiagramm: Magnetplattenspeicher 126">
              <a:extLst>
                <a:ext uri="{FF2B5EF4-FFF2-40B4-BE49-F238E27FC236}">
                  <a16:creationId xmlns:a16="http://schemas.microsoft.com/office/drawing/2014/main" xmlns="" id="{B06B4B6C-43EB-3F41-9692-0B56FEF6B4DA}"/>
                </a:ext>
              </a:extLst>
            </p:cNvPr>
            <p:cNvSpPr/>
            <p:nvPr/>
          </p:nvSpPr>
          <p:spPr>
            <a:xfrm>
              <a:off x="3556961" y="4999829"/>
              <a:ext cx="304800" cy="288032"/>
            </a:xfrm>
            <a:prstGeom prst="flowChartMagneticDisk">
              <a:avLst/>
            </a:prstGeom>
            <a:solidFill>
              <a:schemeClr val="bg1">
                <a:lumMod val="95000"/>
              </a:schemeClr>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84406" tIns="42203" rIns="84406" bIns="42203" numCol="1" spcCol="0" rtlCol="0" fromWordArt="0" anchor="ctr" anchorCtr="0" forceAA="0" compatLnSpc="1">
              <a:prstTxWarp prst="textNoShape">
                <a:avLst/>
              </a:prstTxWarp>
              <a:noAutofit/>
            </a:bodyPr>
            <a:lstStyle/>
            <a:p>
              <a:pPr algn="ctr"/>
              <a:endParaRPr lang="de-DE" sz="1108" dirty="0" err="1">
                <a:solidFill>
                  <a:srgbClr val="4D4F53"/>
                </a:solidFill>
              </a:endParaRPr>
            </a:p>
          </p:txBody>
        </p:sp>
        <p:pic>
          <p:nvPicPr>
            <p:cNvPr id="40" name="Grafik 127">
              <a:extLst>
                <a:ext uri="{FF2B5EF4-FFF2-40B4-BE49-F238E27FC236}">
                  <a16:creationId xmlns:a16="http://schemas.microsoft.com/office/drawing/2014/main" xmlns="" id="{848B96BB-C6A7-FD4C-9CEA-4F44F854AF6F}"/>
                </a:ext>
              </a:extLst>
            </p:cNvPr>
            <p:cNvPicPr>
              <a:picLocks noChangeAspect="1"/>
            </p:cNvPicPr>
            <p:nvPr/>
          </p:nvPicPr>
          <p:blipFill>
            <a:blip r:embed="rId3"/>
            <a:stretch>
              <a:fillRect/>
            </a:stretch>
          </p:blipFill>
          <p:spPr>
            <a:xfrm>
              <a:off x="3637502" y="2284698"/>
              <a:ext cx="923925" cy="752475"/>
            </a:xfrm>
            <a:prstGeom prst="rect">
              <a:avLst/>
            </a:prstGeom>
            <a:ln>
              <a:solidFill>
                <a:schemeClr val="accent1"/>
              </a:solidFill>
            </a:ln>
          </p:spPr>
        </p:pic>
        <p:cxnSp>
          <p:nvCxnSpPr>
            <p:cNvPr id="41" name="Gerade Verbindung mit Pfeil 133">
              <a:extLst>
                <a:ext uri="{FF2B5EF4-FFF2-40B4-BE49-F238E27FC236}">
                  <a16:creationId xmlns:a16="http://schemas.microsoft.com/office/drawing/2014/main" xmlns="" id="{DAA682AD-53EA-A744-BD0C-E94243BA8D32}"/>
                </a:ext>
              </a:extLst>
            </p:cNvPr>
            <p:cNvCxnSpPr/>
            <p:nvPr/>
          </p:nvCxnSpPr>
          <p:spPr>
            <a:xfrm flipV="1">
              <a:off x="648300" y="3861048"/>
              <a:ext cx="0" cy="1008112"/>
            </a:xfrm>
            <a:prstGeom prst="straightConnector1">
              <a:avLst/>
            </a:prstGeom>
            <a:ln w="12700">
              <a:solidFill>
                <a:schemeClr val="accent1"/>
              </a:solidFill>
              <a:headEnd type="triangl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42" name="Gerade Verbindung mit Pfeil 134">
              <a:extLst>
                <a:ext uri="{FF2B5EF4-FFF2-40B4-BE49-F238E27FC236}">
                  <a16:creationId xmlns:a16="http://schemas.microsoft.com/office/drawing/2014/main" xmlns="" id="{591B7BC8-7AA6-4747-89B1-99BC1E060638}"/>
                </a:ext>
              </a:extLst>
            </p:cNvPr>
            <p:cNvCxnSpPr/>
            <p:nvPr/>
          </p:nvCxnSpPr>
          <p:spPr>
            <a:xfrm flipH="1" flipV="1">
              <a:off x="756312" y="3861048"/>
              <a:ext cx="1564" cy="1160512"/>
            </a:xfrm>
            <a:prstGeom prst="straightConnector1">
              <a:avLst/>
            </a:prstGeom>
            <a:ln w="12700">
              <a:solidFill>
                <a:schemeClr val="accent1"/>
              </a:solidFill>
              <a:headEnd type="triangl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43" name="Gerade Verbindung mit Pfeil 137">
              <a:extLst>
                <a:ext uri="{FF2B5EF4-FFF2-40B4-BE49-F238E27FC236}">
                  <a16:creationId xmlns:a16="http://schemas.microsoft.com/office/drawing/2014/main" xmlns="" id="{EFC8D9BD-7926-714B-A810-E8E3C633BF05}"/>
                </a:ext>
              </a:extLst>
            </p:cNvPr>
            <p:cNvCxnSpPr/>
            <p:nvPr/>
          </p:nvCxnSpPr>
          <p:spPr>
            <a:xfrm flipH="1" flipV="1">
              <a:off x="885845" y="3861048"/>
              <a:ext cx="14483" cy="1290990"/>
            </a:xfrm>
            <a:prstGeom prst="straightConnector1">
              <a:avLst/>
            </a:prstGeom>
            <a:ln w="12700">
              <a:solidFill>
                <a:schemeClr val="accent1"/>
              </a:solidFill>
              <a:headEnd type="triangl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44" name="Flussdiagramm: Magnetplattenspeicher 152">
              <a:extLst>
                <a:ext uri="{FF2B5EF4-FFF2-40B4-BE49-F238E27FC236}">
                  <a16:creationId xmlns:a16="http://schemas.microsoft.com/office/drawing/2014/main" xmlns="" id="{AB1C8727-6412-8B4A-B901-560ED24A088C}"/>
                </a:ext>
              </a:extLst>
            </p:cNvPr>
            <p:cNvSpPr/>
            <p:nvPr/>
          </p:nvSpPr>
          <p:spPr>
            <a:xfrm>
              <a:off x="1899216" y="3775230"/>
              <a:ext cx="369264" cy="301842"/>
            </a:xfrm>
            <a:prstGeom prst="flowChartMagneticDisk">
              <a:avLst/>
            </a:prstGeom>
            <a:solidFill>
              <a:schemeClr val="tx2">
                <a:lumMod val="20000"/>
                <a:lumOff val="80000"/>
              </a:schemeClr>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84406" tIns="42203" rIns="84406" bIns="42203" numCol="1" spcCol="0" rtlCol="0" fromWordArt="0" anchor="ctr" anchorCtr="0" forceAA="0" compatLnSpc="1">
              <a:prstTxWarp prst="textNoShape">
                <a:avLst/>
              </a:prstTxWarp>
              <a:noAutofit/>
            </a:bodyPr>
            <a:lstStyle/>
            <a:p>
              <a:pPr algn="ctr"/>
              <a:endParaRPr lang="de-DE" sz="1108" dirty="0" err="1">
                <a:solidFill>
                  <a:srgbClr val="4D4F53"/>
                </a:solidFill>
              </a:endParaRPr>
            </a:p>
          </p:txBody>
        </p:sp>
        <p:cxnSp>
          <p:nvCxnSpPr>
            <p:cNvPr id="45" name="Gerade Verbindung mit Pfeil 144">
              <a:extLst>
                <a:ext uri="{FF2B5EF4-FFF2-40B4-BE49-F238E27FC236}">
                  <a16:creationId xmlns:a16="http://schemas.microsoft.com/office/drawing/2014/main" xmlns="" id="{0850E7DB-72B4-CD4A-B312-33957B6E8294}"/>
                </a:ext>
              </a:extLst>
            </p:cNvPr>
            <p:cNvCxnSpPr/>
            <p:nvPr/>
          </p:nvCxnSpPr>
          <p:spPr>
            <a:xfrm flipV="1">
              <a:off x="1980448" y="3861048"/>
              <a:ext cx="0" cy="1008112"/>
            </a:xfrm>
            <a:prstGeom prst="straightConnector1">
              <a:avLst/>
            </a:prstGeom>
            <a:ln w="12700">
              <a:solidFill>
                <a:schemeClr val="accent1"/>
              </a:solidFill>
              <a:headEnd type="triangl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46" name="Gerade Verbindung mit Pfeil 145">
              <a:extLst>
                <a:ext uri="{FF2B5EF4-FFF2-40B4-BE49-F238E27FC236}">
                  <a16:creationId xmlns:a16="http://schemas.microsoft.com/office/drawing/2014/main" xmlns="" id="{999CA496-CBFA-9349-853E-51A9B770DC11}"/>
                </a:ext>
              </a:extLst>
            </p:cNvPr>
            <p:cNvCxnSpPr/>
            <p:nvPr/>
          </p:nvCxnSpPr>
          <p:spPr>
            <a:xfrm flipH="1" flipV="1">
              <a:off x="2088460" y="3861048"/>
              <a:ext cx="1564" cy="1160512"/>
            </a:xfrm>
            <a:prstGeom prst="straightConnector1">
              <a:avLst/>
            </a:prstGeom>
            <a:ln w="12700">
              <a:solidFill>
                <a:schemeClr val="accent1"/>
              </a:solidFill>
              <a:headEnd type="triangl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47" name="Gerade Verbindung mit Pfeil 146">
              <a:extLst>
                <a:ext uri="{FF2B5EF4-FFF2-40B4-BE49-F238E27FC236}">
                  <a16:creationId xmlns:a16="http://schemas.microsoft.com/office/drawing/2014/main" xmlns="" id="{AC3A8BD2-BB85-5945-8AC6-003F3FAC9DFE}"/>
                </a:ext>
              </a:extLst>
            </p:cNvPr>
            <p:cNvCxnSpPr/>
            <p:nvPr/>
          </p:nvCxnSpPr>
          <p:spPr>
            <a:xfrm flipH="1" flipV="1">
              <a:off x="2217993" y="3861048"/>
              <a:ext cx="14483" cy="1290990"/>
            </a:xfrm>
            <a:prstGeom prst="straightConnector1">
              <a:avLst/>
            </a:prstGeom>
            <a:ln w="12700">
              <a:solidFill>
                <a:schemeClr val="accent1"/>
              </a:solidFill>
              <a:headEnd type="triangl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48" name="Flussdiagramm: Magnetplattenspeicher 157">
              <a:extLst>
                <a:ext uri="{FF2B5EF4-FFF2-40B4-BE49-F238E27FC236}">
                  <a16:creationId xmlns:a16="http://schemas.microsoft.com/office/drawing/2014/main" xmlns="" id="{A1FF3735-9AC8-7F41-844A-6368F23226F2}"/>
                </a:ext>
              </a:extLst>
            </p:cNvPr>
            <p:cNvSpPr/>
            <p:nvPr/>
          </p:nvSpPr>
          <p:spPr>
            <a:xfrm>
              <a:off x="3276592" y="3789040"/>
              <a:ext cx="369264" cy="301842"/>
            </a:xfrm>
            <a:prstGeom prst="flowChartMagneticDisk">
              <a:avLst/>
            </a:prstGeom>
            <a:solidFill>
              <a:schemeClr val="tx2">
                <a:lumMod val="20000"/>
                <a:lumOff val="80000"/>
              </a:schemeClr>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84406" tIns="42203" rIns="84406" bIns="42203" numCol="1" spcCol="0" rtlCol="0" fromWordArt="0" anchor="ctr" anchorCtr="0" forceAA="0" compatLnSpc="1">
              <a:prstTxWarp prst="textNoShape">
                <a:avLst/>
              </a:prstTxWarp>
              <a:noAutofit/>
            </a:bodyPr>
            <a:lstStyle/>
            <a:p>
              <a:pPr algn="ctr"/>
              <a:endParaRPr lang="de-DE" sz="1108" dirty="0" err="1">
                <a:solidFill>
                  <a:srgbClr val="4D4F53"/>
                </a:solidFill>
              </a:endParaRPr>
            </a:p>
          </p:txBody>
        </p:sp>
        <p:cxnSp>
          <p:nvCxnSpPr>
            <p:cNvPr id="49" name="Gerade Verbindung mit Pfeil 155">
              <a:extLst>
                <a:ext uri="{FF2B5EF4-FFF2-40B4-BE49-F238E27FC236}">
                  <a16:creationId xmlns:a16="http://schemas.microsoft.com/office/drawing/2014/main" xmlns="" id="{B53A7935-B9CC-DC48-B8AC-E95F7BA85BA4}"/>
                </a:ext>
              </a:extLst>
            </p:cNvPr>
            <p:cNvCxnSpPr/>
            <p:nvPr/>
          </p:nvCxnSpPr>
          <p:spPr>
            <a:xfrm flipH="1" flipV="1">
              <a:off x="3465836" y="3874858"/>
              <a:ext cx="1564" cy="1160512"/>
            </a:xfrm>
            <a:prstGeom prst="straightConnector1">
              <a:avLst/>
            </a:prstGeom>
            <a:ln w="12700">
              <a:solidFill>
                <a:schemeClr val="accent1"/>
              </a:solidFill>
              <a:headEnd type="triangl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50" name="Gerade Verbindung mit Pfeil 154">
              <a:extLst>
                <a:ext uri="{FF2B5EF4-FFF2-40B4-BE49-F238E27FC236}">
                  <a16:creationId xmlns:a16="http://schemas.microsoft.com/office/drawing/2014/main" xmlns="" id="{CE05C699-E114-EA47-B48B-5D83AB41E199}"/>
                </a:ext>
              </a:extLst>
            </p:cNvPr>
            <p:cNvCxnSpPr/>
            <p:nvPr/>
          </p:nvCxnSpPr>
          <p:spPr>
            <a:xfrm flipV="1">
              <a:off x="3357824" y="3874858"/>
              <a:ext cx="0" cy="1008112"/>
            </a:xfrm>
            <a:prstGeom prst="straightConnector1">
              <a:avLst/>
            </a:prstGeom>
            <a:ln w="12700">
              <a:solidFill>
                <a:schemeClr val="accent1"/>
              </a:solidFill>
              <a:headEnd type="triangl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51" name="Gerade Verbindung mit Pfeil 156">
              <a:extLst>
                <a:ext uri="{FF2B5EF4-FFF2-40B4-BE49-F238E27FC236}">
                  <a16:creationId xmlns:a16="http://schemas.microsoft.com/office/drawing/2014/main" xmlns="" id="{F1F903AD-D859-CF4B-829D-29623751BBD1}"/>
                </a:ext>
              </a:extLst>
            </p:cNvPr>
            <p:cNvCxnSpPr/>
            <p:nvPr/>
          </p:nvCxnSpPr>
          <p:spPr>
            <a:xfrm flipH="1" flipV="1">
              <a:off x="3595369" y="3874858"/>
              <a:ext cx="14483" cy="1290990"/>
            </a:xfrm>
            <a:prstGeom prst="straightConnector1">
              <a:avLst/>
            </a:prstGeom>
            <a:ln w="12700">
              <a:solidFill>
                <a:schemeClr val="accent1"/>
              </a:solidFill>
              <a:headEnd type="triangl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52" name="Flussdiagramm: Magnetplattenspeicher 161">
              <a:extLst>
                <a:ext uri="{FF2B5EF4-FFF2-40B4-BE49-F238E27FC236}">
                  <a16:creationId xmlns:a16="http://schemas.microsoft.com/office/drawing/2014/main" xmlns="" id="{0B4A2946-A840-C84B-B1B8-679B3683EC27}"/>
                </a:ext>
              </a:extLst>
            </p:cNvPr>
            <p:cNvSpPr/>
            <p:nvPr/>
          </p:nvSpPr>
          <p:spPr>
            <a:xfrm>
              <a:off x="764977" y="2021030"/>
              <a:ext cx="1965596" cy="759898"/>
            </a:xfrm>
            <a:prstGeom prst="flowChartMagneticDisk">
              <a:avLst/>
            </a:prstGeom>
            <a:solidFill>
              <a:schemeClr val="bg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84406" tIns="42203" rIns="84406" bIns="42203" numCol="1" spcCol="0" rtlCol="0" fromWordArt="0" anchor="ctr" anchorCtr="0" forceAA="0" compatLnSpc="1">
              <a:prstTxWarp prst="textNoShape">
                <a:avLst/>
              </a:prstTxWarp>
              <a:noAutofit/>
            </a:bodyPr>
            <a:lstStyle/>
            <a:p>
              <a:pPr algn="ctr"/>
              <a:r>
                <a:rPr lang="de-DE" sz="1108" dirty="0">
                  <a:solidFill>
                    <a:srgbClr val="4D4F53"/>
                  </a:solidFill>
                </a:rPr>
                <a:t>ECB</a:t>
              </a:r>
            </a:p>
          </p:txBody>
        </p:sp>
        <p:cxnSp>
          <p:nvCxnSpPr>
            <p:cNvPr id="53" name="Gewinkelte Verbindung 164">
              <a:extLst>
                <a:ext uri="{FF2B5EF4-FFF2-40B4-BE49-F238E27FC236}">
                  <a16:creationId xmlns:a16="http://schemas.microsoft.com/office/drawing/2014/main" xmlns="" id="{DEACC50F-AE7A-A14C-88E6-C17161A542C9}"/>
                </a:ext>
              </a:extLst>
            </p:cNvPr>
            <p:cNvCxnSpPr>
              <a:endCxn id="52" idx="3"/>
            </p:cNvCxnSpPr>
            <p:nvPr/>
          </p:nvCxnSpPr>
          <p:spPr>
            <a:xfrm rot="5400000" flipH="1" flipV="1">
              <a:off x="784939" y="2784775"/>
              <a:ext cx="966682" cy="958989"/>
            </a:xfrm>
            <a:prstGeom prst="bentConnector3">
              <a:avLst/>
            </a:prstGeom>
            <a:ln w="19050">
              <a:solidFill>
                <a:schemeClr val="accent1"/>
              </a:solidFill>
              <a:headEnd type="triangl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54" name="Gewinkelte Verbindung 167">
              <a:extLst>
                <a:ext uri="{FF2B5EF4-FFF2-40B4-BE49-F238E27FC236}">
                  <a16:creationId xmlns:a16="http://schemas.microsoft.com/office/drawing/2014/main" xmlns="" id="{1E8B74FB-13BA-6649-85AB-A9956480BF39}"/>
                </a:ext>
              </a:extLst>
            </p:cNvPr>
            <p:cNvCxnSpPr>
              <a:stCxn id="44" idx="1"/>
              <a:endCxn id="52" idx="3"/>
            </p:cNvCxnSpPr>
            <p:nvPr/>
          </p:nvCxnSpPr>
          <p:spPr>
            <a:xfrm rot="16200000" flipV="1">
              <a:off x="1418661" y="3110042"/>
              <a:ext cx="994302" cy="336073"/>
            </a:xfrm>
            <a:prstGeom prst="bentConnector3">
              <a:avLst>
                <a:gd name="adj1" fmla="val 51069"/>
              </a:avLst>
            </a:prstGeom>
            <a:ln w="19050">
              <a:solidFill>
                <a:schemeClr val="accent1"/>
              </a:solidFill>
              <a:headEnd type="triangl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55" name="Gewinkelte Verbindung 182">
              <a:extLst>
                <a:ext uri="{FF2B5EF4-FFF2-40B4-BE49-F238E27FC236}">
                  <a16:creationId xmlns:a16="http://schemas.microsoft.com/office/drawing/2014/main" xmlns="" id="{0CCD2875-B54A-A447-A2D8-0A0ED3782B60}"/>
                </a:ext>
              </a:extLst>
            </p:cNvPr>
            <p:cNvCxnSpPr>
              <a:endCxn id="48" idx="1"/>
            </p:cNvCxnSpPr>
            <p:nvPr/>
          </p:nvCxnSpPr>
          <p:spPr>
            <a:xfrm>
              <a:off x="2060840" y="3274035"/>
              <a:ext cx="1400384" cy="515005"/>
            </a:xfrm>
            <a:prstGeom prst="bentConnector2">
              <a:avLst/>
            </a:prstGeom>
            <a:ln w="19050">
              <a:solidFill>
                <a:schemeClr val="accent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56" name="Textfeld 188">
              <a:extLst>
                <a:ext uri="{FF2B5EF4-FFF2-40B4-BE49-F238E27FC236}">
                  <a16:creationId xmlns:a16="http://schemas.microsoft.com/office/drawing/2014/main" xmlns="" id="{309ADE98-28F2-6E43-A0A9-68AE3C43309D}"/>
                </a:ext>
              </a:extLst>
            </p:cNvPr>
            <p:cNvSpPr txBox="1"/>
            <p:nvPr/>
          </p:nvSpPr>
          <p:spPr>
            <a:xfrm>
              <a:off x="648301" y="1772816"/>
              <a:ext cx="2126552" cy="252712"/>
            </a:xfrm>
            <a:prstGeom prst="rect">
              <a:avLst/>
            </a:prstGeom>
            <a:noFill/>
            <a:ln>
              <a:solidFill>
                <a:schemeClr val="accent1"/>
              </a:solidFill>
            </a:ln>
          </p:spPr>
          <p:txBody>
            <a:bodyPr wrap="square" rtlCol="0">
              <a:spAutoFit/>
            </a:bodyPr>
            <a:lstStyle/>
            <a:p>
              <a:r>
                <a:rPr lang="de-DE" sz="831" b="1" dirty="0">
                  <a:solidFill>
                    <a:srgbClr val="4D4F53"/>
                  </a:solidFill>
                </a:rPr>
                <a:t>ECB </a:t>
              </a:r>
              <a:r>
                <a:rPr lang="de-DE" sz="831" b="1" dirty="0" err="1">
                  <a:solidFill>
                    <a:srgbClr val="4D4F53"/>
                  </a:solidFill>
                </a:rPr>
                <a:t>credit</a:t>
              </a:r>
              <a:r>
                <a:rPr lang="de-DE" sz="831" b="1" dirty="0">
                  <a:solidFill>
                    <a:srgbClr val="4D4F53"/>
                  </a:solidFill>
                </a:rPr>
                <a:t> </a:t>
              </a:r>
              <a:r>
                <a:rPr lang="de-DE" sz="831" b="1" dirty="0" err="1">
                  <a:solidFill>
                    <a:srgbClr val="4D4F53"/>
                  </a:solidFill>
                </a:rPr>
                <a:t>register</a:t>
              </a:r>
              <a:endParaRPr lang="de-DE" sz="831" b="1" dirty="0">
                <a:solidFill>
                  <a:srgbClr val="4D4F53"/>
                </a:solidFill>
              </a:endParaRPr>
            </a:p>
          </p:txBody>
        </p:sp>
      </p:grpSp>
      <p:sp>
        <p:nvSpPr>
          <p:cNvPr id="57" name="Textfeld 189">
            <a:extLst>
              <a:ext uri="{FF2B5EF4-FFF2-40B4-BE49-F238E27FC236}">
                <a16:creationId xmlns:a16="http://schemas.microsoft.com/office/drawing/2014/main" xmlns="" id="{B94770B7-F054-D24E-BF9E-9999B3C0DC21}"/>
              </a:ext>
            </a:extLst>
          </p:cNvPr>
          <p:cNvSpPr txBox="1"/>
          <p:nvPr/>
        </p:nvSpPr>
        <p:spPr>
          <a:xfrm>
            <a:off x="3066155" y="2945222"/>
            <a:ext cx="1350358" cy="220188"/>
          </a:xfrm>
          <a:prstGeom prst="rect">
            <a:avLst/>
          </a:prstGeom>
          <a:noFill/>
        </p:spPr>
        <p:txBody>
          <a:bodyPr wrap="square" rtlCol="0">
            <a:spAutoFit/>
          </a:bodyPr>
          <a:lstStyle/>
          <a:p>
            <a:r>
              <a:rPr lang="de-DE" sz="831" b="1" dirty="0">
                <a:solidFill>
                  <a:srgbClr val="4D4F53"/>
                </a:solidFill>
              </a:rPr>
              <a:t>NCB </a:t>
            </a:r>
            <a:r>
              <a:rPr lang="de-DE" sz="831" b="1" dirty="0" err="1">
                <a:solidFill>
                  <a:srgbClr val="4D4F53"/>
                </a:solidFill>
              </a:rPr>
              <a:t>credit</a:t>
            </a:r>
            <a:r>
              <a:rPr lang="de-DE" sz="831" b="1" dirty="0">
                <a:solidFill>
                  <a:srgbClr val="4D4F53"/>
                </a:solidFill>
              </a:rPr>
              <a:t> </a:t>
            </a:r>
            <a:r>
              <a:rPr lang="de-DE" sz="831" b="1" dirty="0" err="1">
                <a:solidFill>
                  <a:srgbClr val="4D4F53"/>
                </a:solidFill>
              </a:rPr>
              <a:t>register</a:t>
            </a:r>
            <a:endParaRPr lang="de-DE" sz="831" b="1" dirty="0">
              <a:solidFill>
                <a:srgbClr val="4D4F53"/>
              </a:solidFill>
            </a:endParaRPr>
          </a:p>
        </p:txBody>
      </p:sp>
      <p:sp>
        <p:nvSpPr>
          <p:cNvPr id="58" name="Textfeld 191">
            <a:extLst>
              <a:ext uri="{FF2B5EF4-FFF2-40B4-BE49-F238E27FC236}">
                <a16:creationId xmlns:a16="http://schemas.microsoft.com/office/drawing/2014/main" xmlns="" id="{F877AD91-0FB7-924B-8379-F2C3E9842130}"/>
              </a:ext>
            </a:extLst>
          </p:cNvPr>
          <p:cNvSpPr txBox="1"/>
          <p:nvPr/>
        </p:nvSpPr>
        <p:spPr>
          <a:xfrm>
            <a:off x="396888" y="5121007"/>
            <a:ext cx="3973744" cy="1600438"/>
          </a:xfrm>
          <a:prstGeom prst="rect">
            <a:avLst/>
          </a:prstGeom>
          <a:noFill/>
        </p:spPr>
        <p:txBody>
          <a:bodyPr wrap="square" rtlCol="0">
            <a:spAutoFit/>
          </a:bodyPr>
          <a:lstStyle/>
          <a:p>
            <a:r>
              <a:rPr lang="en-US" sz="1400" dirty="0"/>
              <a:t>Exchange of information among the members regarding the level of debt of borrowers. </a:t>
            </a:r>
          </a:p>
          <a:p>
            <a:endParaRPr lang="en-US" sz="1400" dirty="0"/>
          </a:p>
          <a:p>
            <a:r>
              <a:rPr lang="en-GB" sz="1400" dirty="0"/>
              <a:t>The regulation on the collection of granular credit and credit risk data (ECB/2016/13) was officially published by ECB on 18 May 2016.</a:t>
            </a:r>
          </a:p>
          <a:p>
            <a:endParaRPr lang="en-US" sz="1400" dirty="0"/>
          </a:p>
        </p:txBody>
      </p:sp>
      <p:pic>
        <p:nvPicPr>
          <p:cNvPr id="59" name="Grafik 4">
            <a:extLst>
              <a:ext uri="{FF2B5EF4-FFF2-40B4-BE49-F238E27FC236}">
                <a16:creationId xmlns:a16="http://schemas.microsoft.com/office/drawing/2014/main" xmlns="" id="{320CA877-7470-3D4A-AA9B-97FCB741D25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788024" y="1679521"/>
            <a:ext cx="3917154" cy="3296492"/>
          </a:xfrm>
          <a:prstGeom prst="rect">
            <a:avLst/>
          </a:prstGeom>
          <a:ln>
            <a:noFill/>
          </a:ln>
          <a:effectLst>
            <a:softEdge rad="0"/>
          </a:effectLst>
        </p:spPr>
      </p:pic>
    </p:spTree>
    <p:extLst>
      <p:ext uri="{BB962C8B-B14F-4D97-AF65-F5344CB8AC3E}">
        <p14:creationId xmlns:p14="http://schemas.microsoft.com/office/powerpoint/2010/main" val="17434573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m 6">
            <a:extLst>
              <a:ext uri="{FF2B5EF4-FFF2-40B4-BE49-F238E27FC236}">
                <a16:creationId xmlns:a16="http://schemas.microsoft.com/office/drawing/2014/main" xmlns="" id="{569F1DB8-FA61-4780-91E5-0B2110FF10C8}"/>
              </a:ext>
            </a:extLst>
          </p:cNvPr>
          <p:cNvGraphicFramePr/>
          <p:nvPr>
            <p:extLst>
              <p:ext uri="{D42A27DB-BD31-4B8C-83A1-F6EECF244321}">
                <p14:modId xmlns:p14="http://schemas.microsoft.com/office/powerpoint/2010/main" val="3737505735"/>
              </p:ext>
            </p:extLst>
          </p:nvPr>
        </p:nvGraphicFramePr>
        <p:xfrm>
          <a:off x="349119" y="1349225"/>
          <a:ext cx="9206044" cy="4402667"/>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feld 10">
            <a:extLst>
              <a:ext uri="{FF2B5EF4-FFF2-40B4-BE49-F238E27FC236}">
                <a16:creationId xmlns:a16="http://schemas.microsoft.com/office/drawing/2014/main" xmlns="" id="{18FC9187-3F8A-4E15-8192-2361B10C92D3}"/>
              </a:ext>
            </a:extLst>
          </p:cNvPr>
          <p:cNvSpPr txBox="1"/>
          <p:nvPr/>
        </p:nvSpPr>
        <p:spPr>
          <a:xfrm>
            <a:off x="1632888" y="1531973"/>
            <a:ext cx="2241639" cy="738664"/>
          </a:xfrm>
          <a:prstGeom prst="rect">
            <a:avLst/>
          </a:prstGeom>
          <a:noFill/>
        </p:spPr>
        <p:txBody>
          <a:bodyPr wrap="none" rtlCol="0">
            <a:spAutoFit/>
          </a:bodyPr>
          <a:lstStyle/>
          <a:p>
            <a:r>
              <a:rPr lang="de-DE" sz="1400" dirty="0"/>
              <a:t>First Submission</a:t>
            </a:r>
            <a:br>
              <a:rPr lang="de-DE" sz="1400" dirty="0"/>
            </a:br>
            <a:r>
              <a:rPr lang="de-DE" sz="1400" dirty="0"/>
              <a:t>(</a:t>
            </a:r>
            <a:r>
              <a:rPr lang="de-DE" sz="1400" dirty="0" err="1"/>
              <a:t>Static</a:t>
            </a:r>
            <a:r>
              <a:rPr lang="de-DE" sz="1400" dirty="0"/>
              <a:t> + </a:t>
            </a:r>
            <a:r>
              <a:rPr lang="de-DE" sz="1400" dirty="0" err="1"/>
              <a:t>Dynmic</a:t>
            </a:r>
            <a:r>
              <a:rPr lang="de-DE" sz="1400" dirty="0"/>
              <a:t> </a:t>
            </a:r>
            <a:r>
              <a:rPr lang="de-DE" sz="1400" dirty="0" err="1"/>
              <a:t>data</a:t>
            </a:r>
            <a:r>
              <a:rPr lang="de-DE" sz="1400" dirty="0"/>
              <a:t> </a:t>
            </a:r>
            <a:r>
              <a:rPr lang="de-DE" sz="1400" dirty="0" err="1"/>
              <a:t>marts</a:t>
            </a:r>
            <a:r>
              <a:rPr lang="de-DE" sz="1400" dirty="0"/>
              <a:t>)</a:t>
            </a:r>
          </a:p>
          <a:p>
            <a:r>
              <a:rPr lang="de-DE" sz="1400" dirty="0"/>
              <a:t>31.03.19</a:t>
            </a:r>
          </a:p>
        </p:txBody>
      </p:sp>
      <p:sp>
        <p:nvSpPr>
          <p:cNvPr id="12" name="Textfeld 11">
            <a:extLst>
              <a:ext uri="{FF2B5EF4-FFF2-40B4-BE49-F238E27FC236}">
                <a16:creationId xmlns:a16="http://schemas.microsoft.com/office/drawing/2014/main" xmlns="" id="{90F88AC3-241C-4AC6-B5D0-FCF65CEDE4D7}"/>
              </a:ext>
            </a:extLst>
          </p:cNvPr>
          <p:cNvSpPr txBox="1"/>
          <p:nvPr/>
        </p:nvSpPr>
        <p:spPr>
          <a:xfrm>
            <a:off x="710101" y="3399434"/>
            <a:ext cx="1551963" cy="954107"/>
          </a:xfrm>
          <a:prstGeom prst="rect">
            <a:avLst/>
          </a:prstGeom>
          <a:noFill/>
        </p:spPr>
        <p:txBody>
          <a:bodyPr wrap="none" rtlCol="0">
            <a:spAutoFit/>
          </a:bodyPr>
          <a:lstStyle/>
          <a:p>
            <a:r>
              <a:rPr lang="de-DE" sz="1400" dirty="0"/>
              <a:t>First Submission</a:t>
            </a:r>
            <a:br>
              <a:rPr lang="de-DE" sz="1400" dirty="0"/>
            </a:br>
            <a:r>
              <a:rPr lang="de-DE" sz="1400" dirty="0"/>
              <a:t>(</a:t>
            </a:r>
            <a:r>
              <a:rPr lang="de-DE" sz="1400" dirty="0" err="1"/>
              <a:t>static</a:t>
            </a:r>
            <a:r>
              <a:rPr lang="de-DE" sz="1400" dirty="0"/>
              <a:t> </a:t>
            </a:r>
            <a:r>
              <a:rPr lang="de-DE" sz="1400" dirty="0" err="1"/>
              <a:t>data</a:t>
            </a:r>
            <a:r>
              <a:rPr lang="de-DE" sz="1400" dirty="0"/>
              <a:t> </a:t>
            </a:r>
            <a:r>
              <a:rPr lang="de-DE" sz="1400" dirty="0" err="1"/>
              <a:t>marts</a:t>
            </a:r>
            <a:r>
              <a:rPr lang="de-DE" sz="1400" dirty="0"/>
              <a:t>) </a:t>
            </a:r>
            <a:br>
              <a:rPr lang="de-DE" sz="1400" dirty="0"/>
            </a:br>
            <a:r>
              <a:rPr lang="de-DE" sz="1400" dirty="0"/>
              <a:t>Reporting Date</a:t>
            </a:r>
            <a:br>
              <a:rPr lang="de-DE" sz="1400" dirty="0"/>
            </a:br>
            <a:r>
              <a:rPr lang="de-DE" sz="1400" dirty="0"/>
              <a:t>30.09.18</a:t>
            </a:r>
          </a:p>
        </p:txBody>
      </p:sp>
      <p:sp>
        <p:nvSpPr>
          <p:cNvPr id="13" name="Textfeld 12">
            <a:extLst>
              <a:ext uri="{FF2B5EF4-FFF2-40B4-BE49-F238E27FC236}">
                <a16:creationId xmlns:a16="http://schemas.microsoft.com/office/drawing/2014/main" xmlns="" id="{0CBD8B6A-98F4-4D77-864F-175A07E1610C}"/>
              </a:ext>
            </a:extLst>
          </p:cNvPr>
          <p:cNvSpPr txBox="1"/>
          <p:nvPr/>
        </p:nvSpPr>
        <p:spPr>
          <a:xfrm>
            <a:off x="2983888" y="2429382"/>
            <a:ext cx="1567032" cy="523220"/>
          </a:xfrm>
          <a:prstGeom prst="rect">
            <a:avLst/>
          </a:prstGeom>
          <a:noFill/>
        </p:spPr>
        <p:txBody>
          <a:bodyPr wrap="none" rtlCol="0">
            <a:spAutoFit/>
          </a:bodyPr>
          <a:lstStyle/>
          <a:p>
            <a:r>
              <a:rPr lang="de-DE" sz="1400" dirty="0"/>
              <a:t>Re-</a:t>
            </a:r>
            <a:r>
              <a:rPr lang="de-DE" sz="1400" dirty="0" err="1"/>
              <a:t>submissions</a:t>
            </a:r>
            <a:r>
              <a:rPr lang="de-DE" sz="1400" dirty="0"/>
              <a:t> &amp; </a:t>
            </a:r>
            <a:br>
              <a:rPr lang="de-DE" sz="1400" dirty="0"/>
            </a:br>
            <a:r>
              <a:rPr lang="de-DE" sz="1400" dirty="0"/>
              <a:t>Feedback Handling</a:t>
            </a:r>
          </a:p>
        </p:txBody>
      </p:sp>
      <p:sp>
        <p:nvSpPr>
          <p:cNvPr id="14" name="Textfeld 13">
            <a:extLst>
              <a:ext uri="{FF2B5EF4-FFF2-40B4-BE49-F238E27FC236}">
                <a16:creationId xmlns:a16="http://schemas.microsoft.com/office/drawing/2014/main" xmlns="" id="{F8D80F3D-B0E8-42F0-91F0-F5394DC1C9A5}"/>
              </a:ext>
            </a:extLst>
          </p:cNvPr>
          <p:cNvSpPr txBox="1"/>
          <p:nvPr/>
        </p:nvSpPr>
        <p:spPr>
          <a:xfrm>
            <a:off x="3767404" y="3683289"/>
            <a:ext cx="2139496" cy="523220"/>
          </a:xfrm>
          <a:prstGeom prst="rect">
            <a:avLst/>
          </a:prstGeom>
          <a:noFill/>
        </p:spPr>
        <p:txBody>
          <a:bodyPr wrap="none" rtlCol="0">
            <a:spAutoFit/>
          </a:bodyPr>
          <a:lstStyle/>
          <a:p>
            <a:r>
              <a:rPr lang="de-DE" sz="1400" dirty="0"/>
              <a:t>1st </a:t>
            </a:r>
            <a:r>
              <a:rPr lang="de-DE" sz="1400" dirty="0" err="1"/>
              <a:t>productive</a:t>
            </a:r>
            <a:r>
              <a:rPr lang="de-DE" sz="1400" dirty="0"/>
              <a:t> </a:t>
            </a:r>
            <a:r>
              <a:rPr lang="de-DE" sz="1400" dirty="0" err="1"/>
              <a:t>data</a:t>
            </a:r>
            <a:r>
              <a:rPr lang="de-DE" sz="1400" dirty="0"/>
              <a:t> </a:t>
            </a:r>
            <a:r>
              <a:rPr lang="de-DE" sz="1400" dirty="0" err="1"/>
              <a:t>model</a:t>
            </a:r>
            <a:r>
              <a:rPr lang="de-DE" sz="1400" dirty="0"/>
              <a:t> </a:t>
            </a:r>
          </a:p>
          <a:p>
            <a:r>
              <a:rPr lang="de-DE" sz="1400" dirty="0" err="1"/>
              <a:t>change</a:t>
            </a:r>
            <a:r>
              <a:rPr lang="de-DE" sz="1400" dirty="0"/>
              <a:t> (01.02.2020)</a:t>
            </a:r>
          </a:p>
        </p:txBody>
      </p:sp>
      <p:sp>
        <p:nvSpPr>
          <p:cNvPr id="15" name="Textfeld 14">
            <a:extLst>
              <a:ext uri="{FF2B5EF4-FFF2-40B4-BE49-F238E27FC236}">
                <a16:creationId xmlns:a16="http://schemas.microsoft.com/office/drawing/2014/main" xmlns="" id="{9890CF20-6B3A-4B17-A357-6CEDDE128DA9}"/>
              </a:ext>
            </a:extLst>
          </p:cNvPr>
          <p:cNvSpPr txBox="1"/>
          <p:nvPr/>
        </p:nvSpPr>
        <p:spPr>
          <a:xfrm>
            <a:off x="5784073" y="5905277"/>
            <a:ext cx="2054601" cy="307777"/>
          </a:xfrm>
          <a:prstGeom prst="rect">
            <a:avLst/>
          </a:prstGeom>
          <a:noFill/>
        </p:spPr>
        <p:txBody>
          <a:bodyPr wrap="none" rtlCol="0">
            <a:spAutoFit/>
          </a:bodyPr>
          <a:lstStyle/>
          <a:p>
            <a:r>
              <a:rPr lang="de-DE" sz="1400" dirty="0"/>
              <a:t>Enter Maintenance Mode</a:t>
            </a:r>
          </a:p>
        </p:txBody>
      </p:sp>
      <p:cxnSp>
        <p:nvCxnSpPr>
          <p:cNvPr id="17" name="Gerader Verbinder 16">
            <a:extLst>
              <a:ext uri="{FF2B5EF4-FFF2-40B4-BE49-F238E27FC236}">
                <a16:creationId xmlns:a16="http://schemas.microsoft.com/office/drawing/2014/main" xmlns="" id="{A2DB9B30-39CF-412E-A235-F7CA14A90D3D}"/>
              </a:ext>
            </a:extLst>
          </p:cNvPr>
          <p:cNvCxnSpPr>
            <a:cxnSpLocks/>
          </p:cNvCxnSpPr>
          <p:nvPr/>
        </p:nvCxnSpPr>
        <p:spPr>
          <a:xfrm>
            <a:off x="3341076" y="3690664"/>
            <a:ext cx="0" cy="1883418"/>
          </a:xfrm>
          <a:prstGeom prst="line">
            <a:avLst/>
          </a:prstGeom>
          <a:ln w="12700">
            <a:solidFill>
              <a:schemeClr val="bg2"/>
            </a:solidFill>
            <a:prstDash val="dash"/>
            <a:headEnd type="triangle"/>
          </a:ln>
          <a:effectLst/>
        </p:spPr>
        <p:style>
          <a:lnRef idx="2">
            <a:schemeClr val="accent1"/>
          </a:lnRef>
          <a:fillRef idx="0">
            <a:schemeClr val="accent1"/>
          </a:fillRef>
          <a:effectRef idx="1">
            <a:schemeClr val="accent1"/>
          </a:effectRef>
          <a:fontRef idx="minor">
            <a:schemeClr val="tx1"/>
          </a:fontRef>
        </p:style>
      </p:cxnSp>
      <p:sp>
        <p:nvSpPr>
          <p:cNvPr id="18" name="Textfeld 17">
            <a:extLst>
              <a:ext uri="{FF2B5EF4-FFF2-40B4-BE49-F238E27FC236}">
                <a16:creationId xmlns:a16="http://schemas.microsoft.com/office/drawing/2014/main" xmlns="" id="{A173347D-74F6-45A5-B9E2-4410206A657C}"/>
              </a:ext>
            </a:extLst>
          </p:cNvPr>
          <p:cNvSpPr txBox="1"/>
          <p:nvPr/>
        </p:nvSpPr>
        <p:spPr>
          <a:xfrm>
            <a:off x="3345858" y="5286666"/>
            <a:ext cx="1079013" cy="307777"/>
          </a:xfrm>
          <a:prstGeom prst="rect">
            <a:avLst/>
          </a:prstGeom>
          <a:noFill/>
        </p:spPr>
        <p:txBody>
          <a:bodyPr wrap="none" rtlCol="0">
            <a:spAutoFit/>
          </a:bodyPr>
          <a:lstStyle/>
          <a:p>
            <a:r>
              <a:rPr lang="de-DE" sz="1400" dirty="0" err="1"/>
              <a:t>We</a:t>
            </a:r>
            <a:r>
              <a:rPr lang="de-DE" sz="1400" dirty="0"/>
              <a:t> </a:t>
            </a:r>
            <a:r>
              <a:rPr lang="de-DE" sz="1400" dirty="0" err="1"/>
              <a:t>are</a:t>
            </a:r>
            <a:r>
              <a:rPr lang="de-DE" sz="1400" dirty="0"/>
              <a:t> </a:t>
            </a:r>
            <a:r>
              <a:rPr lang="de-DE" sz="1400" dirty="0" err="1"/>
              <a:t>here</a:t>
            </a:r>
            <a:endParaRPr lang="de-DE" sz="1400" dirty="0"/>
          </a:p>
        </p:txBody>
      </p:sp>
      <p:sp>
        <p:nvSpPr>
          <p:cNvPr id="19" name="Textfeld 18">
            <a:extLst>
              <a:ext uri="{FF2B5EF4-FFF2-40B4-BE49-F238E27FC236}">
                <a16:creationId xmlns:a16="http://schemas.microsoft.com/office/drawing/2014/main" xmlns="" id="{EEF645CE-02D7-41BD-AD67-090927BB3B85}"/>
              </a:ext>
            </a:extLst>
          </p:cNvPr>
          <p:cNvSpPr txBox="1"/>
          <p:nvPr/>
        </p:nvSpPr>
        <p:spPr>
          <a:xfrm>
            <a:off x="3281015" y="3068409"/>
            <a:ext cx="2503058" cy="307777"/>
          </a:xfrm>
          <a:prstGeom prst="rect">
            <a:avLst/>
          </a:prstGeom>
          <a:noFill/>
        </p:spPr>
        <p:txBody>
          <a:bodyPr wrap="none" rtlCol="0">
            <a:spAutoFit/>
          </a:bodyPr>
          <a:lstStyle/>
          <a:p>
            <a:r>
              <a:rPr lang="de-DE" sz="1400" dirty="0"/>
              <a:t>Amendments in </a:t>
            </a:r>
            <a:r>
              <a:rPr lang="de-DE" sz="1400" dirty="0" err="1"/>
              <a:t>validation</a:t>
            </a:r>
            <a:r>
              <a:rPr lang="de-DE" sz="1400" dirty="0"/>
              <a:t> </a:t>
            </a:r>
            <a:r>
              <a:rPr lang="de-DE" sz="1400" dirty="0" err="1"/>
              <a:t>rules</a:t>
            </a:r>
            <a:endParaRPr lang="de-DE" sz="1400" dirty="0"/>
          </a:p>
        </p:txBody>
      </p:sp>
      <p:sp>
        <p:nvSpPr>
          <p:cNvPr id="16" name="Textfeld 15">
            <a:extLst>
              <a:ext uri="{FF2B5EF4-FFF2-40B4-BE49-F238E27FC236}">
                <a16:creationId xmlns:a16="http://schemas.microsoft.com/office/drawing/2014/main" xmlns="" id="{EC94D49B-B888-4414-8C3E-ADA6C90D52DD}"/>
              </a:ext>
            </a:extLst>
          </p:cNvPr>
          <p:cNvSpPr txBox="1"/>
          <p:nvPr/>
        </p:nvSpPr>
        <p:spPr>
          <a:xfrm>
            <a:off x="520835" y="5884260"/>
            <a:ext cx="1044197" cy="307777"/>
          </a:xfrm>
          <a:prstGeom prst="rect">
            <a:avLst/>
          </a:prstGeom>
          <a:noFill/>
        </p:spPr>
        <p:txBody>
          <a:bodyPr wrap="none" rtlCol="0">
            <a:spAutoFit/>
          </a:bodyPr>
          <a:lstStyle/>
          <a:p>
            <a:r>
              <a:rPr lang="de-DE" sz="1400" dirty="0" err="1"/>
              <a:t>Preparation</a:t>
            </a:r>
            <a:endParaRPr lang="de-DE" sz="1400" dirty="0"/>
          </a:p>
        </p:txBody>
      </p:sp>
      <p:sp>
        <p:nvSpPr>
          <p:cNvPr id="20" name="Textfeld 19">
            <a:extLst>
              <a:ext uri="{FF2B5EF4-FFF2-40B4-BE49-F238E27FC236}">
                <a16:creationId xmlns:a16="http://schemas.microsoft.com/office/drawing/2014/main" xmlns="" id="{EFEECEC4-F184-4E02-A323-2CF38789C9C7}"/>
              </a:ext>
            </a:extLst>
          </p:cNvPr>
          <p:cNvSpPr txBox="1"/>
          <p:nvPr/>
        </p:nvSpPr>
        <p:spPr>
          <a:xfrm>
            <a:off x="2731218" y="5884260"/>
            <a:ext cx="907493" cy="307777"/>
          </a:xfrm>
          <a:prstGeom prst="rect">
            <a:avLst/>
          </a:prstGeom>
          <a:noFill/>
        </p:spPr>
        <p:txBody>
          <a:bodyPr wrap="none" rtlCol="0">
            <a:spAutoFit/>
          </a:bodyPr>
          <a:lstStyle/>
          <a:p>
            <a:r>
              <a:rPr lang="de-DE" sz="1400" dirty="0" err="1"/>
              <a:t>Going</a:t>
            </a:r>
            <a:r>
              <a:rPr lang="de-DE" sz="1400" dirty="0"/>
              <a:t> live</a:t>
            </a:r>
          </a:p>
        </p:txBody>
      </p:sp>
      <p:sp>
        <p:nvSpPr>
          <p:cNvPr id="22" name="Titel 3">
            <a:extLst>
              <a:ext uri="{FF2B5EF4-FFF2-40B4-BE49-F238E27FC236}">
                <a16:creationId xmlns:a16="http://schemas.microsoft.com/office/drawing/2014/main" xmlns="" id="{B0424717-B0D8-FC40-9C74-9FDAA4B1555B}"/>
              </a:ext>
            </a:extLst>
          </p:cNvPr>
          <p:cNvSpPr txBox="1">
            <a:spLocks/>
          </p:cNvSpPr>
          <p:nvPr/>
        </p:nvSpPr>
        <p:spPr>
          <a:xfrm>
            <a:off x="349119" y="167863"/>
            <a:ext cx="9206044" cy="650121"/>
          </a:xfrm>
          <a:prstGeom prst="rect">
            <a:avLst/>
          </a:prstGeom>
        </p:spPr>
        <p:txBody>
          <a:bodyPr vert="horz" lIns="0" tIns="0" rIns="0" bIns="0" rtlCol="0" anchor="b" anchorCtr="0">
            <a:noAutofit/>
          </a:bodyPr>
          <a:lstStyle>
            <a:lvl1pPr marL="0" indent="0" algn="l" defTabSz="371475" rtl="0" eaLnBrk="1" latinLnBrk="0" hangingPunct="1">
              <a:spcBef>
                <a:spcPct val="0"/>
              </a:spcBef>
              <a:spcAft>
                <a:spcPts val="0"/>
              </a:spcAft>
              <a:buFont typeface="Arial" pitchFamily="34" charset="0"/>
              <a:buNone/>
              <a:defRPr lang="fr-FR" sz="1788" b="0" kern="1200" baseline="0">
                <a:solidFill>
                  <a:schemeClr val="tx1"/>
                </a:solidFill>
                <a:latin typeface="+mj-lt"/>
                <a:ea typeface="+mn-ea"/>
                <a:cs typeface="+mn-cs"/>
              </a:defRPr>
            </a:lvl1pPr>
          </a:lstStyle>
          <a:p>
            <a:r>
              <a:rPr lang="en-US" sz="2383" dirty="0"/>
              <a:t>AnaCredit Lifecycle</a:t>
            </a:r>
          </a:p>
        </p:txBody>
      </p:sp>
      <p:cxnSp>
        <p:nvCxnSpPr>
          <p:cNvPr id="4" name="Straight Arrow Connector 3">
            <a:extLst>
              <a:ext uri="{FF2B5EF4-FFF2-40B4-BE49-F238E27FC236}">
                <a16:creationId xmlns:a16="http://schemas.microsoft.com/office/drawing/2014/main" xmlns="" id="{A692D892-D53A-DA46-87B5-C45D365287BE}"/>
              </a:ext>
            </a:extLst>
          </p:cNvPr>
          <p:cNvCxnSpPr>
            <a:cxnSpLocks/>
          </p:cNvCxnSpPr>
          <p:nvPr/>
        </p:nvCxnSpPr>
        <p:spPr>
          <a:xfrm>
            <a:off x="633046" y="5751892"/>
            <a:ext cx="8922117"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21" name="Straight Arrow Connector 20">
            <a:extLst>
              <a:ext uri="{FF2B5EF4-FFF2-40B4-BE49-F238E27FC236}">
                <a16:creationId xmlns:a16="http://schemas.microsoft.com/office/drawing/2014/main" xmlns="" id="{D6750FFA-6D56-5345-9BC8-EB3E103EDB32}"/>
              </a:ext>
            </a:extLst>
          </p:cNvPr>
          <p:cNvCxnSpPr/>
          <p:nvPr/>
        </p:nvCxnSpPr>
        <p:spPr>
          <a:xfrm flipV="1">
            <a:off x="622998" y="1531973"/>
            <a:ext cx="0" cy="4219919"/>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pic>
        <p:nvPicPr>
          <p:cNvPr id="25" name="Graphic 24" descr="Hourglass">
            <a:extLst>
              <a:ext uri="{FF2B5EF4-FFF2-40B4-BE49-F238E27FC236}">
                <a16:creationId xmlns:a16="http://schemas.microsoft.com/office/drawing/2014/main" xmlns="" id="{FEDD787A-E275-1946-B3AC-1DB3877F585C}"/>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9060874" y="5834466"/>
            <a:ext cx="494290" cy="448665"/>
          </a:xfrm>
          <a:prstGeom prst="rect">
            <a:avLst/>
          </a:prstGeom>
        </p:spPr>
      </p:pic>
      <p:pic>
        <p:nvPicPr>
          <p:cNvPr id="27" name="Graphic 26" descr="Brain in head">
            <a:extLst>
              <a:ext uri="{FF2B5EF4-FFF2-40B4-BE49-F238E27FC236}">
                <a16:creationId xmlns:a16="http://schemas.microsoft.com/office/drawing/2014/main" xmlns="" id="{977F418B-047E-E443-B898-E8754DE0E351}"/>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118752" y="1510559"/>
            <a:ext cx="550067" cy="531997"/>
          </a:xfrm>
          <a:prstGeom prst="rect">
            <a:avLst/>
          </a:prstGeom>
        </p:spPr>
      </p:pic>
    </p:spTree>
    <p:extLst>
      <p:ext uri="{BB962C8B-B14F-4D97-AF65-F5344CB8AC3E}">
        <p14:creationId xmlns:p14="http://schemas.microsoft.com/office/powerpoint/2010/main" val="115699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1" nodeType="clickEffect">
                                  <p:stCondLst>
                                    <p:cond delay="0"/>
                                  </p:stCondLst>
                                  <p:childTnLst>
                                    <p:set>
                                      <p:cBhvr>
                                        <p:cTn id="50" dur="1" fill="hold">
                                          <p:stCondLst>
                                            <p:cond delay="0"/>
                                          </p:stCondLst>
                                        </p:cTn>
                                        <p:tgtEl>
                                          <p:spTgt spid="1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11" grpId="0"/>
      <p:bldP spid="12" grpId="0"/>
      <p:bldP spid="13" grpId="0"/>
      <p:bldP spid="13" grpId="1"/>
      <p:bldP spid="14" grpId="0"/>
      <p:bldP spid="15" grpId="0"/>
      <p:bldP spid="18" grpId="0"/>
      <p:bldP spid="19" grpId="0"/>
      <p:bldP spid="16" grpId="0"/>
      <p:bldP spid="2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el 3">
            <a:extLst>
              <a:ext uri="{FF2B5EF4-FFF2-40B4-BE49-F238E27FC236}">
                <a16:creationId xmlns:a16="http://schemas.microsoft.com/office/drawing/2014/main" xmlns="" id="{B0424717-B0D8-FC40-9C74-9FDAA4B1555B}"/>
              </a:ext>
            </a:extLst>
          </p:cNvPr>
          <p:cNvSpPr txBox="1">
            <a:spLocks/>
          </p:cNvSpPr>
          <p:nvPr/>
        </p:nvSpPr>
        <p:spPr>
          <a:xfrm>
            <a:off x="349119" y="167863"/>
            <a:ext cx="9206044" cy="650121"/>
          </a:xfrm>
          <a:prstGeom prst="rect">
            <a:avLst/>
          </a:prstGeom>
        </p:spPr>
        <p:txBody>
          <a:bodyPr vert="horz" lIns="0" tIns="0" rIns="0" bIns="0" rtlCol="0" anchor="b" anchorCtr="0">
            <a:noAutofit/>
          </a:bodyPr>
          <a:lstStyle>
            <a:lvl1pPr marL="0" indent="0" algn="l" defTabSz="371475" rtl="0" eaLnBrk="1" latinLnBrk="0" hangingPunct="1">
              <a:spcBef>
                <a:spcPct val="0"/>
              </a:spcBef>
              <a:spcAft>
                <a:spcPts val="0"/>
              </a:spcAft>
              <a:buFont typeface="Arial" pitchFamily="34" charset="0"/>
              <a:buNone/>
              <a:defRPr lang="fr-FR" sz="1788" b="0" kern="1200" baseline="0">
                <a:solidFill>
                  <a:schemeClr val="tx1"/>
                </a:solidFill>
                <a:latin typeface="+mj-lt"/>
                <a:ea typeface="+mn-ea"/>
                <a:cs typeface="+mn-cs"/>
              </a:defRPr>
            </a:lvl1pPr>
          </a:lstStyle>
          <a:p>
            <a:endParaRPr lang="en-US" sz="2383" dirty="0"/>
          </a:p>
        </p:txBody>
      </p:sp>
      <p:pic>
        <p:nvPicPr>
          <p:cNvPr id="6" name="Picture 5">
            <a:extLst>
              <a:ext uri="{FF2B5EF4-FFF2-40B4-BE49-F238E27FC236}">
                <a16:creationId xmlns:a16="http://schemas.microsoft.com/office/drawing/2014/main" xmlns="" id="{BCA9FF76-0E87-564F-AF6B-D3A329AB3EB9}"/>
              </a:ext>
            </a:extLst>
          </p:cNvPr>
          <p:cNvPicPr>
            <a:picLocks noChangeAspect="1"/>
          </p:cNvPicPr>
          <p:nvPr/>
        </p:nvPicPr>
        <p:blipFill>
          <a:blip r:embed="rId3"/>
          <a:stretch>
            <a:fillRect/>
          </a:stretch>
        </p:blipFill>
        <p:spPr>
          <a:xfrm>
            <a:off x="3066191" y="1244683"/>
            <a:ext cx="3771900" cy="3086100"/>
          </a:xfrm>
          <a:prstGeom prst="rect">
            <a:avLst/>
          </a:prstGeom>
        </p:spPr>
      </p:pic>
      <p:sp>
        <p:nvSpPr>
          <p:cNvPr id="24" name="Titel 3">
            <a:extLst>
              <a:ext uri="{FF2B5EF4-FFF2-40B4-BE49-F238E27FC236}">
                <a16:creationId xmlns:a16="http://schemas.microsoft.com/office/drawing/2014/main" xmlns="" id="{28EDF7D3-813D-954D-BE68-09CC11F0C8A6}"/>
              </a:ext>
            </a:extLst>
          </p:cNvPr>
          <p:cNvSpPr txBox="1">
            <a:spLocks/>
          </p:cNvSpPr>
          <p:nvPr/>
        </p:nvSpPr>
        <p:spPr>
          <a:xfrm>
            <a:off x="501519" y="320263"/>
            <a:ext cx="9206044" cy="650121"/>
          </a:xfrm>
          <a:prstGeom prst="rect">
            <a:avLst/>
          </a:prstGeom>
        </p:spPr>
        <p:txBody>
          <a:bodyPr vert="horz" lIns="0" tIns="0" rIns="0" bIns="0" rtlCol="0" anchor="b" anchorCtr="0">
            <a:noAutofit/>
          </a:bodyPr>
          <a:lstStyle>
            <a:lvl1pPr marL="0" indent="0" algn="l" defTabSz="371475" rtl="0" eaLnBrk="1" latinLnBrk="0" hangingPunct="1">
              <a:spcBef>
                <a:spcPct val="0"/>
              </a:spcBef>
              <a:spcAft>
                <a:spcPts val="0"/>
              </a:spcAft>
              <a:buFont typeface="Arial" pitchFamily="34" charset="0"/>
              <a:buNone/>
              <a:defRPr lang="fr-FR" sz="1788" b="0" kern="1200" baseline="0">
                <a:solidFill>
                  <a:schemeClr val="tx1"/>
                </a:solidFill>
                <a:latin typeface="+mj-lt"/>
                <a:ea typeface="+mn-ea"/>
                <a:cs typeface="+mn-cs"/>
              </a:defRPr>
            </a:lvl1pPr>
          </a:lstStyle>
          <a:p>
            <a:pPr algn="ctr"/>
            <a:r>
              <a:rPr lang="en-US" sz="2383" dirty="0"/>
              <a:t>Few Observations… </a:t>
            </a:r>
          </a:p>
        </p:txBody>
      </p:sp>
      <p:sp>
        <p:nvSpPr>
          <p:cNvPr id="2" name="Oval Callout 1">
            <a:extLst>
              <a:ext uri="{FF2B5EF4-FFF2-40B4-BE49-F238E27FC236}">
                <a16:creationId xmlns:a16="http://schemas.microsoft.com/office/drawing/2014/main" xmlns="" id="{77942880-3B7D-DF45-9AB9-ABCB37D42D60}"/>
              </a:ext>
            </a:extLst>
          </p:cNvPr>
          <p:cNvSpPr/>
          <p:nvPr/>
        </p:nvSpPr>
        <p:spPr>
          <a:xfrm>
            <a:off x="823965" y="645323"/>
            <a:ext cx="1707444" cy="1436914"/>
          </a:xfrm>
          <a:prstGeom prst="wedgeEllipseCallout">
            <a:avLst/>
          </a:prstGeom>
          <a:solidFill>
            <a:schemeClr val="bg1"/>
          </a:solidFill>
          <a:ln w="952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de-DE" sz="1400" dirty="0">
                <a:solidFill>
                  <a:schemeClr val="tx1"/>
                </a:solidFill>
              </a:rPr>
              <a:t>Further </a:t>
            </a:r>
            <a:r>
              <a:rPr lang="de-DE" sz="1400" dirty="0" err="1">
                <a:solidFill>
                  <a:schemeClr val="tx1"/>
                </a:solidFill>
              </a:rPr>
              <a:t>Harmonization</a:t>
            </a:r>
            <a:r>
              <a:rPr lang="de-DE" sz="1400" dirty="0">
                <a:solidFill>
                  <a:schemeClr val="tx1"/>
                </a:solidFill>
              </a:rPr>
              <a:t> </a:t>
            </a:r>
            <a:r>
              <a:rPr lang="de-DE" sz="1400" dirty="0" err="1">
                <a:solidFill>
                  <a:schemeClr val="tx1"/>
                </a:solidFill>
              </a:rPr>
              <a:t>of</a:t>
            </a:r>
            <a:r>
              <a:rPr lang="de-DE" sz="1400" dirty="0">
                <a:solidFill>
                  <a:schemeClr val="tx1"/>
                </a:solidFill>
              </a:rPr>
              <a:t> </a:t>
            </a:r>
            <a:r>
              <a:rPr lang="de-DE" sz="1400" dirty="0" err="1">
                <a:solidFill>
                  <a:schemeClr val="tx1"/>
                </a:solidFill>
              </a:rPr>
              <a:t>regulation</a:t>
            </a:r>
            <a:r>
              <a:rPr lang="de-DE" sz="1400" dirty="0">
                <a:solidFill>
                  <a:schemeClr val="tx1"/>
                </a:solidFill>
              </a:rPr>
              <a:t> </a:t>
            </a:r>
            <a:r>
              <a:rPr lang="de-DE" sz="1400" dirty="0" err="1">
                <a:solidFill>
                  <a:schemeClr val="tx1"/>
                </a:solidFill>
              </a:rPr>
              <a:t>within</a:t>
            </a:r>
            <a:r>
              <a:rPr lang="de-DE" sz="1400" dirty="0">
                <a:solidFill>
                  <a:schemeClr val="tx1"/>
                </a:solidFill>
              </a:rPr>
              <a:t> EU</a:t>
            </a:r>
          </a:p>
          <a:p>
            <a:pPr algn="ctr"/>
            <a:endParaRPr lang="de-DE" sz="1400" dirty="0" err="1">
              <a:solidFill>
                <a:schemeClr val="tx1"/>
              </a:solidFill>
            </a:endParaRPr>
          </a:p>
        </p:txBody>
      </p:sp>
      <p:sp>
        <p:nvSpPr>
          <p:cNvPr id="8" name="Oval Callout 7">
            <a:extLst>
              <a:ext uri="{FF2B5EF4-FFF2-40B4-BE49-F238E27FC236}">
                <a16:creationId xmlns:a16="http://schemas.microsoft.com/office/drawing/2014/main" xmlns="" id="{2F8F5D4B-24CD-6744-AAF9-31856690B03E}"/>
              </a:ext>
            </a:extLst>
          </p:cNvPr>
          <p:cNvSpPr/>
          <p:nvPr/>
        </p:nvSpPr>
        <p:spPr>
          <a:xfrm>
            <a:off x="1109151" y="4330783"/>
            <a:ext cx="1957040" cy="1577995"/>
          </a:xfrm>
          <a:prstGeom prst="wedgeEllipseCallout">
            <a:avLst/>
          </a:prstGeom>
          <a:solidFill>
            <a:schemeClr val="bg1"/>
          </a:solidFill>
          <a:ln w="952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de-DE" sz="1400" dirty="0">
                <a:solidFill>
                  <a:schemeClr val="tx1"/>
                </a:solidFill>
              </a:rPr>
              <a:t>Provision </a:t>
            </a:r>
            <a:r>
              <a:rPr lang="de-DE" sz="1400" dirty="0" err="1">
                <a:solidFill>
                  <a:schemeClr val="tx1"/>
                </a:solidFill>
              </a:rPr>
              <a:t>of</a:t>
            </a:r>
            <a:r>
              <a:rPr lang="de-DE" sz="1400" dirty="0">
                <a:solidFill>
                  <a:schemeClr val="tx1"/>
                </a:solidFill>
              </a:rPr>
              <a:t> Standard Software </a:t>
            </a:r>
            <a:r>
              <a:rPr lang="de-DE" sz="1400" dirty="0" err="1">
                <a:solidFill>
                  <a:schemeClr val="tx1"/>
                </a:solidFill>
              </a:rPr>
              <a:t>is</a:t>
            </a:r>
            <a:r>
              <a:rPr lang="de-DE" sz="1400" dirty="0">
                <a:solidFill>
                  <a:schemeClr val="tx1"/>
                </a:solidFill>
              </a:rPr>
              <a:t> </a:t>
            </a:r>
            <a:r>
              <a:rPr lang="de-DE" sz="1400" dirty="0" err="1">
                <a:solidFill>
                  <a:schemeClr val="tx1"/>
                </a:solidFill>
              </a:rPr>
              <a:t>highly</a:t>
            </a:r>
            <a:r>
              <a:rPr lang="de-DE" sz="1400" dirty="0">
                <a:solidFill>
                  <a:schemeClr val="tx1"/>
                </a:solidFill>
              </a:rPr>
              <a:t> </a:t>
            </a:r>
            <a:r>
              <a:rPr lang="de-DE" sz="1400" dirty="0" err="1">
                <a:solidFill>
                  <a:schemeClr val="tx1"/>
                </a:solidFill>
              </a:rPr>
              <a:t>challanging</a:t>
            </a:r>
            <a:r>
              <a:rPr lang="de-DE" sz="1400" dirty="0">
                <a:solidFill>
                  <a:schemeClr val="tx1"/>
                </a:solidFill>
              </a:rPr>
              <a:t> in </a:t>
            </a:r>
            <a:r>
              <a:rPr lang="de-DE" sz="1400" dirty="0" err="1">
                <a:solidFill>
                  <a:schemeClr val="tx1"/>
                </a:solidFill>
              </a:rPr>
              <a:t>this</a:t>
            </a:r>
            <a:r>
              <a:rPr lang="de-DE" sz="1400" dirty="0">
                <a:solidFill>
                  <a:schemeClr val="tx1"/>
                </a:solidFill>
              </a:rPr>
              <a:t> </a:t>
            </a:r>
            <a:r>
              <a:rPr lang="de-DE" sz="1400" dirty="0" err="1">
                <a:solidFill>
                  <a:schemeClr val="tx1"/>
                </a:solidFill>
              </a:rPr>
              <a:t>environment</a:t>
            </a:r>
            <a:endParaRPr lang="de-DE" sz="1400" dirty="0">
              <a:solidFill>
                <a:schemeClr val="tx1"/>
              </a:solidFill>
            </a:endParaRPr>
          </a:p>
          <a:p>
            <a:pPr algn="ctr"/>
            <a:endParaRPr lang="de-DE" sz="1400" dirty="0" err="1">
              <a:solidFill>
                <a:schemeClr val="tx1"/>
              </a:solidFill>
            </a:endParaRPr>
          </a:p>
        </p:txBody>
      </p:sp>
      <p:sp>
        <p:nvSpPr>
          <p:cNvPr id="9" name="Oval Callout 8">
            <a:extLst>
              <a:ext uri="{FF2B5EF4-FFF2-40B4-BE49-F238E27FC236}">
                <a16:creationId xmlns:a16="http://schemas.microsoft.com/office/drawing/2014/main" xmlns="" id="{3B4E18FA-BB5E-7B48-8EB0-2BA89FD49A24}"/>
              </a:ext>
            </a:extLst>
          </p:cNvPr>
          <p:cNvSpPr/>
          <p:nvPr/>
        </p:nvSpPr>
        <p:spPr>
          <a:xfrm>
            <a:off x="7108682" y="4330783"/>
            <a:ext cx="1707444" cy="1436914"/>
          </a:xfrm>
          <a:prstGeom prst="wedgeEllipseCallout">
            <a:avLst/>
          </a:prstGeom>
          <a:solidFill>
            <a:schemeClr val="bg1"/>
          </a:solidFill>
          <a:ln w="952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de-DE" sz="1400" dirty="0" err="1">
                <a:solidFill>
                  <a:schemeClr val="tx1"/>
                </a:solidFill>
              </a:rPr>
              <a:t>Reduce</a:t>
            </a:r>
            <a:r>
              <a:rPr lang="de-DE" sz="1400" dirty="0">
                <a:solidFill>
                  <a:schemeClr val="tx1"/>
                </a:solidFill>
              </a:rPr>
              <a:t> </a:t>
            </a:r>
            <a:r>
              <a:rPr lang="de-DE" sz="1400" dirty="0" err="1">
                <a:solidFill>
                  <a:schemeClr val="tx1"/>
                </a:solidFill>
              </a:rPr>
              <a:t>the</a:t>
            </a:r>
            <a:r>
              <a:rPr lang="de-DE" sz="1400" dirty="0">
                <a:solidFill>
                  <a:schemeClr val="tx1"/>
                </a:solidFill>
              </a:rPr>
              <a:t> </a:t>
            </a:r>
            <a:r>
              <a:rPr lang="de-DE" sz="1400" dirty="0" err="1">
                <a:solidFill>
                  <a:schemeClr val="tx1"/>
                </a:solidFill>
              </a:rPr>
              <a:t>burden</a:t>
            </a:r>
            <a:r>
              <a:rPr lang="de-DE" sz="1400" dirty="0">
                <a:solidFill>
                  <a:schemeClr val="tx1"/>
                </a:solidFill>
              </a:rPr>
              <a:t> </a:t>
            </a:r>
            <a:r>
              <a:rPr lang="de-DE" sz="1400" dirty="0" err="1">
                <a:solidFill>
                  <a:schemeClr val="tx1"/>
                </a:solidFill>
              </a:rPr>
              <a:t>for</a:t>
            </a:r>
            <a:r>
              <a:rPr lang="de-DE" sz="1400" dirty="0">
                <a:solidFill>
                  <a:schemeClr val="tx1"/>
                </a:solidFill>
              </a:rPr>
              <a:t> </a:t>
            </a:r>
            <a:r>
              <a:rPr lang="de-DE" sz="1400" dirty="0" err="1">
                <a:solidFill>
                  <a:schemeClr val="tx1"/>
                </a:solidFill>
              </a:rPr>
              <a:t>Regulated</a:t>
            </a:r>
            <a:r>
              <a:rPr lang="de-DE" sz="1400" dirty="0">
                <a:solidFill>
                  <a:schemeClr val="tx1"/>
                </a:solidFill>
              </a:rPr>
              <a:t> </a:t>
            </a:r>
            <a:r>
              <a:rPr lang="de-DE" sz="1400" dirty="0" err="1">
                <a:solidFill>
                  <a:schemeClr val="tx1"/>
                </a:solidFill>
              </a:rPr>
              <a:t>Entities</a:t>
            </a:r>
            <a:endParaRPr lang="de-DE" sz="1400" dirty="0">
              <a:solidFill>
                <a:schemeClr val="tx1"/>
              </a:solidFill>
            </a:endParaRPr>
          </a:p>
        </p:txBody>
      </p:sp>
      <p:sp>
        <p:nvSpPr>
          <p:cNvPr id="10" name="Oval Callout 9">
            <a:extLst>
              <a:ext uri="{FF2B5EF4-FFF2-40B4-BE49-F238E27FC236}">
                <a16:creationId xmlns:a16="http://schemas.microsoft.com/office/drawing/2014/main" xmlns="" id="{7402D445-EEB6-744A-8E99-29AA91DA5573}"/>
              </a:ext>
            </a:extLst>
          </p:cNvPr>
          <p:cNvSpPr/>
          <p:nvPr/>
        </p:nvSpPr>
        <p:spPr>
          <a:xfrm>
            <a:off x="7413788" y="807854"/>
            <a:ext cx="1707444" cy="1436914"/>
          </a:xfrm>
          <a:prstGeom prst="wedgeEllipseCallout">
            <a:avLst/>
          </a:prstGeom>
          <a:solidFill>
            <a:schemeClr val="bg1"/>
          </a:solidFill>
          <a:ln w="9525">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de-DE" sz="1400" dirty="0" err="1">
                <a:solidFill>
                  <a:schemeClr val="tx1"/>
                </a:solidFill>
              </a:rPr>
              <a:t>How</a:t>
            </a:r>
            <a:r>
              <a:rPr lang="de-DE" sz="1400" dirty="0">
                <a:solidFill>
                  <a:schemeClr val="tx1"/>
                </a:solidFill>
              </a:rPr>
              <a:t> </a:t>
            </a:r>
            <a:r>
              <a:rPr lang="de-DE" sz="1400" dirty="0" err="1">
                <a:solidFill>
                  <a:schemeClr val="tx1"/>
                </a:solidFill>
              </a:rPr>
              <a:t>to</a:t>
            </a:r>
            <a:r>
              <a:rPr lang="de-DE" sz="1400" dirty="0">
                <a:solidFill>
                  <a:schemeClr val="tx1"/>
                </a:solidFill>
              </a:rPr>
              <a:t> </a:t>
            </a:r>
            <a:r>
              <a:rPr lang="de-DE" sz="1400" dirty="0" err="1">
                <a:solidFill>
                  <a:schemeClr val="tx1"/>
                </a:solidFill>
              </a:rPr>
              <a:t>Synergize</a:t>
            </a:r>
            <a:r>
              <a:rPr lang="de-DE" sz="1400" dirty="0">
                <a:solidFill>
                  <a:schemeClr val="tx1"/>
                </a:solidFill>
              </a:rPr>
              <a:t> </a:t>
            </a:r>
            <a:r>
              <a:rPr lang="de-DE" sz="1400" dirty="0" err="1">
                <a:solidFill>
                  <a:schemeClr val="tx1"/>
                </a:solidFill>
              </a:rPr>
              <a:t>views</a:t>
            </a:r>
            <a:r>
              <a:rPr lang="de-DE" sz="1400" dirty="0">
                <a:solidFill>
                  <a:schemeClr val="tx1"/>
                </a:solidFill>
              </a:rPr>
              <a:t> </a:t>
            </a:r>
            <a:r>
              <a:rPr lang="de-DE" sz="1400" dirty="0" err="1">
                <a:solidFill>
                  <a:schemeClr val="tx1"/>
                </a:solidFill>
              </a:rPr>
              <a:t>between</a:t>
            </a:r>
            <a:r>
              <a:rPr lang="de-DE" sz="1400" dirty="0">
                <a:solidFill>
                  <a:schemeClr val="tx1"/>
                </a:solidFill>
              </a:rPr>
              <a:t> Regulators </a:t>
            </a:r>
            <a:r>
              <a:rPr lang="de-DE" sz="1400" dirty="0" err="1">
                <a:solidFill>
                  <a:schemeClr val="tx1"/>
                </a:solidFill>
              </a:rPr>
              <a:t>and</a:t>
            </a:r>
            <a:r>
              <a:rPr lang="de-DE" sz="1400" dirty="0">
                <a:solidFill>
                  <a:schemeClr val="tx1"/>
                </a:solidFill>
              </a:rPr>
              <a:t> </a:t>
            </a:r>
            <a:r>
              <a:rPr lang="de-DE" sz="1400" dirty="0" err="1">
                <a:solidFill>
                  <a:schemeClr val="tx1"/>
                </a:solidFill>
              </a:rPr>
              <a:t>Regulated</a:t>
            </a:r>
            <a:r>
              <a:rPr lang="de-DE" sz="1400" dirty="0">
                <a:solidFill>
                  <a:schemeClr val="tx1"/>
                </a:solidFill>
              </a:rPr>
              <a:t> </a:t>
            </a:r>
            <a:r>
              <a:rPr lang="de-DE" sz="1400" dirty="0" err="1">
                <a:solidFill>
                  <a:schemeClr val="tx1"/>
                </a:solidFill>
              </a:rPr>
              <a:t>Entities</a:t>
            </a:r>
            <a:r>
              <a:rPr lang="de-DE" sz="1400" dirty="0">
                <a:solidFill>
                  <a:schemeClr val="tx1"/>
                </a:solidFill>
              </a:rPr>
              <a:t>?</a:t>
            </a:r>
          </a:p>
        </p:txBody>
      </p:sp>
    </p:spTree>
    <p:extLst>
      <p:ext uri="{BB962C8B-B14F-4D97-AF65-F5344CB8AC3E}">
        <p14:creationId xmlns:p14="http://schemas.microsoft.com/office/powerpoint/2010/main" val="1493867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9" grpId="0" animBg="1"/>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el 3">
            <a:extLst>
              <a:ext uri="{FF2B5EF4-FFF2-40B4-BE49-F238E27FC236}">
                <a16:creationId xmlns:a16="http://schemas.microsoft.com/office/drawing/2014/main" xmlns="" id="{B0424717-B0D8-FC40-9C74-9FDAA4B1555B}"/>
              </a:ext>
            </a:extLst>
          </p:cNvPr>
          <p:cNvSpPr txBox="1">
            <a:spLocks/>
          </p:cNvSpPr>
          <p:nvPr/>
        </p:nvSpPr>
        <p:spPr>
          <a:xfrm>
            <a:off x="349119" y="167863"/>
            <a:ext cx="9206044" cy="650121"/>
          </a:xfrm>
          <a:prstGeom prst="rect">
            <a:avLst/>
          </a:prstGeom>
        </p:spPr>
        <p:txBody>
          <a:bodyPr vert="horz" lIns="0" tIns="0" rIns="0" bIns="0" rtlCol="0" anchor="b" anchorCtr="0">
            <a:noAutofit/>
          </a:bodyPr>
          <a:lstStyle>
            <a:lvl1pPr marL="0" indent="0" algn="l" defTabSz="371475" rtl="0" eaLnBrk="1" latinLnBrk="0" hangingPunct="1">
              <a:spcBef>
                <a:spcPct val="0"/>
              </a:spcBef>
              <a:spcAft>
                <a:spcPts val="0"/>
              </a:spcAft>
              <a:buFont typeface="Arial" pitchFamily="34" charset="0"/>
              <a:buNone/>
              <a:defRPr lang="fr-FR" sz="1788" b="0" kern="1200" baseline="0">
                <a:solidFill>
                  <a:schemeClr val="tx1"/>
                </a:solidFill>
                <a:latin typeface="+mj-lt"/>
                <a:ea typeface="+mn-ea"/>
                <a:cs typeface="+mn-cs"/>
              </a:defRPr>
            </a:lvl1pPr>
          </a:lstStyle>
          <a:p>
            <a:endParaRPr lang="en-US" sz="2383" dirty="0"/>
          </a:p>
        </p:txBody>
      </p:sp>
      <p:grpSp>
        <p:nvGrpSpPr>
          <p:cNvPr id="11" name="Gruppieren 9">
            <a:extLst>
              <a:ext uri="{FF2B5EF4-FFF2-40B4-BE49-F238E27FC236}">
                <a16:creationId xmlns:a16="http://schemas.microsoft.com/office/drawing/2014/main" xmlns="" id="{1CB7DC84-E414-E448-9118-C961A327EF08}"/>
              </a:ext>
            </a:extLst>
          </p:cNvPr>
          <p:cNvGrpSpPr/>
          <p:nvPr/>
        </p:nvGrpSpPr>
        <p:grpSpPr>
          <a:xfrm>
            <a:off x="2883130" y="2294387"/>
            <a:ext cx="4138022" cy="2269225"/>
            <a:chOff x="2621368" y="2527300"/>
            <a:chExt cx="4393022" cy="2476500"/>
          </a:xfrm>
        </p:grpSpPr>
        <p:grpSp>
          <p:nvGrpSpPr>
            <p:cNvPr id="12" name="Group 11">
              <a:extLst>
                <a:ext uri="{FF2B5EF4-FFF2-40B4-BE49-F238E27FC236}">
                  <a16:creationId xmlns:a16="http://schemas.microsoft.com/office/drawing/2014/main" xmlns="" id="{E00E32A9-3BE9-7744-A9C2-6A45BB459D16}"/>
                </a:ext>
              </a:extLst>
            </p:cNvPr>
            <p:cNvGrpSpPr/>
            <p:nvPr/>
          </p:nvGrpSpPr>
          <p:grpSpPr>
            <a:xfrm>
              <a:off x="2621368" y="2527300"/>
              <a:ext cx="4393022" cy="2476500"/>
              <a:chOff x="2419724" y="2527300"/>
              <a:chExt cx="4055097" cy="2476500"/>
            </a:xfrm>
          </p:grpSpPr>
          <p:sp>
            <p:nvSpPr>
              <p:cNvPr id="14" name="Rectangle 13">
                <a:extLst>
                  <a:ext uri="{FF2B5EF4-FFF2-40B4-BE49-F238E27FC236}">
                    <a16:creationId xmlns:a16="http://schemas.microsoft.com/office/drawing/2014/main" xmlns="" id="{DB8763CD-F84C-184C-8771-4B2484D25188}"/>
                  </a:ext>
                </a:extLst>
              </p:cNvPr>
              <p:cNvSpPr/>
              <p:nvPr/>
            </p:nvSpPr>
            <p:spPr>
              <a:xfrm>
                <a:off x="2419724" y="2527300"/>
                <a:ext cx="4055097" cy="2476500"/>
              </a:xfrm>
              <a:prstGeom prst="rect">
                <a:avLst/>
              </a:prstGeom>
              <a:solidFill>
                <a:schemeClr val="bg1"/>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4D4F53"/>
                  </a:solidFill>
                  <a:effectLst/>
                  <a:uLnTx/>
                  <a:uFillTx/>
                  <a:latin typeface="Calibri"/>
                  <a:ea typeface="+mn-ea"/>
                  <a:cs typeface="+mn-cs"/>
                </a:endParaRPr>
              </a:p>
            </p:txBody>
          </p:sp>
          <p:sp>
            <p:nvSpPr>
              <p:cNvPr id="15" name="TextBox 14">
                <a:extLst>
                  <a:ext uri="{FF2B5EF4-FFF2-40B4-BE49-F238E27FC236}">
                    <a16:creationId xmlns:a16="http://schemas.microsoft.com/office/drawing/2014/main" xmlns="" id="{FEEF95CB-0B4C-C64E-BF71-881777DAF750}"/>
                  </a:ext>
                </a:extLst>
              </p:cNvPr>
              <p:cNvSpPr txBox="1"/>
              <p:nvPr/>
            </p:nvSpPr>
            <p:spPr>
              <a:xfrm>
                <a:off x="2587213" y="3100391"/>
                <a:ext cx="1866151" cy="654984"/>
              </a:xfrm>
              <a:prstGeom prst="rect">
                <a:avLst/>
              </a:prstGeom>
              <a:noFill/>
            </p:spPr>
            <p:txBody>
              <a:bodyPr wrap="square" lIns="0" r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4D4F53"/>
                    </a:solidFill>
                    <a:effectLst/>
                    <a:uLnTx/>
                    <a:uFillTx/>
                    <a:latin typeface="Calibri"/>
                    <a:ea typeface="+mn-ea"/>
                    <a:cs typeface="+mn-cs"/>
                  </a:rPr>
                  <a:t>Gaurav Sachdeva</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4D4F53"/>
                    </a:solidFill>
                    <a:effectLst/>
                    <a:uLnTx/>
                    <a:uFillTx/>
                    <a:latin typeface="Calibri"/>
                    <a:ea typeface="+mn-ea"/>
                    <a:cs typeface="+mn-cs"/>
                  </a:rPr>
                  <a:t>Head of International Business Development, </a:t>
                </a:r>
                <a:r>
                  <a:rPr kumimoji="0" lang="en-GB" sz="1100" b="0" i="0" u="none" strike="noStrike" kern="1200" cap="none" spc="0" normalizeH="0" baseline="0" noProof="0" dirty="0" err="1">
                    <a:ln>
                      <a:noFill/>
                    </a:ln>
                    <a:solidFill>
                      <a:srgbClr val="4D4F53"/>
                    </a:solidFill>
                    <a:effectLst/>
                    <a:uLnTx/>
                    <a:uFillTx/>
                    <a:latin typeface="Calibri"/>
                    <a:ea typeface="+mn-ea"/>
                    <a:cs typeface="+mn-cs"/>
                  </a:rPr>
                  <a:t>RegTech</a:t>
                </a:r>
                <a:r>
                  <a:rPr kumimoji="0" lang="en-GB" sz="1100" b="0" i="0" u="none" strike="noStrike" kern="1200" cap="none" spc="0" normalizeH="0" baseline="0" noProof="0" dirty="0">
                    <a:ln>
                      <a:noFill/>
                    </a:ln>
                    <a:solidFill>
                      <a:srgbClr val="4D4F53"/>
                    </a:solidFill>
                    <a:effectLst/>
                    <a:uLnTx/>
                    <a:uFillTx/>
                    <a:latin typeface="Calibri"/>
                    <a:ea typeface="+mn-ea"/>
                    <a:cs typeface="+mn-cs"/>
                  </a:rPr>
                  <a:t> Solutions</a:t>
                </a:r>
              </a:p>
            </p:txBody>
          </p:sp>
          <p:sp>
            <p:nvSpPr>
              <p:cNvPr id="16" name="TextBox 15">
                <a:extLst>
                  <a:ext uri="{FF2B5EF4-FFF2-40B4-BE49-F238E27FC236}">
                    <a16:creationId xmlns:a16="http://schemas.microsoft.com/office/drawing/2014/main" xmlns="" id="{46F5AEFB-0234-6647-9C9F-BF5EBDA5D729}"/>
                  </a:ext>
                </a:extLst>
              </p:cNvPr>
              <p:cNvSpPr txBox="1"/>
              <p:nvPr/>
            </p:nvSpPr>
            <p:spPr>
              <a:xfrm>
                <a:off x="2587213" y="3441421"/>
                <a:ext cx="1798024" cy="1393941"/>
              </a:xfrm>
              <a:prstGeom prst="rect">
                <a:avLst/>
              </a:prstGeom>
              <a:noFill/>
            </p:spPr>
            <p:txBody>
              <a:bodyPr wrap="square" lIns="0" r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srgbClr val="D52B1E"/>
                  </a:solidFill>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srgbClr val="D52B1E"/>
                  </a:solidFill>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D52B1E"/>
                    </a:solidFill>
                    <a:effectLst/>
                    <a:uLnTx/>
                    <a:uFillTx/>
                    <a:latin typeface="Calibri"/>
                    <a:ea typeface="+mn-ea"/>
                    <a:cs typeface="+mn-cs"/>
                  </a:rPr>
                  <a:t>BearingPoint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err="1">
                    <a:ln>
                      <a:noFill/>
                    </a:ln>
                    <a:solidFill>
                      <a:srgbClr val="4D4F53"/>
                    </a:solidFill>
                    <a:effectLst/>
                    <a:uLnTx/>
                    <a:uFillTx/>
                    <a:latin typeface="Calibri"/>
                    <a:ea typeface="+mn-ea"/>
                    <a:cs typeface="+mn-cs"/>
                  </a:rPr>
                  <a:t>Speicherstrasse</a:t>
                </a:r>
                <a:r>
                  <a:rPr kumimoji="0" lang="en-US" sz="1100" b="0" i="0" u="none" strike="noStrike" kern="1200" cap="none" spc="0" normalizeH="0" baseline="0" noProof="0" dirty="0">
                    <a:ln>
                      <a:noFill/>
                    </a:ln>
                    <a:solidFill>
                      <a:srgbClr val="4D4F53"/>
                    </a:solidFill>
                    <a:effectLst/>
                    <a:uLnTx/>
                    <a:uFillTx/>
                    <a:latin typeface="Calibri"/>
                    <a:ea typeface="+mn-ea"/>
                    <a:cs typeface="+mn-cs"/>
                  </a:rPr>
                  <a:t> 1</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4D4F53"/>
                    </a:solidFill>
                    <a:effectLst/>
                    <a:uLnTx/>
                    <a:uFillTx/>
                    <a:latin typeface="Calibri"/>
                    <a:ea typeface="+mn-ea"/>
                    <a:cs typeface="+mn-cs"/>
                  </a:rPr>
                  <a:t>60327 Frankfurt</a:t>
                </a:r>
                <a:br>
                  <a:rPr kumimoji="0" lang="en-US" sz="1100" b="0" i="0" u="none" strike="noStrike" kern="1200" cap="none" spc="0" normalizeH="0" baseline="0" noProof="0" dirty="0">
                    <a:ln>
                      <a:noFill/>
                    </a:ln>
                    <a:solidFill>
                      <a:srgbClr val="4D4F53"/>
                    </a:solidFill>
                    <a:effectLst/>
                    <a:uLnTx/>
                    <a:uFillTx/>
                    <a:latin typeface="Calibri"/>
                    <a:ea typeface="+mn-ea"/>
                    <a:cs typeface="+mn-cs"/>
                  </a:rPr>
                </a:br>
                <a:r>
                  <a:rPr kumimoji="0" lang="en-US" sz="1100" b="0" i="0" u="none" strike="noStrike" kern="1200" cap="none" spc="0" normalizeH="0" baseline="0" noProof="0" dirty="0">
                    <a:ln>
                      <a:noFill/>
                    </a:ln>
                    <a:solidFill>
                      <a:srgbClr val="4D4F53"/>
                    </a:solidFill>
                    <a:effectLst/>
                    <a:uLnTx/>
                    <a:uFillTx/>
                    <a:latin typeface="Calibri"/>
                    <a:ea typeface="+mn-ea"/>
                    <a:cs typeface="+mn-cs"/>
                  </a:rPr>
                  <a:t>Germany</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srgbClr val="4D4F53"/>
                  </a:solidFill>
                  <a:effectLst/>
                  <a:uLnTx/>
                  <a:uFillTx/>
                  <a:latin typeface="Calibri"/>
                  <a:ea typeface="+mn-ea"/>
                  <a:cs typeface="+mn-cs"/>
                </a:endParaRPr>
              </a:p>
            </p:txBody>
          </p:sp>
          <p:sp>
            <p:nvSpPr>
              <p:cNvPr id="17" name="TextBox 16">
                <a:extLst>
                  <a:ext uri="{FF2B5EF4-FFF2-40B4-BE49-F238E27FC236}">
                    <a16:creationId xmlns:a16="http://schemas.microsoft.com/office/drawing/2014/main" xmlns="" id="{44256CFC-C66F-4D4D-80D8-3CAED754BC8C}"/>
                  </a:ext>
                </a:extLst>
              </p:cNvPr>
              <p:cNvSpPr txBox="1"/>
              <p:nvPr/>
            </p:nvSpPr>
            <p:spPr>
              <a:xfrm>
                <a:off x="2587212" y="4626928"/>
                <a:ext cx="3102461" cy="285506"/>
              </a:xfrm>
              <a:prstGeom prst="rect">
                <a:avLst/>
              </a:prstGeom>
              <a:noFill/>
            </p:spPr>
            <p:txBody>
              <a:bodyPr wrap="square" lIns="0" r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4D4F53"/>
                    </a:solidFill>
                    <a:effectLst/>
                    <a:uLnTx/>
                    <a:uFillTx/>
                    <a:latin typeface="Calibri"/>
                    <a:ea typeface="+mn-ea"/>
                    <a:cs typeface="+mn-cs"/>
                  </a:rPr>
                  <a:t>gaurav.sachdeva@bearingpoint.com</a:t>
                </a:r>
              </a:p>
            </p:txBody>
          </p:sp>
          <p:sp>
            <p:nvSpPr>
              <p:cNvPr id="18" name="TextBox 17">
                <a:extLst>
                  <a:ext uri="{FF2B5EF4-FFF2-40B4-BE49-F238E27FC236}">
                    <a16:creationId xmlns:a16="http://schemas.microsoft.com/office/drawing/2014/main" xmlns="" id="{A8E2AC0C-4662-DB4B-92E7-DF75BA78C074}"/>
                  </a:ext>
                </a:extLst>
              </p:cNvPr>
              <p:cNvSpPr txBox="1"/>
              <p:nvPr/>
            </p:nvSpPr>
            <p:spPr>
              <a:xfrm>
                <a:off x="4676797" y="3644657"/>
                <a:ext cx="1798024" cy="839723"/>
              </a:xfrm>
              <a:prstGeom prst="rect">
                <a:avLst/>
              </a:prstGeom>
              <a:noFill/>
            </p:spPr>
            <p:txBody>
              <a:bodyPr wrap="square" lIns="0" rIns="0" rtlCol="0">
                <a:spAutoFit/>
              </a:bodyPr>
              <a:lstStyle/>
              <a:p>
                <a:pPr lvl="0">
                  <a:defRPr/>
                </a:pPr>
                <a:r>
                  <a:rPr kumimoji="0" lang="en-GB" sz="1100" b="0" i="0" u="none" strike="noStrike" kern="1200" cap="none" spc="0" normalizeH="0" baseline="0" noProof="0" dirty="0">
                    <a:ln>
                      <a:noFill/>
                    </a:ln>
                    <a:solidFill>
                      <a:srgbClr val="D52B1E"/>
                    </a:solidFill>
                    <a:effectLst/>
                    <a:uLnTx/>
                    <a:uFillTx/>
                    <a:latin typeface="Calibri"/>
                    <a:ea typeface="+mn-ea"/>
                    <a:cs typeface="+mn-cs"/>
                  </a:rPr>
                  <a:t>T</a:t>
                </a:r>
                <a:r>
                  <a:rPr kumimoji="0" lang="en-GB" sz="1100" b="0" i="0" u="none" strike="noStrike" kern="1200" cap="none" spc="0" normalizeH="0" baseline="0" noProof="0" dirty="0">
                    <a:ln>
                      <a:noFill/>
                    </a:ln>
                    <a:solidFill>
                      <a:srgbClr val="4D4F53"/>
                    </a:solidFill>
                    <a:effectLst/>
                    <a:uLnTx/>
                    <a:uFillTx/>
                    <a:latin typeface="Calibri"/>
                    <a:ea typeface="+mn-ea"/>
                    <a:cs typeface="+mn-cs"/>
                  </a:rPr>
                  <a:t>   +</a:t>
                </a:r>
                <a:r>
                  <a:rPr lang="en-GB" sz="1100" dirty="0">
                    <a:solidFill>
                      <a:srgbClr val="4D4F53"/>
                    </a:solidFill>
                    <a:latin typeface="Calibri"/>
                  </a:rPr>
                  <a:t>49 </a:t>
                </a:r>
                <a:r>
                  <a:rPr lang="de-DE" sz="1100" dirty="0">
                    <a:solidFill>
                      <a:srgbClr val="4D4F53"/>
                    </a:solidFill>
                    <a:latin typeface="Calibri"/>
                  </a:rPr>
                  <a:t>69 13022 1535 </a:t>
                </a:r>
              </a:p>
              <a:p>
                <a:pPr lvl="0">
                  <a:defRPr/>
                </a:pPr>
                <a:r>
                  <a:rPr kumimoji="0" lang="en-GB" sz="1100" b="0" i="0" u="none" strike="noStrike" kern="1200" cap="none" spc="0" normalizeH="0" baseline="0" noProof="0" dirty="0">
                    <a:ln>
                      <a:noFill/>
                    </a:ln>
                    <a:solidFill>
                      <a:srgbClr val="D52B1E"/>
                    </a:solidFill>
                    <a:effectLst/>
                    <a:uLnTx/>
                    <a:uFillTx/>
                    <a:latin typeface="Calibri"/>
                    <a:ea typeface="+mn-ea"/>
                    <a:cs typeface="+mn-cs"/>
                  </a:rPr>
                  <a:t>M  </a:t>
                </a:r>
                <a:r>
                  <a:rPr kumimoji="0" lang="en-GB" sz="1100" b="0" i="0" u="none" strike="noStrike" kern="1200" cap="none" spc="0" normalizeH="0" baseline="0" noProof="0" dirty="0">
                    <a:ln>
                      <a:noFill/>
                    </a:ln>
                    <a:solidFill>
                      <a:srgbClr val="4D4F53"/>
                    </a:solidFill>
                    <a:effectLst/>
                    <a:uLnTx/>
                    <a:uFillTx/>
                    <a:latin typeface="Calibri"/>
                    <a:ea typeface="+mn-ea"/>
                    <a:cs typeface="+mn-cs"/>
                  </a:rPr>
                  <a:t>+49 151 22052951</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4D4F53"/>
                    </a:solidFill>
                    <a:effectLst/>
                    <a:uLnTx/>
                    <a:uFillTx/>
                    <a:latin typeface="Calibri"/>
                    <a:ea typeface="+mn-ea"/>
                    <a:cs typeface="+mn-cs"/>
                  </a:rPr>
                  <a:t>www.bearingpoint.com</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srgbClr val="4D4F53"/>
                  </a:solidFill>
                  <a:effectLst/>
                  <a:uLnTx/>
                  <a:uFillTx/>
                  <a:latin typeface="Calibri"/>
                  <a:ea typeface="+mn-ea"/>
                  <a:cs typeface="+mn-cs"/>
                </a:endParaRPr>
              </a:p>
            </p:txBody>
          </p:sp>
        </p:grpSp>
        <p:pic>
          <p:nvPicPr>
            <p:cNvPr id="13" name="Picture 12">
              <a:extLst>
                <a:ext uri="{FF2B5EF4-FFF2-40B4-BE49-F238E27FC236}">
                  <a16:creationId xmlns:a16="http://schemas.microsoft.com/office/drawing/2014/main" xmlns="" id="{7AE88E98-DE1C-8B4D-A57B-E1266DC58D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02813" y="2768309"/>
              <a:ext cx="1407313" cy="223762"/>
            </a:xfrm>
            <a:prstGeom prst="rect">
              <a:avLst/>
            </a:prstGeom>
          </p:spPr>
        </p:pic>
      </p:grpSp>
      <p:sp>
        <p:nvSpPr>
          <p:cNvPr id="19" name="Titel 3">
            <a:extLst>
              <a:ext uri="{FF2B5EF4-FFF2-40B4-BE49-F238E27FC236}">
                <a16:creationId xmlns:a16="http://schemas.microsoft.com/office/drawing/2014/main" xmlns="" id="{9CC611FA-6AF2-5643-96F3-A2BE356DF982}"/>
              </a:ext>
            </a:extLst>
          </p:cNvPr>
          <p:cNvSpPr txBox="1">
            <a:spLocks/>
          </p:cNvSpPr>
          <p:nvPr/>
        </p:nvSpPr>
        <p:spPr>
          <a:xfrm>
            <a:off x="501519" y="320263"/>
            <a:ext cx="9206044" cy="650121"/>
          </a:xfrm>
          <a:prstGeom prst="rect">
            <a:avLst/>
          </a:prstGeom>
        </p:spPr>
        <p:txBody>
          <a:bodyPr vert="horz" lIns="0" tIns="0" rIns="0" bIns="0" rtlCol="0" anchor="b" anchorCtr="0">
            <a:noAutofit/>
          </a:bodyPr>
          <a:lstStyle>
            <a:lvl1pPr marL="0" indent="0" algn="l" defTabSz="371475" rtl="0" eaLnBrk="1" latinLnBrk="0" hangingPunct="1">
              <a:spcBef>
                <a:spcPct val="0"/>
              </a:spcBef>
              <a:spcAft>
                <a:spcPts val="0"/>
              </a:spcAft>
              <a:buFont typeface="Arial" pitchFamily="34" charset="0"/>
              <a:buNone/>
              <a:defRPr lang="fr-FR" sz="1788" b="0" kern="1200" baseline="0">
                <a:solidFill>
                  <a:schemeClr val="tx1"/>
                </a:solidFill>
                <a:latin typeface="+mj-lt"/>
                <a:ea typeface="+mn-ea"/>
                <a:cs typeface="+mn-cs"/>
              </a:defRPr>
            </a:lvl1pPr>
          </a:lstStyle>
          <a:p>
            <a:pPr algn="ctr"/>
            <a:r>
              <a:rPr lang="en-US" sz="2383" dirty="0"/>
              <a:t>Thank You for listening… </a:t>
            </a:r>
          </a:p>
        </p:txBody>
      </p:sp>
    </p:spTree>
    <p:extLst>
      <p:ext uri="{BB962C8B-B14F-4D97-AF65-F5344CB8AC3E}">
        <p14:creationId xmlns:p14="http://schemas.microsoft.com/office/powerpoint/2010/main" val="8587923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663861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2_Presentation template EN">
  <a:themeElements>
    <a:clrScheme name="Benutzerdefiniert 1">
      <a:dk1>
        <a:srgbClr val="000000"/>
      </a:dk1>
      <a:lt1>
        <a:sysClr val="window" lastClr="FFFFFF"/>
      </a:lt1>
      <a:dk2>
        <a:srgbClr val="93D522"/>
      </a:dk2>
      <a:lt2>
        <a:srgbClr val="023B88"/>
      </a:lt2>
      <a:accent1>
        <a:srgbClr val="023B88"/>
      </a:accent1>
      <a:accent2>
        <a:srgbClr val="93D522"/>
      </a:accent2>
      <a:accent3>
        <a:srgbClr val="023B88"/>
      </a:accent3>
      <a:accent4>
        <a:srgbClr val="93D522"/>
      </a:accent4>
      <a:accent5>
        <a:srgbClr val="949494"/>
      </a:accent5>
      <a:accent6>
        <a:srgbClr val="CDCDCD"/>
      </a:accent6>
      <a:hlink>
        <a:srgbClr val="949494"/>
      </a:hlink>
      <a:folHlink>
        <a:srgbClr val="023B88"/>
      </a:folHlink>
    </a:clrScheme>
    <a:fontScheme name="Bearingpoint">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w="952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sz="1400" dirty="0" err="1" smtClean="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12700">
          <a:solidFill>
            <a:srgbClr val="B7B1A9"/>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defPPr>
      </a:lstStyle>
    </a:txDef>
  </a:objectDefaults>
  <a:extraClrSchemeLst/>
  <a:extLst>
    <a:ext uri="{05A4C25C-085E-4340-85A3-A5531E510DB2}">
      <thm15:themeFamily xmlns:thm15="http://schemas.microsoft.com/office/thememl/2012/main" name="Presentation template.potx" id="{15374F66-CDE8-4D61-B552-C973F1486B60}" vid="{8C982579-BF6E-4AAE-8E64-C80D38B98CBD}"/>
    </a:ext>
  </a:extLst>
</a:theme>
</file>

<file path=ppt/theme/theme2.xml><?xml version="1.0" encoding="utf-8"?>
<a:theme xmlns:a="http://schemas.openxmlformats.org/drawingml/2006/main" name="100_Präsentation_Master">
  <a:themeElements>
    <a:clrScheme name="">
      <a:dk1>
        <a:srgbClr val="000000"/>
      </a:dk1>
      <a:lt1>
        <a:srgbClr val="E5E5E5"/>
      </a:lt1>
      <a:dk2>
        <a:srgbClr val="333333"/>
      </a:dk2>
      <a:lt2>
        <a:srgbClr val="A21E24"/>
      </a:lt2>
      <a:accent1>
        <a:srgbClr val="FFCC33"/>
      </a:accent1>
      <a:accent2>
        <a:srgbClr val="808080"/>
      </a:accent2>
      <a:accent3>
        <a:srgbClr val="F0F0F0"/>
      </a:accent3>
      <a:accent4>
        <a:srgbClr val="000000"/>
      </a:accent4>
      <a:accent5>
        <a:srgbClr val="FFE2AD"/>
      </a:accent5>
      <a:accent6>
        <a:srgbClr val="737373"/>
      </a:accent6>
      <a:hlink>
        <a:srgbClr val="B3B3B3"/>
      </a:hlink>
      <a:folHlink>
        <a:srgbClr val="E0700A"/>
      </a:folHlink>
    </a:clrScheme>
    <a:fontScheme name="100_Präsentation_Mas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DDDDDD"/>
        </a:solidFill>
        <a:ln w="635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wrap="none" lIns="90000" tIns="46800" rIns="90000" bIns="46800" anchor="ctr"/>
      <a:lstStyle>
        <a:defPPr algn="ctr" eaLnBrk="1" hangingPunct="1">
          <a:defRPr sz="800" i="0" dirty="0" err="1" smtClean="0"/>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altLang="en-US" sz="1300" b="0" i="1" u="none" strike="noStrike" cap="none" normalizeH="0" baseline="0" smtClean="0">
            <a:ln>
              <a:noFill/>
            </a:ln>
            <a:solidFill>
              <a:schemeClr val="tx1"/>
            </a:solidFill>
            <a:effectLst/>
            <a:latin typeface="Arial" pitchFamily="34" charset="0"/>
          </a:defRPr>
        </a:defP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sz="900" i="0" u="none" strike="noStrike" cap="none" normalizeH="0" baseline="0" dirty="0" smtClean="0">
            <a:ln>
              <a:noFill/>
            </a:ln>
            <a:solidFill>
              <a:schemeClr val="tx1"/>
            </a:solidFill>
            <a:effectLst/>
            <a:latin typeface="Arial" pitchFamily="34" charset="0"/>
            <a:cs typeface="Arial" pitchFamily="34" charset="0"/>
          </a:defRPr>
        </a:defPPr>
      </a:lstStyle>
    </a:txDef>
  </a:objectDefaults>
  <a:extraClrSchemeLst>
    <a:extraClrScheme>
      <a:clrScheme name="100_Präsentation_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00_Präsentation_Mast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00_Präsentation_Mast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00_Präsentation_Mast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00_Präsentation_Mast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00_Präsentation_Mast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00_Präsentation_Mast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00_Präsentation_Mast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00_Präsentation_Mast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00_Präsentation_Mast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00_Präsentation_Mast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00_Präsentation_Mast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00_Präsentation_Master 13">
        <a:dk1>
          <a:srgbClr val="000000"/>
        </a:dk1>
        <a:lt1>
          <a:srgbClr val="FFFFFF"/>
        </a:lt1>
        <a:dk2>
          <a:srgbClr val="E5E5E5"/>
        </a:dk2>
        <a:lt2>
          <a:srgbClr val="B00000"/>
        </a:lt2>
        <a:accent1>
          <a:srgbClr val="FFCC33"/>
        </a:accent1>
        <a:accent2>
          <a:srgbClr val="808080"/>
        </a:accent2>
        <a:accent3>
          <a:srgbClr val="FFFFFF"/>
        </a:accent3>
        <a:accent4>
          <a:srgbClr val="000000"/>
        </a:accent4>
        <a:accent5>
          <a:srgbClr val="FFE2AD"/>
        </a:accent5>
        <a:accent6>
          <a:srgbClr val="737373"/>
        </a:accent6>
        <a:hlink>
          <a:srgbClr val="B3B3B3"/>
        </a:hlink>
        <a:folHlink>
          <a:srgbClr val="0000AA"/>
        </a:folHlink>
      </a:clrScheme>
      <a:clrMap bg1="lt1" tx1="dk1" bg2="lt2" tx2="dk2" accent1="accent1" accent2="accent2" accent3="accent3" accent4="accent4" accent5="accent5" accent6="accent6" hlink="hlink" folHlink="folHlink"/>
    </a:extraClrScheme>
    <a:extraClrScheme>
      <a:clrScheme name="100_Präsentation_Master 14">
        <a:dk1>
          <a:srgbClr val="000000"/>
        </a:dk1>
        <a:lt1>
          <a:srgbClr val="FFFFFF"/>
        </a:lt1>
        <a:dk2>
          <a:srgbClr val="E5E5E5"/>
        </a:dk2>
        <a:lt2>
          <a:srgbClr val="A21E24"/>
        </a:lt2>
        <a:accent1>
          <a:srgbClr val="FFCC33"/>
        </a:accent1>
        <a:accent2>
          <a:srgbClr val="808080"/>
        </a:accent2>
        <a:accent3>
          <a:srgbClr val="FFFFFF"/>
        </a:accent3>
        <a:accent4>
          <a:srgbClr val="000000"/>
        </a:accent4>
        <a:accent5>
          <a:srgbClr val="FFE2AD"/>
        </a:accent5>
        <a:accent6>
          <a:srgbClr val="737373"/>
        </a:accent6>
        <a:hlink>
          <a:srgbClr val="B3B3B3"/>
        </a:hlink>
        <a:folHlink>
          <a:srgbClr val="1D4081"/>
        </a:folHlink>
      </a:clrScheme>
      <a:clrMap bg1="lt1" tx1="dk1" bg2="lt2" tx2="dk2" accent1="accent1" accent2="accent2" accent3="accent3" accent4="accent4" accent5="accent5" accent6="accent6" hlink="hlink" folHlink="folHlink"/>
    </a:extraClrScheme>
    <a:extraClrScheme>
      <a:clrScheme name="100_Präsentation_Master 15">
        <a:dk1>
          <a:srgbClr val="000000"/>
        </a:dk1>
        <a:lt1>
          <a:srgbClr val="1D4081"/>
        </a:lt1>
        <a:dk2>
          <a:srgbClr val="E5E5E5"/>
        </a:dk2>
        <a:lt2>
          <a:srgbClr val="A21E24"/>
        </a:lt2>
        <a:accent1>
          <a:srgbClr val="FFCC33"/>
        </a:accent1>
        <a:accent2>
          <a:srgbClr val="808080"/>
        </a:accent2>
        <a:accent3>
          <a:srgbClr val="ABAFC1"/>
        </a:accent3>
        <a:accent4>
          <a:srgbClr val="000000"/>
        </a:accent4>
        <a:accent5>
          <a:srgbClr val="FFE2AD"/>
        </a:accent5>
        <a:accent6>
          <a:srgbClr val="737373"/>
        </a:accent6>
        <a:hlink>
          <a:srgbClr val="B3B3B3"/>
        </a:hlink>
        <a:folHlink>
          <a:srgbClr val="E0700A"/>
        </a:folHlink>
      </a:clrScheme>
      <a:clrMap bg1="lt1" tx1="dk1" bg2="lt2" tx2="dk2" accent1="accent1" accent2="accent2" accent3="accent3" accent4="accent4" accent5="accent5" accent6="accent6" hlink="hlink" folHlink="folHlink"/>
    </a:extraClrScheme>
    <a:extraClrScheme>
      <a:clrScheme name="100_Präsentation_Master 16">
        <a:dk1>
          <a:srgbClr val="000000"/>
        </a:dk1>
        <a:lt1>
          <a:srgbClr val="E5E5E5"/>
        </a:lt1>
        <a:dk2>
          <a:srgbClr val="E5E5E5"/>
        </a:dk2>
        <a:lt2>
          <a:srgbClr val="A21E24"/>
        </a:lt2>
        <a:accent1>
          <a:srgbClr val="FFCC33"/>
        </a:accent1>
        <a:accent2>
          <a:srgbClr val="808080"/>
        </a:accent2>
        <a:accent3>
          <a:srgbClr val="F0F0F0"/>
        </a:accent3>
        <a:accent4>
          <a:srgbClr val="000000"/>
        </a:accent4>
        <a:accent5>
          <a:srgbClr val="FFE2AD"/>
        </a:accent5>
        <a:accent6>
          <a:srgbClr val="737373"/>
        </a:accent6>
        <a:hlink>
          <a:srgbClr val="B3B3B3"/>
        </a:hlink>
        <a:folHlink>
          <a:srgbClr val="E0700A"/>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BE Document" ma:contentTypeID="0x0101005353CF7DFE784A6D90C5F6B6D11D3DC30100F87B7F44745D7440AB5AD5379EE17E6C" ma:contentTypeVersion="3" ma:contentTypeDescription="The document type for BE" ma:contentTypeScope="" ma:versionID="257db603b721a680c0c3bbccd6ad113c">
  <xsd:schema xmlns:xsd="http://www.w3.org/2001/XMLSchema" xmlns:xs="http://www.w3.org/2001/XMLSchema" xmlns:p="http://schemas.microsoft.com/office/2006/metadata/properties" xmlns:ns1="http://schemas.microsoft.com/sharepoint/v3" xmlns:ns2="http://schemas.microsoft.com/sharepoint/v3/fields" targetNamespace="http://schemas.microsoft.com/office/2006/metadata/properties" ma:root="true" ma:fieldsID="5e11a80493d9bb95a0eb8a0f409ff0a2" ns1:_="" ns2:_="">
    <xsd:import namespace="http://schemas.microsoft.com/sharepoint/v3"/>
    <xsd:import namespace="http://schemas.microsoft.com/sharepoint/v3/fields"/>
    <xsd:element name="properties">
      <xsd:complexType>
        <xsd:sequence>
          <xsd:element name="documentManagement">
            <xsd:complexType>
              <xsd:all>
                <xsd:element ref="ns2:SpringIM_TitleEn" minOccurs="0"/>
                <xsd:element ref="ns2:SpringIM_TypeOfDocument"/>
                <xsd:element ref="ns2:SpringIM_Confidentiality"/>
                <xsd:element ref="ns2:SpringIM_Status"/>
                <xsd:element ref="ns2:SpringIM_Description" minOccurs="0"/>
                <xsd:element ref="ns2:SpringIM_DescriptionEn" minOccurs="0"/>
                <xsd:element ref="ns1:SpringIM_Author" minOccurs="0"/>
                <xsd:element ref="ns2:SpringIM_Industry" minOccurs="0"/>
                <xsd:element ref="ns2:SpringIM_Solution" minOccurs="0"/>
                <xsd:element ref="ns2:SpringIM_Country" minOccurs="0"/>
                <xsd:element ref="ns2:SpringIM_Client" minOccurs="0"/>
                <xsd:element ref="ns2:SpringIM_SAPNo" minOccurs="0"/>
                <xsd:element ref="ns1:SpringIM_PartnerName" minOccurs="0"/>
                <xsd:element ref="ns1:SpringIM_ProjectManager" minOccurs="0"/>
                <xsd:element ref="ns2:SpringIM_ReusabilityRating" minOccurs="0"/>
                <xsd:element ref="ns2:SpringIM_ReusabilityActivity" minOccurs="0"/>
                <xsd:element ref="ns2:SpringIM_ApprovalType" minOccurs="0"/>
                <xsd:element ref="ns2:SpringIM_MethodologyWorkStream" minOccurs="0"/>
                <xsd:element ref="ns2:SpringIM_MethodologyPhase" minOccurs="0"/>
                <xsd:element ref="ns2:SpringIM_Comment" minOccurs="0"/>
                <xsd:element ref="ns2:SpringIM_RetentionDate" minOccurs="0"/>
                <xsd:element ref="ns2:SpringIM_Keyword" minOccurs="0"/>
                <xsd:element ref="ns2:SpringIM_LegacyID" minOccurs="0"/>
                <xsd:element ref="ns2:SpringIM_MigrationFlag" minOccurs="0"/>
                <xsd:element ref="ns2:SpringIM_URLOrigin" minOccurs="0"/>
                <xsd:element ref="ns2:SpringIM_SourceSystem" minOccurs="0"/>
                <xsd:element ref="ns2:SpringIM_SourceFolder" minOccurs="0"/>
                <xsd:element ref="ns2:SpringIM_Document_ContentType_Version"/>
                <xsd:element ref="ns2:SpringIM_AllianceProduct" minOccurs="0"/>
                <xsd:element ref="ns2:SpringIM_Language" minOccurs="0"/>
                <xsd:element ref="ns2:SpringIM_DocumentYear" minOccurs="0"/>
                <xsd:element ref="ns1:AverageRating" minOccurs="0"/>
                <xsd:element ref="ns1:Rating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SpringIM_Author" ma:index="14" nillable="true" ma:displayName="Document Author" ma:description="" ma:list="UserInfo" ma:SharePointGroup="0" ma:internalName="SpringIM_Author" ma:showField="Titl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pringIM_PartnerName" ma:index="20" nillable="true" ma:displayName="Engagement Partner" ma:description="(Formerly: Engagement Managing Director)" ma:list="UserInfo" ma:SharePointGroup="0" ma:internalName="SpringIM_PartnerName" ma:showField="Titl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pringIM_ProjectManager" ma:index="21" nillable="true" ma:displayName="Engagement Manager" ma:description="" ma:list="UserInfo" ma:SharePointGroup="0" ma:internalName="SpringIM_ProjectManager" ma:showField="Titl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39" nillable="true" ma:displayName="Rating (0-5)" ma:decimals="2" ma:description="Average value of all the ratings that have been submitted" ma:internalName="Rating_x0020__x0028_0_x002d_5_x0029_" ma:readOnly="true">
      <xsd:simpleType>
        <xsd:restriction base="dms:Number"/>
      </xsd:simpleType>
    </xsd:element>
    <xsd:element name="RatingCount" ma:index="40" nillable="true" ma:displayName="Number of Ratings" ma:decimals="0" ma:description="Number of ratings submitted" ma:internalName="Number_x0020_of_x0020_Ratings" ma:readOnly="true">
      <xsd:simpleType>
        <xsd:restriction base="dms:Number"/>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SpringIM_TitleEn" ma:index="8" nillable="true" ma:displayName="Title (English)" ma:description="If the language differs from English you can translate it here. (Optional)" ma:internalName="SpringIM_TitleEn">
      <xsd:simpleType>
        <xsd:restriction base="dms:Text">
          <xsd:maxLength value="255"/>
        </xsd:restriction>
      </xsd:simpleType>
    </xsd:element>
    <xsd:element name="SpringIM_TypeOfDocument" ma:index="9" ma:displayName="Document Type" ma:default="Unspecified" ma:description="A categorization of the docucment type. (e.g. Whitepaper, Proposal, ...)" ma:internalName="SpringIM_TypeOfDocument">
      <xsd:simpleType>
        <xsd:restriction base="dms:Choice">
          <xsd:enumeration value="Contract"/>
          <xsd:enumeration value="Client document"/>
          <xsd:enumeration value="Deliverable"/>
          <xsd:enumeration value="External articles/research"/>
          <xsd:enumeration value="Lessons Learned"/>
          <xsd:enumeration value="Methodology / Guidance"/>
          <xsd:enumeration value="Marketing and sales"/>
          <xsd:enumeration value="Meeting Minutes"/>
          <xsd:enumeration value="Newsletters"/>
          <xsd:enumeration value="Planning document"/>
          <xsd:enumeration value="Policies"/>
          <xsd:enumeration value="Proposal"/>
          <xsd:enumeration value="Qual"/>
          <xsd:enumeration value="RQM Document"/>
          <xsd:enumeration value="Sales Presentation"/>
          <xsd:enumeration value="Success Story"/>
          <xsd:enumeration value="Template"/>
          <xsd:enumeration value="Training Document"/>
          <xsd:enumeration value="Unspecified"/>
          <xsd:enumeration value="White Paper"/>
          <xsd:maxLength value="255"/>
        </xsd:restriction>
      </xsd:simpleType>
    </xsd:element>
    <xsd:element name="SpringIM_Confidentiality" ma:index="10" ma:displayName="Confidentiality" ma:default="Internal" ma:description="Internal: available for everyone internally, Restricted: not seen by everyone, Public: can be used outside BE." ma:format="RadioButtons" ma:internalName="SpringIM_Confidentiality">
      <xsd:simpleType>
        <xsd:restriction base="dms:Choice">
          <xsd:enumeration value="Restricted"/>
          <xsd:enumeration value="Internal"/>
          <xsd:enumeration value="Public"/>
          <xsd:maxLength value="255"/>
        </xsd:restriction>
      </xsd:simpleType>
    </xsd:element>
    <xsd:element name="SpringIM_Status" ma:index="11" ma:displayName="Status" ma:default="Draft" ma:description="In Progress: validation by owner outstanding, Final: client or publication version, Approved: offical approval available (e.g. legal, marketing, ...)" ma:format="RadioButtons" ma:internalName="SpringIM_Status" ma:readOnly="false">
      <xsd:simpleType>
        <xsd:restriction base="dms:Choice">
          <xsd:enumeration value="Draft"/>
          <xsd:enumeration value="In progress"/>
          <xsd:enumeration value="Final"/>
          <xsd:enumeration value="Approved"/>
          <xsd:maxLength value="255"/>
        </xsd:restriction>
      </xsd:simpleType>
    </xsd:element>
    <xsd:element name="SpringIM_Description" ma:index="12" nillable="true" ma:displayName="Description" ma:description="To improve reusability, please enter an abstract or keywords in local language and/or English describing the document, including software product if applicable." ma:internalName="SpringIM_Description">
      <xsd:simpleType>
        <xsd:restriction base="dms:Note">
          <xsd:maxLength value="1024"/>
        </xsd:restriction>
      </xsd:simpleType>
    </xsd:element>
    <xsd:element name="SpringIM_DescriptionEn" ma:index="13" nillable="true" ma:displayName="Description (English)" ma:description="If the language differs from English you can translate it here. (Optional)" ma:hidden="true" ma:internalName="SpringIM_DescriptionEn">
      <xsd:simpleType>
        <xsd:restriction base="dms:Note">
          <xsd:maxLength value="1024"/>
        </xsd:restriction>
      </xsd:simpleType>
    </xsd:element>
    <xsd:element name="SpringIM_Industry" ma:index="15" nillable="true" ma:displayName="Industry / Segment" ma:description="" ma:internalName="SpringIM_Industry">
      <xsd:simpleType>
        <xsd:restriction base="dms:Choice">
          <xsd:enumeration value="-"/>
          <xsd:enumeration value="Cross Industry"/>
          <xsd:enumeration value="CI"/>
          <xsd:enumeration value="CI / Communications, Media &amp; Entertainment"/>
          <xsd:enumeration value="CI / CME / Communications"/>
          <xsd:enumeration value="CI / CME / Media &amp; Entertainment"/>
          <xsd:enumeration value="CI / Consumer Goods &amp; Retail"/>
          <xsd:enumeration value="CI / CGR / Consumer Packaged Goods"/>
          <xsd:enumeration value="CI / CGR / Retail &amp; Wholesale"/>
          <xsd:enumeration value="CI / Utilities"/>
          <xsd:enumeration value="CI / UTL / Utilities"/>
          <xsd:enumeration value="FS"/>
          <xsd:enumeration value="FS / Banking &amp; Capital Markets"/>
          <xsd:enumeration value="FS / BCM / Banks"/>
          <xsd:enumeration value="FS / BCM / Capital Markets"/>
          <xsd:enumeration value="FS / Insurance"/>
          <xsd:enumeration value="FS / INS / Business Services &amp; Other financial institutions"/>
          <xsd:enumeration value="FS / INS / Insurers"/>
          <xsd:enumeration value="PI"/>
          <xsd:enumeration value="PI / Automotive"/>
          <xsd:enumeration value="PI / AU/ OEM"/>
          <xsd:enumeration value="PI / AU/ Sales and Services"/>
          <xsd:enumeration value="PI / AU/ Supplier"/>
          <xsd:enumeration value="PI / Chemicals, Life Sciences &amp; Resources"/>
          <xsd:enumeration value="PI / CLR / Chemicals"/>
          <xsd:enumeration value="PI / CLR / Life Sciences"/>
          <xsd:enumeration value="PI / CLR / Forestry"/>
          <xsd:enumeration value="PI / CLR / Metals &amp; Mining"/>
          <xsd:enumeration value="PI / CLR / Oil &amp; Gas"/>
          <xsd:enumeration value="PI / Industrial Equipment &amp; Manufacturing"/>
          <xsd:enumeration value="PI / IEM / Aerospace &amp; Defence"/>
          <xsd:enumeration value="PI / IEM / Business Services CS"/>
          <xsd:enumeration value="PI / IEM / Construction"/>
          <xsd:enumeration value="PI / IEM / High Tech"/>
          <xsd:enumeration value="PI / IEM / Industrial Products"/>
          <xsd:enumeration value="PS"/>
          <xsd:enumeration value="PS / Government &amp; Defense"/>
          <xsd:enumeration value="PS / G&amp;D / Civilian Agencies"/>
          <xsd:enumeration value="PS / G&amp;D / Education"/>
          <xsd:enumeration value="PS / G&amp;D / International Public Sector"/>
          <xsd:enumeration value="PS / G&amp;D / Local Government"/>
          <xsd:enumeration value="PS / G&amp;D / Ministry of Defence"/>
          <xsd:enumeration value="PS / G&amp;D / Non Profit Organisations"/>
          <xsd:enumeration value="PS / G&amp;D / State Government"/>
          <xsd:enumeration value="PS / Healthcare &amp; Social Welfare"/>
          <xsd:enumeration value="PS / HSW / Healthcare"/>
          <xsd:enumeration value="PS / HSW / Social Welfare"/>
          <xsd:enumeration value="PS / Postal &amp; Transportation"/>
          <xsd:enumeration value="PS / P&amp;T / Aviation"/>
          <xsd:enumeration value="PS / P&amp;T / Hospitality"/>
          <xsd:enumeration value="PS / P&amp;T / Logistics"/>
          <xsd:enumeration value="PS / P&amp;T / Postal"/>
          <xsd:enumeration value="PS / P&amp;T / Public Transport"/>
          <xsd:enumeration value="PS / P&amp;T / Rail"/>
          <xsd:enumeration value="PS / P&amp;T / Shipping"/>
          <xsd:enumeration value="PS / P&amp;T / Transportation Infrastructure"/>
          <xsd:enumeration value="PS / P&amp;T / Travel"/>
          <xsd:maxLength value="255"/>
        </xsd:restriction>
      </xsd:simpleType>
    </xsd:element>
    <xsd:element name="SpringIM_Solution" ma:index="16" nillable="true" ma:displayName="Service Line / Service" ma:description="" ma:internalName="SpringIM_Solution">
      <xsd:simpleType>
        <xsd:restriction base="dms:Choice">
          <xsd:enumeration value="-"/>
          <xsd:enumeration value="000 Other"/>
          <xsd:enumeration value="100 D&amp;S"/>
          <xsd:enumeration value="100 D&amp;S / 100 Business Strategy"/>
          <xsd:enumeration value="100 D&amp;S / 150 Business Model Design"/>
          <xsd:enumeration value="100 D&amp;S / 200 Org Transformation &amp; Performance Management"/>
          <xsd:enumeration value="100 D&amp;S / 250 Process &amp; Operational Improvement"/>
          <xsd:enumeration value="100 D&amp;S / 300 Customer Experience &amp; Channel Strategy"/>
          <xsd:enumeration value="100 D&amp;S / 400 Digital Innovation &amp; Ecosystems"/>
          <xsd:enumeration value="100 D&amp;S / 500 Marketing Transformation"/>
          <xsd:enumeration value="100 D&amp;S / 550 Sales Transformation"/>
          <xsd:enumeration value="100 D&amp;S / 600 Customer Service Transformation"/>
          <xsd:enumeration value="100 D&amp;S / 700 Mergers &amp; Acquisitions"/>
          <xsd:enumeration value="100 D&amp;S / 800 People &amp; Change"/>
          <xsd:enumeration value="100 D&amp;S / 900 Program &amp; Project Mgt."/>
          <xsd:enumeration value="300 OPS"/>
          <xsd:enumeration value="300 OPS / 010 Operations Strategy &amp; Transformation"/>
          <xsd:enumeration value="300 OPS / 020 Manufacturing &amp; Maintenance"/>
          <xsd:enumeration value="300 OPS / 030 Demand Management &amp; Planning"/>
          <xsd:enumeration value="300 OPS / 040 Sourcing and Procurement"/>
          <xsd:enumeration value="300 OPS / 050 Logistics &amp; Distribution"/>
          <xsd:enumeration value="300 OPS / 060 Green SCM"/>
          <xsd:enumeration value="300 OPS / 070 Supply Chain Analytics"/>
          <xsd:enumeration value="300 OPS/ 080 Product Lifecycle Management &amp; MDM"/>
          <xsd:enumeration value="300 OPS / 090 Aftersales &amp; Service Management"/>
          <xsd:enumeration value="400 F&amp;R"/>
          <xsd:enumeration value="400 F&amp;R / 010 Finance Strat. &amp; Op. Model"/>
          <xsd:enumeration value="400 F&amp;R / 020 Financial Accounting"/>
          <xsd:enumeration value="400 F&amp;R / 030 Corp. Treasury &amp; Cmdty. Trading"/>
          <xsd:enumeration value="400 F&amp;R / 040 Performance Management"/>
          <xsd:enumeration value="400 F&amp;R / 050 Risk Management"/>
          <xsd:enumeration value="400 F&amp;R / 060 Governance &amp; Compliance"/>
          <xsd:enumeration value="400 F&amp;R / 070 HR Transformation"/>
          <xsd:enumeration value="400 F&amp;R / 080 Real Estate"/>
          <xsd:enumeration value="600 ITA"/>
          <xsd:enumeration value="600 ITA / 010 Enabling Digital Innovation"/>
          <xsd:enumeration value="600 ITA / 020 IT Transformation"/>
          <xsd:enumeration value="600 ITA / 030 Technology Innovation"/>
          <xsd:enumeration value="600 ITA / 040 Data &amp; Analytics"/>
          <xsd:enumeration value="600 ITA / 050 Operational Excellence in IT"/>
          <xsd:maxLength value="255"/>
        </xsd:restriction>
      </xsd:simpleType>
    </xsd:element>
    <xsd:element name="SpringIM_Country" ma:index="17" nillable="true" ma:displayName="Region / Country" ma:description="" ma:internalName="SpringIM_Country">
      <xsd:simpleType>
        <xsd:restriction base="dms:Choice">
          <xsd:enumeration value="-"/>
          <xsd:enumeration value="CIS / Kazakhstan"/>
          <xsd:enumeration value="CIS / Russia"/>
          <xsd:enumeration value="CIS / Ukraine"/>
          <xsd:enumeration value="CIS"/>
          <xsd:enumeration value="FBN / Algeria"/>
          <xsd:enumeration value="FBN / Belgium"/>
          <xsd:enumeration value="FBN / BETS"/>
          <xsd:enumeration value="FBN / Congo"/>
          <xsd:enumeration value="FBN / France"/>
          <xsd:enumeration value="FBN / Gabon"/>
          <xsd:enumeration value="FBN / Monaco"/>
          <xsd:enumeration value="FBN / Morocco"/>
          <xsd:enumeration value="FBN / Netherlands"/>
          <xsd:enumeration value="FBN / Tunisia"/>
          <xsd:enumeration value="FBN"/>
          <xsd:enumeration value="GCR / Czech Republic"/>
          <xsd:enumeration value="GCR / Germany"/>
          <xsd:enumeration value="GCR / Romania"/>
          <xsd:enumeration value="GCR"/>
          <xsd:enumeration value="NOR / Denmark"/>
          <xsd:enumeration value="NOR / Finland"/>
          <xsd:enumeration value="NOR / Norway"/>
          <xsd:enumeration value="NOR / Sweden"/>
          <xsd:enumeration value="NOR"/>
          <xsd:enumeration value="Other"/>
          <xsd:enumeration value="ROB / Albania"/>
          <xsd:enumeration value="ROB / Hungary"/>
          <xsd:enumeration value="ROB / Kosovo"/>
          <xsd:enumeration value="ROB / Luxembourg"/>
          <xsd:enumeration value="ROB / Portugal"/>
          <xsd:enumeration value="ROB / Slovakia"/>
          <xsd:enumeration value="ROB / Spain"/>
          <xsd:enumeration value="ROB / Turkey"/>
          <xsd:enumeration value="ROB"/>
          <xsd:enumeration value="ROW / China"/>
          <xsd:enumeration value="ROW / Singapore"/>
          <xsd:enumeration value="ROW / United Arab Emirates"/>
          <xsd:enumeration value="ROW / USA"/>
          <xsd:enumeration value="ROW"/>
          <xsd:enumeration value="SIA / Austria"/>
          <xsd:enumeration value="SIA / Infonova"/>
          <xsd:enumeration value="SIA / Italy"/>
          <xsd:enumeration value="SIA / Liechtenstein"/>
          <xsd:enumeration value="SIA / Switzerland"/>
          <xsd:enumeration value="SIA"/>
          <xsd:enumeration value="UKI / Ireland"/>
          <xsd:enumeration value="UKI / South Africa"/>
          <xsd:enumeration value="UKI / UK"/>
          <xsd:enumeration value="UKI"/>
          <xsd:maxLength value="255"/>
        </xsd:restriction>
      </xsd:simpleType>
    </xsd:element>
    <xsd:element name="SpringIM_Client" ma:index="18" nillable="true" ma:displayName="Client" ma:description="If the information is client-related please enter the name here." ma:internalName="SpringIM_Client">
      <xsd:simpleType>
        <xsd:restriction base="dms:Text">
          <xsd:maxLength value="255"/>
        </xsd:restriction>
      </xsd:simpleType>
    </xsd:element>
    <xsd:element name="SpringIM_SAPNo" ma:index="19" nillable="true" ma:displayName="Engagement Number" ma:description="If the information is engagement-related please enter the number here." ma:internalName="SpringIM_SAPNo">
      <xsd:simpleType>
        <xsd:restriction base="dms:Text">
          <xsd:maxLength value="255"/>
        </xsd:restriction>
      </xsd:simpleType>
    </xsd:element>
    <xsd:element name="SpringIM_ReusabilityRating" ma:index="22" nillable="true" ma:displayName="Recommendation" ma:description="- : Not recommended for re-use &#10;1 : Suitable for re-use &#10;2 : Recommended for re-use &#10;3 : Leading example &#10;" ma:format="RadioButtons" ma:hidden="true" ma:internalName="SpringIM_ReusabilityRating">
      <xsd:simpleType>
        <xsd:restriction base="dms:Choice">
          <xsd:enumeration value="-"/>
          <xsd:enumeration value="1"/>
          <xsd:enumeration value="2"/>
          <xsd:enumeration value="3"/>
          <xsd:maxLength value="255"/>
        </xsd:restriction>
      </xsd:simpleType>
    </xsd:element>
    <xsd:element name="SpringIM_ReusabilityActivity" ma:index="23" nillable="true" ma:displayName="Recommendation Activity" ma:description="Please do not change (IM Manager responsibility)" ma:hidden="true" ma:internalName="SpringIM_ReusabilityActivity">
      <xsd:complexType>
        <xsd:complexContent>
          <xsd:extension base="dms:MultiChoice">
            <xsd:sequence>
              <xsd:element name="Value" maxOccurs="unbounded" minOccurs="0" nillable="true">
                <xsd:simpleType>
                  <xsd:restriction base="dms:Choice">
                    <xsd:enumeration value="Create Alliances Presentation"/>
                    <xsd:enumeration value="Create Industry Material"/>
                    <xsd:enumeration value="Create KA Material"/>
                    <xsd:enumeration value="Create Oral Presentation"/>
                    <xsd:enumeration value="Create Proposal"/>
                    <xsd:enumeration value="Create Solution Material"/>
                    <xsd:enumeration value="Develop Opportunity"/>
                    <xsd:enumeration value="Initiate Approval"/>
                    <xsd:enumeration value="Manage Engagement"/>
                    <xsd:enumeration value="Obtain Corporate Information"/>
                    <xsd:enumeration value="Prepare Project Deliverable"/>
                    <xsd:enumeration value="Provide Final Documentation"/>
                    <xsd:enumeration value="Setup Engagement"/>
                    <xsd:maxLength value="512"/>
                  </xsd:restriction>
                </xsd:simpleType>
              </xsd:element>
            </xsd:sequence>
          </xsd:extension>
        </xsd:complexContent>
      </xsd:complexType>
    </xsd:element>
    <xsd:element name="SpringIM_ApprovalType" ma:index="24" nillable="true" ma:displayName="Approval Type" ma:description="Please do not change. (IM Manager responsibility)" ma:hidden="true" ma:internalName="SpringIM_ApprovalType">
      <xsd:complexType>
        <xsd:complexContent>
          <xsd:extension base="dms:MultiChoice">
            <xsd:sequence>
              <xsd:element name="Value" maxOccurs="unbounded" minOccurs="0" nillable="true">
                <xsd:simpleType>
                  <xsd:restriction base="dms:Choice">
                    <xsd:enumeration value="Alliance Management"/>
                    <xsd:enumeration value="Corporate Communication"/>
                    <xsd:enumeration value="Corporate Services Communication"/>
                    <xsd:enumeration value="Industry"/>
                    <xsd:enumeration value="Legal"/>
                    <xsd:enumeration value="Marketing"/>
                    <xsd:enumeration value="Solution"/>
                    <xsd:maxLength value="256"/>
                  </xsd:restriction>
                </xsd:simpleType>
              </xsd:element>
            </xsd:sequence>
          </xsd:extension>
        </xsd:complexContent>
      </xsd:complexType>
    </xsd:element>
    <xsd:element name="SpringIM_MethodologyWorkStream" ma:index="25" nillable="true" ma:displayName="Work Stream" ma:description="" ma:hidden="true" ma:internalName="SpringIM_MethodologyWorkStream">
      <xsd:simpleType>
        <xsd:restriction base="dms:Choice">
          <xsd:enumeration value="-"/>
          <xsd:enumeration value="Change Management"/>
          <xsd:enumeration value="Project management"/>
          <xsd:enumeration value="Strategy &amp; Process"/>
          <xsd:enumeration value="Technology"/>
          <xsd:maxLength value="255"/>
        </xsd:restriction>
      </xsd:simpleType>
    </xsd:element>
    <xsd:element name="SpringIM_MethodologyPhase" ma:index="26" nillable="true" ma:displayName="Phase" ma:description="" ma:hidden="true" ma:internalName="SpringIM_MethodologyPhase">
      <xsd:simpleType>
        <xsd:restriction base="dms:Choice">
          <xsd:enumeration value="-"/>
          <xsd:enumeration value="1. Strategy"/>
          <xsd:enumeration value="2. Design"/>
          <xsd:enumeration value="3. Build"/>
          <xsd:enumeration value="4. Deploy"/>
          <xsd:enumeration value="5. Operate"/>
          <xsd:maxLength value="255"/>
        </xsd:restriction>
      </xsd:simpleType>
    </xsd:element>
    <xsd:element name="SpringIM_Comment" ma:index="27" nillable="true" ma:displayName="Comments" ma:description="" ma:hidden="true" ma:internalName="SpringIM_Comment">
      <xsd:simpleType>
        <xsd:restriction base="dms:Note">
          <xsd:maxLength value="1024"/>
        </xsd:restriction>
      </xsd:simpleType>
    </xsd:element>
    <xsd:element name="SpringIM_RetentionDate" ma:index="28" nillable="true" ma:displayName="Retention Date" ma:description="" ma:format="DateOnly" ma:hidden="true" ma:internalName="SpringIM_RetentionDate">
      <xsd:simpleType>
        <xsd:restriction base="dms:DateTime"/>
      </xsd:simpleType>
    </xsd:element>
    <xsd:element name="SpringIM_Keyword" ma:index="29" nillable="true" ma:displayName="Keywords" ma:description="Keyword generated by the search engine. (Read only)" ma:hidden="true" ma:internalName="SpringIM_Keyword">
      <xsd:simpleType>
        <xsd:restriction base="dms:Note">
          <xsd:maxLength value="1024"/>
        </xsd:restriction>
      </xsd:simpleType>
    </xsd:element>
    <xsd:element name="SpringIM_LegacyID" ma:index="30" nillable="true" ma:displayName="Legacy ID" ma:description="" ma:hidden="true" ma:internalName="SpringIM_LegacyID">
      <xsd:simpleType>
        <xsd:restriction base="dms:Text">
          <xsd:maxLength value="255"/>
        </xsd:restriction>
      </xsd:simpleType>
    </xsd:element>
    <xsd:element name="SpringIM_MigrationFlag" ma:index="31" nillable="true" ma:displayName="Migration Flag" ma:description="" ma:hidden="true" ma:internalName="SpringIM_MigrationFlag">
      <xsd:simpleType>
        <xsd:restriction base="dms:Boolean"/>
      </xsd:simpleType>
    </xsd:element>
    <xsd:element name="SpringIM_URLOrigin" ma:index="32" nillable="true" ma:displayName="BE Inc. URL" ma:description="Migration Information: Former URL" ma:hidden="true" ma:internalName="SpringIM_URLOrigin">
      <xsd:simpleType>
        <xsd:restriction base="dms:Text">
          <xsd:maxLength value="255"/>
        </xsd:restriction>
      </xsd:simpleType>
    </xsd:element>
    <xsd:element name="SpringIM_SourceSystem" ma:index="33" nillable="true" ma:displayName="BE Inc. System" ma:description="Migration Information: Former System" ma:hidden="true" ma:internalName="SpringIM_SourceSystem">
      <xsd:simpleType>
        <xsd:restriction base="dms:Choice">
          <xsd:enumeration value="-"/>
          <xsd:enumeration value="BAT"/>
          <xsd:enumeration value="eRoom"/>
          <xsd:enumeration value="Internet"/>
          <xsd:enumeration value="Intranet Portal Geography"/>
          <xsd:enumeration value="Intranet Portal Industry"/>
          <xsd:enumeration value="Intranet Portal Solution"/>
          <xsd:enumeration value="Intranet Portals"/>
          <xsd:enumeration value="Intraspect"/>
          <xsd:enumeration value="Knowledge Library"/>
          <xsd:enumeration value="Local File Server"/>
          <xsd:enumeration value="Lotus Notes"/>
          <xsd:enumeration value="misc"/>
          <xsd:enumeration value="PM-Online"/>
          <xsd:enumeration value="Reference Store"/>
          <xsd:enumeration value="Wiki"/>
          <xsd:maxLength value="255"/>
        </xsd:restriction>
      </xsd:simpleType>
    </xsd:element>
    <xsd:element name="SpringIM_SourceFolder" ma:index="34" nillable="true" ma:displayName="BE Inc. System Folder" ma:description="Migration Information: Former Folder Name in System" ma:hidden="true" ma:internalName="SpringIM_SourceFolder">
      <xsd:simpleType>
        <xsd:restriction base="dms:Text">
          <xsd:maxLength value="255"/>
        </xsd:restriction>
      </xsd:simpleType>
    </xsd:element>
    <xsd:element name="SpringIM_Document_ContentType_Version" ma:index="35" ma:displayName="Document ContentType Version" ma:decimals="0" ma:default="1" ma:description="" ma:hidden="true" ma:internalName="SpringIM_Document_ContentType_Version" ma:percentage="FALSE">
      <xsd:simpleType>
        <xsd:restriction base="dms:Number">
          <xsd:maxInclusive value="100"/>
          <xsd:minInclusive value="1"/>
        </xsd:restriction>
      </xsd:simpleType>
    </xsd:element>
    <xsd:element name="SpringIM_AllianceProduct" ma:index="36" nillable="true" ma:displayName="Alliance / Consulting Partner" ma:description="" ma:internalName="SpringIM_AllianceProduct">
      <xsd:complexType>
        <xsd:complexContent>
          <xsd:extension base="dms:MultiChoice">
            <xsd:sequence>
              <xsd:element name="Value" maxOccurs="unbounded" minOccurs="0" nillable="true">
                <xsd:simpleType>
                  <xsd:restriction base="dms:Choice">
                    <xsd:enumeration value="ABeam"/>
                    <xsd:enumeration value="Amazon Web Services"/>
                    <xsd:enumeration value="Anaplan"/>
                    <xsd:enumeration value="Anyshore"/>
                    <xsd:enumeration value="Arete"/>
                    <xsd:enumeration value="Appeleon"/>
                    <xsd:enumeration value="Appway"/>
                    <xsd:enumeration value="Black Duck"/>
                    <xsd:enumeration value="BPM&amp;O"/>
                    <xsd:enumeration value="BT Cloud"/>
                    <xsd:enumeration value="Captia"/>
                    <xsd:enumeration value="CISCO Systems"/>
                    <xsd:enumeration value="Cumbria"/>
                    <xsd:enumeration value="Digital Asset"/>
                    <xsd:enumeration value="DocuSign"/>
                    <xsd:enumeration value="Fujitsu"/>
                    <xsd:enumeration value="GE Digital"/>
                    <xsd:enumeration value="General Electric"/>
                    <xsd:enumeration value="Guidewire"/>
                    <xsd:enumeration value="gA (Grupo ASSA)"/>
                    <xsd:enumeration value="HPE"/>
                    <xsd:enumeration value="IBM"/>
                    <xsd:enumeration value="inet-logistics"/>
                    <xsd:enumeration value="Informatica"/>
                    <xsd:enumeration value="Ipopema"/>
                    <xsd:enumeration value="Inspire"/>
                    <xsd:enumeration value="IVI Innovation Value Institut"/>
                    <xsd:enumeration value="KPI Library"/>
                    <xsd:enumeration value="Microsoft"/>
                    <xsd:enumeration value="Microsoft Azure"/>
                    <xsd:enumeration value="MicroStrategy"/>
                    <xsd:enumeration value="NetApp"/>
                    <xsd:enumeration value="norkom"/>
                    <xsd:enumeration value="Oracle"/>
                    <xsd:enumeration value="Other"/>
                    <xsd:enumeration value="Tagetik"/>
                    <xsd:enumeration value="Redwood"/>
                    <xsd:enumeration value="relayr"/>
                    <xsd:enumeration value="ROK"/>
                    <xsd:enumeration value="salesforce.com"/>
                    <xsd:enumeration value="SAP"/>
                    <xsd:enumeration value="SAP/Ariba"/>
                    <xsd:enumeration value="SAP/hybris"/>
                    <xsd:enumeration value="SAS"/>
                    <xsd:enumeration value="Software AG"/>
                    <xsd:enumeration value="Talend"/>
                    <xsd:enumeration value="TCS"/>
                    <xsd:enumeration value="Teradata"/>
                    <xsd:enumeration value="Tracekey solutions"/>
                    <xsd:enumeration value="UNIT4"/>
                    <xsd:enumeration value="WMP"/>
                    <xsd:maxLength value="2048"/>
                  </xsd:restriction>
                </xsd:simpleType>
              </xsd:element>
            </xsd:sequence>
          </xsd:extension>
        </xsd:complexContent>
      </xsd:complexType>
    </xsd:element>
    <xsd:element name="SpringIM_Language" ma:index="37" nillable="true" ma:displayName="Language" ma:description="" ma:internalName="SpringIM_Language">
      <xsd:complexType>
        <xsd:complexContent>
          <xsd:extension base="dms:MultiChoice">
            <xsd:sequence>
              <xsd:element name="Value" maxOccurs="unbounded" minOccurs="0" nillable="true">
                <xsd:simpleType>
                  <xsd:restriction base="dms:Choice">
                    <xsd:enumeration value="DA"/>
                    <xsd:enumeration value="DE"/>
                    <xsd:enumeration value="EN"/>
                    <xsd:enumeration value="ES"/>
                    <xsd:enumeration value="FI"/>
                    <xsd:enumeration value="FR"/>
                    <xsd:enumeration value="IT"/>
                    <xsd:enumeration value="NB"/>
                    <xsd:enumeration value="NL"/>
                    <xsd:enumeration value="RU"/>
                    <xsd:enumeration value="SP"/>
                    <xsd:enumeration value="SV"/>
                    <xsd:maxLength value="255"/>
                  </xsd:restriction>
                </xsd:simpleType>
              </xsd:element>
            </xsd:sequence>
          </xsd:extension>
        </xsd:complexContent>
      </xsd:complexType>
    </xsd:element>
    <xsd:element name="SpringIM_DocumentYear" ma:index="38" nillable="true" ma:displayName="Document Year" ma:default="2016" ma:description="" ma:internalName="SpringIM_DocumentYear">
      <xsd:simpleType>
        <xsd:restriction base="dms:Choice">
          <xsd:enumeration value="Pre 2000"/>
          <xsd:enumeration value="2001"/>
          <xsd:enumeration value="2002"/>
          <xsd:enumeration value="2003"/>
          <xsd:enumeration value="2004"/>
          <xsd:enumeration value="2005"/>
          <xsd:enumeration value="2006"/>
          <xsd:enumeration value="2007"/>
          <xsd:enumeration value="2008"/>
          <xsd:enumeration value="2009"/>
          <xsd:enumeration value="2010"/>
          <xsd:enumeration value="2011"/>
          <xsd:enumeration value="2012"/>
          <xsd:enumeration value="2013"/>
          <xsd:enumeration value="2014"/>
          <xsd:enumeration value="2015"/>
          <xsd:enumeration value="2016"/>
          <xsd:enumeration value="2017"/>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pringIM_ProjectManager xmlns="http://schemas.microsoft.com/sharepoint/v3">
      <UserInfo>
        <DisplayName/>
        <AccountId xsi:nil="true"/>
        <AccountType/>
      </UserInfo>
    </SpringIM_ProjectManager>
    <SpringIM_URLOrigin xmlns="http://schemas.microsoft.com/sharepoint/v3/fields" xsi:nil="true"/>
    <SpringIM_ApprovalType xmlns="http://schemas.microsoft.com/sharepoint/v3/fields"/>
    <SpringIM_RetentionDate xmlns="http://schemas.microsoft.com/sharepoint/v3/fields" xsi:nil="true"/>
    <SpringIM_MigrationFlag xmlns="http://schemas.microsoft.com/sharepoint/v3/fields" xsi:nil="true"/>
    <SpringIM_DocumentYear xmlns="http://schemas.microsoft.com/sharepoint/v3/fields">2016</SpringIM_DocumentYear>
    <SpringIM_Solution xmlns="http://schemas.microsoft.com/sharepoint/v3/fields" xsi:nil="true"/>
    <SpringIM_Keyword xmlns="http://schemas.microsoft.com/sharepoint/v3/fields" xsi:nil="true"/>
    <SpringIM_SAPNo xmlns="http://schemas.microsoft.com/sharepoint/v3/fields" xsi:nil="true"/>
    <SpringIM_PartnerName xmlns="http://schemas.microsoft.com/sharepoint/v3">
      <UserInfo>
        <DisplayName/>
        <AccountId xsi:nil="true"/>
        <AccountType/>
      </UserInfo>
    </SpringIM_PartnerName>
    <SpringIM_SourceSystem xmlns="http://schemas.microsoft.com/sharepoint/v3/fields" xsi:nil="true"/>
    <SpringIM_Description xmlns="http://schemas.microsoft.com/sharepoint/v3/fields" xsi:nil="true"/>
    <SpringIM_TitleEn xmlns="http://schemas.microsoft.com/sharepoint/v3/fields" xsi:nil="true"/>
    <SpringIM_Comment xmlns="http://schemas.microsoft.com/sharepoint/v3/fields" xsi:nil="true"/>
    <SpringIM_Author xmlns="http://schemas.microsoft.com/sharepoint/v3">
      <UserInfo>
        <DisplayName/>
        <AccountId xsi:nil="true"/>
        <AccountType/>
      </UserInfo>
    </SpringIM_Author>
    <SpringIM_Confidentiality xmlns="http://schemas.microsoft.com/sharepoint/v3/fields">Internal</SpringIM_Confidentiality>
    <SpringIM_Language xmlns="http://schemas.microsoft.com/sharepoint/v3/fields"/>
    <SpringIM_Country xmlns="http://schemas.microsoft.com/sharepoint/v3/fields" xsi:nil="true"/>
    <SpringIM_Industry xmlns="http://schemas.microsoft.com/sharepoint/v3/fields" xsi:nil="true"/>
    <SpringIM_ReusabilityRating xmlns="http://schemas.microsoft.com/sharepoint/v3/fields" xsi:nil="true"/>
    <SpringIM_MethodologyPhase xmlns="http://schemas.microsoft.com/sharepoint/v3/fields" xsi:nil="true"/>
    <SpringIM_ReusabilityActivity xmlns="http://schemas.microsoft.com/sharepoint/v3/fields"/>
    <SpringIM_SourceFolder xmlns="http://schemas.microsoft.com/sharepoint/v3/fields" xsi:nil="true"/>
    <SpringIM_TypeOfDocument xmlns="http://schemas.microsoft.com/sharepoint/v3/fields">Unspecified</SpringIM_TypeOfDocument>
    <SpringIM_Status xmlns="http://schemas.microsoft.com/sharepoint/v3/fields">Draft</SpringIM_Status>
    <SpringIM_MethodologyWorkStream xmlns="http://schemas.microsoft.com/sharepoint/v3/fields" xsi:nil="true"/>
    <SpringIM_Client xmlns="http://schemas.microsoft.com/sharepoint/v3/fields" xsi:nil="true"/>
    <SpringIM_DescriptionEn xmlns="http://schemas.microsoft.com/sharepoint/v3/fields" xsi:nil="true"/>
    <SpringIM_Document_ContentType_Version xmlns="http://schemas.microsoft.com/sharepoint/v3/fields">1</SpringIM_Document_ContentType_Version>
    <SpringIM_AllianceProduct xmlns="http://schemas.microsoft.com/sharepoint/v3/fields"/>
    <SpringIM_LegacyID xmlns="http://schemas.microsoft.com/sharepoint/v3/fields"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809E5D3-3B7F-4078-80C2-618BD4CAA80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sharepoint/v3/field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4FD2431-9843-44AE-918F-DFD7FCA056C4}">
  <ds:schemaRefs>
    <ds:schemaRef ds:uri="http://schemas.microsoft.com/office/2006/metadata/properties"/>
    <ds:schemaRef ds:uri="http://schemas.microsoft.com/sharepoint/v3"/>
    <ds:schemaRef ds:uri="http://purl.org/dc/terms/"/>
    <ds:schemaRef ds:uri="http://purl.org/dc/dcmitype/"/>
    <ds:schemaRef ds:uri="http://schemas.microsoft.com/sharepoint/v3/fields"/>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FB54014D-D95C-412C-8502-46CB241C54D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Presentation template</Template>
  <TotalTime>0</TotalTime>
  <Words>1262</Words>
  <Application>Microsoft Office PowerPoint</Application>
  <PresentationFormat>A4 Paper (210x297 mm)</PresentationFormat>
  <Paragraphs>240</Paragraphs>
  <Slides>14</Slides>
  <Notes>5</Notes>
  <HiddenSlides>0</HiddenSlides>
  <MMClips>0</MMClips>
  <ScaleCrop>false</ScaleCrop>
  <HeadingPairs>
    <vt:vector size="8" baseType="variant">
      <vt:variant>
        <vt:lpstr>Fonts Used</vt:lpstr>
      </vt:variant>
      <vt:variant>
        <vt:i4>5</vt:i4>
      </vt:variant>
      <vt:variant>
        <vt:lpstr>Theme</vt:lpstr>
      </vt:variant>
      <vt:variant>
        <vt:i4>2</vt:i4>
      </vt:variant>
      <vt:variant>
        <vt:lpstr>Embedded OLE Servers</vt:lpstr>
      </vt:variant>
      <vt:variant>
        <vt:i4>1</vt:i4>
      </vt:variant>
      <vt:variant>
        <vt:lpstr>Slide Titles</vt:lpstr>
      </vt:variant>
      <vt:variant>
        <vt:i4>14</vt:i4>
      </vt:variant>
    </vt:vector>
  </HeadingPairs>
  <TitlesOfParts>
    <vt:vector size="22" baseType="lpstr">
      <vt:lpstr>MS PGothic</vt:lpstr>
      <vt:lpstr>Arial</vt:lpstr>
      <vt:lpstr>Calibri</vt:lpstr>
      <vt:lpstr>Courier New</vt:lpstr>
      <vt:lpstr>Verdana</vt:lpstr>
      <vt:lpstr>2_Presentation template EN</vt:lpstr>
      <vt:lpstr>100_Präsentation_Master</vt:lpstr>
      <vt:lpstr>think-cell Folie</vt:lpstr>
      <vt:lpstr>PowerPoint Presentation</vt:lpstr>
      <vt:lpstr>PowerPoint Presentation</vt:lpstr>
      <vt:lpstr>RegTech &amp; SupTech @ BearingPoint</vt:lpstr>
      <vt:lpstr>PowerPoint Presentation</vt:lpstr>
      <vt:lpstr>General Architectural Approach for AnaCredit International Development</vt:lpstr>
      <vt:lpstr>Our experience with largest data factory collecting and remitting granular data</vt:lpstr>
      <vt:lpstr>Our experience with central banks collecting and remitting AnaCredit in SDMX </vt:lpstr>
      <vt:lpstr>PowerPoint Presentation</vt:lpstr>
      <vt:lpstr>Practical Applicability</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2016-04-10T17:39:04Z</dcterms:created>
  <dcterms:modified xsi:type="dcterms:W3CDTF">2019-09-13T10:11:13Z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0x0101005353CF7DFE784A6D90C5F6B6D11D3DC30100F87B7F44745D7440AB5AD5379EE17E6C</vt:lpwstr>
  </property>
</Properties>
</file>