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63" r:id="rId2"/>
    <p:sldId id="265" r:id="rId3"/>
    <p:sldId id="266" r:id="rId4"/>
    <p:sldId id="267" r:id="rId5"/>
    <p:sldId id="268" r:id="rId6"/>
    <p:sldId id="269" r:id="rId7"/>
    <p:sldId id="273" r:id="rId8"/>
    <p:sldId id="272" r:id="rId9"/>
    <p:sldId id="270" r:id="rId10"/>
    <p:sldId id="271" r:id="rId11"/>
  </p:sldIdLst>
  <p:sldSz cx="9144000" cy="6858000" type="screen4x3"/>
  <p:notesSz cx="6797675" cy="9926638"/>
  <p:defaultTextStyle>
    <a:defPPr>
      <a:defRPr lang="en-GB"/>
    </a:defPPr>
    <a:lvl1pPr algn="l" rtl="0" fontAlgn="base">
      <a:spcBef>
        <a:spcPct val="0"/>
      </a:spcBef>
      <a:spcAft>
        <a:spcPct val="0"/>
      </a:spcAft>
      <a:defRPr sz="7600" b="1" kern="1200">
        <a:solidFill>
          <a:srgbClr val="FFD624"/>
        </a:solidFill>
        <a:latin typeface="Verdana" pitchFamily="34"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5494"/>
    <a:srgbClr val="3166CF"/>
    <a:srgbClr val="2D5EC1"/>
    <a:srgbClr val="FFD624"/>
    <a:srgbClr val="3E6FD2"/>
    <a:srgbClr val="BDDEFF"/>
    <a:srgbClr val="99CCFF"/>
    <a:srgbClr val="808080"/>
    <a:srgbClr val="009F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7701" autoAdjust="0"/>
  </p:normalViewPr>
  <p:slideViewPr>
    <p:cSldViewPr>
      <p:cViewPr varScale="1">
        <p:scale>
          <a:sx n="57" d="100"/>
          <a:sy n="57" d="100"/>
        </p:scale>
        <p:origin x="2102" y="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2172" y="-9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F029E7-6EE9-4406-980D-B38A59356963}" type="doc">
      <dgm:prSet loTypeId="urn:microsoft.com/office/officeart/2005/8/layout/arrow2" loCatId="process" qsTypeId="urn:microsoft.com/office/officeart/2005/8/quickstyle/3d3" qsCatId="3D" csTypeId="urn:microsoft.com/office/officeart/2005/8/colors/colorful5" csCatId="colorful" phldr="1"/>
      <dgm:spPr/>
    </dgm:pt>
    <dgm:pt modelId="{98F9020D-6A23-4C9D-801A-F0365D2FBB30}">
      <dgm:prSet phldrT="[Text]" custT="1"/>
      <dgm:spPr/>
      <dgm:t>
        <a:bodyPr/>
        <a:lstStyle/>
        <a:p>
          <a:endParaRPr lang="en-GB" sz="1400" dirty="0" smtClean="0"/>
        </a:p>
        <a:p>
          <a:r>
            <a:rPr lang="en-GB" sz="1800" b="1" dirty="0" smtClean="0">
              <a:solidFill>
                <a:schemeClr val="accent6">
                  <a:lumMod val="40000"/>
                  <a:lumOff val="60000"/>
                </a:schemeClr>
              </a:solidFill>
            </a:rPr>
            <a:t>2001</a:t>
          </a:r>
        </a:p>
        <a:p>
          <a:r>
            <a:rPr lang="en-GB" sz="1400" dirty="0" smtClean="0"/>
            <a:t>Birth of the SDMX initiative</a:t>
          </a:r>
          <a:endParaRPr lang="en-GB" sz="1400" dirty="0"/>
        </a:p>
      </dgm:t>
    </dgm:pt>
    <dgm:pt modelId="{313FB640-D148-454C-8C92-92A5941E89BC}" type="parTrans" cxnId="{14E912E9-271E-4F9D-A98D-3775A570FB16}">
      <dgm:prSet/>
      <dgm:spPr/>
      <dgm:t>
        <a:bodyPr/>
        <a:lstStyle/>
        <a:p>
          <a:endParaRPr lang="en-GB"/>
        </a:p>
      </dgm:t>
    </dgm:pt>
    <dgm:pt modelId="{D2155DB9-C712-4D25-B194-8DE2A25176A2}" type="sibTrans" cxnId="{14E912E9-271E-4F9D-A98D-3775A570FB16}">
      <dgm:prSet/>
      <dgm:spPr/>
      <dgm:t>
        <a:bodyPr/>
        <a:lstStyle/>
        <a:p>
          <a:endParaRPr lang="en-GB"/>
        </a:p>
      </dgm:t>
    </dgm:pt>
    <dgm:pt modelId="{9D7CB397-6710-4938-B92E-E0D43A99C657}">
      <dgm:prSet phldrT="[Text]" custT="1"/>
      <dgm:spPr/>
      <dgm:t>
        <a:bodyPr/>
        <a:lstStyle/>
        <a:p>
          <a:endParaRPr lang="en-GB" sz="1400" dirty="0" smtClean="0"/>
        </a:p>
        <a:p>
          <a:r>
            <a:rPr lang="en-GB" sz="1800" b="1" dirty="0" smtClean="0">
              <a:solidFill>
                <a:schemeClr val="accent6">
                  <a:lumMod val="60000"/>
                  <a:lumOff val="40000"/>
                </a:schemeClr>
              </a:solidFill>
            </a:rPr>
            <a:t>2004</a:t>
          </a:r>
        </a:p>
        <a:p>
          <a:r>
            <a:rPr lang="en-GB" sz="1400" dirty="0" smtClean="0"/>
            <a:t>Release of the first version of SDMX</a:t>
          </a:r>
          <a:endParaRPr lang="en-GB" sz="1400" dirty="0"/>
        </a:p>
      </dgm:t>
    </dgm:pt>
    <dgm:pt modelId="{CFA6B6BE-397E-45A1-9856-EA592C47C204}" type="parTrans" cxnId="{33E78437-E442-410F-B24C-4BC45966FDA1}">
      <dgm:prSet/>
      <dgm:spPr/>
      <dgm:t>
        <a:bodyPr/>
        <a:lstStyle/>
        <a:p>
          <a:endParaRPr lang="en-GB"/>
        </a:p>
      </dgm:t>
    </dgm:pt>
    <dgm:pt modelId="{B92B6158-1C47-4118-9689-94C497EB93B2}" type="sibTrans" cxnId="{33E78437-E442-410F-B24C-4BC45966FDA1}">
      <dgm:prSet/>
      <dgm:spPr/>
      <dgm:t>
        <a:bodyPr/>
        <a:lstStyle/>
        <a:p>
          <a:endParaRPr lang="en-GB"/>
        </a:p>
      </dgm:t>
    </dgm:pt>
    <dgm:pt modelId="{0FBDEFBA-A243-4B08-B10B-45ADBC7653FB}">
      <dgm:prSet phldrT="[Text]" custT="1"/>
      <dgm:spPr/>
      <dgm:t>
        <a:bodyPr/>
        <a:lstStyle/>
        <a:p>
          <a:endParaRPr lang="en-GB" sz="1400" dirty="0" smtClean="0"/>
        </a:p>
        <a:p>
          <a:endParaRPr lang="en-GB" sz="1400" dirty="0" smtClean="0"/>
        </a:p>
        <a:p>
          <a:r>
            <a:rPr lang="en-GB" sz="1800" b="1" dirty="0" smtClean="0">
              <a:solidFill>
                <a:schemeClr val="accent6">
                  <a:lumMod val="50000"/>
                </a:schemeClr>
              </a:solidFill>
            </a:rPr>
            <a:t>2013</a:t>
          </a:r>
        </a:p>
        <a:p>
          <a:r>
            <a:rPr lang="en-GB" sz="1400" dirty="0" smtClean="0"/>
            <a:t>SDMX published as an ISO standard</a:t>
          </a:r>
        </a:p>
        <a:p>
          <a:endParaRPr lang="en-GB" sz="1400" dirty="0" smtClean="0"/>
        </a:p>
        <a:p>
          <a:r>
            <a:rPr lang="en-GB" sz="1400" dirty="0" smtClean="0"/>
            <a:t>First release of global DSDs for National Accounts and Balance of Payments</a:t>
          </a:r>
          <a:endParaRPr lang="en-GB" sz="1400" dirty="0"/>
        </a:p>
      </dgm:t>
    </dgm:pt>
    <dgm:pt modelId="{E3FD3D73-943B-4C6D-99F5-DB09040300B4}" type="parTrans" cxnId="{E4A5E580-F624-4E02-A9D3-36B0BB54B015}">
      <dgm:prSet/>
      <dgm:spPr/>
      <dgm:t>
        <a:bodyPr/>
        <a:lstStyle/>
        <a:p>
          <a:endParaRPr lang="en-GB"/>
        </a:p>
      </dgm:t>
    </dgm:pt>
    <dgm:pt modelId="{0A2B86F9-F7E5-43D5-8EC8-F12713200D6C}" type="sibTrans" cxnId="{E4A5E580-F624-4E02-A9D3-36B0BB54B015}">
      <dgm:prSet/>
      <dgm:spPr/>
      <dgm:t>
        <a:bodyPr/>
        <a:lstStyle/>
        <a:p>
          <a:endParaRPr lang="en-GB"/>
        </a:p>
      </dgm:t>
    </dgm:pt>
    <dgm:pt modelId="{A462CF94-044E-4E3E-A2A3-403693B4113A}">
      <dgm:prSet phldrT="[Text]" custT="1"/>
      <dgm:spPr/>
      <dgm:t>
        <a:bodyPr/>
        <a:lstStyle/>
        <a:p>
          <a:endParaRPr lang="en-GB" sz="1400" dirty="0" smtClean="0"/>
        </a:p>
        <a:p>
          <a:endParaRPr lang="en-GB" sz="1400" dirty="0" smtClean="0"/>
        </a:p>
        <a:p>
          <a:r>
            <a:rPr lang="en-GB" sz="1800" b="1" dirty="0" smtClean="0">
              <a:solidFill>
                <a:schemeClr val="accent6">
                  <a:lumMod val="75000"/>
                </a:schemeClr>
              </a:solidFill>
            </a:rPr>
            <a:t>2007</a:t>
          </a:r>
        </a:p>
        <a:p>
          <a:r>
            <a:rPr lang="en-GB" sz="1400" dirty="0" smtClean="0"/>
            <a:t>First SDMX Global Conference</a:t>
          </a:r>
          <a:endParaRPr lang="en-GB" sz="1400" dirty="0"/>
        </a:p>
      </dgm:t>
    </dgm:pt>
    <dgm:pt modelId="{7D0F89BC-ED42-498A-9A10-A613A33946D3}" type="parTrans" cxnId="{537440DF-22BE-4BD5-A7FD-F334813E339F}">
      <dgm:prSet/>
      <dgm:spPr/>
      <dgm:t>
        <a:bodyPr/>
        <a:lstStyle/>
        <a:p>
          <a:endParaRPr lang="en-GB"/>
        </a:p>
      </dgm:t>
    </dgm:pt>
    <dgm:pt modelId="{51FB0A77-602A-4A3A-AC1D-38F9F0D2D208}" type="sibTrans" cxnId="{537440DF-22BE-4BD5-A7FD-F334813E339F}">
      <dgm:prSet/>
      <dgm:spPr/>
      <dgm:t>
        <a:bodyPr/>
        <a:lstStyle/>
        <a:p>
          <a:endParaRPr lang="en-GB"/>
        </a:p>
      </dgm:t>
    </dgm:pt>
    <dgm:pt modelId="{423A3864-45EB-4092-B9AC-786D5809C6A0}">
      <dgm:prSet phldrT="[Text]" custT="1"/>
      <dgm:spPr/>
      <dgm:t>
        <a:bodyPr/>
        <a:lstStyle/>
        <a:p>
          <a:pPr algn="l"/>
          <a:endParaRPr lang="en-GB" sz="1400" dirty="0" smtClean="0"/>
        </a:p>
        <a:p>
          <a:pPr algn="l"/>
          <a:r>
            <a:rPr lang="en-GB" sz="1800" b="1" dirty="0" smtClean="0">
              <a:solidFill>
                <a:srgbClr val="C00000"/>
              </a:solidFill>
            </a:rPr>
            <a:t>2020</a:t>
          </a:r>
        </a:p>
        <a:p>
          <a:pPr algn="l"/>
          <a:endParaRPr lang="en-GB" sz="1800" b="1" dirty="0" smtClean="0">
            <a:solidFill>
              <a:srgbClr val="C00000"/>
            </a:solidFill>
          </a:endParaRPr>
        </a:p>
        <a:p>
          <a:pPr algn="l"/>
          <a:endParaRPr lang="en-GB" sz="1400" dirty="0" smtClean="0"/>
        </a:p>
        <a:p>
          <a:pPr algn="l"/>
          <a:r>
            <a:rPr lang="en-GB" sz="3600" b="1" dirty="0" smtClean="0">
              <a:solidFill>
                <a:srgbClr val="C00000"/>
              </a:solidFill>
            </a:rPr>
            <a:t> ?</a:t>
          </a:r>
          <a:endParaRPr lang="en-GB" sz="3600" b="1" dirty="0">
            <a:solidFill>
              <a:srgbClr val="C00000"/>
            </a:solidFill>
          </a:endParaRPr>
        </a:p>
      </dgm:t>
    </dgm:pt>
    <dgm:pt modelId="{B8953FC2-C3AC-4486-9100-7785E5B5D911}" type="parTrans" cxnId="{54324159-E3EC-4D70-9153-0FDA251E71EE}">
      <dgm:prSet/>
      <dgm:spPr/>
      <dgm:t>
        <a:bodyPr/>
        <a:lstStyle/>
        <a:p>
          <a:endParaRPr lang="en-GB"/>
        </a:p>
      </dgm:t>
    </dgm:pt>
    <dgm:pt modelId="{411FC758-C7EC-438D-8402-AAD711067182}" type="sibTrans" cxnId="{54324159-E3EC-4D70-9153-0FDA251E71EE}">
      <dgm:prSet/>
      <dgm:spPr/>
      <dgm:t>
        <a:bodyPr/>
        <a:lstStyle/>
        <a:p>
          <a:endParaRPr lang="en-GB"/>
        </a:p>
      </dgm:t>
    </dgm:pt>
    <dgm:pt modelId="{ECCAD7A5-7DAC-4C14-ACE7-5F8E79B4D7AB}" type="pres">
      <dgm:prSet presAssocID="{ACF029E7-6EE9-4406-980D-B38A59356963}" presName="arrowDiagram" presStyleCnt="0">
        <dgm:presLayoutVars>
          <dgm:chMax val="5"/>
          <dgm:dir/>
          <dgm:resizeHandles val="exact"/>
        </dgm:presLayoutVars>
      </dgm:prSet>
      <dgm:spPr/>
    </dgm:pt>
    <dgm:pt modelId="{D47E0E22-0467-470E-98F9-40EFD5ED8035}" type="pres">
      <dgm:prSet presAssocID="{ACF029E7-6EE9-4406-980D-B38A59356963}" presName="arrow" presStyleLbl="bgShp" presStyleIdx="0" presStyleCnt="1"/>
      <dgm:spPr/>
    </dgm:pt>
    <dgm:pt modelId="{293A3396-719D-4DA2-A2DE-2B7428D2AFF7}" type="pres">
      <dgm:prSet presAssocID="{ACF029E7-6EE9-4406-980D-B38A59356963}" presName="arrowDiagram5" presStyleCnt="0"/>
      <dgm:spPr/>
    </dgm:pt>
    <dgm:pt modelId="{4C1A9E82-F471-4B34-850D-BE6E463DAE6A}" type="pres">
      <dgm:prSet presAssocID="{98F9020D-6A23-4C9D-801A-F0365D2FBB30}" presName="bullet5a" presStyleLbl="node1" presStyleIdx="0" presStyleCnt="5"/>
      <dgm:spPr/>
    </dgm:pt>
    <dgm:pt modelId="{6CCAFB7B-DC12-4AC2-BD0B-28B4F649F10B}" type="pres">
      <dgm:prSet presAssocID="{98F9020D-6A23-4C9D-801A-F0365D2FBB30}" presName="textBox5a" presStyleLbl="revTx" presStyleIdx="0" presStyleCnt="5">
        <dgm:presLayoutVars>
          <dgm:bulletEnabled val="1"/>
        </dgm:presLayoutVars>
      </dgm:prSet>
      <dgm:spPr/>
      <dgm:t>
        <a:bodyPr/>
        <a:lstStyle/>
        <a:p>
          <a:endParaRPr lang="en-GB"/>
        </a:p>
      </dgm:t>
    </dgm:pt>
    <dgm:pt modelId="{222C06CF-02BC-4850-95C9-A4DFB4C5ADAD}" type="pres">
      <dgm:prSet presAssocID="{9D7CB397-6710-4938-B92E-E0D43A99C657}" presName="bullet5b" presStyleLbl="node1" presStyleIdx="1" presStyleCnt="5"/>
      <dgm:spPr/>
    </dgm:pt>
    <dgm:pt modelId="{04265570-ECC8-4329-AE5F-B596BBBDCB7D}" type="pres">
      <dgm:prSet presAssocID="{9D7CB397-6710-4938-B92E-E0D43A99C657}" presName="textBox5b" presStyleLbl="revTx" presStyleIdx="1" presStyleCnt="5">
        <dgm:presLayoutVars>
          <dgm:bulletEnabled val="1"/>
        </dgm:presLayoutVars>
      </dgm:prSet>
      <dgm:spPr/>
      <dgm:t>
        <a:bodyPr/>
        <a:lstStyle/>
        <a:p>
          <a:endParaRPr lang="en-GB"/>
        </a:p>
      </dgm:t>
    </dgm:pt>
    <dgm:pt modelId="{63D4E0A4-F10D-4EF5-AC70-D3DFE497CECB}" type="pres">
      <dgm:prSet presAssocID="{A462CF94-044E-4E3E-A2A3-403693B4113A}" presName="bullet5c" presStyleLbl="node1" presStyleIdx="2" presStyleCnt="5"/>
      <dgm:spPr/>
    </dgm:pt>
    <dgm:pt modelId="{DA131DE6-A25F-4A56-A98C-F6A0E085B222}" type="pres">
      <dgm:prSet presAssocID="{A462CF94-044E-4E3E-A2A3-403693B4113A}" presName="textBox5c" presStyleLbl="revTx" presStyleIdx="2" presStyleCnt="5">
        <dgm:presLayoutVars>
          <dgm:bulletEnabled val="1"/>
        </dgm:presLayoutVars>
      </dgm:prSet>
      <dgm:spPr/>
      <dgm:t>
        <a:bodyPr/>
        <a:lstStyle/>
        <a:p>
          <a:endParaRPr lang="en-GB"/>
        </a:p>
      </dgm:t>
    </dgm:pt>
    <dgm:pt modelId="{B7AE02DC-878C-4EA8-A7F0-5A2F22AC48BF}" type="pres">
      <dgm:prSet presAssocID="{0FBDEFBA-A243-4B08-B10B-45ADBC7653FB}" presName="bullet5d" presStyleLbl="node1" presStyleIdx="3" presStyleCnt="5"/>
      <dgm:spPr/>
    </dgm:pt>
    <dgm:pt modelId="{6F74C6BE-A477-4A55-AB52-5324937D91C5}" type="pres">
      <dgm:prSet presAssocID="{0FBDEFBA-A243-4B08-B10B-45ADBC7653FB}" presName="textBox5d" presStyleLbl="revTx" presStyleIdx="3" presStyleCnt="5">
        <dgm:presLayoutVars>
          <dgm:bulletEnabled val="1"/>
        </dgm:presLayoutVars>
      </dgm:prSet>
      <dgm:spPr/>
      <dgm:t>
        <a:bodyPr/>
        <a:lstStyle/>
        <a:p>
          <a:endParaRPr lang="en-GB"/>
        </a:p>
      </dgm:t>
    </dgm:pt>
    <dgm:pt modelId="{FCEDAAED-0F3A-4B01-81B0-7BE6A7A4D45B}" type="pres">
      <dgm:prSet presAssocID="{423A3864-45EB-4092-B9AC-786D5809C6A0}" presName="bullet5e" presStyleLbl="node1" presStyleIdx="4" presStyleCnt="5"/>
      <dgm:spPr/>
    </dgm:pt>
    <dgm:pt modelId="{BECE3514-2973-4EB1-9B81-B0AC9B95B457}" type="pres">
      <dgm:prSet presAssocID="{423A3864-45EB-4092-B9AC-786D5809C6A0}" presName="textBox5e" presStyleLbl="revTx" presStyleIdx="4" presStyleCnt="5">
        <dgm:presLayoutVars>
          <dgm:bulletEnabled val="1"/>
        </dgm:presLayoutVars>
      </dgm:prSet>
      <dgm:spPr/>
      <dgm:t>
        <a:bodyPr/>
        <a:lstStyle/>
        <a:p>
          <a:endParaRPr lang="en-GB"/>
        </a:p>
      </dgm:t>
    </dgm:pt>
  </dgm:ptLst>
  <dgm:cxnLst>
    <dgm:cxn modelId="{54324159-E3EC-4D70-9153-0FDA251E71EE}" srcId="{ACF029E7-6EE9-4406-980D-B38A59356963}" destId="{423A3864-45EB-4092-B9AC-786D5809C6A0}" srcOrd="4" destOrd="0" parTransId="{B8953FC2-C3AC-4486-9100-7785E5B5D911}" sibTransId="{411FC758-C7EC-438D-8402-AAD711067182}"/>
    <dgm:cxn modelId="{33E78437-E442-410F-B24C-4BC45966FDA1}" srcId="{ACF029E7-6EE9-4406-980D-B38A59356963}" destId="{9D7CB397-6710-4938-B92E-E0D43A99C657}" srcOrd="1" destOrd="0" parTransId="{CFA6B6BE-397E-45A1-9856-EA592C47C204}" sibTransId="{B92B6158-1C47-4118-9689-94C497EB93B2}"/>
    <dgm:cxn modelId="{E4A5E580-F624-4E02-A9D3-36B0BB54B015}" srcId="{ACF029E7-6EE9-4406-980D-B38A59356963}" destId="{0FBDEFBA-A243-4B08-B10B-45ADBC7653FB}" srcOrd="3" destOrd="0" parTransId="{E3FD3D73-943B-4C6D-99F5-DB09040300B4}" sibTransId="{0A2B86F9-F7E5-43D5-8EC8-F12713200D6C}"/>
    <dgm:cxn modelId="{BB7B1CAF-4EFA-4909-B0BF-41ACB56D30AD}" type="presOf" srcId="{98F9020D-6A23-4C9D-801A-F0365D2FBB30}" destId="{6CCAFB7B-DC12-4AC2-BD0B-28B4F649F10B}" srcOrd="0" destOrd="0" presId="urn:microsoft.com/office/officeart/2005/8/layout/arrow2"/>
    <dgm:cxn modelId="{2D510AF7-CC01-4AFE-B4B2-81B35B38C27E}" type="presOf" srcId="{0FBDEFBA-A243-4B08-B10B-45ADBC7653FB}" destId="{6F74C6BE-A477-4A55-AB52-5324937D91C5}" srcOrd="0" destOrd="0" presId="urn:microsoft.com/office/officeart/2005/8/layout/arrow2"/>
    <dgm:cxn modelId="{53A9955E-0566-432C-9398-CD68ECD4F30C}" type="presOf" srcId="{ACF029E7-6EE9-4406-980D-B38A59356963}" destId="{ECCAD7A5-7DAC-4C14-ACE7-5F8E79B4D7AB}" srcOrd="0" destOrd="0" presId="urn:microsoft.com/office/officeart/2005/8/layout/arrow2"/>
    <dgm:cxn modelId="{14E912E9-271E-4F9D-A98D-3775A570FB16}" srcId="{ACF029E7-6EE9-4406-980D-B38A59356963}" destId="{98F9020D-6A23-4C9D-801A-F0365D2FBB30}" srcOrd="0" destOrd="0" parTransId="{313FB640-D148-454C-8C92-92A5941E89BC}" sibTransId="{D2155DB9-C712-4D25-B194-8DE2A25176A2}"/>
    <dgm:cxn modelId="{537440DF-22BE-4BD5-A7FD-F334813E339F}" srcId="{ACF029E7-6EE9-4406-980D-B38A59356963}" destId="{A462CF94-044E-4E3E-A2A3-403693B4113A}" srcOrd="2" destOrd="0" parTransId="{7D0F89BC-ED42-498A-9A10-A613A33946D3}" sibTransId="{51FB0A77-602A-4A3A-AC1D-38F9F0D2D208}"/>
    <dgm:cxn modelId="{AB20F7D5-118F-4038-B2DD-9CCAC18D99A0}" type="presOf" srcId="{423A3864-45EB-4092-B9AC-786D5809C6A0}" destId="{BECE3514-2973-4EB1-9B81-B0AC9B95B457}" srcOrd="0" destOrd="0" presId="urn:microsoft.com/office/officeart/2005/8/layout/arrow2"/>
    <dgm:cxn modelId="{921B28B4-2D6C-4DC0-9E93-A014F2F352A1}" type="presOf" srcId="{9D7CB397-6710-4938-B92E-E0D43A99C657}" destId="{04265570-ECC8-4329-AE5F-B596BBBDCB7D}" srcOrd="0" destOrd="0" presId="urn:microsoft.com/office/officeart/2005/8/layout/arrow2"/>
    <dgm:cxn modelId="{4A59A961-11AD-45FF-BB2E-DA7053671927}" type="presOf" srcId="{A462CF94-044E-4E3E-A2A3-403693B4113A}" destId="{DA131DE6-A25F-4A56-A98C-F6A0E085B222}" srcOrd="0" destOrd="0" presId="urn:microsoft.com/office/officeart/2005/8/layout/arrow2"/>
    <dgm:cxn modelId="{2A9759A6-74C3-4EA3-AC72-2E0674D03639}" type="presParOf" srcId="{ECCAD7A5-7DAC-4C14-ACE7-5F8E79B4D7AB}" destId="{D47E0E22-0467-470E-98F9-40EFD5ED8035}" srcOrd="0" destOrd="0" presId="urn:microsoft.com/office/officeart/2005/8/layout/arrow2"/>
    <dgm:cxn modelId="{B12AD03D-E7C4-4314-B883-BDF63CA6053B}" type="presParOf" srcId="{ECCAD7A5-7DAC-4C14-ACE7-5F8E79B4D7AB}" destId="{293A3396-719D-4DA2-A2DE-2B7428D2AFF7}" srcOrd="1" destOrd="0" presId="urn:microsoft.com/office/officeart/2005/8/layout/arrow2"/>
    <dgm:cxn modelId="{FA331BB2-2355-42F8-B941-0D89D5453961}" type="presParOf" srcId="{293A3396-719D-4DA2-A2DE-2B7428D2AFF7}" destId="{4C1A9E82-F471-4B34-850D-BE6E463DAE6A}" srcOrd="0" destOrd="0" presId="urn:microsoft.com/office/officeart/2005/8/layout/arrow2"/>
    <dgm:cxn modelId="{E827F1D9-75FD-4A2F-ACD2-12796890BF85}" type="presParOf" srcId="{293A3396-719D-4DA2-A2DE-2B7428D2AFF7}" destId="{6CCAFB7B-DC12-4AC2-BD0B-28B4F649F10B}" srcOrd="1" destOrd="0" presId="urn:microsoft.com/office/officeart/2005/8/layout/arrow2"/>
    <dgm:cxn modelId="{F19E0676-295D-4223-8210-7EAB8ACB6AC2}" type="presParOf" srcId="{293A3396-719D-4DA2-A2DE-2B7428D2AFF7}" destId="{222C06CF-02BC-4850-95C9-A4DFB4C5ADAD}" srcOrd="2" destOrd="0" presId="urn:microsoft.com/office/officeart/2005/8/layout/arrow2"/>
    <dgm:cxn modelId="{E4E9683D-07FE-4380-9999-4C0E9884AA57}" type="presParOf" srcId="{293A3396-719D-4DA2-A2DE-2B7428D2AFF7}" destId="{04265570-ECC8-4329-AE5F-B596BBBDCB7D}" srcOrd="3" destOrd="0" presId="urn:microsoft.com/office/officeart/2005/8/layout/arrow2"/>
    <dgm:cxn modelId="{C736B27B-B8A5-4A93-A6B6-A374638A8746}" type="presParOf" srcId="{293A3396-719D-4DA2-A2DE-2B7428D2AFF7}" destId="{63D4E0A4-F10D-4EF5-AC70-D3DFE497CECB}" srcOrd="4" destOrd="0" presId="urn:microsoft.com/office/officeart/2005/8/layout/arrow2"/>
    <dgm:cxn modelId="{62284F00-F1D8-46F1-A3A2-1DE4C61B14A4}" type="presParOf" srcId="{293A3396-719D-4DA2-A2DE-2B7428D2AFF7}" destId="{DA131DE6-A25F-4A56-A98C-F6A0E085B222}" srcOrd="5" destOrd="0" presId="urn:microsoft.com/office/officeart/2005/8/layout/arrow2"/>
    <dgm:cxn modelId="{9F54CCE3-4DA5-4B09-8D97-12EDCD26E7A4}" type="presParOf" srcId="{293A3396-719D-4DA2-A2DE-2B7428D2AFF7}" destId="{B7AE02DC-878C-4EA8-A7F0-5A2F22AC48BF}" srcOrd="6" destOrd="0" presId="urn:microsoft.com/office/officeart/2005/8/layout/arrow2"/>
    <dgm:cxn modelId="{A9BB1B45-E2AB-4B62-AF94-36C144968B4C}" type="presParOf" srcId="{293A3396-719D-4DA2-A2DE-2B7428D2AFF7}" destId="{6F74C6BE-A477-4A55-AB52-5324937D91C5}" srcOrd="7" destOrd="0" presId="urn:microsoft.com/office/officeart/2005/8/layout/arrow2"/>
    <dgm:cxn modelId="{A5464D49-1D16-4C42-B576-2E6719CD5D15}" type="presParOf" srcId="{293A3396-719D-4DA2-A2DE-2B7428D2AFF7}" destId="{FCEDAAED-0F3A-4B01-81B0-7BE6A7A4D45B}" srcOrd="8" destOrd="0" presId="urn:microsoft.com/office/officeart/2005/8/layout/arrow2"/>
    <dgm:cxn modelId="{DA599201-B1EF-4061-8A49-D86EF08E8653}" type="presParOf" srcId="{293A3396-719D-4DA2-A2DE-2B7428D2AFF7}" destId="{BECE3514-2973-4EB1-9B81-B0AC9B95B457}"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3789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5EC7A9CE-B5D3-4830-AA57-DD8049CE9F26}" type="slidenum">
              <a:rPr lang="en-GB"/>
              <a:pPr>
                <a:defRPr/>
              </a:pPr>
              <a:t>‹#›</a:t>
            </a:fld>
            <a:endParaRPr lang="en-GB"/>
          </a:p>
        </p:txBody>
      </p:sp>
    </p:spTree>
    <p:extLst>
      <p:ext uri="{BB962C8B-B14F-4D97-AF65-F5344CB8AC3E}">
        <p14:creationId xmlns:p14="http://schemas.microsoft.com/office/powerpoint/2010/main" val="3536766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6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819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6870"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71"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36441B25-C4D1-47DB-817D-B9C4FC5392FB}" type="slidenum">
              <a:rPr lang="en-GB"/>
              <a:pPr>
                <a:defRPr/>
              </a:pPr>
              <a:t>‹#›</a:t>
            </a:fld>
            <a:endParaRPr lang="en-GB"/>
          </a:p>
        </p:txBody>
      </p:sp>
    </p:spTree>
    <p:extLst>
      <p:ext uri="{BB962C8B-B14F-4D97-AF65-F5344CB8AC3E}">
        <p14:creationId xmlns:p14="http://schemas.microsoft.com/office/powerpoint/2010/main" val="31299238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origins of the SDMX standard</a:t>
            </a:r>
            <a:r>
              <a:rPr lang="en-GB" baseline="0" dirty="0" smtClean="0"/>
              <a:t> go back to 2001, when the 7 sponsor organisations joined forces to develop more efficient processes for the exchange and sharing of data.</a:t>
            </a:r>
          </a:p>
          <a:p>
            <a:endParaRPr lang="en-GB" baseline="0" dirty="0" smtClean="0"/>
          </a:p>
          <a:p>
            <a:r>
              <a:rPr lang="en-GB" baseline="0" dirty="0" smtClean="0"/>
              <a:t>The first fruits of this work came in 2004, when the first version of the SDMX standard was published. This was quickly followed by a second release in 2005.</a:t>
            </a:r>
          </a:p>
          <a:p>
            <a:endParaRPr lang="en-GB" baseline="0" dirty="0" smtClean="0"/>
          </a:p>
          <a:p>
            <a:r>
              <a:rPr lang="en-GB" baseline="0" dirty="0" smtClean="0"/>
              <a:t>The period between 2005 and 2010 represents the adolescence phase of SDMX: the Sponsors started using the standard for data exchange with their constituencies. At the same time, the technical knowledge and infrastructure which would form the basis for later expansion started being developed.</a:t>
            </a:r>
          </a:p>
          <a:p>
            <a:endParaRPr lang="en-GB" baseline="0" dirty="0" smtClean="0"/>
          </a:p>
          <a:p>
            <a:r>
              <a:rPr lang="en-GB" baseline="0" dirty="0" smtClean="0"/>
              <a:t>2011 to 2016 was the growth phase of the standard: it started being used as the backbone for several high-level data sharing and data integration projects, most importantly of all in the area of national Accounts, Balance of Payments and Foreign Direct Investment.</a:t>
            </a:r>
          </a:p>
          <a:p>
            <a:endParaRPr lang="en-GB" baseline="0" dirty="0" smtClean="0"/>
          </a:p>
          <a:p>
            <a:r>
              <a:rPr lang="en-GB" baseline="0" dirty="0" smtClean="0"/>
              <a:t>What are the goals for the evolution of the standard until 2020?</a:t>
            </a:r>
            <a:endParaRPr lang="en-GB" dirty="0"/>
          </a:p>
        </p:txBody>
      </p:sp>
      <p:sp>
        <p:nvSpPr>
          <p:cNvPr id="4" name="Slide Number Placeholder 3"/>
          <p:cNvSpPr>
            <a:spLocks noGrp="1"/>
          </p:cNvSpPr>
          <p:nvPr>
            <p:ph type="sldNum" sz="quarter" idx="10"/>
          </p:nvPr>
        </p:nvSpPr>
        <p:spPr/>
        <p:txBody>
          <a:bodyPr/>
          <a:lstStyle/>
          <a:p>
            <a:fld id="{D7668DA1-EC78-4CC8-8F09-2CF43674C2B4}" type="slidenum">
              <a:rPr lang="en-GB" altLang="en-US" smtClean="0"/>
              <a:pPr/>
              <a:t>2</a:t>
            </a:fld>
            <a:endParaRPr lang="en-GB" altLang="en-US"/>
          </a:p>
        </p:txBody>
      </p:sp>
    </p:spTree>
    <p:extLst>
      <p:ext uri="{BB962C8B-B14F-4D97-AF65-F5344CB8AC3E}">
        <p14:creationId xmlns:p14="http://schemas.microsoft.com/office/powerpoint/2010/main" val="3143728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order to reach these outcomes, the SDMX Sponsors have committed to an action plan, the SDMX Roadmap 2020, which rests on four pillars:</a:t>
            </a:r>
          </a:p>
          <a:p>
            <a:endParaRPr lang="en-GB" baseline="0" dirty="0" smtClean="0"/>
          </a:p>
          <a:p>
            <a:pPr marL="171450" indent="-171450">
              <a:buFontTx/>
              <a:buChar char="-"/>
            </a:pPr>
            <a:r>
              <a:rPr lang="en-GB" baseline="0" dirty="0" smtClean="0"/>
              <a:t>Implementation: Extending the use of SDMX to additional statistical domains and to additional domains, through the encouragement of SDMX-based data sharing agreements. This also includes extending the use of the SDMX for the exchange of reference metadata, not just for data.</a:t>
            </a:r>
          </a:p>
          <a:p>
            <a:pPr marL="171450" indent="-171450">
              <a:buFontTx/>
              <a:buChar char="-"/>
            </a:pPr>
            <a:r>
              <a:rPr lang="en-GB" baseline="0" dirty="0" smtClean="0"/>
              <a:t>Simplification: SDMX is often perceived as complex. One of the key elements of the SDMX 2020 Roadmap is to make data consumption easier by increasing the number of SDMX-compatible formats, encouraging compatibility and seamless integration with other standards and developing supporting tools for the visualisation of SDMX data.</a:t>
            </a:r>
          </a:p>
          <a:p>
            <a:pPr marL="171450" indent="-171450">
              <a:buFontTx/>
              <a:buChar char="-"/>
            </a:pPr>
            <a:r>
              <a:rPr lang="en-GB" baseline="0" dirty="0" smtClean="0"/>
              <a:t>Modernisation: The standards themselves will need to keep up with evolving needs. The goal is to further incorporate data validation functionalities within the SDMX standard, as well as to further develop the IT infrastructure supporting SDMX to cater the needs of a growing and more diverse audience.</a:t>
            </a:r>
          </a:p>
          <a:p>
            <a:pPr marL="171450" indent="-171450">
              <a:buFontTx/>
              <a:buChar char="-"/>
            </a:pPr>
            <a:r>
              <a:rPr lang="en-GB" baseline="0" dirty="0" smtClean="0"/>
              <a:t>Communication: As the pool of SDMX users grows, so will the need for a more proactive approach to communication and capacity-building.</a:t>
            </a:r>
            <a:endParaRPr lang="en-GB" dirty="0"/>
          </a:p>
        </p:txBody>
      </p:sp>
      <p:sp>
        <p:nvSpPr>
          <p:cNvPr id="4" name="Slide Number Placeholder 3"/>
          <p:cNvSpPr>
            <a:spLocks noGrp="1"/>
          </p:cNvSpPr>
          <p:nvPr>
            <p:ph type="sldNum" sz="quarter" idx="10"/>
          </p:nvPr>
        </p:nvSpPr>
        <p:spPr/>
        <p:txBody>
          <a:bodyPr/>
          <a:lstStyle/>
          <a:p>
            <a:fld id="{D7668DA1-EC78-4CC8-8F09-2CF43674C2B4}" type="slidenum">
              <a:rPr lang="en-GB" altLang="en-US" smtClean="0"/>
              <a:pPr/>
              <a:t>4</a:t>
            </a:fld>
            <a:endParaRPr lang="en-GB" altLang="en-US"/>
          </a:p>
        </p:txBody>
      </p:sp>
    </p:spTree>
    <p:extLst>
      <p:ext uri="{BB962C8B-B14F-4D97-AF65-F5344CB8AC3E}">
        <p14:creationId xmlns:p14="http://schemas.microsoft.com/office/powerpoint/2010/main" val="208217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roadmap is jointly implemented and monitored by the seven Sponsors Organisations. Over 50 actions are currently foreseen</a:t>
            </a:r>
            <a:r>
              <a:rPr lang="en-GB" baseline="0" dirty="0" smtClean="0"/>
              <a:t> and being implemented as part of the SDMX Roadmap 2020.</a:t>
            </a:r>
            <a:endParaRPr lang="en-GB" dirty="0"/>
          </a:p>
        </p:txBody>
      </p:sp>
      <p:sp>
        <p:nvSpPr>
          <p:cNvPr id="4" name="Slide Number Placeholder 3"/>
          <p:cNvSpPr>
            <a:spLocks noGrp="1"/>
          </p:cNvSpPr>
          <p:nvPr>
            <p:ph type="sldNum" sz="quarter" idx="10"/>
          </p:nvPr>
        </p:nvSpPr>
        <p:spPr/>
        <p:txBody>
          <a:bodyPr/>
          <a:lstStyle/>
          <a:p>
            <a:fld id="{D7668DA1-EC78-4CC8-8F09-2CF43674C2B4}" type="slidenum">
              <a:rPr lang="en-GB" altLang="en-US" smtClean="0"/>
              <a:pPr/>
              <a:t>5</a:t>
            </a:fld>
            <a:endParaRPr lang="en-GB" altLang="en-US"/>
          </a:p>
        </p:txBody>
      </p:sp>
    </p:spTree>
    <p:extLst>
      <p:ext uri="{BB962C8B-B14F-4D97-AF65-F5344CB8AC3E}">
        <p14:creationId xmlns:p14="http://schemas.microsoft.com/office/powerpoint/2010/main" val="2133011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Through the implementation of the</a:t>
            </a:r>
            <a:r>
              <a:rPr lang="en-IE" baseline="0" dirty="0" smtClean="0"/>
              <a:t> SDMX 2020 roadmap, we were able to achieve several important results.</a:t>
            </a:r>
          </a:p>
          <a:p>
            <a:endParaRPr lang="en-IE" baseline="0" dirty="0" smtClean="0"/>
          </a:p>
          <a:p>
            <a:pPr marL="171450" indent="-171450">
              <a:buFontTx/>
              <a:buChar char="-"/>
            </a:pPr>
            <a:r>
              <a:rPr lang="en-IE" baseline="0" dirty="0" smtClean="0"/>
              <a:t>We now have global DSDs for a larger variety of domains. Price statistics was added to the existing set of DSDs for macro-economic statistics. With DSDs for Education and for Economic-Environmental accounts, we have had our first global DSDs outside of the macroeconomics domain.</a:t>
            </a:r>
          </a:p>
          <a:p>
            <a:pPr marL="171450" indent="-171450">
              <a:buFontTx/>
              <a:buChar char="-"/>
            </a:pPr>
            <a:r>
              <a:rPr lang="en-IE" baseline="0" dirty="0" smtClean="0"/>
              <a:t>New formats to express SDMX data, reflecting the latest trends in the data science and data visualisation communities.</a:t>
            </a:r>
          </a:p>
          <a:p>
            <a:pPr marL="171450" indent="-171450">
              <a:buFontTx/>
              <a:buChar char="-"/>
            </a:pPr>
            <a:r>
              <a:rPr lang="en-IE" baseline="0" dirty="0" smtClean="0"/>
              <a:t>A Validation and Transformation Language (VTL) was released. VTL will allow the encoding of validation rules for SDMX data, integrating an important aspect of data quality within the standard.</a:t>
            </a:r>
          </a:p>
          <a:p>
            <a:pPr marL="171450" indent="-171450">
              <a:buFontTx/>
              <a:buChar char="-"/>
            </a:pPr>
            <a:r>
              <a:rPr lang="en-IE" baseline="0" dirty="0" smtClean="0"/>
              <a:t>As the SDMX community has grown, the need for capacity building has increased. The Sponsors have thus renewed their commitment to capacity building and introduced new training formats and mew training material to reach an increasing number of people.</a:t>
            </a:r>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6</a:t>
            </a:fld>
            <a:endParaRPr lang="en-GB"/>
          </a:p>
        </p:txBody>
      </p:sp>
    </p:spTree>
    <p:extLst>
      <p:ext uri="{BB962C8B-B14F-4D97-AF65-F5344CB8AC3E}">
        <p14:creationId xmlns:p14="http://schemas.microsoft.com/office/powerpoint/2010/main" val="2441406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In the European Statistical System (ESS), SDMX</a:t>
            </a:r>
            <a:r>
              <a:rPr lang="en-IE" baseline="0" dirty="0" smtClean="0"/>
              <a:t> is well on its way to act as the backbone for data exchange, metadata exchange and data validation between EU Member States and Eurostat:</a:t>
            </a:r>
          </a:p>
          <a:p>
            <a:pPr marL="171450" indent="-171450">
              <a:buFontTx/>
              <a:buChar char="-"/>
            </a:pPr>
            <a:r>
              <a:rPr lang="en-IE" baseline="0" dirty="0" smtClean="0"/>
              <a:t>80% of the metadata and quality reports sent to Eurostat is SDMX-compliant</a:t>
            </a:r>
          </a:p>
          <a:p>
            <a:pPr marL="171450" indent="-171450">
              <a:buFontTx/>
              <a:buChar char="-"/>
            </a:pPr>
            <a:r>
              <a:rPr lang="en-IE" baseline="0" dirty="0" smtClean="0"/>
              <a:t>SDMX data exchange is now firmly entrenched in several key statistical domains (national Accounts, Balance of Payments, Short-Term Statistics, Labour Cost Index), and the list is growing!</a:t>
            </a:r>
          </a:p>
          <a:p>
            <a:pPr marL="171450" indent="-171450">
              <a:buFontTx/>
              <a:buChar char="-"/>
            </a:pPr>
            <a:r>
              <a:rPr lang="en-IE" baseline="0" dirty="0" smtClean="0"/>
              <a:t>SDMX is becoming the backbone of Eurostat’s architecture for the validation of data sent by Member States</a:t>
            </a:r>
          </a:p>
          <a:p>
            <a:pPr marL="171450" indent="-171450">
              <a:buFontTx/>
              <a:buChar char="-"/>
            </a:pPr>
            <a:endParaRPr lang="en-IE" baseline="0" dirty="0" smtClean="0"/>
          </a:p>
          <a:p>
            <a:pPr marL="0" indent="0">
              <a:buFontTx/>
              <a:buNone/>
            </a:pPr>
            <a:r>
              <a:rPr lang="en-IE" baseline="0" dirty="0" smtClean="0"/>
              <a:t>The close collaboration on standards within the European Statistical System has made it possible to advance at a good pace on the usage of SDMX.</a:t>
            </a:r>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7</a:t>
            </a:fld>
            <a:endParaRPr lang="en-GB"/>
          </a:p>
        </p:txBody>
      </p:sp>
    </p:spTree>
    <p:extLst>
      <p:ext uri="{BB962C8B-B14F-4D97-AF65-F5344CB8AC3E}">
        <p14:creationId xmlns:p14="http://schemas.microsoft.com/office/powerpoint/2010/main" val="492966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As the work on the implementation of the Roadmap progressed,</a:t>
            </a:r>
            <a:r>
              <a:rPr lang="en-IE" baseline="0" dirty="0" smtClean="0"/>
              <a:t> it became increasingly evident that the realisation of the ambitions of the 2020 roadmap requires some changes to the SDMX technical standards.</a:t>
            </a:r>
          </a:p>
          <a:p>
            <a:endParaRPr lang="en-IE" baseline="0" dirty="0" smtClean="0"/>
          </a:p>
          <a:p>
            <a:r>
              <a:rPr lang="en-IE" baseline="0" dirty="0" smtClean="0"/>
              <a:t>The SDMX Sponsors therefore launched a public consultation in June on the potential features of a new version of the standard. The results of the public consultation will be discussed during session 7.</a:t>
            </a:r>
          </a:p>
          <a:p>
            <a:endParaRPr lang="en-IE" baseline="0" dirty="0" smtClean="0"/>
          </a:p>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8</a:t>
            </a:fld>
            <a:endParaRPr lang="en-GB"/>
          </a:p>
        </p:txBody>
      </p:sp>
    </p:spTree>
    <p:extLst>
      <p:ext uri="{BB962C8B-B14F-4D97-AF65-F5344CB8AC3E}">
        <p14:creationId xmlns:p14="http://schemas.microsoft.com/office/powerpoint/2010/main" val="988028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2020</a:t>
            </a:r>
            <a:r>
              <a:rPr lang="en-IE" baseline="0" dirty="0" smtClean="0"/>
              <a:t> is right around the corner! The SDMX Sponsor need a new Vision for the coming years, and we need your input as well. One of the main ambitions of this conference is to discuss with you the general direction the standard should take, to understand your needs in the further development and implementation of SDMX, so that these can become the driving force behind our new strategic Vision.</a:t>
            </a:r>
          </a:p>
          <a:p>
            <a:endParaRPr lang="en-IE" baseline="0" dirty="0" smtClean="0"/>
          </a:p>
          <a:p>
            <a:r>
              <a:rPr lang="en-IE" baseline="0" dirty="0" smtClean="0"/>
              <a:t>This is why the conference is called “SDMX for you”: it is an opportunity for the community of users to assess the progress made so far and weigh in on the main challenges that lie ahead.</a:t>
            </a:r>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9</a:t>
            </a:fld>
            <a:endParaRPr lang="en-GB"/>
          </a:p>
        </p:txBody>
      </p:sp>
    </p:spTree>
    <p:extLst>
      <p:ext uri="{BB962C8B-B14F-4D97-AF65-F5344CB8AC3E}">
        <p14:creationId xmlns:p14="http://schemas.microsoft.com/office/powerpoint/2010/main" val="1881103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1125538"/>
            <a:ext cx="9144000" cy="5732462"/>
          </a:xfrm>
          <a:prstGeom prst="rect">
            <a:avLst/>
          </a:prstGeom>
          <a:solidFill>
            <a:srgbClr val="0F5494"/>
          </a:solidFill>
          <a:ln w="73025"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b="0">
              <a:solidFill>
                <a:schemeClr val="lt1"/>
              </a:solidFill>
              <a:latin typeface="+mn-lt"/>
            </a:endParaRPr>
          </a:p>
        </p:txBody>
      </p:sp>
      <p:pic>
        <p:nvPicPr>
          <p:cNvPr id="5" name="Picture 6" descr="LOGO CE-EN-quadri.eps"/>
          <p:cNvPicPr>
            <a:picLocks noChangeAspect="1"/>
          </p:cNvPicPr>
          <p:nvPr userDrawn="1"/>
        </p:nvPicPr>
        <p:blipFill>
          <a:blip r:embed="rId2" cstate="print"/>
          <a:srcRect/>
          <a:stretch>
            <a:fillRect/>
          </a:stretch>
        </p:blipFill>
        <p:spPr bwMode="auto">
          <a:xfrm>
            <a:off x="3906000" y="309600"/>
            <a:ext cx="1584325" cy="1100138"/>
          </a:xfrm>
          <a:prstGeom prst="rect">
            <a:avLst/>
          </a:prstGeom>
          <a:noFill/>
          <a:ln w="9525">
            <a:noFill/>
            <a:miter lim="800000"/>
            <a:headEnd/>
            <a:tailEnd/>
          </a:ln>
        </p:spPr>
      </p:pic>
      <p:sp>
        <p:nvSpPr>
          <p:cNvPr id="6" name="Rectangle 5"/>
          <p:cNvSpPr/>
          <p:nvPr userDrawn="1"/>
        </p:nvSpPr>
        <p:spPr>
          <a:xfrm>
            <a:off x="4230000" y="6669360"/>
            <a:ext cx="684213"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2" name="Title 1"/>
          <p:cNvSpPr>
            <a:spLocks noGrp="1"/>
          </p:cNvSpPr>
          <p:nvPr>
            <p:ph type="title" hasCustomPrompt="1"/>
          </p:nvPr>
        </p:nvSpPr>
        <p:spPr>
          <a:xfrm>
            <a:off x="4139952" y="1700808"/>
            <a:ext cx="4536504" cy="2016224"/>
          </a:xfrm>
        </p:spPr>
        <p:txBody>
          <a:bodyPr/>
          <a:lstStyle>
            <a:lvl1pPr indent="0">
              <a:defRPr sz="4800">
                <a:solidFill>
                  <a:srgbClr val="FFD624"/>
                </a:solidFill>
              </a:defRPr>
            </a:lvl1pPr>
          </a:lstStyle>
          <a:p>
            <a:r>
              <a:rPr lang="en-GB" dirty="0" smtClean="0"/>
              <a:t>Title</a:t>
            </a:r>
            <a:endParaRPr lang="en-GB" dirty="0"/>
          </a:p>
        </p:txBody>
      </p:sp>
      <p:sp>
        <p:nvSpPr>
          <p:cNvPr id="3" name="Content Placeholder 2"/>
          <p:cNvSpPr>
            <a:spLocks noGrp="1"/>
          </p:cNvSpPr>
          <p:nvPr>
            <p:ph idx="1" hasCustomPrompt="1"/>
          </p:nvPr>
        </p:nvSpPr>
        <p:spPr>
          <a:xfrm>
            <a:off x="467544" y="3933056"/>
            <a:ext cx="3744416" cy="1872208"/>
          </a:xfrm>
        </p:spPr>
        <p:txBody>
          <a:bodyPr/>
          <a:lstStyle>
            <a:lvl1pPr marL="0" indent="0">
              <a:buNone/>
              <a:defRPr sz="3000" b="1" i="0">
                <a:solidFill>
                  <a:schemeClr val="bg1"/>
                </a:solidFill>
              </a:defRPr>
            </a:lvl1pPr>
            <a:lvl3pPr marL="228600" indent="-228600" algn="l">
              <a:defRPr sz="3000" b="1">
                <a:solidFill>
                  <a:schemeClr val="bg1"/>
                </a:solidFill>
              </a:defRPr>
            </a:lvl3pPr>
          </a:lstStyle>
          <a:p>
            <a:pPr lvl="0"/>
            <a:r>
              <a:rPr lang="en-US" dirty="0" smtClean="0"/>
              <a:t>Subtitle</a:t>
            </a:r>
          </a:p>
        </p:txBody>
      </p:sp>
      <p:sp>
        <p:nvSpPr>
          <p:cNvPr id="7" name="Rectangle 4"/>
          <p:cNvSpPr>
            <a:spLocks noGrp="1" noChangeArrowheads="1"/>
          </p:cNvSpPr>
          <p:nvPr>
            <p:ph type="dt" sz="half" idx="10"/>
          </p:nvPr>
        </p:nvSpPr>
        <p:spPr/>
        <p:txBody>
          <a:bodyPr/>
          <a:lstStyle>
            <a:lvl1pPr>
              <a:defRPr dirty="0">
                <a:solidFill>
                  <a:schemeClr val="bg1"/>
                </a:solidFill>
              </a:defRPr>
            </a:lvl1pPr>
          </a:lstStyle>
          <a:p>
            <a:pPr>
              <a:defRPr/>
            </a:pPr>
            <a:endParaRPr lang="en-GB" dirty="0"/>
          </a:p>
        </p:txBody>
      </p:sp>
      <p:sp>
        <p:nvSpPr>
          <p:cNvPr id="8" name="Rectangle 5"/>
          <p:cNvSpPr>
            <a:spLocks noGrp="1" noChangeArrowheads="1"/>
          </p:cNvSpPr>
          <p:nvPr>
            <p:ph type="ftr" sz="quarter" idx="11"/>
          </p:nvPr>
        </p:nvSpPr>
        <p:spPr/>
        <p:txBody>
          <a:bodyPr/>
          <a:lstStyle>
            <a:lvl1pPr>
              <a:defRPr dirty="0">
                <a:solidFill>
                  <a:schemeClr val="bg1"/>
                </a:solidFill>
              </a:defRPr>
            </a:lvl1pPr>
          </a:lstStyle>
          <a:p>
            <a:pPr>
              <a:defRPr/>
            </a:pPr>
            <a:endParaRPr lang="en-GB" dirty="0"/>
          </a:p>
        </p:txBody>
      </p:sp>
      <p:sp>
        <p:nvSpPr>
          <p:cNvPr id="9" name="Rectangle 6"/>
          <p:cNvSpPr>
            <a:spLocks noGrp="1" noChangeArrowheads="1"/>
          </p:cNvSpPr>
          <p:nvPr>
            <p:ph type="sldNum" sz="quarter" idx="12"/>
          </p:nvPr>
        </p:nvSpPr>
        <p:spPr/>
        <p:txBody>
          <a:bodyPr/>
          <a:lstStyle>
            <a:lvl1pPr>
              <a:defRPr smtClean="0">
                <a:solidFill>
                  <a:schemeClr val="bg1"/>
                </a:solidFill>
              </a:defRPr>
            </a:lvl1pPr>
          </a:lstStyle>
          <a:p>
            <a:pPr>
              <a:defRPr/>
            </a:pPr>
            <a:fld id="{2BB59E6E-B967-488E-B209-8B7FA0D7AF99}"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2" name="Title 1"/>
          <p:cNvSpPr>
            <a:spLocks noGrp="1"/>
          </p:cNvSpPr>
          <p:nvPr>
            <p:ph type="title"/>
          </p:nvPr>
        </p:nvSpPr>
        <p:spPr>
          <a:xfrm>
            <a:off x="468313" y="980728"/>
            <a:ext cx="8229600" cy="936625"/>
          </a:xfrm>
        </p:spPr>
        <p:txBody>
          <a:bodyPr/>
          <a:lstStyle/>
          <a:p>
            <a:r>
              <a:rPr lang="en-US" smtClean="0"/>
              <a:t>Click to edit Master title style</a:t>
            </a:r>
            <a:endParaRPr lang="en-GB" dirty="0"/>
          </a:p>
        </p:txBody>
      </p:sp>
      <p:sp>
        <p:nvSpPr>
          <p:cNvPr id="5" name="Rectangle 4"/>
          <p:cNvSpPr>
            <a:spLocks noGrp="1" noChangeArrowheads="1"/>
          </p:cNvSpPr>
          <p:nvPr>
            <p:ph type="dt" sz="half" idx="10"/>
          </p:nvPr>
        </p:nvSpPr>
        <p:spPr>
          <a:xfrm>
            <a:off x="6577013" y="116632"/>
            <a:ext cx="2133600" cy="476250"/>
          </a:xfrm>
        </p:spPr>
        <p:txBody>
          <a:bodyPr/>
          <a:lstStyle>
            <a:lvl1pPr>
              <a:defRPr sz="1200"/>
            </a:lvl1pPr>
          </a:lstStyle>
          <a:p>
            <a:pPr>
              <a:defRPr/>
            </a:pPr>
            <a:endParaRPr lang="en-GB" dirty="0"/>
          </a:p>
        </p:txBody>
      </p:sp>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xfrm>
            <a:off x="467544" y="6297439"/>
            <a:ext cx="2133600" cy="476250"/>
          </a:xfrm>
        </p:spPr>
        <p:txBody>
          <a:bodyPr/>
          <a:lstStyle>
            <a:lvl1pPr algn="l">
              <a:defRPr/>
            </a:lvl1pPr>
          </a:lstStyle>
          <a:p>
            <a:pPr>
              <a:defRPr/>
            </a:pPr>
            <a:fld id="{37EC8A20-BA03-4FF7-8742-03D8AD4CA4F4}" type="slidenum">
              <a:rPr lang="en-GB" smtClean="0"/>
              <a:pPr>
                <a:defRPr/>
              </a:pPr>
              <a:t>‹#›</a:t>
            </a:fld>
            <a:endParaRPr lang="en-GB" dirty="0"/>
          </a:p>
        </p:txBody>
      </p:sp>
      <p:sp>
        <p:nvSpPr>
          <p:cNvPr id="9" name="Content Placeholder 2"/>
          <p:cNvSpPr>
            <a:spLocks noGrp="1"/>
          </p:cNvSpPr>
          <p:nvPr>
            <p:ph idx="1"/>
          </p:nvPr>
        </p:nvSpPr>
        <p:spPr>
          <a:xfrm>
            <a:off x="457200" y="2276872"/>
            <a:ext cx="8229600" cy="3633788"/>
          </a:xfrm>
        </p:spPr>
        <p:txBody>
          <a:bodyPr/>
          <a:lstStyle>
            <a:lvl1pPr marL="342900" indent="-342900">
              <a:buClr>
                <a:srgbClr val="0F5494"/>
              </a:buClr>
              <a:buFont typeface="Arial" pitchFamily="34" charset="0"/>
              <a:buChar char="•"/>
              <a:defRPr/>
            </a:lvl1pPr>
            <a:lvl2pPr>
              <a:buClr>
                <a:srgbClr val="0F5494"/>
              </a:buClr>
              <a:defRPr/>
            </a:lvl2pPr>
          </a:lstStyle>
          <a:p>
            <a:pPr lvl="0"/>
            <a:r>
              <a:rPr lang="en-US" smtClean="0"/>
              <a:t>Edit Master text styles</a:t>
            </a:r>
          </a:p>
          <a:p>
            <a:pPr lvl="1"/>
            <a:r>
              <a:rPr lang="en-US" smtClean="0"/>
              <a:t>Second level</a:t>
            </a:r>
          </a:p>
          <a:p>
            <a:pPr lvl="2"/>
            <a:r>
              <a:rPr lang="en-US" smtClean="0"/>
              <a:t>Third level</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5E88F9B-71EE-4D5C-B44E-012EF44E925A}"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2387600"/>
            <a:ext cx="4038600" cy="3633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387600"/>
            <a:ext cx="4038600" cy="3633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96CDD1B-50E0-44E8-82B7-F85F69F6D40C}"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30E8177A-0CE3-43B6-B11B-ED2E8AEAD8D3}"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BD855DDF-6655-40F2-8D9E-CA15739A7ECF}"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1DEBFC62-E3CF-4012-8A8B-ABF1C18EA022}"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788800BF-55FD-4017-8F82-94A8DE4F5750}"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4747253-C9BC-4251-8AE3-8910CE9253F2}"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DE98375-5C84-4176-84A5-B6A3E0825F02}"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1123950"/>
            <a:ext cx="2058988" cy="48974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123950"/>
            <a:ext cx="6029325" cy="48974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77C7773-6390-40B5-8F3A-46FD9E5B7090}"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23950"/>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Lorem ipsum</a:t>
            </a:r>
          </a:p>
        </p:txBody>
      </p:sp>
      <p:sp>
        <p:nvSpPr>
          <p:cNvPr id="1027" name="Rectangle 3"/>
          <p:cNvSpPr>
            <a:spLocks noGrp="1" noChangeArrowheads="1"/>
          </p:cNvSpPr>
          <p:nvPr>
            <p:ph type="body" idx="1"/>
          </p:nvPr>
        </p:nvSpPr>
        <p:spPr bwMode="auto">
          <a:xfrm>
            <a:off x="457200" y="2387600"/>
            <a:ext cx="8229600" cy="3633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dirty="0" smtClean="0"/>
              <a:t>Et dolor fragum</a:t>
            </a:r>
            <a:endParaRPr lang="en-GB" dirty="0" smtClean="0"/>
          </a:p>
          <a:p>
            <a:pPr lvl="1"/>
            <a:r>
              <a:rPr lang="en-GB" dirty="0" smtClean="0"/>
              <a:t>Et </a:t>
            </a:r>
            <a:r>
              <a:rPr lang="en-GB" dirty="0" err="1" smtClean="0"/>
              <a:t>dolor</a:t>
            </a:r>
            <a:r>
              <a:rPr lang="en-GB" dirty="0" smtClean="0"/>
              <a:t> </a:t>
            </a:r>
            <a:r>
              <a:rPr lang="en-GB" dirty="0" err="1" smtClean="0"/>
              <a:t>fragum</a:t>
            </a:r>
            <a:endParaRPr lang="en-GB" dirty="0" smtClean="0"/>
          </a:p>
          <a:p>
            <a:pPr lvl="2"/>
            <a:r>
              <a:rPr lang="en-GB" dirty="0" smtClean="0"/>
              <a:t>- Et </a:t>
            </a:r>
            <a:r>
              <a:rPr lang="en-GB" dirty="0" err="1" smtClean="0"/>
              <a:t>dolor</a:t>
            </a:r>
            <a:r>
              <a:rPr lang="en-GB" dirty="0" smtClean="0"/>
              <a:t> </a:t>
            </a:r>
            <a:r>
              <a:rPr lang="en-GB" dirty="0" err="1" smtClean="0"/>
              <a:t>fragum</a:t>
            </a:r>
            <a:endParaRPr lang="en-GB"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chemeClr val="tx1"/>
                </a:solidFill>
                <a:latin typeface="+mj-lt"/>
              </a:defRPr>
            </a:lvl1pPr>
          </a:lstStyle>
          <a:p>
            <a:pPr>
              <a:defRPr/>
            </a:pPr>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lang="en-GB" sz="1400" b="0" kern="1200" dirty="0">
                <a:solidFill>
                  <a:schemeClr val="tx1"/>
                </a:solidFill>
                <a:latin typeface="+mj-lt"/>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Arial" charset="0"/>
              </a:defRPr>
            </a:lvl1pPr>
          </a:lstStyle>
          <a:p>
            <a:pPr>
              <a:defRPr/>
            </a:pPr>
            <a:fld id="{9C8D21B7-B314-438C-91E9-7FF9087DC078}"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53" r:id="rId1"/>
    <p:sldLayoutId id="2147483752"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sldNum="0" hdr="0" ftr="0" dt="0"/>
  <p:txStyles>
    <p:titleStyle>
      <a:lvl1pPr marL="358775" indent="-358775" algn="l" rtl="0" eaLnBrk="1" fontAlgn="base" hangingPunct="1">
        <a:spcBef>
          <a:spcPct val="0"/>
        </a:spcBef>
        <a:spcAft>
          <a:spcPct val="0"/>
        </a:spcAft>
        <a:defRPr sz="3000" b="1">
          <a:solidFill>
            <a:srgbClr val="0F5494"/>
          </a:solidFill>
          <a:latin typeface="+mj-lt"/>
          <a:ea typeface="+mj-ea"/>
          <a:cs typeface="+mj-cs"/>
        </a:defRPr>
      </a:lvl1pPr>
      <a:lvl2pPr marL="358775" indent="-358775" algn="l" rtl="0" eaLnBrk="1" fontAlgn="base" hangingPunct="1">
        <a:spcBef>
          <a:spcPct val="0"/>
        </a:spcBef>
        <a:spcAft>
          <a:spcPct val="0"/>
        </a:spcAft>
        <a:defRPr sz="3000" b="1">
          <a:solidFill>
            <a:srgbClr val="0F5494"/>
          </a:solidFill>
          <a:latin typeface="Verdana" pitchFamily="34" charset="0"/>
        </a:defRPr>
      </a:lvl2pPr>
      <a:lvl3pPr marL="358775" indent="-358775" algn="l" rtl="0" eaLnBrk="1" fontAlgn="base" hangingPunct="1">
        <a:spcBef>
          <a:spcPct val="0"/>
        </a:spcBef>
        <a:spcAft>
          <a:spcPct val="0"/>
        </a:spcAft>
        <a:defRPr sz="3000" b="1">
          <a:solidFill>
            <a:srgbClr val="0F5494"/>
          </a:solidFill>
          <a:latin typeface="Verdana" pitchFamily="34" charset="0"/>
        </a:defRPr>
      </a:lvl3pPr>
      <a:lvl4pPr marL="358775" indent="-358775" algn="l" rtl="0" eaLnBrk="1" fontAlgn="base" hangingPunct="1">
        <a:spcBef>
          <a:spcPct val="0"/>
        </a:spcBef>
        <a:spcAft>
          <a:spcPct val="0"/>
        </a:spcAft>
        <a:defRPr sz="3000" b="1">
          <a:solidFill>
            <a:srgbClr val="0F5494"/>
          </a:solidFill>
          <a:latin typeface="Verdana" pitchFamily="34" charset="0"/>
        </a:defRPr>
      </a:lvl4pPr>
      <a:lvl5pPr marL="358775" indent="-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gif"/></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852936"/>
            <a:ext cx="8208912" cy="2016224"/>
          </a:xfrm>
        </p:spPr>
        <p:txBody>
          <a:bodyPr/>
          <a:lstStyle/>
          <a:p>
            <a:r>
              <a:rPr lang="en-GB" sz="2800" dirty="0"/>
              <a:t>SDMX Roadmap 2020:</a:t>
            </a:r>
            <a:br>
              <a:rPr lang="en-GB" sz="2800" dirty="0"/>
            </a:br>
            <a:r>
              <a:rPr lang="en-GB" sz="2800" dirty="0"/>
              <a:t>Achievements, status and future outlook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32279834"/>
              </p:ext>
            </p:extLst>
          </p:nvPr>
        </p:nvGraphicFramePr>
        <p:xfrm>
          <a:off x="467544" y="620688"/>
          <a:ext cx="8136904"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2149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target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mage result for target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011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1554164"/>
            <a:ext cx="3972545" cy="2382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6" name="TextBox 5"/>
          <p:cNvSpPr txBox="1"/>
          <p:nvPr/>
        </p:nvSpPr>
        <p:spPr>
          <a:xfrm>
            <a:off x="1024136" y="2483650"/>
            <a:ext cx="2299072" cy="523220"/>
          </a:xfrm>
          <a:prstGeom prst="rect">
            <a:avLst/>
          </a:prstGeom>
          <a:solidFill>
            <a:schemeClr val="bg1"/>
          </a:solidFill>
        </p:spPr>
        <p:txBody>
          <a:bodyPr wrap="square" rtlCol="0">
            <a:spAutoFit/>
          </a:bodyPr>
          <a:lstStyle/>
          <a:p>
            <a:pPr algn="ctr"/>
            <a:r>
              <a:rPr lang="en-GB" sz="2800" b="1" dirty="0" smtClean="0">
                <a:solidFill>
                  <a:srgbClr val="FF0000"/>
                </a:solidFill>
                <a:latin typeface="Bookman Old Style" panose="02050604050505020204" pitchFamily="18" charset="0"/>
              </a:rPr>
              <a:t>2020</a:t>
            </a:r>
            <a:endParaRPr lang="en-GB" sz="2800" b="1" dirty="0">
              <a:solidFill>
                <a:srgbClr val="FF0000"/>
              </a:solidFill>
              <a:latin typeface="Bookman Old Style" panose="02050604050505020204" pitchFamily="18" charset="0"/>
            </a:endParaRPr>
          </a:p>
        </p:txBody>
      </p:sp>
      <p:sp>
        <p:nvSpPr>
          <p:cNvPr id="10" name="Title 1"/>
          <p:cNvSpPr>
            <a:spLocks noGrp="1"/>
          </p:cNvSpPr>
          <p:nvPr>
            <p:ph type="title"/>
          </p:nvPr>
        </p:nvSpPr>
        <p:spPr>
          <a:xfrm>
            <a:off x="449423" y="293247"/>
            <a:ext cx="8229600" cy="936625"/>
          </a:xfrm>
        </p:spPr>
        <p:txBody>
          <a:bodyPr/>
          <a:lstStyle/>
          <a:p>
            <a:pPr algn="ctr"/>
            <a:r>
              <a:rPr lang="en-GB" sz="2400" dirty="0" smtClean="0"/>
              <a:t>Target outcomes</a:t>
            </a:r>
            <a:endParaRPr lang="en-GB" sz="2400" dirty="0"/>
          </a:p>
        </p:txBody>
      </p:sp>
      <p:sp>
        <p:nvSpPr>
          <p:cNvPr id="11" name="Content Placeholder 2"/>
          <p:cNvSpPr>
            <a:spLocks noGrp="1"/>
          </p:cNvSpPr>
          <p:nvPr>
            <p:ph idx="1"/>
          </p:nvPr>
        </p:nvSpPr>
        <p:spPr>
          <a:xfrm>
            <a:off x="4355976" y="1919016"/>
            <a:ext cx="4608512" cy="1872729"/>
          </a:xfrm>
        </p:spPr>
        <p:txBody>
          <a:bodyPr/>
          <a:lstStyle/>
          <a:p>
            <a:pPr algn="just">
              <a:buClr>
                <a:srgbClr val="7030A0"/>
              </a:buClr>
              <a:buFont typeface="Wingdings" panose="05000000000000000000" pitchFamily="2" charset="2"/>
              <a:buChar char="ü"/>
            </a:pPr>
            <a:r>
              <a:rPr lang="en-GB" sz="2000" i="0" dirty="0" smtClean="0"/>
              <a:t>SDMX is the foundation of a more integrated global statistical system: more open, more timely, more comparable and more accessible data for all.</a:t>
            </a:r>
          </a:p>
        </p:txBody>
      </p:sp>
      <p:sp>
        <p:nvSpPr>
          <p:cNvPr id="12" name="Content Placeholder 2"/>
          <p:cNvSpPr txBox="1">
            <a:spLocks/>
          </p:cNvSpPr>
          <p:nvPr/>
        </p:nvSpPr>
        <p:spPr bwMode="auto">
          <a:xfrm>
            <a:off x="307974" y="4079256"/>
            <a:ext cx="8512498" cy="1872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lgn="just">
              <a:buClr>
                <a:srgbClr val="7030A0"/>
              </a:buClr>
              <a:buFont typeface="Wingdings" panose="05000000000000000000" pitchFamily="2" charset="2"/>
              <a:buChar char="ü"/>
            </a:pPr>
            <a:r>
              <a:rPr lang="en-GB" sz="2000" b="0" i="0" kern="0" dirty="0" smtClean="0"/>
              <a:t>SDMX is well connected in the evolving web of data standards, enabling seamless integration between standards</a:t>
            </a:r>
            <a:endParaRPr lang="en-GB" sz="2000" b="0" i="0" kern="0" dirty="0"/>
          </a:p>
          <a:p>
            <a:pPr algn="just">
              <a:buClr>
                <a:srgbClr val="7030A0"/>
              </a:buClr>
              <a:buFont typeface="Wingdings" panose="05000000000000000000" pitchFamily="2" charset="2"/>
              <a:buChar char="ü"/>
            </a:pPr>
            <a:endParaRPr lang="en-GB" sz="2000" b="0" i="0" kern="0" dirty="0" smtClean="0"/>
          </a:p>
          <a:p>
            <a:pPr algn="just">
              <a:buClr>
                <a:srgbClr val="7030A0"/>
              </a:buClr>
              <a:buFont typeface="Wingdings" panose="05000000000000000000" pitchFamily="2" charset="2"/>
              <a:buChar char="ü"/>
            </a:pPr>
            <a:r>
              <a:rPr lang="en-GB" sz="2000" b="0" i="0" kern="0" dirty="0" smtClean="0"/>
              <a:t>SDMX expands to reach and involve new communities beyond Official statistics: private sector partners, end users of data</a:t>
            </a:r>
            <a:endParaRPr lang="en-GB" sz="2000" b="0" i="0" kern="0" dirty="0"/>
          </a:p>
        </p:txBody>
      </p:sp>
    </p:spTree>
    <p:extLst>
      <p:ext uri="{BB962C8B-B14F-4D97-AF65-F5344CB8AC3E}">
        <p14:creationId xmlns:p14="http://schemas.microsoft.com/office/powerpoint/2010/main" val="2320870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003" y="2147750"/>
            <a:ext cx="1584176" cy="2876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5643" y="2147750"/>
            <a:ext cx="1584176" cy="2876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6203" y="2147750"/>
            <a:ext cx="1584176" cy="2876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8451" y="2147750"/>
            <a:ext cx="1584176" cy="2876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4" name="TextBox 3"/>
          <p:cNvSpPr txBox="1"/>
          <p:nvPr/>
        </p:nvSpPr>
        <p:spPr>
          <a:xfrm>
            <a:off x="344975" y="5253842"/>
            <a:ext cx="2088232" cy="338554"/>
          </a:xfrm>
          <a:prstGeom prst="rect">
            <a:avLst/>
          </a:prstGeom>
          <a:noFill/>
        </p:spPr>
        <p:txBody>
          <a:bodyPr wrap="square" rtlCol="0">
            <a:spAutoFit/>
          </a:bodyPr>
          <a:lstStyle/>
          <a:p>
            <a:pPr algn="ctr"/>
            <a:r>
              <a:rPr lang="en-GB" sz="1600" b="1" dirty="0" smtClean="0">
                <a:solidFill>
                  <a:schemeClr val="accent5">
                    <a:lumMod val="25000"/>
                  </a:schemeClr>
                </a:solidFill>
              </a:rPr>
              <a:t>Implementation</a:t>
            </a:r>
            <a:endParaRPr lang="en-GB" sz="1600" b="1" dirty="0">
              <a:solidFill>
                <a:schemeClr val="accent5">
                  <a:lumMod val="25000"/>
                </a:schemeClr>
              </a:solidFill>
            </a:endParaRPr>
          </a:p>
        </p:txBody>
      </p:sp>
      <p:sp>
        <p:nvSpPr>
          <p:cNvPr id="12" name="TextBox 11"/>
          <p:cNvSpPr txBox="1"/>
          <p:nvPr/>
        </p:nvSpPr>
        <p:spPr>
          <a:xfrm>
            <a:off x="2295603" y="5270410"/>
            <a:ext cx="2304256" cy="338554"/>
          </a:xfrm>
          <a:prstGeom prst="rect">
            <a:avLst/>
          </a:prstGeom>
          <a:noFill/>
        </p:spPr>
        <p:txBody>
          <a:bodyPr wrap="square" rtlCol="0">
            <a:spAutoFit/>
          </a:bodyPr>
          <a:lstStyle/>
          <a:p>
            <a:pPr algn="ctr"/>
            <a:r>
              <a:rPr lang="en-GB" sz="1600" b="1" dirty="0" smtClean="0">
                <a:solidFill>
                  <a:schemeClr val="accent5">
                    <a:lumMod val="25000"/>
                  </a:schemeClr>
                </a:solidFill>
              </a:rPr>
              <a:t>Simplification</a:t>
            </a:r>
            <a:endParaRPr lang="en-GB" sz="1600" b="1" dirty="0">
              <a:solidFill>
                <a:schemeClr val="accent5">
                  <a:lumMod val="25000"/>
                </a:schemeClr>
              </a:solidFill>
            </a:endParaRPr>
          </a:p>
        </p:txBody>
      </p:sp>
      <p:sp>
        <p:nvSpPr>
          <p:cNvPr id="13" name="TextBox 12"/>
          <p:cNvSpPr txBox="1"/>
          <p:nvPr/>
        </p:nvSpPr>
        <p:spPr>
          <a:xfrm>
            <a:off x="4596163" y="5237070"/>
            <a:ext cx="2304256" cy="338554"/>
          </a:xfrm>
          <a:prstGeom prst="rect">
            <a:avLst/>
          </a:prstGeom>
          <a:noFill/>
        </p:spPr>
        <p:txBody>
          <a:bodyPr wrap="square" rtlCol="0">
            <a:spAutoFit/>
          </a:bodyPr>
          <a:lstStyle/>
          <a:p>
            <a:pPr algn="ctr"/>
            <a:r>
              <a:rPr lang="en-GB" sz="1600" b="1" dirty="0" smtClean="0">
                <a:solidFill>
                  <a:schemeClr val="accent5">
                    <a:lumMod val="25000"/>
                  </a:schemeClr>
                </a:solidFill>
              </a:rPr>
              <a:t>Modernisation</a:t>
            </a:r>
            <a:endParaRPr lang="en-GB" sz="1600" b="1" dirty="0">
              <a:solidFill>
                <a:schemeClr val="accent5">
                  <a:lumMod val="25000"/>
                </a:schemeClr>
              </a:solidFill>
            </a:endParaRPr>
          </a:p>
        </p:txBody>
      </p:sp>
      <p:sp>
        <p:nvSpPr>
          <p:cNvPr id="14" name="TextBox 13"/>
          <p:cNvSpPr txBox="1"/>
          <p:nvPr/>
        </p:nvSpPr>
        <p:spPr>
          <a:xfrm>
            <a:off x="6828411" y="5242974"/>
            <a:ext cx="2304256" cy="338554"/>
          </a:xfrm>
          <a:prstGeom prst="rect">
            <a:avLst/>
          </a:prstGeom>
          <a:noFill/>
        </p:spPr>
        <p:txBody>
          <a:bodyPr wrap="square" rtlCol="0">
            <a:spAutoFit/>
          </a:bodyPr>
          <a:lstStyle/>
          <a:p>
            <a:pPr algn="ctr"/>
            <a:r>
              <a:rPr lang="en-GB" sz="1600" b="1" dirty="0" smtClean="0">
                <a:solidFill>
                  <a:schemeClr val="accent5">
                    <a:lumMod val="25000"/>
                  </a:schemeClr>
                </a:solidFill>
              </a:rPr>
              <a:t>Communication</a:t>
            </a:r>
            <a:endParaRPr lang="en-GB" sz="1600" b="1" dirty="0">
              <a:solidFill>
                <a:schemeClr val="accent5">
                  <a:lumMod val="25000"/>
                </a:schemeClr>
              </a:solidFill>
            </a:endParaRPr>
          </a:p>
        </p:txBody>
      </p:sp>
      <p:sp>
        <p:nvSpPr>
          <p:cNvPr id="5" name="Isosceles Triangle 4"/>
          <p:cNvSpPr/>
          <p:nvPr/>
        </p:nvSpPr>
        <p:spPr bwMode="auto">
          <a:xfrm>
            <a:off x="653725" y="692696"/>
            <a:ext cx="7884876" cy="1296144"/>
          </a:xfrm>
          <a:prstGeom prst="triangle">
            <a:avLst>
              <a:gd name="adj" fmla="val 49839"/>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accent5">
                    <a:lumMod val="25000"/>
                  </a:schemeClr>
                </a:solidFill>
                <a:effectLst/>
                <a:latin typeface="Verdana" pitchFamily="34" charset="0"/>
              </a:rPr>
              <a:t>SDMX Roadmap 2020</a:t>
            </a:r>
          </a:p>
        </p:txBody>
      </p:sp>
    </p:spTree>
    <p:extLst>
      <p:ext uri="{BB962C8B-B14F-4D97-AF65-F5344CB8AC3E}">
        <p14:creationId xmlns:p14="http://schemas.microsoft.com/office/powerpoint/2010/main" val="37540992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548680"/>
            <a:ext cx="366395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
          <p:cNvGrpSpPr>
            <a:grpSpLocks/>
          </p:cNvGrpSpPr>
          <p:nvPr/>
        </p:nvGrpSpPr>
        <p:grpSpPr bwMode="auto">
          <a:xfrm>
            <a:off x="259129" y="1633207"/>
            <a:ext cx="8544982" cy="4171909"/>
            <a:chOff x="250824" y="2281218"/>
            <a:chExt cx="8545185" cy="4172267"/>
          </a:xfrm>
        </p:grpSpPr>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2734" y="2281218"/>
              <a:ext cx="1809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r="68889" b="6410"/>
            <a:stretch>
              <a:fillRect/>
            </a:stretch>
          </p:blipFill>
          <p:spPr bwMode="auto">
            <a:xfrm>
              <a:off x="555402" y="2344718"/>
              <a:ext cx="23145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22734" y="3556014"/>
              <a:ext cx="20732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4" y="3649488"/>
              <a:ext cx="2366963"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11"/>
            <p:cNvGrpSpPr>
              <a:grpSpLocks/>
            </p:cNvGrpSpPr>
            <p:nvPr/>
          </p:nvGrpSpPr>
          <p:grpSpPr bwMode="auto">
            <a:xfrm>
              <a:off x="5507862" y="4939010"/>
              <a:ext cx="1279526" cy="1514475"/>
              <a:chOff x="4422" y="1841"/>
              <a:chExt cx="806" cy="954"/>
            </a:xfrm>
          </p:grpSpPr>
          <p:pic>
            <p:nvPicPr>
              <p:cNvPr id="1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2" y="1841"/>
                <a:ext cx="806" cy="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0"/>
              <p:cNvSpPr txBox="1">
                <a:spLocks noChangeArrowheads="1"/>
              </p:cNvSpPr>
              <p:nvPr/>
            </p:nvSpPr>
            <p:spPr bwMode="auto">
              <a:xfrm>
                <a:off x="4422" y="2583"/>
                <a:ext cx="7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r>
                  <a:rPr lang="en-GB" altLang="en-US" sz="1600" dirty="0">
                    <a:solidFill>
                      <a:schemeClr val="tx1"/>
                    </a:solidFill>
                    <a:latin typeface="Arial" charset="0"/>
                    <a:ea typeface="ＭＳ Ｐゴシック" pitchFamily="34" charset="-128"/>
                  </a:rPr>
                  <a:t>World Bank</a:t>
                </a:r>
              </a:p>
            </p:txBody>
          </p:sp>
        </p:grpSp>
        <p:grpSp>
          <p:nvGrpSpPr>
            <p:cNvPr id="11" name="Group 14"/>
            <p:cNvGrpSpPr>
              <a:grpSpLocks/>
            </p:cNvGrpSpPr>
            <p:nvPr/>
          </p:nvGrpSpPr>
          <p:grpSpPr bwMode="auto">
            <a:xfrm>
              <a:off x="1984451" y="4909418"/>
              <a:ext cx="1195387" cy="1422400"/>
              <a:chOff x="98" y="1732"/>
              <a:chExt cx="753" cy="896"/>
            </a:xfrm>
          </p:grpSpPr>
          <p:pic>
            <p:nvPicPr>
              <p:cNvPr id="13"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 y="1732"/>
                <a:ext cx="750" cy="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3"/>
              <p:cNvSpPr txBox="1">
                <a:spLocks noChangeArrowheads="1"/>
              </p:cNvSpPr>
              <p:nvPr/>
            </p:nvSpPr>
            <p:spPr bwMode="auto">
              <a:xfrm>
                <a:off x="98" y="2357"/>
                <a:ext cx="753" cy="271"/>
              </a:xfrm>
              <a:prstGeom prst="rect">
                <a:avLst/>
              </a:prstGeom>
              <a:solidFill>
                <a:srgbClr val="91E3FD"/>
              </a:solidFill>
              <a:ln w="9525">
                <a:noFill/>
                <a:miter lim="800000"/>
                <a:headEnd/>
                <a:tailEnd/>
              </a:ln>
              <a:effectLst/>
            </p:spPr>
            <p:txBody>
              <a:bodyPr>
                <a:spAutoFit/>
              </a:bodyPr>
              <a:lstStyle/>
              <a:p>
                <a:pPr algn="ctr">
                  <a:defRPr/>
                </a:pPr>
                <a:r>
                  <a:rPr lang="en-GB" sz="2200" dirty="0">
                    <a:solidFill>
                      <a:schemeClr val="bg1"/>
                    </a:solidFill>
                    <a:effectLst>
                      <a:outerShdw blurRad="38100" dist="38100" dir="2700000" algn="tl">
                        <a:srgbClr val="000000"/>
                      </a:outerShdw>
                    </a:effectLst>
                    <a:latin typeface="Arial Black" pitchFamily="34" charset="0"/>
                  </a:rPr>
                  <a:t>UNSD</a:t>
                </a:r>
              </a:p>
            </p:txBody>
          </p:sp>
        </p:grpSp>
      </p:grpSp>
      <p:sp>
        <p:nvSpPr>
          <p:cNvPr id="18" name="Circular Arrow 17"/>
          <p:cNvSpPr/>
          <p:nvPr/>
        </p:nvSpPr>
        <p:spPr bwMode="auto">
          <a:xfrm>
            <a:off x="4436289" y="1088777"/>
            <a:ext cx="978408" cy="978408"/>
          </a:xfrm>
          <a:prstGeom prst="circular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pic>
        <p:nvPicPr>
          <p:cNvPr id="24"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0800000">
            <a:off x="4094712" y="4139646"/>
            <a:ext cx="1112182" cy="42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5400000">
            <a:off x="5549771" y="2785053"/>
            <a:ext cx="1112182" cy="42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68650" y="1484858"/>
            <a:ext cx="1112182" cy="42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6200000">
            <a:off x="2679928" y="2806464"/>
            <a:ext cx="1112182" cy="423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3860225" y="2462216"/>
            <a:ext cx="1655817" cy="1015663"/>
          </a:xfrm>
          <a:prstGeom prst="rect">
            <a:avLst/>
          </a:prstGeom>
          <a:noFill/>
        </p:spPr>
        <p:txBody>
          <a:bodyPr wrap="square" rtlCol="0">
            <a:spAutoFit/>
          </a:bodyPr>
          <a:lstStyle/>
          <a:p>
            <a:pPr algn="ctr"/>
            <a:r>
              <a:rPr lang="en-GB" sz="2000" b="1" dirty="0" smtClean="0">
                <a:solidFill>
                  <a:srgbClr val="FF0000"/>
                </a:solidFill>
              </a:rPr>
              <a:t>54 joint actions foreseen</a:t>
            </a:r>
            <a:endParaRPr lang="en-GB" sz="2000" b="1" dirty="0">
              <a:solidFill>
                <a:srgbClr val="FF0000"/>
              </a:solidFill>
            </a:endParaRPr>
          </a:p>
        </p:txBody>
      </p:sp>
    </p:spTree>
    <p:extLst>
      <p:ext uri="{BB962C8B-B14F-4D97-AF65-F5344CB8AC3E}">
        <p14:creationId xmlns:p14="http://schemas.microsoft.com/office/powerpoint/2010/main" val="113795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 y="116632"/>
            <a:ext cx="8229600" cy="720080"/>
          </a:xfrm>
        </p:spPr>
        <p:txBody>
          <a:bodyPr/>
          <a:lstStyle/>
          <a:p>
            <a:pPr algn="ctr"/>
            <a:r>
              <a:rPr lang="en-GB" sz="2400" dirty="0" smtClean="0"/>
              <a:t>Achievements</a:t>
            </a:r>
            <a:endParaRPr lang="en-GB" sz="2400" dirty="0"/>
          </a:p>
        </p:txBody>
      </p:sp>
      <p:cxnSp>
        <p:nvCxnSpPr>
          <p:cNvPr id="5" name="Straight Connector 4"/>
          <p:cNvCxnSpPr/>
          <p:nvPr/>
        </p:nvCxnSpPr>
        <p:spPr bwMode="auto">
          <a:xfrm>
            <a:off x="4644008" y="980728"/>
            <a:ext cx="72008" cy="5544616"/>
          </a:xfrm>
          <a:prstGeom prst="line">
            <a:avLst/>
          </a:prstGeom>
          <a:noFill/>
          <a:ln w="9525" cap="flat" cmpd="sng" algn="ctr">
            <a:solidFill>
              <a:schemeClr val="tx2"/>
            </a:solidFill>
            <a:prstDash val="solid"/>
            <a:round/>
            <a:headEnd type="none" w="med" len="med"/>
            <a:tailEnd type="none" w="med" len="med"/>
          </a:ln>
          <a:effectLst/>
        </p:spPr>
      </p:cxnSp>
      <p:cxnSp>
        <p:nvCxnSpPr>
          <p:cNvPr id="9" name="Straight Connector 8"/>
          <p:cNvCxnSpPr/>
          <p:nvPr/>
        </p:nvCxnSpPr>
        <p:spPr bwMode="auto">
          <a:xfrm>
            <a:off x="395536" y="3573016"/>
            <a:ext cx="8147248" cy="0"/>
          </a:xfrm>
          <a:prstGeom prst="line">
            <a:avLst/>
          </a:prstGeom>
          <a:noFill/>
          <a:ln w="9525" cap="flat" cmpd="sng" algn="ctr">
            <a:solidFill>
              <a:schemeClr val="tx2"/>
            </a:solidFill>
            <a:prstDash val="solid"/>
            <a:round/>
            <a:headEnd type="none" w="med" len="med"/>
            <a:tailEnd type="none" w="med" len="med"/>
          </a:ln>
          <a:effectLst/>
        </p:spPr>
      </p:cxnSp>
      <p:sp>
        <p:nvSpPr>
          <p:cNvPr id="13" name="TextBox 12"/>
          <p:cNvSpPr txBox="1"/>
          <p:nvPr/>
        </p:nvSpPr>
        <p:spPr>
          <a:xfrm>
            <a:off x="1151620" y="1026893"/>
            <a:ext cx="2736304" cy="523220"/>
          </a:xfrm>
          <a:prstGeom prst="rect">
            <a:avLst/>
          </a:prstGeom>
          <a:noFill/>
        </p:spPr>
        <p:txBody>
          <a:bodyPr wrap="square" rtlCol="0">
            <a:spAutoFit/>
          </a:bodyPr>
          <a:lstStyle/>
          <a:p>
            <a:r>
              <a:rPr lang="en-GB" sz="1400" b="0" dirty="0" smtClean="0">
                <a:solidFill>
                  <a:srgbClr val="0F5494"/>
                </a:solidFill>
              </a:rPr>
              <a:t>Strengthening the implementation of SDMX</a:t>
            </a:r>
          </a:p>
        </p:txBody>
      </p:sp>
      <p:sp>
        <p:nvSpPr>
          <p:cNvPr id="14" name="TextBox 13"/>
          <p:cNvSpPr txBox="1"/>
          <p:nvPr/>
        </p:nvSpPr>
        <p:spPr>
          <a:xfrm>
            <a:off x="5887852" y="1134615"/>
            <a:ext cx="2736304" cy="307777"/>
          </a:xfrm>
          <a:prstGeom prst="rect">
            <a:avLst/>
          </a:prstGeom>
          <a:noFill/>
        </p:spPr>
        <p:txBody>
          <a:bodyPr wrap="square" rtlCol="0">
            <a:spAutoFit/>
          </a:bodyPr>
          <a:lstStyle/>
          <a:p>
            <a:r>
              <a:rPr lang="en-GB" sz="1400" b="0" dirty="0" smtClean="0">
                <a:solidFill>
                  <a:srgbClr val="0F5494"/>
                </a:solidFill>
              </a:rPr>
              <a:t>Making data usage easier</a:t>
            </a:r>
          </a:p>
        </p:txBody>
      </p:sp>
      <p:sp>
        <p:nvSpPr>
          <p:cNvPr id="15" name="TextBox 14"/>
          <p:cNvSpPr txBox="1"/>
          <p:nvPr/>
        </p:nvSpPr>
        <p:spPr>
          <a:xfrm>
            <a:off x="1174607" y="3797323"/>
            <a:ext cx="3334572" cy="523220"/>
          </a:xfrm>
          <a:prstGeom prst="rect">
            <a:avLst/>
          </a:prstGeom>
          <a:noFill/>
        </p:spPr>
        <p:txBody>
          <a:bodyPr wrap="square" rtlCol="0">
            <a:spAutoFit/>
          </a:bodyPr>
          <a:lstStyle/>
          <a:p>
            <a:r>
              <a:rPr lang="en-GB" sz="1400" b="0" dirty="0" smtClean="0">
                <a:solidFill>
                  <a:srgbClr val="0F5494"/>
                </a:solidFill>
              </a:rPr>
              <a:t>Modernising statistical processes and improving standards</a:t>
            </a:r>
          </a:p>
        </p:txBody>
      </p:sp>
      <p:sp>
        <p:nvSpPr>
          <p:cNvPr id="16" name="TextBox 15"/>
          <p:cNvSpPr txBox="1"/>
          <p:nvPr/>
        </p:nvSpPr>
        <p:spPr>
          <a:xfrm>
            <a:off x="5957210" y="3778002"/>
            <a:ext cx="2736304" cy="523220"/>
          </a:xfrm>
          <a:prstGeom prst="rect">
            <a:avLst/>
          </a:prstGeom>
          <a:noFill/>
        </p:spPr>
        <p:txBody>
          <a:bodyPr wrap="square" rtlCol="0">
            <a:spAutoFit/>
          </a:bodyPr>
          <a:lstStyle/>
          <a:p>
            <a:r>
              <a:rPr lang="en-GB" sz="1400" b="0" dirty="0" smtClean="0">
                <a:solidFill>
                  <a:srgbClr val="0F5494"/>
                </a:solidFill>
              </a:rPr>
              <a:t>Better communication and capacity building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430" y="895990"/>
            <a:ext cx="649402" cy="69269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80562" y="932453"/>
            <a:ext cx="712103" cy="712103"/>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8252" y="3775180"/>
            <a:ext cx="567506" cy="56750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7059" y="3676921"/>
            <a:ext cx="665765" cy="665765"/>
          </a:xfrm>
          <a:prstGeom prst="rect">
            <a:avLst/>
          </a:prstGeom>
        </p:spPr>
      </p:pic>
      <p:sp>
        <p:nvSpPr>
          <p:cNvPr id="17" name="TextBox 16"/>
          <p:cNvSpPr txBox="1"/>
          <p:nvPr/>
        </p:nvSpPr>
        <p:spPr>
          <a:xfrm>
            <a:off x="4858132" y="4656154"/>
            <a:ext cx="4185651" cy="923330"/>
          </a:xfrm>
          <a:prstGeom prst="rect">
            <a:avLst/>
          </a:prstGeom>
          <a:noFill/>
        </p:spPr>
        <p:txBody>
          <a:bodyPr wrap="square" rtlCol="0">
            <a:spAutoFit/>
          </a:bodyPr>
          <a:lstStyle/>
          <a:p>
            <a:pPr marL="228600" indent="-228600" algn="just">
              <a:spcAft>
                <a:spcPts val="600"/>
              </a:spcAft>
              <a:buFont typeface="Arial" panose="020B0604020202020204" pitchFamily="34" charset="0"/>
              <a:buChar char="•"/>
            </a:pPr>
            <a:r>
              <a:rPr lang="en-GB" sz="1100" b="0" dirty="0" smtClean="0">
                <a:solidFill>
                  <a:srgbClr val="0F5494"/>
                </a:solidFill>
              </a:rPr>
              <a:t>New format for the biannual SDMX Expert group agreed and implemented</a:t>
            </a:r>
          </a:p>
          <a:p>
            <a:pPr algn="just">
              <a:spcAft>
                <a:spcPts val="600"/>
              </a:spcAft>
            </a:pPr>
            <a:endParaRPr lang="en-GB" sz="1100" b="0" dirty="0" smtClean="0">
              <a:solidFill>
                <a:srgbClr val="0F5494"/>
              </a:solidFill>
            </a:endParaRPr>
          </a:p>
          <a:p>
            <a:pPr marL="228600" indent="-228600" algn="just">
              <a:spcAft>
                <a:spcPts val="600"/>
              </a:spcAft>
              <a:buFont typeface="Arial" panose="020B0604020202020204" pitchFamily="34" charset="0"/>
              <a:buChar char="•"/>
            </a:pPr>
            <a:r>
              <a:rPr lang="en-GB" sz="1100" b="0" dirty="0" smtClean="0">
                <a:solidFill>
                  <a:srgbClr val="0F5494"/>
                </a:solidFill>
              </a:rPr>
              <a:t>First “Training the Trainers” capacity-building event</a:t>
            </a:r>
          </a:p>
        </p:txBody>
      </p:sp>
      <p:sp>
        <p:nvSpPr>
          <p:cNvPr id="18" name="TextBox 17"/>
          <p:cNvSpPr txBox="1"/>
          <p:nvPr/>
        </p:nvSpPr>
        <p:spPr>
          <a:xfrm>
            <a:off x="279882" y="1772220"/>
            <a:ext cx="4185651" cy="1585049"/>
          </a:xfrm>
          <a:prstGeom prst="rect">
            <a:avLst/>
          </a:prstGeom>
          <a:noFill/>
        </p:spPr>
        <p:txBody>
          <a:bodyPr wrap="square" rtlCol="0">
            <a:spAutoFit/>
          </a:bodyPr>
          <a:lstStyle/>
          <a:p>
            <a:pPr marL="228600" indent="-228600" algn="just">
              <a:spcAft>
                <a:spcPts val="600"/>
              </a:spcAft>
              <a:buFont typeface="Arial" panose="020B0604020202020204" pitchFamily="34" charset="0"/>
              <a:buChar char="•"/>
            </a:pPr>
            <a:r>
              <a:rPr lang="en-GB" sz="1100" b="0" dirty="0" smtClean="0">
                <a:solidFill>
                  <a:srgbClr val="0F5494"/>
                </a:solidFill>
              </a:rPr>
              <a:t>New Global DSDs for SDGs, Price Indices, SEEA and Education (and Labour statistics very soon!)</a:t>
            </a:r>
          </a:p>
          <a:p>
            <a:pPr marL="228600" indent="-228600" algn="just">
              <a:spcAft>
                <a:spcPts val="600"/>
              </a:spcAft>
              <a:buFont typeface="Arial" panose="020B0604020202020204" pitchFamily="34" charset="0"/>
              <a:buChar char="•"/>
            </a:pPr>
            <a:endParaRPr lang="en-IE" sz="1100" b="0" dirty="0">
              <a:solidFill>
                <a:srgbClr val="0F5494"/>
              </a:solidFill>
            </a:endParaRPr>
          </a:p>
          <a:p>
            <a:pPr marL="228600" indent="-228600" algn="just">
              <a:spcAft>
                <a:spcPts val="600"/>
              </a:spcAft>
              <a:buFont typeface="Arial" panose="020B0604020202020204" pitchFamily="34" charset="0"/>
              <a:buChar char="•"/>
            </a:pPr>
            <a:r>
              <a:rPr lang="en-GB" sz="1100" b="0" dirty="0">
                <a:solidFill>
                  <a:srgbClr val="0F5494"/>
                </a:solidFill>
              </a:rPr>
              <a:t>New guidelines for “Modelling Statistical Domains with SDMX” </a:t>
            </a:r>
            <a:r>
              <a:rPr lang="en-GB" sz="1100" b="0" dirty="0" smtClean="0">
                <a:solidFill>
                  <a:srgbClr val="0F5494"/>
                </a:solidFill>
              </a:rPr>
              <a:t>released</a:t>
            </a:r>
          </a:p>
          <a:p>
            <a:pPr algn="just">
              <a:spcAft>
                <a:spcPts val="600"/>
              </a:spcAft>
            </a:pPr>
            <a:endParaRPr lang="en-GB" sz="1100" b="0" dirty="0" smtClean="0">
              <a:solidFill>
                <a:srgbClr val="0F5494"/>
              </a:solidFill>
            </a:endParaRPr>
          </a:p>
          <a:p>
            <a:pPr marL="228600" indent="-228600" algn="just">
              <a:spcAft>
                <a:spcPts val="600"/>
              </a:spcAft>
              <a:buFont typeface="Arial" panose="020B0604020202020204" pitchFamily="34" charset="0"/>
              <a:buChar char="•"/>
            </a:pPr>
            <a:r>
              <a:rPr lang="en-GB" sz="1100" b="0" dirty="0" smtClean="0">
                <a:solidFill>
                  <a:srgbClr val="0F5494"/>
                </a:solidFill>
              </a:rPr>
              <a:t>New version of the “SDMX Glossary”</a:t>
            </a:r>
          </a:p>
        </p:txBody>
      </p:sp>
      <p:sp>
        <p:nvSpPr>
          <p:cNvPr id="19" name="TextBox 18"/>
          <p:cNvSpPr txBox="1"/>
          <p:nvPr/>
        </p:nvSpPr>
        <p:spPr>
          <a:xfrm>
            <a:off x="4858131" y="2349300"/>
            <a:ext cx="4185651" cy="261610"/>
          </a:xfrm>
          <a:prstGeom prst="rect">
            <a:avLst/>
          </a:prstGeom>
          <a:noFill/>
        </p:spPr>
        <p:txBody>
          <a:bodyPr wrap="square" rtlCol="0">
            <a:spAutoFit/>
          </a:bodyPr>
          <a:lstStyle/>
          <a:p>
            <a:pPr marL="228600" indent="-228600" algn="just">
              <a:spcAft>
                <a:spcPts val="600"/>
              </a:spcAft>
              <a:buFont typeface="Arial" panose="020B0604020202020204" pitchFamily="34" charset="0"/>
              <a:buChar char="•"/>
            </a:pPr>
            <a:r>
              <a:rPr lang="en-GB" sz="1100" b="0" dirty="0" smtClean="0">
                <a:solidFill>
                  <a:srgbClr val="0F5494"/>
                </a:solidFill>
              </a:rPr>
              <a:t>SDMX-CSV format released, SDMX-JSON update</a:t>
            </a:r>
          </a:p>
        </p:txBody>
      </p:sp>
      <p:sp>
        <p:nvSpPr>
          <p:cNvPr id="20" name="TextBox 19"/>
          <p:cNvSpPr txBox="1"/>
          <p:nvPr/>
        </p:nvSpPr>
        <p:spPr>
          <a:xfrm>
            <a:off x="316241" y="4654335"/>
            <a:ext cx="4185651" cy="1415772"/>
          </a:xfrm>
          <a:prstGeom prst="rect">
            <a:avLst/>
          </a:prstGeom>
          <a:noFill/>
        </p:spPr>
        <p:txBody>
          <a:bodyPr wrap="square" rtlCol="0">
            <a:spAutoFit/>
          </a:bodyPr>
          <a:lstStyle/>
          <a:p>
            <a:pPr marL="228600" indent="-228600" algn="just">
              <a:spcAft>
                <a:spcPts val="600"/>
              </a:spcAft>
              <a:buFont typeface="Arial" panose="020B0604020202020204" pitchFamily="34" charset="0"/>
              <a:buChar char="•"/>
            </a:pPr>
            <a:r>
              <a:rPr lang="en-GB" sz="1100" b="0" dirty="0" smtClean="0">
                <a:solidFill>
                  <a:srgbClr val="0F5494"/>
                </a:solidFill>
              </a:rPr>
              <a:t>New SDMX software tools made available, and from a larger variety of organisations</a:t>
            </a:r>
          </a:p>
          <a:p>
            <a:pPr algn="just">
              <a:spcAft>
                <a:spcPts val="600"/>
              </a:spcAft>
            </a:pPr>
            <a:endParaRPr lang="en-GB" sz="1100" b="0" dirty="0" smtClean="0">
              <a:solidFill>
                <a:srgbClr val="0F5494"/>
              </a:solidFill>
            </a:endParaRPr>
          </a:p>
          <a:p>
            <a:pPr marL="228600" indent="-228600" algn="just">
              <a:spcAft>
                <a:spcPts val="600"/>
              </a:spcAft>
              <a:buFont typeface="Arial" panose="020B0604020202020204" pitchFamily="34" charset="0"/>
              <a:buChar char="•"/>
            </a:pPr>
            <a:r>
              <a:rPr lang="en-GB" sz="1100" b="0" dirty="0" smtClean="0">
                <a:solidFill>
                  <a:srgbClr val="0F5494"/>
                </a:solidFill>
              </a:rPr>
              <a:t>New version  of the SDMX RESTful API published</a:t>
            </a:r>
          </a:p>
          <a:p>
            <a:pPr algn="just">
              <a:spcAft>
                <a:spcPts val="600"/>
              </a:spcAft>
            </a:pPr>
            <a:endParaRPr lang="en-GB" sz="1100" b="0" dirty="0" smtClean="0">
              <a:solidFill>
                <a:srgbClr val="0F5494"/>
              </a:solidFill>
            </a:endParaRPr>
          </a:p>
          <a:p>
            <a:pPr marL="228600" indent="-228600" algn="just">
              <a:spcAft>
                <a:spcPts val="600"/>
              </a:spcAft>
              <a:buFont typeface="Arial" panose="020B0604020202020204" pitchFamily="34" charset="0"/>
              <a:buChar char="•"/>
            </a:pPr>
            <a:r>
              <a:rPr lang="en-GB" sz="1100" b="0" dirty="0">
                <a:solidFill>
                  <a:srgbClr val="0F5494"/>
                </a:solidFill>
              </a:rPr>
              <a:t>VTL 2.0 released</a:t>
            </a:r>
          </a:p>
        </p:txBody>
      </p:sp>
    </p:spTree>
    <p:extLst>
      <p:ext uri="{BB962C8B-B14F-4D97-AF65-F5344CB8AC3E}">
        <p14:creationId xmlns:p14="http://schemas.microsoft.com/office/powerpoint/2010/main" val="2584459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936625"/>
          </a:xfrm>
        </p:spPr>
        <p:txBody>
          <a:bodyPr/>
          <a:lstStyle/>
          <a:p>
            <a:pPr algn="ctr"/>
            <a:r>
              <a:rPr lang="en-IE" sz="2400" dirty="0" smtClean="0"/>
              <a:t>SDMX in the European Statistical System</a:t>
            </a:r>
            <a:endParaRPr lang="en-GB" sz="2400" dirty="0"/>
          </a:p>
        </p:txBody>
      </p:sp>
      <p:pic>
        <p:nvPicPr>
          <p:cNvPr id="12"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24663" b="42992"/>
          <a:stretch/>
        </p:blipFill>
        <p:spPr bwMode="auto">
          <a:xfrm>
            <a:off x="4232349" y="4893628"/>
            <a:ext cx="2219325" cy="653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24663" b="42992"/>
          <a:stretch/>
        </p:blipFill>
        <p:spPr bwMode="auto">
          <a:xfrm>
            <a:off x="4232349" y="2148143"/>
            <a:ext cx="2219325" cy="653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descr="Image result for E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512" y="2496486"/>
            <a:ext cx="2895600" cy="2723716"/>
          </a:xfrm>
          <a:prstGeom prst="rect">
            <a:avLst/>
          </a:prstGeom>
          <a:noFill/>
          <a:extLst>
            <a:ext uri="{909E8E84-426E-40DD-AFC4-6F175D3DCCD1}">
              <a14:hiddenFill xmlns:a14="http://schemas.microsoft.com/office/drawing/2010/main">
                <a:solidFill>
                  <a:srgbClr val="FFFFFF"/>
                </a:solidFill>
              </a14:hiddenFill>
            </a:ext>
          </a:extLst>
        </p:spPr>
      </p:pic>
      <p:sp>
        <p:nvSpPr>
          <p:cNvPr id="15" name="Curved Down Arrow 14"/>
          <p:cNvSpPr/>
          <p:nvPr/>
        </p:nvSpPr>
        <p:spPr bwMode="auto">
          <a:xfrm>
            <a:off x="3485998" y="1941315"/>
            <a:ext cx="3875314" cy="1066800"/>
          </a:xfrm>
          <a:prstGeom prst="curvedDownArrow">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6" name="Curved Down Arrow 15"/>
          <p:cNvSpPr/>
          <p:nvPr/>
        </p:nvSpPr>
        <p:spPr bwMode="auto">
          <a:xfrm flipV="1">
            <a:off x="3475112" y="4680786"/>
            <a:ext cx="3886200" cy="1078829"/>
          </a:xfrm>
          <a:prstGeom prst="curvedDownArrow">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7" name="TextBox 16"/>
          <p:cNvSpPr txBox="1"/>
          <p:nvPr/>
        </p:nvSpPr>
        <p:spPr>
          <a:xfrm>
            <a:off x="3779912" y="1517119"/>
            <a:ext cx="3124200" cy="338554"/>
          </a:xfrm>
          <a:prstGeom prst="rect">
            <a:avLst/>
          </a:prstGeom>
          <a:noFill/>
        </p:spPr>
        <p:txBody>
          <a:bodyPr wrap="square" rtlCol="0">
            <a:spAutoFit/>
          </a:bodyPr>
          <a:lstStyle/>
          <a:p>
            <a:pPr algn="ctr"/>
            <a:r>
              <a:rPr lang="en-GB" sz="1600" b="1" dirty="0" smtClean="0">
                <a:solidFill>
                  <a:srgbClr val="7030A0"/>
                </a:solidFill>
              </a:rPr>
              <a:t>Reference metadata</a:t>
            </a:r>
            <a:endParaRPr lang="en-GB" sz="1600" b="1" dirty="0">
              <a:solidFill>
                <a:srgbClr val="7030A0"/>
              </a:solidFill>
            </a:endParaRPr>
          </a:p>
        </p:txBody>
      </p:sp>
      <p:sp>
        <p:nvSpPr>
          <p:cNvPr id="18" name="TextBox 17"/>
          <p:cNvSpPr txBox="1"/>
          <p:nvPr/>
        </p:nvSpPr>
        <p:spPr>
          <a:xfrm>
            <a:off x="3779912" y="5837150"/>
            <a:ext cx="3124200" cy="307777"/>
          </a:xfrm>
          <a:prstGeom prst="rect">
            <a:avLst/>
          </a:prstGeom>
          <a:noFill/>
        </p:spPr>
        <p:txBody>
          <a:bodyPr wrap="square" rtlCol="0">
            <a:spAutoFit/>
          </a:bodyPr>
          <a:lstStyle/>
          <a:p>
            <a:pPr algn="ctr"/>
            <a:r>
              <a:rPr lang="en-GB" sz="1400" b="1" dirty="0" smtClean="0">
                <a:solidFill>
                  <a:srgbClr val="7030A0"/>
                </a:solidFill>
              </a:rPr>
              <a:t>Data</a:t>
            </a:r>
            <a:endParaRPr lang="en-GB" sz="1400" b="1" dirty="0">
              <a:solidFill>
                <a:srgbClr val="7030A0"/>
              </a:solidFill>
            </a:endParaRPr>
          </a:p>
        </p:txBody>
      </p:sp>
      <p:pic>
        <p:nvPicPr>
          <p:cNvPr id="19" name="Picture 4" descr="Image result for Eurosta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2961" b="34078"/>
          <a:stretch/>
        </p:blipFill>
        <p:spPr bwMode="auto">
          <a:xfrm>
            <a:off x="5761112" y="3557871"/>
            <a:ext cx="3140530" cy="524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179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636" y="260648"/>
            <a:ext cx="8229600" cy="936625"/>
          </a:xfrm>
        </p:spPr>
        <p:txBody>
          <a:bodyPr/>
          <a:lstStyle/>
          <a:p>
            <a:pPr algn="ctr"/>
            <a:r>
              <a:rPr lang="en-IE" sz="2400" dirty="0" smtClean="0"/>
              <a:t>The final stretch</a:t>
            </a:r>
            <a:endParaRPr lang="en-GB" sz="2400" dirty="0"/>
          </a:p>
        </p:txBody>
      </p:sp>
      <p:sp>
        <p:nvSpPr>
          <p:cNvPr id="3" name="Content Placeholder 2"/>
          <p:cNvSpPr>
            <a:spLocks noGrp="1"/>
          </p:cNvSpPr>
          <p:nvPr>
            <p:ph idx="1"/>
          </p:nvPr>
        </p:nvSpPr>
        <p:spPr>
          <a:xfrm>
            <a:off x="419278" y="2119065"/>
            <a:ext cx="8229600" cy="3879140"/>
          </a:xfrm>
        </p:spPr>
        <p:txBody>
          <a:bodyPr/>
          <a:lstStyle/>
          <a:p>
            <a:pPr marL="0" indent="0" algn="just">
              <a:buNone/>
            </a:pPr>
            <a:endParaRPr lang="en-GB" sz="2000" dirty="0" smtClean="0"/>
          </a:p>
          <a:p>
            <a:pPr marL="0" indent="0" algn="just">
              <a:buNone/>
            </a:pPr>
            <a:endParaRPr lang="en-GB" sz="2000" dirty="0"/>
          </a:p>
          <a:p>
            <a:pPr marL="0" indent="0" algn="just">
              <a:buNone/>
            </a:pPr>
            <a:endParaRPr lang="en-GB" sz="2000" dirty="0" smtClean="0"/>
          </a:p>
          <a:p>
            <a:pPr marL="0" indent="0" algn="just">
              <a:buNone/>
            </a:pPr>
            <a:endParaRPr lang="en-GB" sz="2000" dirty="0"/>
          </a:p>
          <a:p>
            <a:pPr marL="0" indent="0" algn="just">
              <a:buNone/>
            </a:pPr>
            <a:endParaRPr lang="en-GB" sz="2000" dirty="0" smtClean="0"/>
          </a:p>
          <a:p>
            <a:pPr marL="0" indent="0" algn="just">
              <a:buNone/>
            </a:pPr>
            <a:r>
              <a:rPr lang="en-GB" sz="2000" dirty="0" smtClean="0"/>
              <a:t>A </a:t>
            </a:r>
            <a:r>
              <a:rPr lang="en-GB" sz="2000" dirty="0"/>
              <a:t>public consultation on the proposed features for </a:t>
            </a:r>
            <a:r>
              <a:rPr lang="en-GB" sz="2000" dirty="0" smtClean="0"/>
              <a:t>a new version of the SDMX standard </a:t>
            </a:r>
            <a:r>
              <a:rPr lang="en-GB" sz="2000" dirty="0"/>
              <a:t>has been launched on SDMX.org.</a:t>
            </a:r>
          </a:p>
          <a:p>
            <a:pPr marL="0" indent="0" algn="just">
              <a:buNone/>
            </a:pPr>
            <a:endParaRPr lang="de-DE" sz="2000" dirty="0"/>
          </a:p>
          <a:p>
            <a:pPr marL="0" indent="0" algn="just">
              <a:buNone/>
            </a:pPr>
            <a:r>
              <a:rPr lang="de-DE" sz="2000" dirty="0" err="1" smtClean="0"/>
              <a:t>Results</a:t>
            </a:r>
            <a:r>
              <a:rPr lang="de-DE" sz="2000" dirty="0"/>
              <a:t> </a:t>
            </a:r>
            <a:r>
              <a:rPr lang="de-DE" sz="2000" dirty="0" err="1" smtClean="0"/>
              <a:t>to</a:t>
            </a:r>
            <a:r>
              <a:rPr lang="de-DE" sz="2000" dirty="0" smtClean="0"/>
              <a:t> </a:t>
            </a:r>
            <a:r>
              <a:rPr lang="de-DE" sz="2000" dirty="0" err="1" smtClean="0"/>
              <a:t>be</a:t>
            </a:r>
            <a:r>
              <a:rPr lang="de-DE" sz="2000" dirty="0" smtClean="0"/>
              <a:t> </a:t>
            </a:r>
            <a:r>
              <a:rPr lang="de-DE" sz="2000" dirty="0" err="1" smtClean="0"/>
              <a:t>unveiled</a:t>
            </a:r>
            <a:r>
              <a:rPr lang="de-DE" sz="2000" dirty="0" smtClean="0"/>
              <a:t> </a:t>
            </a:r>
            <a:r>
              <a:rPr lang="de-DE" sz="2000" dirty="0" err="1" smtClean="0"/>
              <a:t>tomorrow</a:t>
            </a:r>
            <a:r>
              <a:rPr lang="de-DE" sz="2000" dirty="0" smtClean="0"/>
              <a:t>!</a:t>
            </a:r>
            <a:endParaRPr lang="de-DE" sz="2000" dirty="0"/>
          </a:p>
        </p:txBody>
      </p:sp>
      <p:grpSp>
        <p:nvGrpSpPr>
          <p:cNvPr id="9" name="Group 8"/>
          <p:cNvGrpSpPr/>
          <p:nvPr/>
        </p:nvGrpSpPr>
        <p:grpSpPr>
          <a:xfrm>
            <a:off x="1499398" y="1589166"/>
            <a:ext cx="1393752" cy="1316568"/>
            <a:chOff x="1473260" y="2238671"/>
            <a:chExt cx="1393752" cy="1316568"/>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663" y="2608003"/>
              <a:ext cx="1244945" cy="947236"/>
            </a:xfrm>
            <a:prstGeom prst="rect">
              <a:avLst/>
            </a:prstGeom>
          </p:spPr>
        </p:pic>
        <p:sp>
          <p:nvSpPr>
            <p:cNvPr id="6" name="TextBox 5"/>
            <p:cNvSpPr txBox="1"/>
            <p:nvPr/>
          </p:nvSpPr>
          <p:spPr>
            <a:xfrm>
              <a:off x="1473260" y="2238671"/>
              <a:ext cx="1393752" cy="369332"/>
            </a:xfrm>
            <a:prstGeom prst="rect">
              <a:avLst/>
            </a:prstGeom>
            <a:noFill/>
          </p:spPr>
          <p:txBody>
            <a:bodyPr wrap="square" rtlCol="0">
              <a:spAutoFit/>
            </a:bodyPr>
            <a:lstStyle/>
            <a:p>
              <a:r>
                <a:rPr lang="en-IE" sz="1800" b="0" dirty="0" smtClean="0">
                  <a:solidFill>
                    <a:srgbClr val="0F5494"/>
                  </a:solidFill>
                </a:rPr>
                <a:t>Microdata</a:t>
              </a:r>
              <a:endParaRPr lang="en-GB" sz="1800" b="0" dirty="0" err="1" smtClean="0">
                <a:solidFill>
                  <a:srgbClr val="0F5494"/>
                </a:solidFill>
              </a:endParaRPr>
            </a:p>
          </p:txBody>
        </p:sp>
      </p:grpSp>
      <p:grpSp>
        <p:nvGrpSpPr>
          <p:cNvPr id="10" name="Group 9"/>
          <p:cNvGrpSpPr/>
          <p:nvPr/>
        </p:nvGrpSpPr>
        <p:grpSpPr>
          <a:xfrm>
            <a:off x="6376415" y="1487285"/>
            <a:ext cx="1393752" cy="1344264"/>
            <a:chOff x="6352673" y="1294344"/>
            <a:chExt cx="1393752" cy="1344264"/>
          </a:xfrm>
        </p:grpSpPr>
        <p:pic>
          <p:nvPicPr>
            <p:cNvPr id="5" name="Content Placeholder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6427076" y="1691372"/>
              <a:ext cx="1244945" cy="947236"/>
            </a:xfrm>
            <a:prstGeom prst="rect">
              <a:avLst/>
            </a:prstGeom>
            <a:noFill/>
            <a:ln w="9525">
              <a:noFill/>
              <a:miter lim="800000"/>
              <a:headEnd/>
              <a:tailEnd/>
            </a:ln>
          </p:spPr>
        </p:pic>
        <p:sp>
          <p:nvSpPr>
            <p:cNvPr id="7" name="TextBox 6"/>
            <p:cNvSpPr txBox="1"/>
            <p:nvPr/>
          </p:nvSpPr>
          <p:spPr>
            <a:xfrm>
              <a:off x="6352673" y="1294344"/>
              <a:ext cx="1393752" cy="369332"/>
            </a:xfrm>
            <a:prstGeom prst="rect">
              <a:avLst/>
            </a:prstGeom>
            <a:noFill/>
          </p:spPr>
          <p:txBody>
            <a:bodyPr wrap="square" rtlCol="0">
              <a:spAutoFit/>
            </a:bodyPr>
            <a:lstStyle/>
            <a:p>
              <a:r>
                <a:rPr lang="en-IE" sz="1800" b="0" dirty="0" smtClean="0">
                  <a:solidFill>
                    <a:srgbClr val="0F5494"/>
                  </a:solidFill>
                </a:rPr>
                <a:t>Geospatial</a:t>
              </a:r>
              <a:endParaRPr lang="en-GB" sz="1800" b="0" dirty="0" err="1" smtClean="0">
                <a:solidFill>
                  <a:srgbClr val="0F5494"/>
                </a:solidFill>
              </a:endParaRPr>
            </a:p>
          </p:txBody>
        </p:sp>
      </p:grpSp>
      <p:sp>
        <p:nvSpPr>
          <p:cNvPr id="8" name="TextBox 7"/>
          <p:cNvSpPr txBox="1"/>
          <p:nvPr/>
        </p:nvSpPr>
        <p:spPr>
          <a:xfrm>
            <a:off x="3741988" y="1484784"/>
            <a:ext cx="1584176" cy="369332"/>
          </a:xfrm>
          <a:prstGeom prst="rect">
            <a:avLst/>
          </a:prstGeom>
          <a:noFill/>
        </p:spPr>
        <p:txBody>
          <a:bodyPr wrap="square" rtlCol="0">
            <a:spAutoFit/>
          </a:bodyPr>
          <a:lstStyle/>
          <a:p>
            <a:r>
              <a:rPr lang="en-IE" sz="1800" b="0" dirty="0" smtClean="0">
                <a:solidFill>
                  <a:srgbClr val="0F5494"/>
                </a:solidFill>
              </a:rPr>
              <a:t>Data quality</a:t>
            </a:r>
            <a:endParaRPr lang="en-GB" sz="1800" b="0" dirty="0" err="1" smtClean="0">
              <a:solidFill>
                <a:srgbClr val="0F5494"/>
              </a:solidFill>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3964" y="1993268"/>
            <a:ext cx="1800225" cy="1190625"/>
          </a:xfrm>
          <a:prstGeom prst="rect">
            <a:avLst/>
          </a:prstGeom>
        </p:spPr>
      </p:pic>
    </p:spTree>
    <p:extLst>
      <p:ext uri="{BB962C8B-B14F-4D97-AF65-F5344CB8AC3E}">
        <p14:creationId xmlns:p14="http://schemas.microsoft.com/office/powerpoint/2010/main" val="1808512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Challeng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Image result for Challeng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1143" name="Picture 7" descr="Image result for obstacle 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35" y="1401242"/>
            <a:ext cx="3959225" cy="296559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a:xfrm>
            <a:off x="4419549" y="1833291"/>
            <a:ext cx="4608512" cy="2376264"/>
          </a:xfrm>
        </p:spPr>
        <p:txBody>
          <a:bodyPr/>
          <a:lstStyle/>
          <a:p>
            <a:pPr algn="just">
              <a:buClr>
                <a:srgbClr val="7030A0"/>
              </a:buClr>
              <a:buFont typeface="Wingdings" panose="05000000000000000000" pitchFamily="2" charset="2"/>
              <a:buChar char="Ø"/>
            </a:pPr>
            <a:r>
              <a:rPr lang="en-GB" sz="2000" i="0" dirty="0" smtClean="0"/>
              <a:t>What are the priorities for the further evolution of the standard and of the community?</a:t>
            </a:r>
            <a:endParaRPr lang="en-GB" sz="2000" i="0" dirty="0"/>
          </a:p>
          <a:p>
            <a:pPr algn="just">
              <a:buClr>
                <a:srgbClr val="7030A0"/>
              </a:buClr>
              <a:buFont typeface="Wingdings" panose="05000000000000000000" pitchFamily="2" charset="2"/>
              <a:buChar char="Ø"/>
            </a:pPr>
            <a:endParaRPr lang="en-GB" sz="2000" i="0" dirty="0" smtClean="0"/>
          </a:p>
          <a:p>
            <a:pPr algn="just">
              <a:buClr>
                <a:srgbClr val="7030A0"/>
              </a:buClr>
              <a:buFont typeface="Wingdings" panose="05000000000000000000" pitchFamily="2" charset="2"/>
              <a:buChar char="Ø"/>
            </a:pPr>
            <a:r>
              <a:rPr lang="en-GB" sz="2000" i="0" dirty="0" smtClean="0"/>
              <a:t>How do we involve this community better in the evolution of SDMX?</a:t>
            </a:r>
          </a:p>
          <a:p>
            <a:pPr algn="just">
              <a:buClr>
                <a:srgbClr val="7030A0"/>
              </a:buClr>
              <a:buFont typeface="Wingdings" panose="05000000000000000000" pitchFamily="2" charset="2"/>
              <a:buChar char="Ø"/>
            </a:pPr>
            <a:endParaRPr lang="en-GB" sz="2000" i="0" dirty="0"/>
          </a:p>
          <a:p>
            <a:pPr algn="just">
              <a:buClr>
                <a:srgbClr val="7030A0"/>
              </a:buClr>
              <a:buFont typeface="Wingdings" panose="05000000000000000000" pitchFamily="2" charset="2"/>
              <a:buChar char="Ø"/>
            </a:pPr>
            <a:endParaRPr lang="en-GB" sz="2000" i="0" dirty="0" smtClean="0"/>
          </a:p>
        </p:txBody>
      </p:sp>
      <p:sp>
        <p:nvSpPr>
          <p:cNvPr id="9" name="Title 1"/>
          <p:cNvSpPr>
            <a:spLocks noGrp="1"/>
          </p:cNvSpPr>
          <p:nvPr>
            <p:ph type="title"/>
          </p:nvPr>
        </p:nvSpPr>
        <p:spPr>
          <a:xfrm>
            <a:off x="388068" y="465138"/>
            <a:ext cx="8229600" cy="936625"/>
          </a:xfrm>
        </p:spPr>
        <p:txBody>
          <a:bodyPr/>
          <a:lstStyle/>
          <a:p>
            <a:pPr algn="ctr"/>
            <a:r>
              <a:rPr lang="en-GB" sz="2400" dirty="0" smtClean="0"/>
              <a:t>Beyond 2020</a:t>
            </a:r>
            <a:endParaRPr lang="en-GB" sz="2400" dirty="0"/>
          </a:p>
        </p:txBody>
      </p:sp>
      <p:sp>
        <p:nvSpPr>
          <p:cNvPr id="10" name="Content Placeholder 2"/>
          <p:cNvSpPr txBox="1">
            <a:spLocks/>
          </p:cNvSpPr>
          <p:nvPr/>
        </p:nvSpPr>
        <p:spPr bwMode="auto">
          <a:xfrm>
            <a:off x="198560" y="4713610"/>
            <a:ext cx="8816430" cy="932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lgn="just">
              <a:buClr>
                <a:srgbClr val="7030A0"/>
              </a:buClr>
              <a:buFont typeface="Wingdings" panose="05000000000000000000" pitchFamily="2" charset="2"/>
              <a:buChar char="Ø"/>
            </a:pPr>
            <a:r>
              <a:rPr lang="en-GB" sz="2000" b="0" i="0" kern="0" dirty="0" smtClean="0"/>
              <a:t>How do we ensure SDMX is ready for the challenges of a new age (Big Data, Internet of Things </a:t>
            </a:r>
            <a:r>
              <a:rPr lang="en-GB" sz="2000" b="0" i="0" kern="0" dirty="0" err="1" smtClean="0"/>
              <a:t>etc</a:t>
            </a:r>
            <a:r>
              <a:rPr lang="en-GB" sz="2000" b="0" i="0" kern="0" dirty="0" smtClean="0"/>
              <a:t>…)?</a:t>
            </a:r>
          </a:p>
          <a:p>
            <a:pPr algn="just">
              <a:buClr>
                <a:srgbClr val="7030A0"/>
              </a:buClr>
              <a:buFont typeface="Wingdings" panose="05000000000000000000" pitchFamily="2" charset="2"/>
              <a:buChar char="Ø"/>
            </a:pPr>
            <a:endParaRPr lang="en-GB" sz="2000" b="0" i="0" kern="0" dirty="0"/>
          </a:p>
        </p:txBody>
      </p:sp>
    </p:spTree>
    <p:extLst>
      <p:ext uri="{BB962C8B-B14F-4D97-AF65-F5344CB8AC3E}">
        <p14:creationId xmlns:p14="http://schemas.microsoft.com/office/powerpoint/2010/main" val="41155581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395536" y="3212976"/>
            <a:ext cx="8229600" cy="936625"/>
          </a:xfrm>
        </p:spPr>
        <p:txBody>
          <a:bodyPr/>
          <a:lstStyle/>
          <a:p>
            <a:pPr algn="ctr"/>
            <a:r>
              <a:rPr lang="en-US" altLang="en-US" dirty="0" smtClean="0"/>
              <a:t>Thank you for your attention!</a:t>
            </a:r>
            <a:endParaRPr lang="en-US" altLang="en-US" dirty="0"/>
          </a:p>
        </p:txBody>
      </p:sp>
    </p:spTree>
    <p:extLst>
      <p:ext uri="{BB962C8B-B14F-4D97-AF65-F5344CB8AC3E}">
        <p14:creationId xmlns:p14="http://schemas.microsoft.com/office/powerpoint/2010/main" val="281472247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txDef>
      <a:spPr>
        <a:noFill/>
      </a:spPr>
      <a:bodyPr wrap="none" rtlCol="0">
        <a:spAutoFit/>
      </a:bodyPr>
      <a:lstStyle>
        <a:defPPr>
          <a:defRPr sz="2400" b="0" dirty="0" err="1" smtClean="0">
            <a:solidFill>
              <a:srgbClr val="0F5494"/>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744</TotalTime>
  <Words>1216</Words>
  <Application>Microsoft Office PowerPoint</Application>
  <PresentationFormat>On-screen Show (4:3)</PresentationFormat>
  <Paragraphs>117</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ＭＳ Ｐゴシック</vt:lpstr>
      <vt:lpstr>Arial</vt:lpstr>
      <vt:lpstr>Arial Black</vt:lpstr>
      <vt:lpstr>Bookman Old Style</vt:lpstr>
      <vt:lpstr>Verdana</vt:lpstr>
      <vt:lpstr>Wingdings</vt:lpstr>
      <vt:lpstr>Default Design</vt:lpstr>
      <vt:lpstr>SDMX Roadmap 2020: Achievements, status and future outlook</vt:lpstr>
      <vt:lpstr>PowerPoint Presentation</vt:lpstr>
      <vt:lpstr>Target outcomes</vt:lpstr>
      <vt:lpstr>PowerPoint Presentation</vt:lpstr>
      <vt:lpstr>PowerPoint Presentation</vt:lpstr>
      <vt:lpstr>Achievements</vt:lpstr>
      <vt:lpstr>SDMX in the European Statistical System</vt:lpstr>
      <vt:lpstr>The final stretch</vt:lpstr>
      <vt:lpstr>Beyond 2020</vt:lpstr>
      <vt:lpstr>Thank you for your attention!</vt:lpstr>
    </vt:vector>
  </TitlesOfParts>
  <Company>European Commission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SDMX Roadmap 2020: Achievements, status and future outlook</dc:title>
  <dc:creator>GRAMAGLIA Luca (ESTAT)</dc:creator>
  <cp:lastModifiedBy>Fernando Morente</cp:lastModifiedBy>
  <cp:revision>13</cp:revision>
  <dcterms:created xsi:type="dcterms:W3CDTF">2019-09-12T07:17:02Z</dcterms:created>
  <dcterms:modified xsi:type="dcterms:W3CDTF">2019-09-16T06:56:37Z</dcterms:modified>
</cp:coreProperties>
</file>