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1.xml" ContentType="application/vnd.openxmlformats-officedocument.themeOverr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theme/themeOverride2.xml" ContentType="application/vnd.openxmlformats-officedocument.themeOverr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theme/themeOverride3.xml" ContentType="application/vnd.openxmlformats-officedocument.themeOverride+xml"/>
  <Override PartName="/ppt/notesSlides/notesSlide4.xml" ContentType="application/vnd.openxmlformats-officedocument.presentationml.notesSlid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theme/themeOverride4.xml" ContentType="application/vnd.openxmlformats-officedocument.themeOverride+xml"/>
  <Override PartName="/ppt/notesSlides/notesSlide5.xml" ContentType="application/vnd.openxmlformats-officedocument.presentationml.notesSlid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theme/themeOverride5.xml" ContentType="application/vnd.openxmlformats-officedocument.themeOverride+xml"/>
  <Override PartName="/ppt/notesSlides/notesSlide6.xml" ContentType="application/vnd.openxmlformats-officedocument.presentationml.notesSlid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theme/themeOverride6.xml" ContentType="application/vnd.openxmlformats-officedocument.themeOverr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61" r:id="rId1"/>
  </p:sldMasterIdLst>
  <p:notesMasterIdLst>
    <p:notesMasterId r:id="rId17"/>
  </p:notesMasterIdLst>
  <p:handoutMasterIdLst>
    <p:handoutMasterId r:id="rId18"/>
  </p:handoutMasterIdLst>
  <p:sldIdLst>
    <p:sldId id="256" r:id="rId2"/>
    <p:sldId id="266" r:id="rId3"/>
    <p:sldId id="268" r:id="rId4"/>
    <p:sldId id="291" r:id="rId5"/>
    <p:sldId id="273" r:id="rId6"/>
    <p:sldId id="278" r:id="rId7"/>
    <p:sldId id="283" r:id="rId8"/>
    <p:sldId id="292" r:id="rId9"/>
    <p:sldId id="280" r:id="rId10"/>
    <p:sldId id="285" r:id="rId11"/>
    <p:sldId id="290" r:id="rId12"/>
    <p:sldId id="282" r:id="rId13"/>
    <p:sldId id="287" r:id="rId14"/>
    <p:sldId id="293" r:id="rId15"/>
    <p:sldId id="281" r:id="rId16"/>
  </p:sldIdLst>
  <p:sldSz cx="9144000" cy="6858000" type="screen4x3"/>
  <p:notesSz cx="6794500" cy="9906000"/>
  <p:defaultTextStyle>
    <a:defPPr>
      <a:defRPr lang="en-GB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125E5076-3810-47DD-B79F-674D7AD40C01}" styleName="Dark Style 1 - Accent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912C8C85-51F0-491E-9774-3900AFEF0FD7}" styleName="Light Style 2 - Accent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309" autoAdjust="0"/>
    <p:restoredTop sz="77905" autoAdjust="0"/>
  </p:normalViewPr>
  <p:slideViewPr>
    <p:cSldViewPr>
      <p:cViewPr varScale="1">
        <p:scale>
          <a:sx n="90" d="100"/>
          <a:sy n="90" d="100"/>
        </p:scale>
        <p:origin x="1362" y="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.xml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package" Target="../embeddings/Microsoft_Excel_Worksheet1.xlsx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3.xml"/><Relationship Id="rId2" Type="http://schemas.microsoft.com/office/2011/relationships/chartColorStyle" Target="colors3.xml"/><Relationship Id="rId1" Type="http://schemas.microsoft.com/office/2011/relationships/chartStyle" Target="style3.xml"/><Relationship Id="rId4" Type="http://schemas.openxmlformats.org/officeDocument/2006/relationships/package" Target="../embeddings/Microsoft_Excel_Worksheet2.xlsx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4.xml"/><Relationship Id="rId2" Type="http://schemas.microsoft.com/office/2011/relationships/chartColorStyle" Target="colors4.xml"/><Relationship Id="rId1" Type="http://schemas.microsoft.com/office/2011/relationships/chartStyle" Target="style4.xml"/><Relationship Id="rId4" Type="http://schemas.openxmlformats.org/officeDocument/2006/relationships/package" Target="../embeddings/Microsoft_Excel_Worksheet3.xlsx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5.xml"/><Relationship Id="rId2" Type="http://schemas.microsoft.com/office/2011/relationships/chartColorStyle" Target="colors5.xml"/><Relationship Id="rId1" Type="http://schemas.microsoft.com/office/2011/relationships/chartStyle" Target="style5.xml"/><Relationship Id="rId4" Type="http://schemas.openxmlformats.org/officeDocument/2006/relationships/package" Target="../embeddings/Microsoft_Excel_Worksheet4.xlsx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6.xml"/><Relationship Id="rId2" Type="http://schemas.microsoft.com/office/2011/relationships/chartColorStyle" Target="colors6.xml"/><Relationship Id="rId1" Type="http://schemas.microsoft.com/office/2011/relationships/chartStyle" Target="style6.xml"/><Relationship Id="rId4" Type="http://schemas.openxmlformats.org/officeDocument/2006/relationships/package" Target="../embeddings/Microsoft_Excel_Worksheet5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68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GB" dirty="0"/>
              <a:t/>
            </a:r>
            <a:br>
              <a:rPr lang="en-GB" dirty="0"/>
            </a:br>
            <a:r>
              <a:rPr lang="en-GB" dirty="0"/>
              <a:t>2019</a:t>
            </a:r>
          </a:p>
        </c:rich>
      </c:tx>
      <c:layout>
        <c:manualLayout>
          <c:xMode val="edge"/>
          <c:yMode val="edge"/>
          <c:x val="0.58249203224596935"/>
          <c:y val="6.1211264917583287E-3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8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E663-46E8-899A-1BCD50B5460D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E663-46E8-899A-1BCD50B5460D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E663-46E8-899A-1BCD50B5460D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E663-46E8-899A-1BCD50B5460D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E663-46E8-899A-1BCD50B5460D}"/>
              </c:ext>
            </c:extLst>
          </c:dPt>
          <c:dLbls>
            <c:spPr>
              <a:solidFill>
                <a:sysClr val="window" lastClr="FFFFFF"/>
              </a:solidFill>
              <a:ln>
                <a:solidFill>
                  <a:sysClr val="windowText" lastClr="000000">
                    <a:lumMod val="25000"/>
                    <a:lumOff val="75000"/>
                  </a:sysClr>
                </a:solidFill>
              </a:ln>
              <a:effectLst/>
            </c:spPr>
            <c:txPr>
              <a:bodyPr rot="0" spcFirstLastPara="1" vertOverflow="clip" horzOverflow="clip" vert="horz" wrap="square" lIns="36576" tIns="18288" rIns="36576" bIns="18288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dk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wedgeRectCallout">
                    <a:avLst/>
                  </a:prstGeom>
                  <a:noFill/>
                  <a:ln>
                    <a:noFill/>
                  </a:ln>
                </c15:spPr>
                <c15:layout/>
              </c:ext>
            </c:extLst>
          </c:dLbls>
          <c:cat>
            <c:strRef>
              <c:f>'By organisation'!$B$5:$B$9</c:f>
              <c:strCache>
                <c:ptCount val="5"/>
                <c:pt idx="0">
                  <c:v>Central Bank</c:v>
                </c:pt>
                <c:pt idx="1">
                  <c:v>Government Agency</c:v>
                </c:pt>
                <c:pt idx="2">
                  <c:v>International Organisation</c:v>
                </c:pt>
                <c:pt idx="3">
                  <c:v>National Statistical Office</c:v>
                </c:pt>
                <c:pt idx="4">
                  <c:v>Other</c:v>
                </c:pt>
              </c:strCache>
            </c:strRef>
          </c:cat>
          <c:val>
            <c:numRef>
              <c:f>'By organisation'!$C$5:$C$9</c:f>
              <c:numCache>
                <c:formatCode>General</c:formatCode>
                <c:ptCount val="5"/>
                <c:pt idx="0">
                  <c:v>23</c:v>
                </c:pt>
                <c:pt idx="1">
                  <c:v>3</c:v>
                </c:pt>
                <c:pt idx="2">
                  <c:v>8</c:v>
                </c:pt>
                <c:pt idx="3">
                  <c:v>46</c:v>
                </c:pt>
                <c:pt idx="4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E663-46E8-899A-1BCD50B5460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400"/>
      </a:pPr>
      <a:endParaRPr lang="en-US"/>
    </a:p>
  </c:txPr>
  <c:externalData r:id="rId4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GB"/>
              <a:t>2017</a:t>
            </a:r>
          </a:p>
        </c:rich>
      </c:tx>
      <c:layout>
        <c:manualLayout>
          <c:xMode val="edge"/>
          <c:yMode val="edge"/>
          <c:x val="3.0027777777777785E-2"/>
          <c:y val="3.2407407407407406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684C-4BFF-A257-BEB8C72FBBB2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684C-4BFF-A257-BEB8C72FBBB2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684C-4BFF-A257-BEB8C72FBBB2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684C-4BFF-A257-BEB8C72FBBB2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684C-4BFF-A257-BEB8C72FBBB2}"/>
              </c:ext>
            </c:extLst>
          </c:dPt>
          <c:dLbls>
            <c:dLbl>
              <c:idx val="0"/>
              <c:layout>
                <c:manualLayout>
                  <c:x val="-1.1363632974339963E-2"/>
                  <c:y val="-0.2257817916762965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684C-4BFF-A257-BEB8C72FBBB2}"/>
                </c:ext>
              </c:extLst>
            </c:dLbl>
            <c:dLbl>
              <c:idx val="1"/>
              <c:layout>
                <c:manualLayout>
                  <c:x val="0.11124817727028834"/>
                  <c:y val="-0.39738508264170935"/>
                </c:manualLayout>
              </c:layout>
              <c:spPr>
                <a:solidFill>
                  <a:sysClr val="window" lastClr="FFFFFF"/>
                </a:solidFill>
                <a:ln>
                  <a:solidFill>
                    <a:sysClr val="windowText" lastClr="000000">
                      <a:lumMod val="25000"/>
                      <a:lumOff val="75000"/>
                    </a:sysClr>
                  </a:solidFill>
                </a:ln>
                <a:effectLst/>
              </c:spPr>
              <c:txPr>
                <a:bodyPr rot="0" spcFirstLastPara="1" vertOverflow="clip" horzOverflow="clip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900" b="0" i="0" u="none" strike="noStrike" kern="1200" baseline="0">
                      <a:solidFill>
                        <a:schemeClr val="dk1">
                          <a:lumMod val="65000"/>
                          <a:lumOff val="3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wedgeRectCallout">
                      <a:avLst/>
                    </a:prstGeom>
                    <a:noFill/>
                    <a:ln>
                      <a:noFill/>
                    </a:ln>
                  </c15:spPr>
                  <c15:layout>
                    <c:manualLayout>
                      <c:w val="0.20569875754630232"/>
                      <c:h val="0.25205877533918919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3-684C-4BFF-A257-BEB8C72FBBB2}"/>
                </c:ext>
              </c:extLst>
            </c:dLbl>
            <c:dLbl>
              <c:idx val="2"/>
              <c:layout>
                <c:manualLayout>
                  <c:x val="4.545468102640151E-2"/>
                  <c:y val="-4.881768468676681E-2"/>
                </c:manualLayout>
              </c:layout>
              <c:spPr>
                <a:solidFill>
                  <a:sysClr val="window" lastClr="FFFFFF"/>
                </a:solidFill>
                <a:ln>
                  <a:solidFill>
                    <a:sysClr val="windowText" lastClr="000000">
                      <a:lumMod val="25000"/>
                      <a:lumOff val="75000"/>
                    </a:sysClr>
                  </a:solidFill>
                </a:ln>
                <a:effectLst/>
              </c:spPr>
              <c:txPr>
                <a:bodyPr rot="0" spcFirstLastPara="1" vertOverflow="clip" horzOverflow="clip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900" b="0" i="0" u="none" strike="noStrike" kern="1200" baseline="0">
                      <a:solidFill>
                        <a:schemeClr val="dk1">
                          <a:lumMod val="65000"/>
                          <a:lumOff val="3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wedgeRectCallout">
                      <a:avLst/>
                    </a:prstGeom>
                    <a:noFill/>
                    <a:ln>
                      <a:noFill/>
                    </a:ln>
                  </c15:spPr>
                  <c15:layout>
                    <c:manualLayout>
                      <c:w val="0.31077000991111609"/>
                      <c:h val="0.28369609453717615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5-684C-4BFF-A257-BEB8C72FBBB2}"/>
                </c:ext>
              </c:extLst>
            </c:dLbl>
            <c:spPr>
              <a:solidFill>
                <a:sysClr val="window" lastClr="FFFFFF"/>
              </a:solidFill>
              <a:ln>
                <a:solidFill>
                  <a:sysClr val="windowText" lastClr="000000">
                    <a:lumMod val="25000"/>
                    <a:lumOff val="75000"/>
                  </a:sysClr>
                </a:solidFill>
              </a:ln>
              <a:effectLst/>
            </c:spPr>
            <c:txPr>
              <a:bodyPr rot="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dk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wedgeRectCallout">
                    <a:avLst/>
                  </a:prstGeom>
                  <a:noFill/>
                  <a:ln>
                    <a:noFill/>
                  </a:ln>
                </c15:spPr>
                <c15:layout/>
              </c:ext>
            </c:extLst>
          </c:dLbls>
          <c:cat>
            <c:strRef>
              <c:f>'By organisation'!$E$5:$E$9</c:f>
              <c:strCache>
                <c:ptCount val="5"/>
                <c:pt idx="0">
                  <c:v>Central Bank</c:v>
                </c:pt>
                <c:pt idx="1">
                  <c:v>Government Agency</c:v>
                </c:pt>
                <c:pt idx="2">
                  <c:v>International Organisation</c:v>
                </c:pt>
                <c:pt idx="3">
                  <c:v>National Statistical Office</c:v>
                </c:pt>
                <c:pt idx="4">
                  <c:v>Other</c:v>
                </c:pt>
              </c:strCache>
            </c:strRef>
          </c:cat>
          <c:val>
            <c:numRef>
              <c:f>'By organisation'!$F$5:$F$9</c:f>
              <c:numCache>
                <c:formatCode>General</c:formatCode>
                <c:ptCount val="5"/>
                <c:pt idx="0">
                  <c:v>61</c:v>
                </c:pt>
                <c:pt idx="1">
                  <c:v>4</c:v>
                </c:pt>
                <c:pt idx="2">
                  <c:v>16</c:v>
                </c:pt>
                <c:pt idx="3">
                  <c:v>90</c:v>
                </c:pt>
                <c:pt idx="4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684C-4BFF-A257-BEB8C72FBBB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92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GB"/>
              <a:t>Regional distribution</a:t>
            </a:r>
          </a:p>
        </c:rich>
      </c:tx>
      <c:layout>
        <c:manualLayout>
          <c:xMode val="edge"/>
          <c:yMode val="edge"/>
          <c:x val="3.1715223097112895E-2"/>
          <c:y val="3.2407407407407406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92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25F1-4327-BB3F-FF5CBA0FB6CC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25F1-4327-BB3F-FF5CBA0FB6CC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25F1-4327-BB3F-FF5CBA0FB6CC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25F1-4327-BB3F-FF5CBA0FB6CC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25F1-4327-BB3F-FF5CBA0FB6CC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B-25F1-4327-BB3F-FF5CBA0FB6CC}"/>
              </c:ext>
            </c:extLst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D-25F1-4327-BB3F-FF5CBA0FB6CC}"/>
              </c:ext>
            </c:extLst>
          </c:dPt>
          <c:dLbls>
            <c:dLbl>
              <c:idx val="1"/>
              <c:layout>
                <c:manualLayout>
                  <c:x val="0.13333333333333333"/>
                  <c:y val="7.8703703703703679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25F1-4327-BB3F-FF5CBA0FB6CC}"/>
                </c:ext>
              </c:extLst>
            </c:dLbl>
            <c:spPr>
              <a:solidFill>
                <a:sysClr val="window" lastClr="FFFFFF"/>
              </a:solidFill>
              <a:ln>
                <a:solidFill>
                  <a:sysClr val="windowText" lastClr="000000">
                    <a:lumMod val="25000"/>
                    <a:lumOff val="75000"/>
                  </a:sysClr>
                </a:solidFill>
              </a:ln>
              <a:effectLst/>
            </c:spPr>
            <c:txPr>
              <a:bodyPr rot="0" spcFirstLastPara="1" vertOverflow="clip" horzOverflow="clip" vert="horz" wrap="square" lIns="36576" tIns="18288" rIns="36576" bIns="18288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dk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wedgeRectCallout">
                    <a:avLst/>
                  </a:prstGeom>
                  <a:noFill/>
                  <a:ln>
                    <a:noFill/>
                  </a:ln>
                </c15:spPr>
                <c15:layout/>
              </c:ext>
            </c:extLst>
          </c:dLbls>
          <c:cat>
            <c:strRef>
              <c:f>'By continent'!$G$10:$G$16</c:f>
              <c:strCache>
                <c:ptCount val="7"/>
                <c:pt idx="0">
                  <c:v>North America</c:v>
                </c:pt>
                <c:pt idx="1">
                  <c:v>South America</c:v>
                </c:pt>
                <c:pt idx="2">
                  <c:v>Europe</c:v>
                </c:pt>
                <c:pt idx="3">
                  <c:v>Asia</c:v>
                </c:pt>
                <c:pt idx="4">
                  <c:v>Africa</c:v>
                </c:pt>
                <c:pt idx="5">
                  <c:v>Australasia</c:v>
                </c:pt>
                <c:pt idx="6">
                  <c:v>IO</c:v>
                </c:pt>
              </c:strCache>
            </c:strRef>
          </c:cat>
          <c:val>
            <c:numRef>
              <c:f>'By continent'!$H$10:$H$16</c:f>
              <c:numCache>
                <c:formatCode>General</c:formatCode>
                <c:ptCount val="7"/>
                <c:pt idx="0">
                  <c:v>2</c:v>
                </c:pt>
                <c:pt idx="1">
                  <c:v>3</c:v>
                </c:pt>
                <c:pt idx="2">
                  <c:v>43</c:v>
                </c:pt>
                <c:pt idx="3">
                  <c:v>14</c:v>
                </c:pt>
                <c:pt idx="4">
                  <c:v>9</c:v>
                </c:pt>
                <c:pt idx="5">
                  <c:v>2</c:v>
                </c:pt>
                <c:pt idx="6">
                  <c:v>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E-25F1-4327-BB3F-FF5CBA0FB6C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600"/>
      </a:pPr>
      <a:endParaRPr lang="en-US"/>
    </a:p>
  </c:txPr>
  <c:externalData r:id="rId4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92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GB"/>
              <a:t>Usefulness of SDMX for your organisation?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92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UsefulnessHF!$J$4</c:f>
              <c:strCache>
                <c:ptCount val="1"/>
                <c:pt idx="0">
                  <c:v>2013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val>
            <c:numRef>
              <c:f>UsefulnessHF!$J$5:$J$9</c:f>
              <c:numCache>
                <c:formatCode>0.0</c:formatCode>
                <c:ptCount val="5"/>
                <c:pt idx="0">
                  <c:v>1.5</c:v>
                </c:pt>
                <c:pt idx="1">
                  <c:v>8.5</c:v>
                </c:pt>
                <c:pt idx="2">
                  <c:v>26</c:v>
                </c:pt>
                <c:pt idx="3">
                  <c:v>35</c:v>
                </c:pt>
                <c:pt idx="4">
                  <c:v>29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605-4FC6-A40E-85DE542A0FD4}"/>
            </c:ext>
          </c:extLst>
        </c:ser>
        <c:ser>
          <c:idx val="1"/>
          <c:order val="1"/>
          <c:tx>
            <c:strRef>
              <c:f>UsefulnessHF!$K$4</c:f>
              <c:strCache>
                <c:ptCount val="1"/>
                <c:pt idx="0">
                  <c:v>2015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val>
            <c:numRef>
              <c:f>UsefulnessHF!$K$5:$K$9</c:f>
              <c:numCache>
                <c:formatCode>0.0</c:formatCode>
                <c:ptCount val="5"/>
                <c:pt idx="0">
                  <c:v>2.1</c:v>
                </c:pt>
                <c:pt idx="1">
                  <c:v>8.1999999999999993</c:v>
                </c:pt>
                <c:pt idx="2">
                  <c:v>30.8</c:v>
                </c:pt>
                <c:pt idx="3">
                  <c:v>32.9</c:v>
                </c:pt>
                <c:pt idx="4">
                  <c:v>26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605-4FC6-A40E-85DE542A0FD4}"/>
            </c:ext>
          </c:extLst>
        </c:ser>
        <c:ser>
          <c:idx val="2"/>
          <c:order val="2"/>
          <c:tx>
            <c:strRef>
              <c:f>UsefulnessHF!$L$4</c:f>
              <c:strCache>
                <c:ptCount val="1"/>
                <c:pt idx="0">
                  <c:v>2017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val>
            <c:numRef>
              <c:f>UsefulnessHF!$L$5:$L$9</c:f>
              <c:numCache>
                <c:formatCode>0.0</c:formatCode>
                <c:ptCount val="5"/>
                <c:pt idx="0">
                  <c:v>0.7</c:v>
                </c:pt>
                <c:pt idx="1">
                  <c:v>7.3</c:v>
                </c:pt>
                <c:pt idx="2">
                  <c:v>42.4</c:v>
                </c:pt>
                <c:pt idx="3">
                  <c:v>26.4</c:v>
                </c:pt>
                <c:pt idx="4">
                  <c:v>23.2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3605-4FC6-A40E-85DE542A0FD4}"/>
            </c:ext>
          </c:extLst>
        </c:ser>
        <c:ser>
          <c:idx val="3"/>
          <c:order val="3"/>
          <c:tx>
            <c:strRef>
              <c:f>UsefulnessHF!$M$4</c:f>
              <c:strCache>
                <c:ptCount val="1"/>
                <c:pt idx="0">
                  <c:v>2019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val>
            <c:numRef>
              <c:f>UsefulnessHF!$M$5:$M$9</c:f>
              <c:numCache>
                <c:formatCode>General</c:formatCode>
                <c:ptCount val="5"/>
                <c:pt idx="0">
                  <c:v>2.7027027027027026</c:v>
                </c:pt>
                <c:pt idx="1">
                  <c:v>6.756756756756757</c:v>
                </c:pt>
                <c:pt idx="2">
                  <c:v>18.918918918918919</c:v>
                </c:pt>
                <c:pt idx="3">
                  <c:v>33.783783783783782</c:v>
                </c:pt>
                <c:pt idx="4">
                  <c:v>37.837837837837839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3605-4FC6-A40E-85DE542A0FD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605867624"/>
        <c:axId val="605868608"/>
      </c:barChart>
      <c:catAx>
        <c:axId val="605867624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05868608"/>
        <c:crosses val="autoZero"/>
        <c:auto val="1"/>
        <c:lblAlgn val="ctr"/>
        <c:lblOffset val="100"/>
        <c:noMultiLvlLbl val="0"/>
      </c:catAx>
      <c:valAx>
        <c:axId val="6058686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058676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600"/>
      </a:pPr>
      <a:endParaRPr lang="en-US"/>
    </a:p>
  </c:txPr>
  <c:externalData r:id="rId4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92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GB"/>
              <a:t>Does your organisation plan to use SDMX in the next 12 months?</a:t>
            </a:r>
          </a:p>
        </c:rich>
      </c:tx>
      <c:layout>
        <c:manualLayout>
          <c:xMode val="edge"/>
          <c:yMode val="edge"/>
          <c:x val="0.10872900262467189"/>
          <c:y val="6.0185185185185182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92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PlanToUse!$H$2</c:f>
              <c:strCache>
                <c:ptCount val="1"/>
                <c:pt idx="0">
                  <c:v>2013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PlanToUse!$G$3:$G$5</c:f>
              <c:strCache>
                <c:ptCount val="3"/>
                <c:pt idx="0">
                  <c:v>Doesn't plan to use it</c:v>
                </c:pt>
                <c:pt idx="1">
                  <c:v>Plan to use it</c:v>
                </c:pt>
                <c:pt idx="2">
                  <c:v>Use it now</c:v>
                </c:pt>
              </c:strCache>
            </c:strRef>
          </c:cat>
          <c:val>
            <c:numRef>
              <c:f>PlanToUse!$H$3:$H$5</c:f>
              <c:numCache>
                <c:formatCode>General</c:formatCode>
                <c:ptCount val="3"/>
                <c:pt idx="0">
                  <c:v>12</c:v>
                </c:pt>
                <c:pt idx="1">
                  <c:v>40</c:v>
                </c:pt>
                <c:pt idx="2">
                  <c:v>48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C42-44AD-BAC6-AEBFB9A90019}"/>
            </c:ext>
          </c:extLst>
        </c:ser>
        <c:ser>
          <c:idx val="1"/>
          <c:order val="1"/>
          <c:tx>
            <c:strRef>
              <c:f>PlanToUse!$I$2</c:f>
              <c:strCache>
                <c:ptCount val="1"/>
                <c:pt idx="0">
                  <c:v>2015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PlanToUse!$G$3:$G$5</c:f>
              <c:strCache>
                <c:ptCount val="3"/>
                <c:pt idx="0">
                  <c:v>Doesn't plan to use it</c:v>
                </c:pt>
                <c:pt idx="1">
                  <c:v>Plan to use it</c:v>
                </c:pt>
                <c:pt idx="2">
                  <c:v>Use it now</c:v>
                </c:pt>
              </c:strCache>
            </c:strRef>
          </c:cat>
          <c:val>
            <c:numRef>
              <c:f>PlanToUse!$I$3:$I$5</c:f>
              <c:numCache>
                <c:formatCode>General</c:formatCode>
                <c:ptCount val="3"/>
                <c:pt idx="0">
                  <c:v>17</c:v>
                </c:pt>
                <c:pt idx="1">
                  <c:v>29</c:v>
                </c:pt>
                <c:pt idx="2">
                  <c:v>54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C42-44AD-BAC6-AEBFB9A90019}"/>
            </c:ext>
          </c:extLst>
        </c:ser>
        <c:ser>
          <c:idx val="2"/>
          <c:order val="2"/>
          <c:tx>
            <c:strRef>
              <c:f>PlanToUse!$J$2</c:f>
              <c:strCache>
                <c:ptCount val="1"/>
                <c:pt idx="0">
                  <c:v>2017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PlanToUse!$G$3:$G$5</c:f>
              <c:strCache>
                <c:ptCount val="3"/>
                <c:pt idx="0">
                  <c:v>Doesn't plan to use it</c:v>
                </c:pt>
                <c:pt idx="1">
                  <c:v>Plan to use it</c:v>
                </c:pt>
                <c:pt idx="2">
                  <c:v>Use it now</c:v>
                </c:pt>
              </c:strCache>
            </c:strRef>
          </c:cat>
          <c:val>
            <c:numRef>
              <c:f>PlanToUse!$J$3:$J$5</c:f>
              <c:numCache>
                <c:formatCode>General</c:formatCode>
                <c:ptCount val="3"/>
                <c:pt idx="0">
                  <c:v>7</c:v>
                </c:pt>
                <c:pt idx="1">
                  <c:v>30</c:v>
                </c:pt>
                <c:pt idx="2">
                  <c:v>63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3C42-44AD-BAC6-AEBFB9A90019}"/>
            </c:ext>
          </c:extLst>
        </c:ser>
        <c:ser>
          <c:idx val="3"/>
          <c:order val="3"/>
          <c:tx>
            <c:strRef>
              <c:f>PlanToUse!$K$2</c:f>
              <c:strCache>
                <c:ptCount val="1"/>
                <c:pt idx="0">
                  <c:v>2019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PlanToUse!$G$3:$G$5</c:f>
              <c:strCache>
                <c:ptCount val="3"/>
                <c:pt idx="0">
                  <c:v>Doesn't plan to use it</c:v>
                </c:pt>
                <c:pt idx="1">
                  <c:v>Plan to use it</c:v>
                </c:pt>
                <c:pt idx="2">
                  <c:v>Use it now</c:v>
                </c:pt>
              </c:strCache>
            </c:strRef>
          </c:cat>
          <c:val>
            <c:numRef>
              <c:f>PlanToUse!$K$3:$K$5</c:f>
              <c:numCache>
                <c:formatCode>0.0</c:formatCode>
                <c:ptCount val="3"/>
                <c:pt idx="0">
                  <c:v>3.7037037037037033</c:v>
                </c:pt>
                <c:pt idx="1">
                  <c:v>17.283950617283949</c:v>
                </c:pt>
                <c:pt idx="2">
                  <c:v>79.012345679012341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3C42-44AD-BAC6-AEBFB9A9001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518291400"/>
        <c:axId val="518290416"/>
      </c:barChart>
      <c:catAx>
        <c:axId val="5182914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18290416"/>
        <c:crosses val="autoZero"/>
        <c:auto val="1"/>
        <c:lblAlgn val="ctr"/>
        <c:lblOffset val="100"/>
        <c:noMultiLvlLbl val="0"/>
      </c:catAx>
      <c:valAx>
        <c:axId val="5182904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182914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600"/>
      </a:pPr>
      <a:endParaRPr lang="en-US"/>
    </a:p>
  </c:txPr>
  <c:externalData r:id="rId4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ImplementationPurpose!$B$2:$G$2</c:f>
              <c:strCache>
                <c:ptCount val="6"/>
                <c:pt idx="0">
                  <c:v>Data collection</c:v>
                </c:pt>
                <c:pt idx="1">
                  <c:v>Metadata collection</c:v>
                </c:pt>
                <c:pt idx="2">
                  <c:v>Data dissemination/reporting</c:v>
                </c:pt>
                <c:pt idx="3">
                  <c:v>Metadata dissemination/reporting</c:v>
                </c:pt>
                <c:pt idx="4">
                  <c:v>Internal data/metadata management</c:v>
                </c:pt>
                <c:pt idx="5">
                  <c:v>Other</c:v>
                </c:pt>
              </c:strCache>
            </c:strRef>
          </c:cat>
          <c:val>
            <c:numRef>
              <c:f>ImplementationPurpose!$B$3:$G$3</c:f>
              <c:numCache>
                <c:formatCode>General</c:formatCode>
                <c:ptCount val="6"/>
                <c:pt idx="0">
                  <c:v>22</c:v>
                </c:pt>
                <c:pt idx="1">
                  <c:v>20</c:v>
                </c:pt>
                <c:pt idx="2">
                  <c:v>76</c:v>
                </c:pt>
                <c:pt idx="3">
                  <c:v>47</c:v>
                </c:pt>
                <c:pt idx="4">
                  <c:v>20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6EF-4A74-B0F3-8E9C7D5EC62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78953536"/>
        <c:axId val="489630568"/>
      </c:barChart>
      <c:catAx>
        <c:axId val="4789535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89630568"/>
        <c:crosses val="autoZero"/>
        <c:auto val="1"/>
        <c:lblAlgn val="ctr"/>
        <c:lblOffset val="100"/>
        <c:noMultiLvlLbl val="0"/>
      </c:catAx>
      <c:valAx>
        <c:axId val="4896305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7895353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600"/>
      </a:pPr>
      <a:endParaRPr lang="en-US"/>
    </a:p>
  </c:txPr>
  <c:externalData r:id="rId4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4283" cy="495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48645" y="0"/>
            <a:ext cx="2944283" cy="495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638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08981"/>
            <a:ext cx="2944283" cy="495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638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48645" y="9408981"/>
            <a:ext cx="2944283" cy="495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4F95A235-AC44-4EA0-9FDF-BBDEB86A59A6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907671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4283" cy="495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48645" y="0"/>
            <a:ext cx="2944283" cy="495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14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20750" y="742950"/>
            <a:ext cx="4953000" cy="37147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2048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9450" y="4705350"/>
            <a:ext cx="5435600" cy="4457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noProof="0" smtClean="0"/>
              <a:t>Click to edit Master text styles</a:t>
            </a:r>
          </a:p>
          <a:p>
            <a:pPr lvl="1"/>
            <a:r>
              <a:rPr lang="en-GB" noProof="0" smtClean="0"/>
              <a:t>Second level</a:t>
            </a:r>
          </a:p>
          <a:p>
            <a:pPr lvl="2"/>
            <a:r>
              <a:rPr lang="en-GB" noProof="0" smtClean="0"/>
              <a:t>Third level</a:t>
            </a:r>
          </a:p>
          <a:p>
            <a:pPr lvl="3"/>
            <a:r>
              <a:rPr lang="en-GB" noProof="0" smtClean="0"/>
              <a:t>Fourth level</a:t>
            </a:r>
          </a:p>
          <a:p>
            <a:pPr lvl="4"/>
            <a:r>
              <a:rPr lang="en-GB" noProof="0" smtClean="0"/>
              <a:t>Fifth level</a:t>
            </a:r>
          </a:p>
        </p:txBody>
      </p:sp>
      <p:sp>
        <p:nvSpPr>
          <p:cNvPr id="2048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08981"/>
            <a:ext cx="2944283" cy="495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2048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48645" y="9408981"/>
            <a:ext cx="2944283" cy="495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B307F0D7-0D44-4CE4-802F-F9D58A432659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9772763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307F0D7-0D44-4CE4-802F-F9D58A432659}" type="slidenum">
              <a:rPr lang="en-GB" smtClean="0"/>
              <a:pPr>
                <a:defRPr/>
              </a:pPr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215612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70AC3D6-7B43-4B10-ACE6-F714FE12D6E4}" type="slidenum">
              <a:rPr lang="en-GB" smtClean="0"/>
              <a:pPr/>
              <a:t>2</a:t>
            </a:fld>
            <a:endParaRPr lang="en-GB" smtClean="0"/>
          </a:p>
        </p:txBody>
      </p:sp>
      <p:sp>
        <p:nvSpPr>
          <p:cNvPr id="204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68CB7E8-6E8E-496F-AC67-A974434DCC67}" type="slidenum">
              <a:rPr lang="en-GB" smtClean="0"/>
              <a:pPr/>
              <a:t>3</a:t>
            </a:fld>
            <a:endParaRPr lang="en-GB" smtClean="0"/>
          </a:p>
        </p:txBody>
      </p:sp>
      <p:sp>
        <p:nvSpPr>
          <p:cNvPr id="215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24D6DA9-04E9-44AE-A4CE-332959FC190A}" type="slidenum">
              <a:rPr lang="en-GB" smtClean="0"/>
              <a:pPr/>
              <a:t>5</a:t>
            </a:fld>
            <a:endParaRPr lang="en-GB" smtClean="0"/>
          </a:p>
        </p:txBody>
      </p:sp>
      <p:sp>
        <p:nvSpPr>
          <p:cNvPr id="245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B287E7E-678E-429D-BCFE-47C04493E525}" type="slidenum">
              <a:rPr lang="en-GB" smtClean="0"/>
              <a:pPr/>
              <a:t>6</a:t>
            </a:fld>
            <a:endParaRPr lang="en-GB" smtClean="0"/>
          </a:p>
        </p:txBody>
      </p:sp>
      <p:sp>
        <p:nvSpPr>
          <p:cNvPr id="235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5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B287E7E-678E-429D-BCFE-47C04493E525}" type="slidenum">
              <a:rPr lang="en-GB" smtClean="0"/>
              <a:pPr/>
              <a:t>7</a:t>
            </a:fld>
            <a:endParaRPr lang="en-GB" smtClean="0"/>
          </a:p>
        </p:txBody>
      </p:sp>
      <p:sp>
        <p:nvSpPr>
          <p:cNvPr id="235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5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94B92B2-2D7D-48AD-8764-4BBCB56D381A}" type="slidenum">
              <a:rPr lang="en-GB" smtClean="0"/>
              <a:pPr/>
              <a:t>9</a:t>
            </a:fld>
            <a:endParaRPr lang="en-GB" smtClean="0"/>
          </a:p>
        </p:txBody>
      </p:sp>
      <p:sp>
        <p:nvSpPr>
          <p:cNvPr id="25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94B92B2-2D7D-48AD-8764-4BBCB56D381A}" type="slidenum">
              <a:rPr lang="en-GB" smtClean="0"/>
              <a:pPr/>
              <a:t>10</a:t>
            </a:fld>
            <a:endParaRPr lang="en-GB" smtClean="0"/>
          </a:p>
        </p:txBody>
      </p:sp>
      <p:sp>
        <p:nvSpPr>
          <p:cNvPr id="25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marL="228600" indent="-228600" eaLnBrk="1" hangingPunct="1">
              <a:buAutoNum type="arabicPeriod"/>
            </a:pPr>
            <a:endParaRPr lang="en-US"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94B92B2-2D7D-48AD-8764-4BBCB56D381A}" type="slidenum">
              <a:rPr lang="en-GB" smtClean="0"/>
              <a:pPr/>
              <a:t>11</a:t>
            </a:fld>
            <a:endParaRPr lang="en-GB" smtClean="0"/>
          </a:p>
        </p:txBody>
      </p:sp>
      <p:sp>
        <p:nvSpPr>
          <p:cNvPr id="25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307F0D7-0D44-4CE4-802F-F9D58A432659}" type="slidenum">
              <a:rPr lang="en-GB" smtClean="0"/>
              <a:pPr>
                <a:defRPr/>
              </a:pPr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3801245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94B92B2-2D7D-48AD-8764-4BBCB56D381A}" type="slidenum">
              <a:rPr lang="en-GB" smtClean="0"/>
              <a:pPr/>
              <a:t>13</a:t>
            </a:fld>
            <a:endParaRPr lang="en-GB" smtClean="0"/>
          </a:p>
        </p:txBody>
      </p:sp>
      <p:sp>
        <p:nvSpPr>
          <p:cNvPr id="25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307F0D7-0D44-4CE4-802F-F9D58A432659}" type="slidenum">
              <a:rPr lang="en-GB" smtClean="0"/>
              <a:pPr>
                <a:defRPr/>
              </a:pPr>
              <a:t>14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5181085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2046D4C-0432-4245-B761-D3801FCCEEC3}" type="slidenum">
              <a:rPr lang="en-GB" smtClean="0"/>
              <a:pPr/>
              <a:t>15</a:t>
            </a:fld>
            <a:endParaRPr lang="en-GB" smtClean="0"/>
          </a:p>
        </p:txBody>
      </p:sp>
      <p:sp>
        <p:nvSpPr>
          <p:cNvPr id="266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>
            <a:lum bright="76000" contrast="-64000"/>
          </a:blip>
          <a:srcRect/>
          <a:stretch>
            <a:fillRect/>
          </a:stretch>
        </p:blipFill>
        <p:spPr bwMode="auto">
          <a:xfrm>
            <a:off x="1835150" y="1557338"/>
            <a:ext cx="5513388" cy="3651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" name="Picture 8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8313" y="260350"/>
            <a:ext cx="1639887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Line 9"/>
          <p:cNvSpPr>
            <a:spLocks noChangeShapeType="1"/>
          </p:cNvSpPr>
          <p:nvPr/>
        </p:nvSpPr>
        <p:spPr bwMode="auto">
          <a:xfrm>
            <a:off x="468313" y="6237288"/>
            <a:ext cx="8207375" cy="0"/>
          </a:xfrm>
          <a:prstGeom prst="line">
            <a:avLst/>
          </a:prstGeom>
          <a:noFill/>
          <a:ln w="19050">
            <a:solidFill>
              <a:srgbClr val="6C7E82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7" name="Line 10"/>
          <p:cNvSpPr>
            <a:spLocks noChangeShapeType="1"/>
          </p:cNvSpPr>
          <p:nvPr/>
        </p:nvSpPr>
        <p:spPr bwMode="auto">
          <a:xfrm>
            <a:off x="468313" y="981075"/>
            <a:ext cx="8207375" cy="0"/>
          </a:xfrm>
          <a:prstGeom prst="line">
            <a:avLst/>
          </a:prstGeom>
          <a:noFill/>
          <a:ln w="15875">
            <a:solidFill>
              <a:srgbClr val="6C7E82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ctrTitle"/>
          </p:nvPr>
        </p:nvSpPr>
        <p:spPr>
          <a:xfrm>
            <a:off x="684213" y="1412875"/>
            <a:ext cx="7772400" cy="1470025"/>
          </a:xfrm>
        </p:spPr>
        <p:txBody>
          <a:bodyPr/>
          <a:lstStyle>
            <a:lvl1pPr algn="ctr">
              <a:defRPr sz="2800"/>
            </a:lvl1pPr>
          </a:lstStyle>
          <a:p>
            <a:pPr lvl="0"/>
            <a:r>
              <a:rPr lang="en-US" noProof="0" smtClean="0"/>
              <a:t>Click to edit Master title style</a:t>
            </a:r>
            <a:endParaRPr lang="en-GB" noProof="0" dirty="0" smtClean="0"/>
          </a:p>
        </p:txBody>
      </p:sp>
      <p:sp>
        <p:nvSpPr>
          <p:cNvPr id="23556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Tx/>
              <a:buNone/>
              <a:defRPr sz="2000"/>
            </a:lvl1pPr>
          </a:lstStyle>
          <a:p>
            <a:pPr lvl="0"/>
            <a:r>
              <a:rPr lang="en-US" noProof="0" smtClean="0"/>
              <a:t>Click to edit Master subtitle style</a:t>
            </a:r>
            <a:endParaRPr lang="en-GB" noProof="0" smtClean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sldNum" sz="quarter" idx="10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algn="r">
              <a:defRPr sz="1400" smtClean="0"/>
            </a:lvl1pPr>
          </a:lstStyle>
          <a:p>
            <a:pPr>
              <a:defRPr/>
            </a:pPr>
            <a:fld id="{4F9A72B9-8398-4F39-AEC9-0AC8394CEC86}" type="slidenum">
              <a:rPr lang="en-GB"/>
              <a:pPr>
                <a:defRPr/>
              </a:pPr>
              <a:t>‹#›</a:t>
            </a:fld>
            <a:endParaRPr lang="en-GB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dt" sz="half" idx="11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1400" smtClean="0">
                <a:solidFill>
                  <a:srgbClr val="6C7E82"/>
                </a:solidFill>
              </a:defRPr>
            </a:lvl1pPr>
          </a:lstStyle>
          <a:p>
            <a:pPr>
              <a:defRPr/>
            </a:pPr>
            <a:fld id="{EC887B6E-C468-4662-9F82-DC912595267D}" type="datetime4">
              <a:rPr lang="en-GB" smtClean="0"/>
              <a:t>15 September 2019</a:t>
            </a:fld>
            <a:endParaRPr lang="en-GB" dirty="0"/>
          </a:p>
        </p:txBody>
      </p:sp>
      <p:sp>
        <p:nvSpPr>
          <p:cNvPr id="10" name="Rectangle 7"/>
          <p:cNvSpPr>
            <a:spLocks noGrp="1" noChangeArrowheads="1"/>
          </p:cNvSpPr>
          <p:nvPr>
            <p:ph type="ftr" sz="quarter" idx="12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algn="ctr">
              <a:defRPr sz="1400" b="0" smtClean="0">
                <a:solidFill>
                  <a:srgbClr val="6C7E82"/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en-GB" smtClean="0"/>
              <a:t>SDMX Global Conference 2013, Paris </a:t>
            </a:r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869CDF7-43A8-4ADB-8BB7-7DEF87FEBFDD}" type="slidenum">
              <a:rPr lang="en-GB"/>
              <a:pPr>
                <a:defRPr/>
              </a:pPr>
              <a:t>‹#›</a:t>
            </a:fld>
            <a:endParaRPr lang="en-GB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29F2A78-FA93-45E0-9D8F-FBD5470E5075}" type="datetime4">
              <a:rPr lang="en-GB" smtClean="0"/>
              <a:t>15 September 2019</a:t>
            </a:fld>
            <a:endParaRPr lang="en-GB" dirty="0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 smtClean="0"/>
              <a:t>SDMX Global Conference 2013, Paris </a:t>
            </a:r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8BED1E7-E810-4EDF-A6D7-5F11A34307A6}" type="slidenum">
              <a:rPr lang="en-GB"/>
              <a:pPr>
                <a:defRPr/>
              </a:pPr>
              <a:t>‹#›</a:t>
            </a:fld>
            <a:endParaRPr lang="en-GB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DB44161-2113-4E13-A878-D65DA58993DC}" type="datetime4">
              <a:rPr lang="en-GB" smtClean="0"/>
              <a:t>15 September 2019</a:t>
            </a:fld>
            <a:endParaRPr lang="en-GB" dirty="0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 smtClean="0"/>
              <a:t>SDMX Global Conference 2013, Paris </a:t>
            </a:r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95288" y="1268413"/>
            <a:ext cx="4038600" cy="47529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86288" y="1268413"/>
            <a:ext cx="4038600" cy="47529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2411413" y="274638"/>
            <a:ext cx="6275387" cy="633412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886757C-8765-479D-AD85-53C99D02B138}" type="slidenum">
              <a:rPr lang="en-GB"/>
              <a:pPr>
                <a:defRPr/>
              </a:pPr>
              <a:t>‹#›</a:t>
            </a:fld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270AEF3-AA70-4874-99B0-04DB876DAC47}" type="datetime4">
              <a:rPr lang="en-GB" smtClean="0"/>
              <a:t>15 September 2019</a:t>
            </a:fld>
            <a:endParaRPr lang="en-GB" dirty="0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 smtClean="0"/>
              <a:t>SDMX Global Conference 2013, Paris </a:t>
            </a:r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24744"/>
            <a:ext cx="4040188" cy="792088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060848"/>
            <a:ext cx="4040188" cy="406531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124744"/>
            <a:ext cx="4041775" cy="792088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060848"/>
            <a:ext cx="4041775" cy="406531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2411413" y="274638"/>
            <a:ext cx="6275387" cy="633412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CE4BD21-9F76-403B-AFF8-F7FB98ED7AC5}" type="slidenum">
              <a:rPr lang="en-GB"/>
              <a:pPr>
                <a:defRPr/>
              </a:pPr>
              <a:t>‹#›</a:t>
            </a:fld>
            <a:endParaRPr lang="en-GB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32E24C8-021A-4A6A-A5B7-CABDD754C316}" type="datetime4">
              <a:rPr lang="en-GB" smtClean="0"/>
              <a:t>15 September 2019</a:t>
            </a:fld>
            <a:endParaRPr lang="en-GB" dirty="0"/>
          </a:p>
        </p:txBody>
      </p:sp>
      <p:sp>
        <p:nvSpPr>
          <p:cNvPr id="9" name="Rectangle 7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 smtClean="0"/>
              <a:t>SDMX Global Conference 2013, Paris </a:t>
            </a:r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2411413" y="274638"/>
            <a:ext cx="6275387" cy="633412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B0909BC-6DA6-47AF-ACDE-1634D42BCCFB}" type="slidenum">
              <a:rPr lang="en-GB"/>
              <a:pPr>
                <a:defRPr/>
              </a:pPr>
              <a:t>‹#›</a:t>
            </a:fld>
            <a:endParaRPr lang="en-GB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60544DB-341B-4522-8A8C-01921B147DC3}" type="datetime4">
              <a:rPr lang="en-GB" smtClean="0"/>
              <a:t>15 September 2019</a:t>
            </a:fld>
            <a:endParaRPr lang="en-GB" dirty="0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 smtClean="0"/>
              <a:t>SDMX Global Conference 2013, Paris </a:t>
            </a:r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1124744"/>
            <a:ext cx="5111750" cy="5001419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124744"/>
            <a:ext cx="3008313" cy="500141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2411413" y="274638"/>
            <a:ext cx="6275387" cy="633412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72366B9-F681-43E1-B880-E4D662CF1F53}" type="slidenum">
              <a:rPr lang="en-GB"/>
              <a:pPr>
                <a:defRPr/>
              </a:pPr>
              <a:t>‹#›</a:t>
            </a:fld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3B3E3B7-501B-42EF-8A8A-F1760922B0DD}" type="datetime4">
              <a:rPr lang="en-GB" smtClean="0"/>
              <a:t>15 September 2019</a:t>
            </a:fld>
            <a:endParaRPr lang="en-GB" dirty="0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 smtClean="0"/>
              <a:t>SDMX Global Conference 2013, Paris </a:t>
            </a:r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 txBox="1">
            <a:spLocks/>
          </p:cNvSpPr>
          <p:nvPr userDrawn="1"/>
        </p:nvSpPr>
        <p:spPr bwMode="auto">
          <a:xfrm>
            <a:off x="2411413" y="274638"/>
            <a:ext cx="6275387" cy="633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r>
              <a:rPr lang="en-US" sz="2400" b="1">
                <a:solidFill>
                  <a:schemeClr val="tx2"/>
                </a:solidFill>
              </a:rPr>
              <a:t>Click to edit Master title style</a:t>
            </a:r>
            <a:endParaRPr lang="en-GB" sz="2400" b="1">
              <a:solidFill>
                <a:schemeClr val="tx2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1124743"/>
            <a:ext cx="5486400" cy="3602831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0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97620CF5-217F-4653-BCEA-AC68BB12BD7B}" type="slidenum">
              <a:rPr lang="en-GB"/>
              <a:pPr>
                <a:defRPr/>
              </a:pPr>
              <a:t>‹#›</a:t>
            </a:fld>
            <a:endParaRPr lang="en-GB"/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1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dirty="0" smtClean="0"/>
            </a:lvl1pPr>
          </a:lstStyle>
          <a:p>
            <a:pPr>
              <a:defRPr/>
            </a:pPr>
            <a:fld id="{AB8AE0F8-E7F0-49D1-913D-DE1E257120BA}" type="datetime4">
              <a:rPr lang="en-GB" smtClean="0"/>
              <a:t>15 September 2019</a:t>
            </a:fld>
            <a:endParaRPr lang="en-GB"/>
          </a:p>
        </p:txBody>
      </p:sp>
      <p:sp>
        <p:nvSpPr>
          <p:cNvPr id="8" name="Footer Placeholder 5"/>
          <p:cNvSpPr>
            <a:spLocks noGrp="1"/>
          </p:cNvSpPr>
          <p:nvPr>
            <p:ph type="ftr" sz="quarter" idx="12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b="0" smtClean="0">
                <a:latin typeface="+mn-lt"/>
              </a:defRPr>
            </a:lvl1pPr>
          </a:lstStyle>
          <a:p>
            <a:pPr>
              <a:defRPr/>
            </a:pPr>
            <a:r>
              <a:rPr lang="en-GB" smtClean="0"/>
              <a:t>SDMX Global Conference 2013, Paris </a:t>
            </a:r>
            <a:endParaRPr lang="en-GB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2.jpeg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10" cstate="print">
            <a:lum bright="76000" contrast="-64000"/>
          </a:blip>
          <a:srcRect/>
          <a:stretch>
            <a:fillRect/>
          </a:stretch>
        </p:blipFill>
        <p:spPr bwMode="auto">
          <a:xfrm>
            <a:off x="1835150" y="1557338"/>
            <a:ext cx="5513388" cy="3651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27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2411413" y="274638"/>
            <a:ext cx="6275387" cy="633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GB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395288" y="1268413"/>
            <a:ext cx="8229600" cy="4752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smtClean="0"/>
          </a:p>
        </p:txBody>
      </p:sp>
      <p:sp>
        <p:nvSpPr>
          <p:cNvPr id="22533" name="Rectangle 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smtClean="0"/>
            </a:lvl1pPr>
          </a:lstStyle>
          <a:p>
            <a:pPr>
              <a:defRPr/>
            </a:pPr>
            <a:fld id="{BD59B528-668A-4CC8-BB50-5D43EEA13B00}" type="slidenum">
              <a:rPr lang="en-GB"/>
              <a:pPr>
                <a:defRPr/>
              </a:pPr>
              <a:t>‹#›</a:t>
            </a:fld>
            <a:endParaRPr lang="en-GB"/>
          </a:p>
        </p:txBody>
      </p:sp>
      <p:sp>
        <p:nvSpPr>
          <p:cNvPr id="22534" name="Rectangle 6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smtClean="0">
                <a:solidFill>
                  <a:srgbClr val="6C7E82"/>
                </a:solidFill>
              </a:defRPr>
            </a:lvl1pPr>
          </a:lstStyle>
          <a:p>
            <a:pPr>
              <a:defRPr/>
            </a:pPr>
            <a:fld id="{C25718EE-2BF6-4F7E-9FDD-C23952E58B9D}" type="datetime4">
              <a:rPr lang="en-GB" smtClean="0"/>
              <a:t>15 September 2019</a:t>
            </a:fld>
            <a:endParaRPr lang="en-GB" dirty="0"/>
          </a:p>
        </p:txBody>
      </p:sp>
      <p:sp>
        <p:nvSpPr>
          <p:cNvPr id="22535" name="Rectangle 7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b="0" smtClean="0">
                <a:solidFill>
                  <a:srgbClr val="6C7E82"/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en-GB" smtClean="0"/>
              <a:t>SDMX Global Conference 2013, Paris </a:t>
            </a:r>
            <a:endParaRPr lang="en-GB"/>
          </a:p>
        </p:txBody>
      </p:sp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468313" y="260350"/>
            <a:ext cx="1639887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33" name="Line 9"/>
          <p:cNvSpPr>
            <a:spLocks noChangeShapeType="1"/>
          </p:cNvSpPr>
          <p:nvPr/>
        </p:nvSpPr>
        <p:spPr bwMode="auto">
          <a:xfrm>
            <a:off x="468313" y="6237288"/>
            <a:ext cx="8207375" cy="0"/>
          </a:xfrm>
          <a:prstGeom prst="line">
            <a:avLst/>
          </a:prstGeom>
          <a:noFill/>
          <a:ln w="19050">
            <a:solidFill>
              <a:srgbClr val="6C7E82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034" name="Line 10"/>
          <p:cNvSpPr>
            <a:spLocks noChangeShapeType="1"/>
          </p:cNvSpPr>
          <p:nvPr/>
        </p:nvSpPr>
        <p:spPr bwMode="auto">
          <a:xfrm>
            <a:off x="468313" y="981075"/>
            <a:ext cx="8207375" cy="0"/>
          </a:xfrm>
          <a:prstGeom prst="line">
            <a:avLst/>
          </a:prstGeom>
          <a:noFill/>
          <a:ln w="15875">
            <a:solidFill>
              <a:srgbClr val="6C7E82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73" r:id="rId2"/>
    <p:sldLayoutId id="2147483674" r:id="rId3"/>
    <p:sldLayoutId id="2147483675" r:id="rId4"/>
    <p:sldLayoutId id="2147483676" r:id="rId5"/>
    <p:sldLayoutId id="2147483677" r:id="rId6"/>
    <p:sldLayoutId id="2147483678" r:id="rId7"/>
    <p:sldLayoutId id="2147483680" r:id="rId8"/>
  </p:sldLayoutIdLst>
  <p:timing>
    <p:tnLst>
      <p:par>
        <p:cTn id="1" dur="indefinite" restart="never" nodeType="tmRoot"/>
      </p:par>
    </p:tnLst>
  </p:timing>
  <p:hf hdr="0" dt="0"/>
  <p:txStyles>
    <p:titleStyle>
      <a:lvl1pPr algn="l" rtl="0" fontAlgn="base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Arial" charset="0"/>
        </a:defRPr>
      </a:lvl2pPr>
      <a:lvl3pPr algn="l" rtl="0" fontAlgn="base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Arial" charset="0"/>
        </a:defRPr>
      </a:lvl3pPr>
      <a:lvl4pPr algn="l" rtl="0" fontAlgn="base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Arial" charset="0"/>
        </a:defRPr>
      </a:lvl4pPr>
      <a:lvl5pPr algn="l" rtl="0" fontAlgn="base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4000" dirty="0" smtClean="0"/>
              <a:t>2019 </a:t>
            </a:r>
            <a:r>
              <a:rPr lang="en-US" sz="4000" dirty="0" smtClean="0"/>
              <a:t>SDMX Survey Results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4797425"/>
            <a:ext cx="6400800" cy="841375"/>
          </a:xfrm>
        </p:spPr>
        <p:txBody>
          <a:bodyPr/>
          <a:lstStyle/>
          <a:p>
            <a:pPr>
              <a:lnSpc>
                <a:spcPct val="90000"/>
              </a:lnSpc>
            </a:pPr>
            <a:endParaRPr lang="en-US" smtClean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2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r>
              <a:rPr lang="en-GB" dirty="0" smtClean="0"/>
              <a:t>SDMX Global Conference </a:t>
            </a:r>
            <a:r>
              <a:rPr lang="en-GB" dirty="0" smtClean="0"/>
              <a:t>2019</a:t>
            </a:r>
            <a:endParaRPr lang="en-GB" dirty="0"/>
          </a:p>
        </p:txBody>
      </p:sp>
      <p:sp>
        <p:nvSpPr>
          <p:cNvPr id="4102" name="Rectangle 7"/>
          <p:cNvSpPr>
            <a:spLocks noGrp="1" noChangeArrowheads="1"/>
          </p:cNvSpPr>
          <p:nvPr>
            <p:ph type="sldNum" sz="quarter" idx="10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A8192C59-CEF4-4C84-BD69-0A17745C9F31}" type="slidenum">
              <a:rPr lang="en-GB"/>
              <a:pPr/>
              <a:t>1</a:t>
            </a:fld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lide Number Placeholder 3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/>
          <a:p>
            <a:fld id="{6E7FFB76-48D4-4E42-8A3A-91C913A213F7}" type="slidenum">
              <a:rPr lang="en-GB" smtClean="0"/>
              <a:pPr/>
              <a:t>2</a:t>
            </a:fld>
            <a:endParaRPr lang="en-GB" smtClean="0"/>
          </a:p>
        </p:txBody>
      </p:sp>
      <p:sp>
        <p:nvSpPr>
          <p:cNvPr id="5124" name="Footer Placeholder 5"/>
          <p:cNvSpPr>
            <a:spLocks noGrp="1"/>
          </p:cNvSpPr>
          <p:nvPr>
            <p:ph type="ftr" sz="quarter" idx="12"/>
          </p:nvPr>
        </p:nvSpPr>
        <p:spPr>
          <a:noFill/>
        </p:spPr>
        <p:txBody>
          <a:bodyPr/>
          <a:lstStyle/>
          <a:p>
            <a:r>
              <a:rPr lang="en-GB" dirty="0" smtClean="0"/>
              <a:t>SDMX Global Conference </a:t>
            </a:r>
            <a:r>
              <a:rPr lang="en-GB" dirty="0" smtClean="0"/>
              <a:t>2019</a:t>
            </a:r>
            <a:endParaRPr lang="en-GB" dirty="0" smtClean="0"/>
          </a:p>
        </p:txBody>
      </p:sp>
      <p:sp>
        <p:nvSpPr>
          <p:cNvPr id="512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dirty="0" smtClean="0"/>
              <a:t>The Survey</a:t>
            </a:r>
          </a:p>
        </p:txBody>
      </p:sp>
      <p:sp>
        <p:nvSpPr>
          <p:cNvPr id="512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1520" y="1268413"/>
            <a:ext cx="8784976" cy="4752975"/>
          </a:xfrm>
        </p:spPr>
        <p:txBody>
          <a:bodyPr/>
          <a:lstStyle/>
          <a:p>
            <a:pPr>
              <a:buFont typeface="Courier New" pitchFamily="49" charset="0"/>
              <a:buChar char="o"/>
            </a:pPr>
            <a:r>
              <a:rPr lang="en-GB" sz="2400" b="1" dirty="0" smtClean="0">
                <a:latin typeface="Calibri" pitchFamily="34" charset="0"/>
              </a:rPr>
              <a:t>Purpose</a:t>
            </a:r>
            <a:r>
              <a:rPr lang="en-GB" sz="2400" dirty="0" smtClean="0">
                <a:latin typeface="Calibri" pitchFamily="34" charset="0"/>
              </a:rPr>
              <a:t>: to measure  acceptance level, challenges and implementation plans of SDMX in official statistics. Also to capture some needs and priorities of the official statistics community</a:t>
            </a:r>
          </a:p>
          <a:p>
            <a:pPr>
              <a:buFont typeface="Courier New" pitchFamily="49" charset="0"/>
              <a:buChar char="o"/>
            </a:pPr>
            <a:r>
              <a:rPr lang="en-GB" sz="2400" b="1" dirty="0" smtClean="0">
                <a:latin typeface="Calibri" pitchFamily="34" charset="0"/>
              </a:rPr>
              <a:t>Population</a:t>
            </a:r>
            <a:r>
              <a:rPr lang="en-GB" sz="2400" dirty="0" smtClean="0">
                <a:latin typeface="Calibri" pitchFamily="34" charset="0"/>
              </a:rPr>
              <a:t>: National Statistics Agencies, Central Banks, International Organisations, Government Agencies</a:t>
            </a:r>
          </a:p>
          <a:p>
            <a:pPr>
              <a:buFont typeface="Courier New" pitchFamily="49" charset="0"/>
              <a:buChar char="o"/>
            </a:pPr>
            <a:r>
              <a:rPr lang="en-GB" sz="2400" dirty="0" smtClean="0">
                <a:latin typeface="Calibri" pitchFamily="34" charset="0"/>
              </a:rPr>
              <a:t>Taken </a:t>
            </a:r>
            <a:r>
              <a:rPr lang="en-GB" sz="2400" dirty="0" smtClean="0">
                <a:latin typeface="Calibri" pitchFamily="34" charset="0"/>
              </a:rPr>
              <a:t>between mid </a:t>
            </a:r>
            <a:r>
              <a:rPr lang="en-GB" sz="2400" dirty="0" smtClean="0">
                <a:latin typeface="Calibri" pitchFamily="34" charset="0"/>
              </a:rPr>
              <a:t>July and early September 2019</a:t>
            </a:r>
            <a:endParaRPr lang="en-GB" sz="2400" dirty="0" smtClean="0">
              <a:latin typeface="Calibri" pitchFamily="34" charset="0"/>
            </a:endParaRPr>
          </a:p>
          <a:p>
            <a:pPr>
              <a:buFont typeface="Courier New" pitchFamily="49" charset="0"/>
              <a:buChar char="o"/>
            </a:pPr>
            <a:r>
              <a:rPr lang="en-GB" sz="2400" b="1" dirty="0" smtClean="0">
                <a:latin typeface="Calibri" pitchFamily="34" charset="0"/>
              </a:rPr>
              <a:t>Number of Respondents</a:t>
            </a:r>
            <a:r>
              <a:rPr lang="en-GB" sz="2400" dirty="0" smtClean="0">
                <a:latin typeface="Calibri" pitchFamily="34" charset="0"/>
              </a:rPr>
              <a:t>: betwee</a:t>
            </a:r>
            <a:r>
              <a:rPr lang="en-GB" sz="2400" dirty="0" smtClean="0">
                <a:latin typeface="Calibri" pitchFamily="34" charset="0"/>
              </a:rPr>
              <a:t>n 110 and 175 in previous surveys, this time only 81 responses arrived</a:t>
            </a:r>
            <a:endParaRPr lang="en-GB" sz="2400" dirty="0" smtClean="0">
              <a:latin typeface="Calibri" pitchFamily="34" charset="0"/>
            </a:endParaRPr>
          </a:p>
          <a:p>
            <a:pPr marL="0" indent="0" eaLnBrk="1" hangingPunct="1">
              <a:lnSpc>
                <a:spcPct val="90000"/>
              </a:lnSpc>
              <a:buNone/>
            </a:pPr>
            <a:endParaRPr lang="en-US" sz="24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lide Number Placeholder 3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/>
          <a:p>
            <a:fld id="{1659C70B-4A59-4573-8364-6FA63859AB6B}" type="slidenum">
              <a:rPr lang="en-GB" smtClean="0"/>
              <a:pPr/>
              <a:t>3</a:t>
            </a:fld>
            <a:endParaRPr lang="en-GB" smtClean="0"/>
          </a:p>
        </p:txBody>
      </p:sp>
      <p:sp>
        <p:nvSpPr>
          <p:cNvPr id="6148" name="Footer Placeholder 5"/>
          <p:cNvSpPr>
            <a:spLocks noGrp="1"/>
          </p:cNvSpPr>
          <p:nvPr>
            <p:ph type="ftr" sz="quarter" idx="12"/>
          </p:nvPr>
        </p:nvSpPr>
        <p:spPr>
          <a:noFill/>
        </p:spPr>
        <p:txBody>
          <a:bodyPr/>
          <a:lstStyle/>
          <a:p>
            <a:r>
              <a:rPr lang="en-GB" dirty="0" smtClean="0"/>
              <a:t>SDMX Global Conference </a:t>
            </a:r>
            <a:r>
              <a:rPr lang="en-GB" dirty="0" smtClean="0"/>
              <a:t>2019</a:t>
            </a:r>
            <a:endParaRPr lang="en-GB" dirty="0" smtClean="0"/>
          </a:p>
        </p:txBody>
      </p:sp>
      <p:sp>
        <p:nvSpPr>
          <p:cNvPr id="614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dirty="0"/>
              <a:t>Respondents by organisation type </a:t>
            </a:r>
            <a:endParaRPr lang="en-GB" dirty="0" smtClean="0"/>
          </a:p>
        </p:txBody>
      </p:sp>
      <p:graphicFrame>
        <p:nvGraphicFramePr>
          <p:cNvPr id="6" name="Chart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62079109"/>
              </p:ext>
            </p:extLst>
          </p:nvPr>
        </p:nvGraphicFramePr>
        <p:xfrm>
          <a:off x="2286000" y="2057400"/>
          <a:ext cx="6400800" cy="41079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7" name="Chart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59358921"/>
              </p:ext>
            </p:extLst>
          </p:nvPr>
        </p:nvGraphicFramePr>
        <p:xfrm>
          <a:off x="323528" y="1268760"/>
          <a:ext cx="3352801" cy="208121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Regional distribution of respondents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869CDF7-43A8-4ADB-8BB7-7DEF87FEBFDD}" type="slidenum">
              <a:rPr lang="en-GB" smtClean="0"/>
              <a:pPr>
                <a:defRPr/>
              </a:pPr>
              <a:t>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GB" dirty="0" smtClean="0"/>
              <a:t>SDMX Global Conference 2019</a:t>
            </a:r>
            <a:endParaRPr lang="en-GB" dirty="0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23823663"/>
              </p:ext>
            </p:extLst>
          </p:nvPr>
        </p:nvGraphicFramePr>
        <p:xfrm>
          <a:off x="395288" y="1268413"/>
          <a:ext cx="8229600" cy="47529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86392303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lide Number Placeholder 3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/>
          <a:p>
            <a:fld id="{7DD997BF-F37E-424F-88E6-C97E950D77AF}" type="slidenum">
              <a:rPr lang="en-GB" smtClean="0"/>
              <a:pPr/>
              <a:t>5</a:t>
            </a:fld>
            <a:endParaRPr lang="en-GB" dirty="0" smtClean="0"/>
          </a:p>
        </p:txBody>
      </p:sp>
      <p:sp>
        <p:nvSpPr>
          <p:cNvPr id="9220" name="Footer Placeholder 5"/>
          <p:cNvSpPr>
            <a:spLocks noGrp="1"/>
          </p:cNvSpPr>
          <p:nvPr>
            <p:ph type="ftr" sz="quarter" idx="12"/>
          </p:nvPr>
        </p:nvSpPr>
        <p:spPr>
          <a:xfrm>
            <a:off x="3131840" y="6309320"/>
            <a:ext cx="2895600" cy="359618"/>
          </a:xfrm>
          <a:noFill/>
        </p:spPr>
        <p:txBody>
          <a:bodyPr/>
          <a:lstStyle/>
          <a:p>
            <a:r>
              <a:rPr lang="en-GB" dirty="0" smtClean="0"/>
              <a:t>SDMX Global Conference </a:t>
            </a:r>
            <a:r>
              <a:rPr lang="en-GB" dirty="0" smtClean="0"/>
              <a:t>2019</a:t>
            </a:r>
            <a:endParaRPr lang="en-GB" dirty="0" smtClean="0"/>
          </a:p>
        </p:txBody>
      </p:sp>
      <p:sp>
        <p:nvSpPr>
          <p:cNvPr id="922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dirty="0"/>
              <a:t>Usefulness perceptions of SDMX</a:t>
            </a:r>
            <a:endParaRPr lang="en-GB" dirty="0" smtClean="0"/>
          </a:p>
        </p:txBody>
      </p:sp>
      <p:graphicFrame>
        <p:nvGraphicFramePr>
          <p:cNvPr id="7" name="Chart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32812897"/>
              </p:ext>
            </p:extLst>
          </p:nvPr>
        </p:nvGraphicFramePr>
        <p:xfrm>
          <a:off x="467544" y="1052736"/>
          <a:ext cx="8219256" cy="49685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467255" y="1196752"/>
            <a:ext cx="3898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>
                <a:solidFill>
                  <a:schemeClr val="bg2"/>
                </a:solidFill>
              </a:rPr>
              <a:t>%</a:t>
            </a:r>
            <a:endParaRPr lang="en-GB" dirty="0">
              <a:solidFill>
                <a:schemeClr val="bg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lide Number Placeholder 3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/>
          <a:p>
            <a:fld id="{6C78C6AD-0461-4D10-B2C8-F11D19A5856D}" type="slidenum">
              <a:rPr lang="en-GB" smtClean="0"/>
              <a:pPr/>
              <a:t>6</a:t>
            </a:fld>
            <a:endParaRPr lang="en-GB" smtClean="0"/>
          </a:p>
        </p:txBody>
      </p:sp>
      <p:sp>
        <p:nvSpPr>
          <p:cNvPr id="8196" name="Footer Placeholder 5"/>
          <p:cNvSpPr>
            <a:spLocks noGrp="1"/>
          </p:cNvSpPr>
          <p:nvPr>
            <p:ph type="ftr" sz="quarter" idx="12"/>
          </p:nvPr>
        </p:nvSpPr>
        <p:spPr>
          <a:noFill/>
        </p:spPr>
        <p:txBody>
          <a:bodyPr/>
          <a:lstStyle/>
          <a:p>
            <a:r>
              <a:rPr lang="en-GB" dirty="0" smtClean="0"/>
              <a:t>SDMX Global Conference </a:t>
            </a:r>
            <a:r>
              <a:rPr lang="en-GB" dirty="0" smtClean="0"/>
              <a:t>2019</a:t>
            </a:r>
            <a:endParaRPr lang="en-GB" dirty="0" smtClean="0"/>
          </a:p>
        </p:txBody>
      </p:sp>
      <p:sp>
        <p:nvSpPr>
          <p:cNvPr id="819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dirty="0" smtClean="0"/>
              <a:t>Attitudes </a:t>
            </a:r>
            <a:r>
              <a:rPr lang="en-GB" dirty="0"/>
              <a:t>towards using SDMX</a:t>
            </a:r>
            <a:endParaRPr lang="en-GB" dirty="0" smtClean="0"/>
          </a:p>
        </p:txBody>
      </p:sp>
      <p:graphicFrame>
        <p:nvGraphicFramePr>
          <p:cNvPr id="10" name="Chart 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41608882"/>
              </p:ext>
            </p:extLst>
          </p:nvPr>
        </p:nvGraphicFramePr>
        <p:xfrm>
          <a:off x="467544" y="908050"/>
          <a:ext cx="8219256" cy="525725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478841" y="1052736"/>
            <a:ext cx="3898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>
                <a:solidFill>
                  <a:schemeClr val="bg2"/>
                </a:solidFill>
              </a:rPr>
              <a:t>%</a:t>
            </a:r>
            <a:endParaRPr lang="en-GB" dirty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82301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lide Number Placeholder 3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/>
          <a:p>
            <a:fld id="{6C78C6AD-0461-4D10-B2C8-F11D19A5856D}" type="slidenum">
              <a:rPr lang="en-GB" smtClean="0"/>
              <a:pPr/>
              <a:t>7</a:t>
            </a:fld>
            <a:endParaRPr lang="en-GB" dirty="0" smtClean="0"/>
          </a:p>
        </p:txBody>
      </p:sp>
      <p:sp>
        <p:nvSpPr>
          <p:cNvPr id="8196" name="Footer Placeholder 5"/>
          <p:cNvSpPr>
            <a:spLocks noGrp="1"/>
          </p:cNvSpPr>
          <p:nvPr>
            <p:ph type="ftr" sz="quarter" idx="12"/>
          </p:nvPr>
        </p:nvSpPr>
        <p:spPr>
          <a:noFill/>
        </p:spPr>
        <p:txBody>
          <a:bodyPr/>
          <a:lstStyle/>
          <a:p>
            <a:r>
              <a:rPr lang="en-GB" dirty="0" smtClean="0"/>
              <a:t>SDMX Global Conference </a:t>
            </a:r>
            <a:r>
              <a:rPr lang="en-GB" dirty="0" smtClean="0"/>
              <a:t>2019</a:t>
            </a:r>
            <a:endParaRPr lang="en-GB" dirty="0" smtClean="0"/>
          </a:p>
        </p:txBody>
      </p:sp>
      <p:sp>
        <p:nvSpPr>
          <p:cNvPr id="8197" name="Rectangle 2"/>
          <p:cNvSpPr>
            <a:spLocks noGrp="1" noChangeArrowheads="1"/>
          </p:cNvSpPr>
          <p:nvPr>
            <p:ph type="title"/>
          </p:nvPr>
        </p:nvSpPr>
        <p:spPr>
          <a:xfrm>
            <a:off x="2267744" y="260648"/>
            <a:ext cx="5904656" cy="633412"/>
          </a:xfrm>
        </p:spPr>
        <p:txBody>
          <a:bodyPr/>
          <a:lstStyle/>
          <a:p>
            <a:pPr algn="ctr" eaLnBrk="1" hangingPunct="1"/>
            <a:r>
              <a:rPr lang="en-GB" dirty="0" smtClean="0"/>
              <a:t>Implementation </a:t>
            </a:r>
            <a:r>
              <a:rPr lang="en-GB" dirty="0" smtClean="0"/>
              <a:t>in various domains </a:t>
            </a:r>
            <a:r>
              <a:rPr lang="en-GB" dirty="0" smtClean="0"/>
              <a:t>and SDMX </a:t>
            </a:r>
            <a:r>
              <a:rPr lang="en-GB" dirty="0" smtClean="0"/>
              <a:t>variants supported</a:t>
            </a:r>
            <a:endParaRPr lang="en-GB" dirty="0" smtClean="0"/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65761840"/>
              </p:ext>
            </p:extLst>
          </p:nvPr>
        </p:nvGraphicFramePr>
        <p:xfrm>
          <a:off x="467544" y="1052732"/>
          <a:ext cx="8219260" cy="5040560"/>
        </p:xfrm>
        <a:graphic>
          <a:graphicData uri="http://schemas.openxmlformats.org/drawingml/2006/table">
            <a:tbl>
              <a:tblPr/>
              <a:tblGrid>
                <a:gridCol w="1605696">
                  <a:extLst>
                    <a:ext uri="{9D8B030D-6E8A-4147-A177-3AD203B41FA5}">
                      <a16:colId xmlns:a16="http://schemas.microsoft.com/office/drawing/2014/main" val="3130723187"/>
                    </a:ext>
                  </a:extLst>
                </a:gridCol>
                <a:gridCol w="763103">
                  <a:extLst>
                    <a:ext uri="{9D8B030D-6E8A-4147-A177-3AD203B41FA5}">
                      <a16:colId xmlns:a16="http://schemas.microsoft.com/office/drawing/2014/main" val="30281416"/>
                    </a:ext>
                  </a:extLst>
                </a:gridCol>
                <a:gridCol w="393476">
                  <a:extLst>
                    <a:ext uri="{9D8B030D-6E8A-4147-A177-3AD203B41FA5}">
                      <a16:colId xmlns:a16="http://schemas.microsoft.com/office/drawing/2014/main" val="3235877291"/>
                    </a:ext>
                  </a:extLst>
                </a:gridCol>
                <a:gridCol w="977727">
                  <a:extLst>
                    <a:ext uri="{9D8B030D-6E8A-4147-A177-3AD203B41FA5}">
                      <a16:colId xmlns:a16="http://schemas.microsoft.com/office/drawing/2014/main" val="314236084"/>
                    </a:ext>
                  </a:extLst>
                </a:gridCol>
                <a:gridCol w="55643">
                  <a:extLst>
                    <a:ext uri="{9D8B030D-6E8A-4147-A177-3AD203B41FA5}">
                      <a16:colId xmlns:a16="http://schemas.microsoft.com/office/drawing/2014/main" val="398812366"/>
                    </a:ext>
                  </a:extLst>
                </a:gridCol>
                <a:gridCol w="631945">
                  <a:extLst>
                    <a:ext uri="{9D8B030D-6E8A-4147-A177-3AD203B41FA5}">
                      <a16:colId xmlns:a16="http://schemas.microsoft.com/office/drawing/2014/main" val="3553297935"/>
                    </a:ext>
                  </a:extLst>
                </a:gridCol>
                <a:gridCol w="631945">
                  <a:extLst>
                    <a:ext uri="{9D8B030D-6E8A-4147-A177-3AD203B41FA5}">
                      <a16:colId xmlns:a16="http://schemas.microsoft.com/office/drawing/2014/main" val="213715288"/>
                    </a:ext>
                  </a:extLst>
                </a:gridCol>
                <a:gridCol w="631945">
                  <a:extLst>
                    <a:ext uri="{9D8B030D-6E8A-4147-A177-3AD203B41FA5}">
                      <a16:colId xmlns:a16="http://schemas.microsoft.com/office/drawing/2014/main" val="2612530161"/>
                    </a:ext>
                  </a:extLst>
                </a:gridCol>
                <a:gridCol w="631945">
                  <a:extLst>
                    <a:ext uri="{9D8B030D-6E8A-4147-A177-3AD203B41FA5}">
                      <a16:colId xmlns:a16="http://schemas.microsoft.com/office/drawing/2014/main" val="363638335"/>
                    </a:ext>
                  </a:extLst>
                </a:gridCol>
                <a:gridCol w="631945">
                  <a:extLst>
                    <a:ext uri="{9D8B030D-6E8A-4147-A177-3AD203B41FA5}">
                      <a16:colId xmlns:a16="http://schemas.microsoft.com/office/drawing/2014/main" val="2048119611"/>
                    </a:ext>
                  </a:extLst>
                </a:gridCol>
                <a:gridCol w="631945">
                  <a:extLst>
                    <a:ext uri="{9D8B030D-6E8A-4147-A177-3AD203B41FA5}">
                      <a16:colId xmlns:a16="http://schemas.microsoft.com/office/drawing/2014/main" val="2343875942"/>
                    </a:ext>
                  </a:extLst>
                </a:gridCol>
                <a:gridCol w="631945">
                  <a:extLst>
                    <a:ext uri="{9D8B030D-6E8A-4147-A177-3AD203B41FA5}">
                      <a16:colId xmlns:a16="http://schemas.microsoft.com/office/drawing/2014/main" val="2461096673"/>
                    </a:ext>
                  </a:extLst>
                </a:gridCol>
              </a:tblGrid>
              <a:tr h="315035">
                <a:tc>
                  <a:txBody>
                    <a:bodyPr/>
                    <a:lstStyle/>
                    <a:p>
                      <a:pPr algn="l" fontAlgn="b"/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Status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7"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SDMX variant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3712529"/>
                  </a:ext>
                </a:extLst>
              </a:tr>
              <a:tr h="315035">
                <a:tc>
                  <a:txBody>
                    <a:bodyPr/>
                    <a:lstStyle/>
                    <a:p>
                      <a:pPr algn="l" fontAlgn="b"/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Planned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C2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Pilot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C2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Production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C2E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EDI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9BC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ML 1.0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9BC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ML 2.0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9BC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ML 2.1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9BC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JSON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9BC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CSV</a:t>
                      </a:r>
                      <a:endParaRPr lang="en-GB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9BC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VTL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9BC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12982035"/>
                  </a:ext>
                </a:extLst>
              </a:tr>
              <a:tr h="315035">
                <a:tc>
                  <a:txBody>
                    <a:bodyPr/>
                    <a:lstStyle/>
                    <a:p>
                      <a:pPr algn="l" fontAlgn="b"/>
                      <a:r>
                        <a:rPr lang="en-GB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National Accounts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9BC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9BC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9BC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9BC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>
                          <a:solidFill>
                            <a:srgbClr val="006100"/>
                          </a:solidFill>
                          <a:effectLst/>
                          <a:latin typeface="Arial" panose="020B0604020202020204" pitchFamily="34" charset="0"/>
                        </a:rPr>
                        <a:t>28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9BC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C6EFC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9BC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9BC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9BC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22126998"/>
                  </a:ext>
                </a:extLst>
              </a:tr>
              <a:tr h="315035">
                <a:tc>
                  <a:txBody>
                    <a:bodyPr/>
                    <a:lstStyle/>
                    <a:p>
                      <a:pPr algn="l" fontAlgn="b"/>
                      <a:r>
                        <a:rPr lang="en-GB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BoP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9BC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BC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29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18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>
                          <a:solidFill>
                            <a:srgbClr val="006100"/>
                          </a:solidFill>
                          <a:effectLst/>
                          <a:latin typeface="Arial" panose="020B0604020202020204" pitchFamily="34" charset="0"/>
                        </a:rPr>
                        <a:t>18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6EFC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59553585"/>
                  </a:ext>
                </a:extLst>
              </a:tr>
              <a:tr h="315035">
                <a:tc>
                  <a:txBody>
                    <a:bodyPr/>
                    <a:lstStyle/>
                    <a:p>
                      <a:pPr algn="l" fontAlgn="b"/>
                      <a:r>
                        <a:rPr lang="en-GB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FDI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9BC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BC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19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>
                          <a:solidFill>
                            <a:srgbClr val="006100"/>
                          </a:solidFill>
                          <a:effectLst/>
                          <a:latin typeface="Arial" panose="020B0604020202020204" pitchFamily="34" charset="0"/>
                        </a:rPr>
                        <a:t>14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6EFC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11521042"/>
                  </a:ext>
                </a:extLst>
              </a:tr>
              <a:tr h="315035">
                <a:tc>
                  <a:txBody>
                    <a:bodyPr/>
                    <a:lstStyle/>
                    <a:p>
                      <a:pPr algn="l" fontAlgn="b"/>
                      <a:r>
                        <a:rPr lang="en-GB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GFS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9BC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BC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>
                          <a:solidFill>
                            <a:srgbClr val="006100"/>
                          </a:solidFill>
                          <a:effectLst/>
                          <a:latin typeface="Arial" panose="020B0604020202020204" pitchFamily="34" charset="0"/>
                        </a:rPr>
                        <a:t>12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6EFC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12053823"/>
                  </a:ext>
                </a:extLst>
              </a:tr>
              <a:tr h="315035">
                <a:tc>
                  <a:txBody>
                    <a:bodyPr/>
                    <a:lstStyle/>
                    <a:p>
                      <a:pPr algn="l" fontAlgn="b"/>
                      <a:r>
                        <a:rPr lang="en-GB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Eurostat Census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9BC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BC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>
                          <a:solidFill>
                            <a:srgbClr val="006100"/>
                          </a:solidFill>
                          <a:effectLst/>
                          <a:latin typeface="Arial" panose="020B0604020202020204" pitchFamily="34" charset="0"/>
                        </a:rPr>
                        <a:t>15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6EFC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5218394"/>
                  </a:ext>
                </a:extLst>
              </a:tr>
              <a:tr h="315035">
                <a:tc>
                  <a:txBody>
                    <a:bodyPr/>
                    <a:lstStyle/>
                    <a:p>
                      <a:pPr algn="l" fontAlgn="b"/>
                      <a:r>
                        <a:rPr lang="en-GB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SDDS+ IMF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9BC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BC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29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>
                          <a:solidFill>
                            <a:srgbClr val="006100"/>
                          </a:solidFill>
                          <a:effectLst/>
                          <a:latin typeface="Arial" panose="020B0604020202020204" pitchFamily="34" charset="0"/>
                        </a:rPr>
                        <a:t>19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6EFC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62514400"/>
                  </a:ext>
                </a:extLst>
              </a:tr>
              <a:tr h="315035">
                <a:tc>
                  <a:txBody>
                    <a:bodyPr/>
                    <a:lstStyle/>
                    <a:p>
                      <a:pPr algn="l" fontAlgn="b"/>
                      <a:r>
                        <a:rPr lang="en-GB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STES OECD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9BC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BC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18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>
                          <a:solidFill>
                            <a:srgbClr val="006100"/>
                          </a:solidFill>
                          <a:effectLst/>
                          <a:latin typeface="Arial" panose="020B0604020202020204" pitchFamily="34" charset="0"/>
                        </a:rPr>
                        <a:t>14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6EFC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6548598"/>
                  </a:ext>
                </a:extLst>
              </a:tr>
              <a:tr h="315035">
                <a:tc>
                  <a:txBody>
                    <a:bodyPr/>
                    <a:lstStyle/>
                    <a:p>
                      <a:pPr algn="l" fontAlgn="b"/>
                      <a:r>
                        <a:rPr lang="en-GB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IMTS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9BC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BC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>
                          <a:solidFill>
                            <a:srgbClr val="006100"/>
                          </a:solidFill>
                          <a:effectLst/>
                          <a:latin typeface="Arial" panose="020B0604020202020204" pitchFamily="34" charset="0"/>
                        </a:rPr>
                        <a:t>7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6EFC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15924628"/>
                  </a:ext>
                </a:extLst>
              </a:tr>
              <a:tr h="315035">
                <a:tc>
                  <a:txBody>
                    <a:bodyPr/>
                    <a:lstStyle/>
                    <a:p>
                      <a:pPr algn="l" fontAlgn="b"/>
                      <a:r>
                        <a:rPr lang="en-GB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SDGs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9BC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BC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>
                          <a:solidFill>
                            <a:srgbClr val="006100"/>
                          </a:solidFill>
                          <a:effectLst/>
                          <a:latin typeface="Arial" panose="020B0604020202020204" pitchFamily="34" charset="0"/>
                        </a:rPr>
                        <a:t>10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6EFC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17282946"/>
                  </a:ext>
                </a:extLst>
              </a:tr>
              <a:tr h="315035">
                <a:tc>
                  <a:txBody>
                    <a:bodyPr/>
                    <a:lstStyle/>
                    <a:p>
                      <a:pPr algn="l" fontAlgn="b"/>
                      <a:r>
                        <a:rPr lang="en-GB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Education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9BC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BC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54759188"/>
                  </a:ext>
                </a:extLst>
              </a:tr>
              <a:tr h="315035">
                <a:tc>
                  <a:txBody>
                    <a:bodyPr/>
                    <a:lstStyle/>
                    <a:p>
                      <a:pPr algn="l" fontAlgn="b"/>
                      <a:r>
                        <a:rPr lang="en-GB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Prices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9BC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BC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>
                          <a:solidFill>
                            <a:srgbClr val="006100"/>
                          </a:solidFill>
                          <a:effectLst/>
                          <a:latin typeface="Arial" panose="020B0604020202020204" pitchFamily="34" charset="0"/>
                        </a:rPr>
                        <a:t>10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6EFC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66362381"/>
                  </a:ext>
                </a:extLst>
              </a:tr>
              <a:tr h="315035">
                <a:tc>
                  <a:txBody>
                    <a:bodyPr/>
                    <a:lstStyle/>
                    <a:p>
                      <a:pPr algn="l" fontAlgn="b"/>
                      <a:r>
                        <a:rPr lang="en-GB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SEEA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9BC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BC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69530279"/>
                  </a:ext>
                </a:extLst>
              </a:tr>
              <a:tr h="315035">
                <a:tc>
                  <a:txBody>
                    <a:bodyPr/>
                    <a:lstStyle/>
                    <a:p>
                      <a:pPr algn="l" fontAlgn="b"/>
                      <a:r>
                        <a:rPr lang="en-GB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Labour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9BC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BC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>
                          <a:solidFill>
                            <a:srgbClr val="006100"/>
                          </a:solidFill>
                          <a:effectLst/>
                          <a:latin typeface="Arial" panose="020B0604020202020204" pitchFamily="34" charset="0"/>
                        </a:rPr>
                        <a:t>9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6EFC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71379352"/>
                  </a:ext>
                </a:extLst>
              </a:tr>
              <a:tr h="315035">
                <a:tc>
                  <a:txBody>
                    <a:bodyPr/>
                    <a:lstStyle/>
                    <a:p>
                      <a:pPr algn="l" fontAlgn="b"/>
                      <a:r>
                        <a:rPr lang="en-GB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Other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9BC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BC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17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>
                          <a:solidFill>
                            <a:srgbClr val="006100"/>
                          </a:solidFill>
                          <a:effectLst/>
                          <a:latin typeface="Arial" panose="020B0604020202020204" pitchFamily="34" charset="0"/>
                        </a:rPr>
                        <a:t>11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6EFC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692403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392868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Current implementation uses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869CDF7-43A8-4ADB-8BB7-7DEF87FEBFDD}" type="slidenum">
              <a:rPr lang="en-GB" smtClean="0"/>
              <a:pPr>
                <a:defRPr/>
              </a:pPr>
              <a:t>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GB" dirty="0" smtClean="0"/>
              <a:t>SDMX Global Conference 2019 </a:t>
            </a:r>
            <a:endParaRPr lang="en-GB" dirty="0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96071703"/>
              </p:ext>
            </p:extLst>
          </p:nvPr>
        </p:nvGraphicFramePr>
        <p:xfrm>
          <a:off x="395288" y="1279525"/>
          <a:ext cx="8229600" cy="49657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84769364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Slide Number Placeholder 3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/>
          <a:p>
            <a:fld id="{79F78ED5-D568-45AF-8A72-B0CB8291ABB4}" type="slidenum">
              <a:rPr lang="en-GB" smtClean="0"/>
              <a:pPr/>
              <a:t>9</a:t>
            </a:fld>
            <a:endParaRPr lang="en-GB" smtClean="0"/>
          </a:p>
        </p:txBody>
      </p:sp>
      <p:sp>
        <p:nvSpPr>
          <p:cNvPr id="10244" name="Footer Placeholder 5"/>
          <p:cNvSpPr>
            <a:spLocks noGrp="1"/>
          </p:cNvSpPr>
          <p:nvPr>
            <p:ph type="ftr" sz="quarter" idx="12"/>
          </p:nvPr>
        </p:nvSpPr>
        <p:spPr>
          <a:noFill/>
        </p:spPr>
        <p:txBody>
          <a:bodyPr/>
          <a:lstStyle/>
          <a:p>
            <a:r>
              <a:rPr lang="en-GB" dirty="0" smtClean="0"/>
              <a:t>SDMX Global Conference </a:t>
            </a:r>
            <a:r>
              <a:rPr lang="en-GB" dirty="0" smtClean="0"/>
              <a:t>2019</a:t>
            </a:r>
            <a:endParaRPr lang="en-GB" dirty="0" smtClean="0"/>
          </a:p>
        </p:txBody>
      </p:sp>
      <p:sp>
        <p:nvSpPr>
          <p:cNvPr id="10245" name="Rectangle 2"/>
          <p:cNvSpPr>
            <a:spLocks noGrp="1" noChangeArrowheads="1"/>
          </p:cNvSpPr>
          <p:nvPr>
            <p:ph type="title"/>
          </p:nvPr>
        </p:nvSpPr>
        <p:spPr>
          <a:xfrm>
            <a:off x="2051721" y="274638"/>
            <a:ext cx="6635080" cy="490066"/>
          </a:xfrm>
        </p:spPr>
        <p:txBody>
          <a:bodyPr/>
          <a:lstStyle/>
          <a:p>
            <a:pPr algn="ctr"/>
            <a:r>
              <a:rPr lang="en-US" dirty="0" smtClean="0"/>
              <a:t>Public SDMX service demands by purpose </a:t>
            </a:r>
            <a:endParaRPr lang="en-GB" dirty="0" smtClean="0"/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51849721"/>
              </p:ext>
            </p:extLst>
          </p:nvPr>
        </p:nvGraphicFramePr>
        <p:xfrm>
          <a:off x="539551" y="1124741"/>
          <a:ext cx="8147248" cy="4680522"/>
        </p:xfrm>
        <a:graphic>
          <a:graphicData uri="http://schemas.openxmlformats.org/drawingml/2006/table">
            <a:tbl>
              <a:tblPr/>
              <a:tblGrid>
                <a:gridCol w="4671089">
                  <a:extLst>
                    <a:ext uri="{9D8B030D-6E8A-4147-A177-3AD203B41FA5}">
                      <a16:colId xmlns:a16="http://schemas.microsoft.com/office/drawing/2014/main" val="3270251793"/>
                    </a:ext>
                  </a:extLst>
                </a:gridCol>
                <a:gridCol w="1064574">
                  <a:extLst>
                    <a:ext uri="{9D8B030D-6E8A-4147-A177-3AD203B41FA5}">
                      <a16:colId xmlns:a16="http://schemas.microsoft.com/office/drawing/2014/main" val="2791282617"/>
                    </a:ext>
                  </a:extLst>
                </a:gridCol>
                <a:gridCol w="1390463">
                  <a:extLst>
                    <a:ext uri="{9D8B030D-6E8A-4147-A177-3AD203B41FA5}">
                      <a16:colId xmlns:a16="http://schemas.microsoft.com/office/drawing/2014/main" val="29197793"/>
                    </a:ext>
                  </a:extLst>
                </a:gridCol>
                <a:gridCol w="1021122">
                  <a:extLst>
                    <a:ext uri="{9D8B030D-6E8A-4147-A177-3AD203B41FA5}">
                      <a16:colId xmlns:a16="http://schemas.microsoft.com/office/drawing/2014/main" val="2919357201"/>
                    </a:ext>
                  </a:extLst>
                </a:gridCol>
              </a:tblGrid>
              <a:tr h="425502">
                <a:tc>
                  <a:txBody>
                    <a:bodyPr/>
                    <a:lstStyle/>
                    <a:p>
                      <a:pPr algn="l" fontAlgn="b"/>
                      <a:r>
                        <a:rPr lang="en-GB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Public SDMX Service Use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High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C2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Medium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C2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Low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C2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42628167"/>
                  </a:ext>
                </a:extLst>
              </a:tr>
              <a:tr h="425502">
                <a:tc>
                  <a:txBody>
                    <a:bodyPr/>
                    <a:lstStyle/>
                    <a:p>
                      <a:pPr algn="l" fontAlgn="b"/>
                      <a:r>
                        <a:rPr lang="en-GB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Validate data files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39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55596484"/>
                  </a:ext>
                </a:extLst>
              </a:tr>
              <a:tr h="425502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Present data via an SDMX webservice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37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87848799"/>
                  </a:ext>
                </a:extLst>
              </a:tr>
              <a:tr h="425502">
                <a:tc>
                  <a:txBody>
                    <a:bodyPr/>
                    <a:lstStyle/>
                    <a:p>
                      <a:pPr algn="l" fontAlgn="b"/>
                      <a:r>
                        <a:rPr lang="en-GB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Visualise data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18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91227890"/>
                  </a:ext>
                </a:extLst>
              </a:tr>
              <a:tr h="425502">
                <a:tc>
                  <a:txBody>
                    <a:bodyPr/>
                    <a:lstStyle/>
                    <a:p>
                      <a:pPr algn="l" fontAlgn="b"/>
                      <a:r>
                        <a:rPr lang="en-GB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Manage structural metadata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18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39332852"/>
                  </a:ext>
                </a:extLst>
              </a:tr>
              <a:tr h="425502">
                <a:tc>
                  <a:txBody>
                    <a:bodyPr/>
                    <a:lstStyle/>
                    <a:p>
                      <a:pPr algn="l" fontAlgn="b"/>
                      <a:r>
                        <a:rPr lang="en-GB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Transform/convert between SDMX formats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43059047"/>
                  </a:ext>
                </a:extLst>
              </a:tr>
              <a:tr h="425502">
                <a:tc>
                  <a:txBody>
                    <a:bodyPr/>
                    <a:lstStyle/>
                    <a:p>
                      <a:pPr algn="l" fontAlgn="b"/>
                      <a:r>
                        <a:rPr lang="en-GB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Store data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84899098"/>
                  </a:ext>
                </a:extLst>
              </a:tr>
              <a:tr h="425502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Connect analytical tools to SDMX web services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83366002"/>
                  </a:ext>
                </a:extLst>
              </a:tr>
              <a:tr h="425502">
                <a:tc>
                  <a:txBody>
                    <a:bodyPr/>
                    <a:lstStyle/>
                    <a:p>
                      <a:pPr algn="l" fontAlgn="b"/>
                      <a:r>
                        <a:rPr lang="en-GB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Transcode/remap between DSDs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46170227"/>
                  </a:ext>
                </a:extLst>
              </a:tr>
              <a:tr h="425502">
                <a:tc>
                  <a:txBody>
                    <a:bodyPr/>
                    <a:lstStyle/>
                    <a:p>
                      <a:pPr algn="l" fontAlgn="b"/>
                      <a:r>
                        <a:rPr lang="en-GB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Collect data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19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06156857"/>
                  </a:ext>
                </a:extLst>
              </a:tr>
              <a:tr h="425502">
                <a:tc>
                  <a:txBody>
                    <a:bodyPr/>
                    <a:lstStyle/>
                    <a:p>
                      <a:pPr algn="l" fontAlgn="b"/>
                      <a:r>
                        <a:rPr lang="en-GB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Other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56466961"/>
                  </a:ext>
                </a:extLst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Slide Number Placeholder 3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/>
          <a:p>
            <a:fld id="{79F78ED5-D568-45AF-8A72-B0CB8291ABB4}" type="slidenum">
              <a:rPr lang="en-GB" smtClean="0"/>
              <a:pPr/>
              <a:t>10</a:t>
            </a:fld>
            <a:endParaRPr lang="en-GB" smtClean="0"/>
          </a:p>
        </p:txBody>
      </p:sp>
      <p:sp>
        <p:nvSpPr>
          <p:cNvPr id="10244" name="Footer Placeholder 5"/>
          <p:cNvSpPr>
            <a:spLocks noGrp="1"/>
          </p:cNvSpPr>
          <p:nvPr>
            <p:ph type="ftr" sz="quarter" idx="12"/>
          </p:nvPr>
        </p:nvSpPr>
        <p:spPr>
          <a:noFill/>
        </p:spPr>
        <p:txBody>
          <a:bodyPr/>
          <a:lstStyle/>
          <a:p>
            <a:r>
              <a:rPr lang="en-GB" dirty="0" smtClean="0"/>
              <a:t>SDMX Global Conference </a:t>
            </a:r>
            <a:r>
              <a:rPr lang="en-GB" dirty="0" smtClean="0"/>
              <a:t>2019</a:t>
            </a:r>
            <a:endParaRPr lang="en-GB" dirty="0" smtClean="0"/>
          </a:p>
        </p:txBody>
      </p:sp>
      <p:sp>
        <p:nvSpPr>
          <p:cNvPr id="1024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dirty="0" smtClean="0"/>
              <a:t>Benefits to implementation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15894432"/>
              </p:ext>
            </p:extLst>
          </p:nvPr>
        </p:nvGraphicFramePr>
        <p:xfrm>
          <a:off x="467542" y="1340767"/>
          <a:ext cx="8219258" cy="4586135"/>
        </p:xfrm>
        <a:graphic>
          <a:graphicData uri="http://schemas.openxmlformats.org/drawingml/2006/table">
            <a:tbl>
              <a:tblPr/>
              <a:tblGrid>
                <a:gridCol w="3941659">
                  <a:extLst>
                    <a:ext uri="{9D8B030D-6E8A-4147-A177-3AD203B41FA5}">
                      <a16:colId xmlns:a16="http://schemas.microsoft.com/office/drawing/2014/main" val="2917169588"/>
                    </a:ext>
                  </a:extLst>
                </a:gridCol>
                <a:gridCol w="593489">
                  <a:extLst>
                    <a:ext uri="{9D8B030D-6E8A-4147-A177-3AD203B41FA5}">
                      <a16:colId xmlns:a16="http://schemas.microsoft.com/office/drawing/2014/main" val="1517370486"/>
                    </a:ext>
                  </a:extLst>
                </a:gridCol>
                <a:gridCol w="593489">
                  <a:extLst>
                    <a:ext uri="{9D8B030D-6E8A-4147-A177-3AD203B41FA5}">
                      <a16:colId xmlns:a16="http://schemas.microsoft.com/office/drawing/2014/main" val="1152252870"/>
                    </a:ext>
                  </a:extLst>
                </a:gridCol>
                <a:gridCol w="593489">
                  <a:extLst>
                    <a:ext uri="{9D8B030D-6E8A-4147-A177-3AD203B41FA5}">
                      <a16:colId xmlns:a16="http://schemas.microsoft.com/office/drawing/2014/main" val="1070003031"/>
                    </a:ext>
                  </a:extLst>
                </a:gridCol>
                <a:gridCol w="593489">
                  <a:extLst>
                    <a:ext uri="{9D8B030D-6E8A-4147-A177-3AD203B41FA5}">
                      <a16:colId xmlns:a16="http://schemas.microsoft.com/office/drawing/2014/main" val="3502800482"/>
                    </a:ext>
                  </a:extLst>
                </a:gridCol>
                <a:gridCol w="593489">
                  <a:extLst>
                    <a:ext uri="{9D8B030D-6E8A-4147-A177-3AD203B41FA5}">
                      <a16:colId xmlns:a16="http://schemas.microsoft.com/office/drawing/2014/main" val="3680194815"/>
                    </a:ext>
                  </a:extLst>
                </a:gridCol>
                <a:gridCol w="593489">
                  <a:extLst>
                    <a:ext uri="{9D8B030D-6E8A-4147-A177-3AD203B41FA5}">
                      <a16:colId xmlns:a16="http://schemas.microsoft.com/office/drawing/2014/main" val="3402417607"/>
                    </a:ext>
                  </a:extLst>
                </a:gridCol>
                <a:gridCol w="716665">
                  <a:extLst>
                    <a:ext uri="{9D8B030D-6E8A-4147-A177-3AD203B41FA5}">
                      <a16:colId xmlns:a16="http://schemas.microsoft.com/office/drawing/2014/main" val="1150696101"/>
                    </a:ext>
                  </a:extLst>
                </a:gridCol>
              </a:tblGrid>
              <a:tr h="339419">
                <a:tc>
                  <a:txBody>
                    <a:bodyPr/>
                    <a:lstStyle/>
                    <a:p>
                      <a:pPr algn="l" fontAlgn="b"/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6"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Rank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91254531"/>
                  </a:ext>
                </a:extLst>
              </a:tr>
              <a:tr h="339419">
                <a:tc>
                  <a:txBody>
                    <a:bodyPr/>
                    <a:lstStyle/>
                    <a:p>
                      <a:pPr algn="l" fontAlgn="b"/>
                      <a:r>
                        <a:rPr lang="en-GB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Benefits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Score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52296922"/>
                  </a:ext>
                </a:extLst>
              </a:tr>
              <a:tr h="339419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Easing data collection burden from other organisations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1203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54265760"/>
                  </a:ext>
                </a:extLst>
              </a:tr>
              <a:tr h="339419">
                <a:tc>
                  <a:txBody>
                    <a:bodyPr/>
                    <a:lstStyle/>
                    <a:p>
                      <a:pPr algn="l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Easing reporting burden to international organisations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17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>
                          <a:solidFill>
                            <a:srgbClr val="006100"/>
                          </a:solidFill>
                          <a:effectLst/>
                          <a:latin typeface="Arial" panose="020B0604020202020204" pitchFamily="34" charset="0"/>
                        </a:rPr>
                        <a:t>3339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6EF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57081074"/>
                  </a:ext>
                </a:extLst>
              </a:tr>
              <a:tr h="339419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Enhancing data dissemination to external users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18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>
                          <a:solidFill>
                            <a:srgbClr val="006100"/>
                          </a:solidFill>
                          <a:effectLst/>
                          <a:latin typeface="Arial" panose="020B0604020202020204" pitchFamily="34" charset="0"/>
                        </a:rPr>
                        <a:t>3443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6EF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22531962"/>
                  </a:ext>
                </a:extLst>
              </a:tr>
              <a:tr h="339419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Enhancing data dissemination to internal users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1503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92736928"/>
                  </a:ext>
                </a:extLst>
              </a:tr>
              <a:tr h="658874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Having access to SDMX structures from other organisations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1474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85466836"/>
                  </a:ext>
                </a:extLst>
              </a:tr>
              <a:tr h="339419">
                <a:tc>
                  <a:txBody>
                    <a:bodyPr/>
                    <a:lstStyle/>
                    <a:p>
                      <a:pPr algn="l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Improving internal data organisation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1994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51854252"/>
                  </a:ext>
                </a:extLst>
              </a:tr>
              <a:tr h="339419">
                <a:tc>
                  <a:txBody>
                    <a:bodyPr/>
                    <a:lstStyle/>
                    <a:p>
                      <a:pPr algn="l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Improving metadata management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>
                          <a:solidFill>
                            <a:srgbClr val="9C6500"/>
                          </a:solidFill>
                          <a:effectLst/>
                          <a:latin typeface="Arial" panose="020B0604020202020204" pitchFamily="34" charset="0"/>
                        </a:rPr>
                        <a:t>2702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EB9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34824374"/>
                  </a:ext>
                </a:extLst>
              </a:tr>
              <a:tr h="339419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Sharing know-how with other organisations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1349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7854083"/>
                  </a:ext>
                </a:extLst>
              </a:tr>
              <a:tr h="339419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Standardisation of statistical business processes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>
                          <a:solidFill>
                            <a:srgbClr val="9C6500"/>
                          </a:solidFill>
                          <a:effectLst/>
                          <a:latin typeface="Arial" panose="020B0604020202020204" pitchFamily="34" charset="0"/>
                        </a:rPr>
                        <a:t>2270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EB9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94642"/>
                  </a:ext>
                </a:extLst>
              </a:tr>
              <a:tr h="339419">
                <a:tc>
                  <a:txBody>
                    <a:bodyPr/>
                    <a:lstStyle/>
                    <a:p>
                      <a:pPr algn="l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Using SDMX IT tools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 dirty="0">
                          <a:solidFill>
                            <a:srgbClr val="9C6500"/>
                          </a:solidFill>
                          <a:effectLst/>
                          <a:latin typeface="Arial" panose="020B0604020202020204" pitchFamily="34" charset="0"/>
                        </a:rPr>
                        <a:t>2238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EB9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0995538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717445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Slide Number Placeholder 3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/>
          <a:p>
            <a:fld id="{79F78ED5-D568-45AF-8A72-B0CB8291ABB4}" type="slidenum">
              <a:rPr lang="en-GB" smtClean="0"/>
              <a:pPr/>
              <a:t>11</a:t>
            </a:fld>
            <a:endParaRPr lang="en-GB" smtClean="0"/>
          </a:p>
        </p:txBody>
      </p:sp>
      <p:sp>
        <p:nvSpPr>
          <p:cNvPr id="10244" name="Footer Placeholder 5"/>
          <p:cNvSpPr>
            <a:spLocks noGrp="1"/>
          </p:cNvSpPr>
          <p:nvPr>
            <p:ph type="ftr" sz="quarter" idx="12"/>
          </p:nvPr>
        </p:nvSpPr>
        <p:spPr>
          <a:xfrm>
            <a:off x="3131840" y="6237312"/>
            <a:ext cx="2895600" cy="476250"/>
          </a:xfrm>
          <a:noFill/>
        </p:spPr>
        <p:txBody>
          <a:bodyPr/>
          <a:lstStyle/>
          <a:p>
            <a:r>
              <a:rPr lang="en-GB" dirty="0" smtClean="0"/>
              <a:t>SDMX Global Conference </a:t>
            </a:r>
            <a:r>
              <a:rPr lang="en-GB" dirty="0" smtClean="0"/>
              <a:t>2019</a:t>
            </a:r>
            <a:endParaRPr lang="en-GB" dirty="0" smtClean="0"/>
          </a:p>
        </p:txBody>
      </p:sp>
      <p:sp>
        <p:nvSpPr>
          <p:cNvPr id="1024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dirty="0" smtClean="0"/>
              <a:t>Challenges to implementation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02635388"/>
              </p:ext>
            </p:extLst>
          </p:nvPr>
        </p:nvGraphicFramePr>
        <p:xfrm>
          <a:off x="467543" y="1069396"/>
          <a:ext cx="8219257" cy="4998657"/>
        </p:xfrm>
        <a:graphic>
          <a:graphicData uri="http://schemas.openxmlformats.org/drawingml/2006/table">
            <a:tbl>
              <a:tblPr/>
              <a:tblGrid>
                <a:gridCol w="3941658">
                  <a:extLst>
                    <a:ext uri="{9D8B030D-6E8A-4147-A177-3AD203B41FA5}">
                      <a16:colId xmlns:a16="http://schemas.microsoft.com/office/drawing/2014/main" val="3454362066"/>
                    </a:ext>
                  </a:extLst>
                </a:gridCol>
                <a:gridCol w="593489">
                  <a:extLst>
                    <a:ext uri="{9D8B030D-6E8A-4147-A177-3AD203B41FA5}">
                      <a16:colId xmlns:a16="http://schemas.microsoft.com/office/drawing/2014/main" val="496497397"/>
                    </a:ext>
                  </a:extLst>
                </a:gridCol>
                <a:gridCol w="593489">
                  <a:extLst>
                    <a:ext uri="{9D8B030D-6E8A-4147-A177-3AD203B41FA5}">
                      <a16:colId xmlns:a16="http://schemas.microsoft.com/office/drawing/2014/main" val="3683938335"/>
                    </a:ext>
                  </a:extLst>
                </a:gridCol>
                <a:gridCol w="593489">
                  <a:extLst>
                    <a:ext uri="{9D8B030D-6E8A-4147-A177-3AD203B41FA5}">
                      <a16:colId xmlns:a16="http://schemas.microsoft.com/office/drawing/2014/main" val="4147656761"/>
                    </a:ext>
                  </a:extLst>
                </a:gridCol>
                <a:gridCol w="593489">
                  <a:extLst>
                    <a:ext uri="{9D8B030D-6E8A-4147-A177-3AD203B41FA5}">
                      <a16:colId xmlns:a16="http://schemas.microsoft.com/office/drawing/2014/main" val="3352454602"/>
                    </a:ext>
                  </a:extLst>
                </a:gridCol>
                <a:gridCol w="593489">
                  <a:extLst>
                    <a:ext uri="{9D8B030D-6E8A-4147-A177-3AD203B41FA5}">
                      <a16:colId xmlns:a16="http://schemas.microsoft.com/office/drawing/2014/main" val="2075712279"/>
                    </a:ext>
                  </a:extLst>
                </a:gridCol>
                <a:gridCol w="593489">
                  <a:extLst>
                    <a:ext uri="{9D8B030D-6E8A-4147-A177-3AD203B41FA5}">
                      <a16:colId xmlns:a16="http://schemas.microsoft.com/office/drawing/2014/main" val="766275443"/>
                    </a:ext>
                  </a:extLst>
                </a:gridCol>
                <a:gridCol w="716665">
                  <a:extLst>
                    <a:ext uri="{9D8B030D-6E8A-4147-A177-3AD203B41FA5}">
                      <a16:colId xmlns:a16="http://schemas.microsoft.com/office/drawing/2014/main" val="2404682221"/>
                    </a:ext>
                  </a:extLst>
                </a:gridCol>
              </a:tblGrid>
              <a:tr h="295147">
                <a:tc>
                  <a:txBody>
                    <a:bodyPr/>
                    <a:lstStyle/>
                    <a:p>
                      <a:pPr algn="l" fontAlgn="b"/>
                      <a:endParaRPr lang="en-GB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6">
                  <a:txBody>
                    <a:bodyPr/>
                    <a:lstStyle/>
                    <a:p>
                      <a:pPr algn="ctr" fontAlgn="b"/>
                      <a:r>
                        <a:rPr lang="en-GB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Rank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endParaRPr lang="en-GB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14137474"/>
                  </a:ext>
                </a:extLst>
              </a:tr>
              <a:tr h="295147">
                <a:tc>
                  <a:txBody>
                    <a:bodyPr/>
                    <a:lstStyle/>
                    <a:p>
                      <a:pPr algn="l" fontAlgn="b"/>
                      <a:r>
                        <a:rPr lang="en-GB" sz="16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Challenges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Score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0325199"/>
                  </a:ext>
                </a:extLst>
              </a:tr>
              <a:tr h="295147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Conflict with existing data transmission strategy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698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52341058"/>
                  </a:ext>
                </a:extLst>
              </a:tr>
              <a:tr h="295147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Constraints due to Network Security Policy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150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57661336"/>
                  </a:ext>
                </a:extLst>
              </a:tr>
              <a:tr h="295147">
                <a:tc>
                  <a:txBody>
                    <a:bodyPr/>
                    <a:lstStyle/>
                    <a:p>
                      <a:pPr algn="l" fontAlgn="b"/>
                      <a:r>
                        <a:rPr lang="en-GB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Getting subject-matter statisticians support/buy-in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600" b="0" i="0" u="none" strike="noStrike">
                          <a:solidFill>
                            <a:srgbClr val="9C6500"/>
                          </a:solidFill>
                          <a:effectLst/>
                          <a:latin typeface="Arial" panose="020B0604020202020204" pitchFamily="34" charset="0"/>
                        </a:rPr>
                        <a:t>1312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EB9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73476914"/>
                  </a:ext>
                </a:extLst>
              </a:tr>
              <a:tr h="295147">
                <a:tc>
                  <a:txBody>
                    <a:bodyPr/>
                    <a:lstStyle/>
                    <a:p>
                      <a:pPr algn="l" fontAlgn="b"/>
                      <a:r>
                        <a:rPr lang="en-GB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Getting top management support/buy-in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1021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11413882"/>
                  </a:ext>
                </a:extLst>
              </a:tr>
              <a:tr h="295147">
                <a:tc>
                  <a:txBody>
                    <a:bodyPr/>
                    <a:lstStyle/>
                    <a:p>
                      <a:pPr algn="l" fontAlgn="b"/>
                      <a:r>
                        <a:rPr lang="en-GB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Lack of financial resources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600" b="0" i="0" u="none" strike="noStrike">
                          <a:solidFill>
                            <a:srgbClr val="9C6500"/>
                          </a:solidFill>
                          <a:effectLst/>
                          <a:latin typeface="Arial" panose="020B0604020202020204" pitchFamily="34" charset="0"/>
                        </a:rPr>
                        <a:t>1378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EB9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89216344"/>
                  </a:ext>
                </a:extLst>
              </a:tr>
              <a:tr h="295147">
                <a:tc>
                  <a:txBody>
                    <a:bodyPr/>
                    <a:lstStyle/>
                    <a:p>
                      <a:pPr algn="l" fontAlgn="b"/>
                      <a:r>
                        <a:rPr lang="en-GB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Lack of human resources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600" b="0" i="0" u="none" strike="noStrike">
                          <a:solidFill>
                            <a:srgbClr val="9C0006"/>
                          </a:solidFill>
                          <a:effectLst/>
                          <a:latin typeface="Arial" panose="020B0604020202020204" pitchFamily="34" charset="0"/>
                        </a:rPr>
                        <a:t>2609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7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34548547"/>
                  </a:ext>
                </a:extLst>
              </a:tr>
              <a:tr h="572933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Lack of suitable database platform allowing SDMX implementation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882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3186040"/>
                  </a:ext>
                </a:extLst>
              </a:tr>
              <a:tr h="295147">
                <a:tc>
                  <a:txBody>
                    <a:bodyPr/>
                    <a:lstStyle/>
                    <a:p>
                      <a:pPr algn="l" fontAlgn="b"/>
                      <a:r>
                        <a:rPr lang="en-GB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Lack of training resources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600" b="0" i="0" u="none" strike="noStrike">
                          <a:solidFill>
                            <a:srgbClr val="9C0006"/>
                          </a:solidFill>
                          <a:effectLst/>
                          <a:latin typeface="Arial" panose="020B0604020202020204" pitchFamily="34" charset="0"/>
                        </a:rPr>
                        <a:t>1711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7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54533339"/>
                  </a:ext>
                </a:extLst>
              </a:tr>
              <a:tr h="295147">
                <a:tc>
                  <a:txBody>
                    <a:bodyPr/>
                    <a:lstStyle/>
                    <a:p>
                      <a:pPr algn="l" fontAlgn="b"/>
                      <a:r>
                        <a:rPr lang="en-GB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No obvious benefits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761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17205805"/>
                  </a:ext>
                </a:extLst>
              </a:tr>
              <a:tr h="295147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Waiting for a broader user community to be established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693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10114908"/>
                  </a:ext>
                </a:extLst>
              </a:tr>
              <a:tr h="572933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Wish to use internationally standardised DSDs/MSD, but not available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600" b="0" i="0" u="none" strike="noStrike" dirty="0">
                          <a:solidFill>
                            <a:srgbClr val="9C0006"/>
                          </a:solidFill>
                          <a:effectLst/>
                          <a:latin typeface="Arial" panose="020B0604020202020204" pitchFamily="34" charset="0"/>
                        </a:rPr>
                        <a:t>1454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7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9073472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485738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Demand for Global DSDs by domain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869CDF7-43A8-4ADB-8BB7-7DEF87FEBFDD}" type="slidenum">
              <a:rPr lang="en-GB" smtClean="0"/>
              <a:pPr>
                <a:defRPr/>
              </a:pPr>
              <a:t>12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GB" dirty="0" smtClean="0"/>
              <a:t>SDMX Global Conference </a:t>
            </a:r>
            <a:r>
              <a:rPr lang="en-GB" dirty="0" smtClean="0"/>
              <a:t>2019</a:t>
            </a:r>
            <a:endParaRPr lang="en-GB" dirty="0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5270575"/>
              </p:ext>
            </p:extLst>
          </p:nvPr>
        </p:nvGraphicFramePr>
        <p:xfrm>
          <a:off x="467546" y="1052737"/>
          <a:ext cx="8219254" cy="4893945"/>
        </p:xfrm>
        <a:graphic>
          <a:graphicData uri="http://schemas.openxmlformats.org/drawingml/2006/table">
            <a:tbl>
              <a:tblPr/>
              <a:tblGrid>
                <a:gridCol w="2957795">
                  <a:extLst>
                    <a:ext uri="{9D8B030D-6E8A-4147-A177-3AD203B41FA5}">
                      <a16:colId xmlns:a16="http://schemas.microsoft.com/office/drawing/2014/main" val="4162981989"/>
                    </a:ext>
                  </a:extLst>
                </a:gridCol>
                <a:gridCol w="725228">
                  <a:extLst>
                    <a:ext uri="{9D8B030D-6E8A-4147-A177-3AD203B41FA5}">
                      <a16:colId xmlns:a16="http://schemas.microsoft.com/office/drawing/2014/main" val="1530896695"/>
                    </a:ext>
                  </a:extLst>
                </a:gridCol>
                <a:gridCol w="725228">
                  <a:extLst>
                    <a:ext uri="{9D8B030D-6E8A-4147-A177-3AD203B41FA5}">
                      <a16:colId xmlns:a16="http://schemas.microsoft.com/office/drawing/2014/main" val="2361084674"/>
                    </a:ext>
                  </a:extLst>
                </a:gridCol>
                <a:gridCol w="725228">
                  <a:extLst>
                    <a:ext uri="{9D8B030D-6E8A-4147-A177-3AD203B41FA5}">
                      <a16:colId xmlns:a16="http://schemas.microsoft.com/office/drawing/2014/main" val="3158221628"/>
                    </a:ext>
                  </a:extLst>
                </a:gridCol>
                <a:gridCol w="725228">
                  <a:extLst>
                    <a:ext uri="{9D8B030D-6E8A-4147-A177-3AD203B41FA5}">
                      <a16:colId xmlns:a16="http://schemas.microsoft.com/office/drawing/2014/main" val="4196740271"/>
                    </a:ext>
                  </a:extLst>
                </a:gridCol>
                <a:gridCol w="725228">
                  <a:extLst>
                    <a:ext uri="{9D8B030D-6E8A-4147-A177-3AD203B41FA5}">
                      <a16:colId xmlns:a16="http://schemas.microsoft.com/office/drawing/2014/main" val="1243980963"/>
                    </a:ext>
                  </a:extLst>
                </a:gridCol>
                <a:gridCol w="725228">
                  <a:extLst>
                    <a:ext uri="{9D8B030D-6E8A-4147-A177-3AD203B41FA5}">
                      <a16:colId xmlns:a16="http://schemas.microsoft.com/office/drawing/2014/main" val="3353911084"/>
                    </a:ext>
                  </a:extLst>
                </a:gridCol>
                <a:gridCol w="910091">
                  <a:extLst>
                    <a:ext uri="{9D8B030D-6E8A-4147-A177-3AD203B41FA5}">
                      <a16:colId xmlns:a16="http://schemas.microsoft.com/office/drawing/2014/main" val="4170880239"/>
                    </a:ext>
                  </a:extLst>
                </a:gridCol>
              </a:tblGrid>
              <a:tr h="213165">
                <a:tc>
                  <a:txBody>
                    <a:bodyPr/>
                    <a:lstStyle/>
                    <a:p>
                      <a:pPr algn="l" fontAlgn="b"/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6"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Rank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31986696"/>
                  </a:ext>
                </a:extLst>
              </a:tr>
              <a:tr h="213165">
                <a:tc>
                  <a:txBody>
                    <a:bodyPr/>
                    <a:lstStyle/>
                    <a:p>
                      <a:pPr algn="l" fontAlgn="b"/>
                      <a:r>
                        <a:rPr lang="en-GB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Domains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Score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21061807"/>
                  </a:ext>
                </a:extLst>
              </a:tr>
              <a:tr h="213165">
                <a:tc>
                  <a:txBody>
                    <a:bodyPr/>
                    <a:lstStyle/>
                    <a:p>
                      <a:pPr algn="l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Agriculture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319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23354806"/>
                  </a:ext>
                </a:extLst>
              </a:tr>
              <a:tr h="213165">
                <a:tc>
                  <a:txBody>
                    <a:bodyPr/>
                    <a:lstStyle/>
                    <a:p>
                      <a:pPr algn="l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Business statistics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400" b="0" i="0" u="none" strike="noStrike">
                          <a:solidFill>
                            <a:srgbClr val="006100"/>
                          </a:solidFill>
                          <a:effectLst/>
                          <a:latin typeface="Arial" panose="020B0604020202020204" pitchFamily="34" charset="0"/>
                        </a:rPr>
                        <a:t>1274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6EF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94461935"/>
                  </a:ext>
                </a:extLst>
              </a:tr>
              <a:tr h="213165">
                <a:tc>
                  <a:txBody>
                    <a:bodyPr/>
                    <a:lstStyle/>
                    <a:p>
                      <a:pPr algn="l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Culture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29156213"/>
                  </a:ext>
                </a:extLst>
              </a:tr>
              <a:tr h="213165">
                <a:tc>
                  <a:txBody>
                    <a:bodyPr/>
                    <a:lstStyle/>
                    <a:p>
                      <a:pPr algn="l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Construction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221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56400037"/>
                  </a:ext>
                </a:extLst>
              </a:tr>
              <a:tr h="213165">
                <a:tc>
                  <a:txBody>
                    <a:bodyPr/>
                    <a:lstStyle/>
                    <a:p>
                      <a:pPr algn="l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Energy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235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16247611"/>
                  </a:ext>
                </a:extLst>
              </a:tr>
              <a:tr h="213165">
                <a:tc>
                  <a:txBody>
                    <a:bodyPr/>
                    <a:lstStyle/>
                    <a:p>
                      <a:pPr algn="l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Health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322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3381340"/>
                  </a:ext>
                </a:extLst>
              </a:tr>
              <a:tr h="213165">
                <a:tc>
                  <a:txBody>
                    <a:bodyPr/>
                    <a:lstStyle/>
                    <a:p>
                      <a:pPr algn="l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Income and consumption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400" b="0" i="0" u="none" strike="noStrike">
                          <a:solidFill>
                            <a:srgbClr val="006100"/>
                          </a:solidFill>
                          <a:effectLst/>
                          <a:latin typeface="Arial" panose="020B0604020202020204" pitchFamily="34" charset="0"/>
                        </a:rPr>
                        <a:t>927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6EF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46401288"/>
                  </a:ext>
                </a:extLst>
              </a:tr>
              <a:tr h="213165">
                <a:tc>
                  <a:txBody>
                    <a:bodyPr/>
                    <a:lstStyle/>
                    <a:p>
                      <a:pPr algn="l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Justice and crime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95300976"/>
                  </a:ext>
                </a:extLst>
              </a:tr>
              <a:tr h="41722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Political and other community activities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95428626"/>
                  </a:ext>
                </a:extLst>
              </a:tr>
              <a:tr h="213165">
                <a:tc>
                  <a:txBody>
                    <a:bodyPr/>
                    <a:lstStyle/>
                    <a:p>
                      <a:pPr algn="l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Population, housing and migration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400" b="0" i="0" u="none" strike="noStrike" dirty="0">
                          <a:solidFill>
                            <a:srgbClr val="006100"/>
                          </a:solidFill>
                          <a:effectLst/>
                          <a:latin typeface="Arial" panose="020B0604020202020204" pitchFamily="34" charset="0"/>
                        </a:rPr>
                        <a:t>1143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6EF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24619249"/>
                  </a:ext>
                </a:extLst>
              </a:tr>
              <a:tr h="213165">
                <a:tc>
                  <a:txBody>
                    <a:bodyPr/>
                    <a:lstStyle/>
                    <a:p>
                      <a:pPr algn="l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Public governance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280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13180335"/>
                  </a:ext>
                </a:extLst>
              </a:tr>
              <a:tr h="213165">
                <a:tc>
                  <a:txBody>
                    <a:bodyPr/>
                    <a:lstStyle/>
                    <a:p>
                      <a:pPr algn="l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R&amp;D Statistics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400" b="0" i="0" u="none" strike="noStrike">
                          <a:solidFill>
                            <a:srgbClr val="9C6500"/>
                          </a:solidFill>
                          <a:effectLst/>
                          <a:latin typeface="Arial" panose="020B0604020202020204" pitchFamily="34" charset="0"/>
                        </a:rPr>
                        <a:t>443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EB9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95238433"/>
                  </a:ext>
                </a:extLst>
              </a:tr>
              <a:tr h="213165">
                <a:tc>
                  <a:txBody>
                    <a:bodyPr/>
                    <a:lstStyle/>
                    <a:p>
                      <a:pPr algn="l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Regional statistics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400" b="0" i="0" u="none" strike="noStrike">
                          <a:solidFill>
                            <a:srgbClr val="9C6500"/>
                          </a:solidFill>
                          <a:effectLst/>
                          <a:latin typeface="Arial" panose="020B0604020202020204" pitchFamily="34" charset="0"/>
                        </a:rPr>
                        <a:t>632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EB9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97778311"/>
                  </a:ext>
                </a:extLst>
              </a:tr>
              <a:tr h="213165">
                <a:tc>
                  <a:txBody>
                    <a:bodyPr/>
                    <a:lstStyle/>
                    <a:p>
                      <a:pPr algn="l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Science, Innovation, Technology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268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23045546"/>
                  </a:ext>
                </a:extLst>
              </a:tr>
              <a:tr h="213165">
                <a:tc>
                  <a:txBody>
                    <a:bodyPr/>
                    <a:lstStyle/>
                    <a:p>
                      <a:pPr algn="l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Social protection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400" b="0" i="0" u="none" strike="noStrike">
                          <a:solidFill>
                            <a:srgbClr val="9C6500"/>
                          </a:solidFill>
                          <a:effectLst/>
                          <a:latin typeface="Arial" panose="020B0604020202020204" pitchFamily="34" charset="0"/>
                        </a:rPr>
                        <a:t>446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EB9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60367569"/>
                  </a:ext>
                </a:extLst>
              </a:tr>
              <a:tr h="213165">
                <a:tc>
                  <a:txBody>
                    <a:bodyPr/>
                    <a:lstStyle/>
                    <a:p>
                      <a:pPr algn="l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Taxes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79964154"/>
                  </a:ext>
                </a:extLst>
              </a:tr>
              <a:tr h="213165">
                <a:tc>
                  <a:txBody>
                    <a:bodyPr/>
                    <a:lstStyle/>
                    <a:p>
                      <a:pPr algn="l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Time use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21533435"/>
                  </a:ext>
                </a:extLst>
              </a:tr>
              <a:tr h="213165">
                <a:tc>
                  <a:txBody>
                    <a:bodyPr/>
                    <a:lstStyle/>
                    <a:p>
                      <a:pPr algn="l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Tourism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176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33862850"/>
                  </a:ext>
                </a:extLst>
              </a:tr>
              <a:tr h="213165">
                <a:tc>
                  <a:txBody>
                    <a:bodyPr/>
                    <a:lstStyle/>
                    <a:p>
                      <a:pPr algn="l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Transport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204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0898725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264268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Slide Number Placeholder 3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/>
          <a:p>
            <a:fld id="{79F78ED5-D568-45AF-8A72-B0CB8291ABB4}" type="slidenum">
              <a:rPr lang="en-GB" smtClean="0"/>
              <a:pPr/>
              <a:t>13</a:t>
            </a:fld>
            <a:endParaRPr lang="en-GB" smtClean="0"/>
          </a:p>
        </p:txBody>
      </p:sp>
      <p:sp>
        <p:nvSpPr>
          <p:cNvPr id="10244" name="Footer Placeholder 5"/>
          <p:cNvSpPr>
            <a:spLocks noGrp="1"/>
          </p:cNvSpPr>
          <p:nvPr>
            <p:ph type="ftr" sz="quarter" idx="12"/>
          </p:nvPr>
        </p:nvSpPr>
        <p:spPr>
          <a:xfrm>
            <a:off x="3131840" y="6237312"/>
            <a:ext cx="2895600" cy="476250"/>
          </a:xfrm>
          <a:noFill/>
        </p:spPr>
        <p:txBody>
          <a:bodyPr/>
          <a:lstStyle/>
          <a:p>
            <a:r>
              <a:rPr lang="en-GB" dirty="0" smtClean="0"/>
              <a:t>SDMX Global Conference </a:t>
            </a:r>
            <a:r>
              <a:rPr lang="en-GB" dirty="0" smtClean="0"/>
              <a:t>2019</a:t>
            </a:r>
          </a:p>
          <a:p>
            <a:endParaRPr lang="en-GB" dirty="0" smtClean="0"/>
          </a:p>
        </p:txBody>
      </p:sp>
      <p:sp>
        <p:nvSpPr>
          <p:cNvPr id="10245" name="Rectangle 2"/>
          <p:cNvSpPr>
            <a:spLocks noGrp="1" noChangeArrowheads="1"/>
          </p:cNvSpPr>
          <p:nvPr>
            <p:ph type="title"/>
          </p:nvPr>
        </p:nvSpPr>
        <p:spPr>
          <a:xfrm>
            <a:off x="1691680" y="188640"/>
            <a:ext cx="7452320" cy="720080"/>
          </a:xfrm>
        </p:spPr>
        <p:txBody>
          <a:bodyPr/>
          <a:lstStyle/>
          <a:p>
            <a:pPr algn="ctr" eaLnBrk="1" hangingPunct="1"/>
            <a:r>
              <a:rPr lang="en-US" sz="2000" dirty="0" smtClean="0"/>
              <a:t>Use of</a:t>
            </a:r>
            <a:r>
              <a:rPr lang="en-US" sz="2000" dirty="0"/>
              <a:t> SDMX </a:t>
            </a:r>
            <a:r>
              <a:rPr lang="en-US" sz="2000" dirty="0" smtClean="0"/>
              <a:t>content oriented</a:t>
            </a:r>
            <a:r>
              <a:rPr lang="en-US" sz="2000" dirty="0" smtClean="0"/>
              <a:t> </a:t>
            </a:r>
            <a:r>
              <a:rPr lang="en-US" sz="2000" dirty="0"/>
              <a:t>g</a:t>
            </a:r>
            <a:r>
              <a:rPr lang="en-US" sz="2000" dirty="0" smtClean="0"/>
              <a:t>uidelines </a:t>
            </a:r>
            <a:r>
              <a:rPr lang="en-US" sz="2000" dirty="0"/>
              <a:t>(COG</a:t>
            </a:r>
            <a:r>
              <a:rPr lang="en-US" sz="2000" dirty="0" smtClean="0"/>
              <a:t>)</a:t>
            </a:r>
            <a:endParaRPr lang="en-GB" sz="2000" dirty="0" smtClean="0"/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50362379"/>
              </p:ext>
            </p:extLst>
          </p:nvPr>
        </p:nvGraphicFramePr>
        <p:xfrm>
          <a:off x="539552" y="1196748"/>
          <a:ext cx="8064896" cy="4824240"/>
        </p:xfrm>
        <a:graphic>
          <a:graphicData uri="http://schemas.openxmlformats.org/drawingml/2006/table">
            <a:tbl>
              <a:tblPr/>
              <a:tblGrid>
                <a:gridCol w="5645427">
                  <a:extLst>
                    <a:ext uri="{9D8B030D-6E8A-4147-A177-3AD203B41FA5}">
                      <a16:colId xmlns:a16="http://schemas.microsoft.com/office/drawing/2014/main" val="354645348"/>
                    </a:ext>
                  </a:extLst>
                </a:gridCol>
                <a:gridCol w="1225244">
                  <a:extLst>
                    <a:ext uri="{9D8B030D-6E8A-4147-A177-3AD203B41FA5}">
                      <a16:colId xmlns:a16="http://schemas.microsoft.com/office/drawing/2014/main" val="1232710558"/>
                    </a:ext>
                  </a:extLst>
                </a:gridCol>
                <a:gridCol w="1194225">
                  <a:extLst>
                    <a:ext uri="{9D8B030D-6E8A-4147-A177-3AD203B41FA5}">
                      <a16:colId xmlns:a16="http://schemas.microsoft.com/office/drawing/2014/main" val="4026403799"/>
                    </a:ext>
                  </a:extLst>
                </a:gridCol>
              </a:tblGrid>
              <a:tr h="292533">
                <a:tc>
                  <a:txBody>
                    <a:bodyPr/>
                    <a:lstStyle/>
                    <a:p>
                      <a:pPr algn="l" fontAlgn="b"/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Currently use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C2E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Plan to use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C2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31269741"/>
                  </a:ext>
                </a:extLst>
              </a:tr>
              <a:tr h="292533">
                <a:tc>
                  <a:txBody>
                    <a:bodyPr/>
                    <a:lstStyle/>
                    <a:p>
                      <a:pPr algn="l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SDMX Cross-domain Codelists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36392600"/>
                  </a:ext>
                </a:extLst>
              </a:tr>
              <a:tr h="292533">
                <a:tc>
                  <a:txBody>
                    <a:bodyPr/>
                    <a:lstStyle/>
                    <a:p>
                      <a:pPr algn="l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SDMX Cross-domain Concepts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17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49677152"/>
                  </a:ext>
                </a:extLst>
              </a:tr>
              <a:tr h="292533">
                <a:tc>
                  <a:txBody>
                    <a:bodyPr/>
                    <a:lstStyle/>
                    <a:p>
                      <a:pPr algn="l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SDMX Glossary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28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18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28433433"/>
                  </a:ext>
                </a:extLst>
              </a:tr>
              <a:tr h="292533">
                <a:tc>
                  <a:txBody>
                    <a:bodyPr/>
                    <a:lstStyle/>
                    <a:p>
                      <a:pPr algn="l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Guideline on SDMX Data Structure Definitions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27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52988207"/>
                  </a:ext>
                </a:extLst>
              </a:tr>
              <a:tr h="292533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Guideline on SDMX Versioning of artefacts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74361552"/>
                  </a:ext>
                </a:extLst>
              </a:tr>
              <a:tr h="292533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Guideline on Confidentiality and Embargo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26242547"/>
                  </a:ext>
                </a:extLst>
              </a:tr>
              <a:tr h="292533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Modelling Statistical Domains in SDMX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81238201"/>
                  </a:ext>
                </a:extLst>
              </a:tr>
              <a:tr h="292533">
                <a:tc>
                  <a:txBody>
                    <a:bodyPr/>
                    <a:lstStyle/>
                    <a:p>
                      <a:pPr algn="l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Guideline on Time Transformations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42260157"/>
                  </a:ext>
                </a:extLst>
              </a:tr>
              <a:tr h="292533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Guideline on Standardising Reference Metadata Reporting in SDMX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94088235"/>
                  </a:ext>
                </a:extLst>
              </a:tr>
              <a:tr h="292533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Checklist for SDMX Design Projects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05895796"/>
                  </a:ext>
                </a:extLst>
              </a:tr>
              <a:tr h="292533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Guidelines for SDMX Concept Roles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19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80803169"/>
                  </a:ext>
                </a:extLst>
              </a:tr>
              <a:tr h="292533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Guidelines for representing methodological changes in Data Structure Definitions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6506545"/>
                  </a:ext>
                </a:extLst>
              </a:tr>
              <a:tr h="292533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Guideline on Non-Calendar Year Reporting of Data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27649048"/>
                  </a:ext>
                </a:extLst>
              </a:tr>
              <a:tr h="292533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Clickable SDMX (easy navigation of the SDMX information model)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66043251"/>
                  </a:ext>
                </a:extLst>
              </a:tr>
              <a:tr h="292533">
                <a:tc>
                  <a:txBody>
                    <a:bodyPr/>
                    <a:lstStyle/>
                    <a:p>
                      <a:pPr algn="l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Other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8997895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981787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Need for translations</a:t>
            </a:r>
            <a:endParaRPr lang="en-GB" dirty="0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70014715"/>
              </p:ext>
            </p:extLst>
          </p:nvPr>
        </p:nvGraphicFramePr>
        <p:xfrm>
          <a:off x="467542" y="1196741"/>
          <a:ext cx="8219257" cy="4968954"/>
        </p:xfrm>
        <a:graphic>
          <a:graphicData uri="http://schemas.openxmlformats.org/drawingml/2006/table">
            <a:tbl>
              <a:tblPr/>
              <a:tblGrid>
                <a:gridCol w="5253396">
                  <a:extLst>
                    <a:ext uri="{9D8B030D-6E8A-4147-A177-3AD203B41FA5}">
                      <a16:colId xmlns:a16="http://schemas.microsoft.com/office/drawing/2014/main" val="4282724449"/>
                    </a:ext>
                  </a:extLst>
                </a:gridCol>
                <a:gridCol w="454621">
                  <a:extLst>
                    <a:ext uri="{9D8B030D-6E8A-4147-A177-3AD203B41FA5}">
                      <a16:colId xmlns:a16="http://schemas.microsoft.com/office/drawing/2014/main" val="3419855291"/>
                    </a:ext>
                  </a:extLst>
                </a:gridCol>
                <a:gridCol w="454621">
                  <a:extLst>
                    <a:ext uri="{9D8B030D-6E8A-4147-A177-3AD203B41FA5}">
                      <a16:colId xmlns:a16="http://schemas.microsoft.com/office/drawing/2014/main" val="2022664135"/>
                    </a:ext>
                  </a:extLst>
                </a:gridCol>
                <a:gridCol w="454621">
                  <a:extLst>
                    <a:ext uri="{9D8B030D-6E8A-4147-A177-3AD203B41FA5}">
                      <a16:colId xmlns:a16="http://schemas.microsoft.com/office/drawing/2014/main" val="481701155"/>
                    </a:ext>
                  </a:extLst>
                </a:gridCol>
                <a:gridCol w="454621">
                  <a:extLst>
                    <a:ext uri="{9D8B030D-6E8A-4147-A177-3AD203B41FA5}">
                      <a16:colId xmlns:a16="http://schemas.microsoft.com/office/drawing/2014/main" val="177604387"/>
                    </a:ext>
                  </a:extLst>
                </a:gridCol>
                <a:gridCol w="454621">
                  <a:extLst>
                    <a:ext uri="{9D8B030D-6E8A-4147-A177-3AD203B41FA5}">
                      <a16:colId xmlns:a16="http://schemas.microsoft.com/office/drawing/2014/main" val="1349476384"/>
                    </a:ext>
                  </a:extLst>
                </a:gridCol>
                <a:gridCol w="692756">
                  <a:extLst>
                    <a:ext uri="{9D8B030D-6E8A-4147-A177-3AD203B41FA5}">
                      <a16:colId xmlns:a16="http://schemas.microsoft.com/office/drawing/2014/main" val="3341930679"/>
                    </a:ext>
                  </a:extLst>
                </a:gridCol>
              </a:tblGrid>
              <a:tr h="256029">
                <a:tc>
                  <a:txBody>
                    <a:bodyPr/>
                    <a:lstStyle/>
                    <a:p>
                      <a:pPr algn="l" fontAlgn="b"/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5"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Rank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19609793"/>
                  </a:ext>
                </a:extLst>
              </a:tr>
              <a:tr h="256029">
                <a:tc>
                  <a:txBody>
                    <a:bodyPr/>
                    <a:lstStyle/>
                    <a:p>
                      <a:pPr algn="l" fontAlgn="b"/>
                      <a:r>
                        <a:rPr lang="en-GB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Document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Score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67163188"/>
                  </a:ext>
                </a:extLst>
              </a:tr>
              <a:tr h="256029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Checklist for SDMX Design Projects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128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90796787"/>
                  </a:ext>
                </a:extLst>
              </a:tr>
              <a:tr h="256029">
                <a:tc>
                  <a:txBody>
                    <a:bodyPr/>
                    <a:lstStyle/>
                    <a:p>
                      <a:pPr algn="l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Clickable SDMX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126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64815221"/>
                  </a:ext>
                </a:extLst>
              </a:tr>
              <a:tr h="256029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Guideline on Confidentiality and Embargo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58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05546559"/>
                  </a:ext>
                </a:extLst>
              </a:tr>
              <a:tr h="256029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Guideline on Non-Calendar Year Reporting of Data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14640823"/>
                  </a:ext>
                </a:extLst>
              </a:tr>
              <a:tr h="256029">
                <a:tc>
                  <a:txBody>
                    <a:bodyPr/>
                    <a:lstStyle/>
                    <a:p>
                      <a:pPr algn="l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Guideline on SDMX Data Structure Definitions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400" b="0" i="0" u="none" strike="noStrike">
                          <a:solidFill>
                            <a:srgbClr val="006100"/>
                          </a:solidFill>
                          <a:effectLst/>
                          <a:latin typeface="Arial" panose="020B0604020202020204" pitchFamily="34" charset="0"/>
                        </a:rPr>
                        <a:t>699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6EF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9177928"/>
                  </a:ext>
                </a:extLst>
              </a:tr>
              <a:tr h="256029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Guideline on SDMX Versioning of artefacts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17807186"/>
                  </a:ext>
                </a:extLst>
              </a:tr>
              <a:tr h="256029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Guideline on Standardising Reference Metadata Reporting in SDMX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191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90863038"/>
                  </a:ext>
                </a:extLst>
              </a:tr>
              <a:tr h="256029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Guidelines for representing methodological changes in Data Structure Definitions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139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72125767"/>
                  </a:ext>
                </a:extLst>
              </a:tr>
              <a:tr h="256029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Guidelines for SDMX Concept Roles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124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55928972"/>
                  </a:ext>
                </a:extLst>
              </a:tr>
              <a:tr h="256029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Modelling Statistical Domains in SDMX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400" b="0" i="0" u="none" strike="noStrike">
                          <a:solidFill>
                            <a:srgbClr val="9C6500"/>
                          </a:solidFill>
                          <a:effectLst/>
                          <a:latin typeface="Arial" panose="020B0604020202020204" pitchFamily="34" charset="0"/>
                        </a:rPr>
                        <a:t>589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EB9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57426281"/>
                  </a:ext>
                </a:extLst>
              </a:tr>
              <a:tr h="256029">
                <a:tc>
                  <a:txBody>
                    <a:bodyPr/>
                    <a:lstStyle/>
                    <a:p>
                      <a:pPr algn="l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SDMX Cross-domain Codelists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400" b="0" i="0" u="none" strike="noStrike">
                          <a:solidFill>
                            <a:srgbClr val="006100"/>
                          </a:solidFill>
                          <a:effectLst/>
                          <a:latin typeface="Arial" panose="020B0604020202020204" pitchFamily="34" charset="0"/>
                        </a:rPr>
                        <a:t>865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6EF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51099320"/>
                  </a:ext>
                </a:extLst>
              </a:tr>
              <a:tr h="256029">
                <a:tc>
                  <a:txBody>
                    <a:bodyPr/>
                    <a:lstStyle/>
                    <a:p>
                      <a:pPr algn="l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SDMX Cross-domain Concepts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400" b="0" i="0" u="none" strike="noStrike">
                          <a:solidFill>
                            <a:srgbClr val="9C6500"/>
                          </a:solidFill>
                          <a:effectLst/>
                          <a:latin typeface="Arial" panose="020B0604020202020204" pitchFamily="34" charset="0"/>
                        </a:rPr>
                        <a:t>643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EB9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63322209"/>
                  </a:ext>
                </a:extLst>
              </a:tr>
              <a:tr h="256029">
                <a:tc>
                  <a:txBody>
                    <a:bodyPr/>
                    <a:lstStyle/>
                    <a:p>
                      <a:pPr algn="l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SDMX Glossary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400" b="0" i="0" u="none" strike="noStrike">
                          <a:solidFill>
                            <a:srgbClr val="006100"/>
                          </a:solidFill>
                          <a:effectLst/>
                          <a:latin typeface="Arial" panose="020B0604020202020204" pitchFamily="34" charset="0"/>
                        </a:rPr>
                        <a:t>994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6EF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0061431"/>
                  </a:ext>
                </a:extLst>
              </a:tr>
              <a:tr h="256029">
                <a:tc>
                  <a:txBody>
                    <a:bodyPr/>
                    <a:lstStyle/>
                    <a:p>
                      <a:pPr algn="l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SDMX Technical format specifications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409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95805225"/>
                  </a:ext>
                </a:extLst>
              </a:tr>
              <a:tr h="256029">
                <a:tc>
                  <a:txBody>
                    <a:bodyPr/>
                    <a:lstStyle/>
                    <a:p>
                      <a:pPr algn="l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SDMX Technical Notes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275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9551833"/>
                  </a:ext>
                </a:extLst>
              </a:tr>
              <a:tr h="256029">
                <a:tc>
                  <a:txBody>
                    <a:bodyPr/>
                    <a:lstStyle/>
                    <a:p>
                      <a:pPr algn="l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VTL specification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386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84402941"/>
                  </a:ext>
                </a:extLst>
              </a:tr>
            </a:tbl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869CDF7-43A8-4ADB-8BB7-7DEF87FEBFDD}" type="slidenum">
              <a:rPr lang="en-GB" smtClean="0"/>
              <a:pPr>
                <a:defRPr/>
              </a:pPr>
              <a:t>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GB" dirty="0" smtClean="0"/>
              <a:t>SDMX Global Conference 2019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6209826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Slide Number Placeholder 3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/>
          <a:p>
            <a:fld id="{BBCF0CD3-C57C-4CBB-A249-13ECC9DD6878}" type="slidenum">
              <a:rPr lang="en-GB" smtClean="0"/>
              <a:pPr/>
              <a:t>15</a:t>
            </a:fld>
            <a:endParaRPr lang="en-GB" smtClean="0"/>
          </a:p>
        </p:txBody>
      </p:sp>
      <p:sp>
        <p:nvSpPr>
          <p:cNvPr id="11268" name="Footer Placeholder 5"/>
          <p:cNvSpPr>
            <a:spLocks noGrp="1"/>
          </p:cNvSpPr>
          <p:nvPr>
            <p:ph type="ftr" sz="quarter" idx="12"/>
          </p:nvPr>
        </p:nvSpPr>
        <p:spPr>
          <a:noFill/>
        </p:spPr>
        <p:txBody>
          <a:bodyPr/>
          <a:lstStyle/>
          <a:p>
            <a:r>
              <a:rPr lang="en-GB" dirty="0" smtClean="0"/>
              <a:t>SDMX Global Conference </a:t>
            </a:r>
            <a:r>
              <a:rPr lang="en-GB" dirty="0" smtClean="0"/>
              <a:t>2019</a:t>
            </a:r>
            <a:endParaRPr lang="en-GB" dirty="0" smtClean="0"/>
          </a:p>
        </p:txBody>
      </p:sp>
      <p:sp>
        <p:nvSpPr>
          <p:cNvPr id="1126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dirty="0" smtClean="0"/>
              <a:t>Conclusions of the </a:t>
            </a:r>
            <a:r>
              <a:rPr lang="en-GB" dirty="0" smtClean="0"/>
              <a:t>2019 </a:t>
            </a:r>
            <a:r>
              <a:rPr lang="en-GB" dirty="0" smtClean="0"/>
              <a:t>SDMX Survey</a:t>
            </a:r>
          </a:p>
        </p:txBody>
      </p:sp>
      <p:sp>
        <p:nvSpPr>
          <p:cNvPr id="1127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536" y="908720"/>
            <a:ext cx="8497887" cy="5328592"/>
          </a:xfrm>
        </p:spPr>
        <p:txBody>
          <a:bodyPr/>
          <a:lstStyle/>
          <a:p>
            <a:pPr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GB" sz="1800" dirty="0" smtClean="0">
                <a:latin typeface="Calibri" panose="020F0502020204030204" pitchFamily="34" charset="0"/>
              </a:rPr>
              <a:t>The </a:t>
            </a:r>
            <a:r>
              <a:rPr lang="en-GB" sz="1800" dirty="0" smtClean="0">
                <a:latin typeface="Calibri" panose="020F0502020204030204" pitchFamily="34" charset="0"/>
              </a:rPr>
              <a:t>proportion </a:t>
            </a:r>
            <a:r>
              <a:rPr lang="en-GB" sz="1800" dirty="0" smtClean="0">
                <a:latin typeface="Calibri" panose="020F0502020204030204" pitchFamily="34" charset="0"/>
              </a:rPr>
              <a:t>of </a:t>
            </a:r>
            <a:r>
              <a:rPr lang="en-GB" sz="1800" dirty="0" smtClean="0">
                <a:latin typeface="Calibri" panose="020F0502020204030204" pitchFamily="34" charset="0"/>
              </a:rPr>
              <a:t>organisations using SDMX has risen </a:t>
            </a:r>
            <a:r>
              <a:rPr lang="en-GB" sz="1800" dirty="0" smtClean="0">
                <a:latin typeface="Calibri" panose="020F0502020204030204" pitchFamily="34" charset="0"/>
              </a:rPr>
              <a:t>continuously</a:t>
            </a:r>
            <a:endParaRPr lang="en-GB" sz="1800" dirty="0" smtClean="0">
              <a:latin typeface="Calibri" panose="020F0502020204030204" pitchFamily="34" charset="0"/>
            </a:endParaRP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GB" sz="1800" dirty="0" smtClean="0">
                <a:latin typeface="Calibri" panose="020F0502020204030204" pitchFamily="34" charset="0"/>
              </a:rPr>
              <a:t>More organisations perceive the usefulness of SDMX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1800" dirty="0" smtClean="0">
                <a:latin typeface="Calibri" panose="020F0502020204030204" pitchFamily="34" charset="0"/>
              </a:rPr>
              <a:t>Dissemination </a:t>
            </a:r>
            <a:r>
              <a:rPr lang="en-US" sz="1800" dirty="0">
                <a:latin typeface="Calibri" panose="020F0502020204030204" pitchFamily="34" charset="0"/>
              </a:rPr>
              <a:t>and reporting </a:t>
            </a:r>
            <a:r>
              <a:rPr lang="en-US" sz="1800" dirty="0" smtClean="0">
                <a:latin typeface="Calibri" panose="020F0502020204030204" pitchFamily="34" charset="0"/>
              </a:rPr>
              <a:t>continue to be chief </a:t>
            </a:r>
            <a:r>
              <a:rPr lang="en-US" sz="1800" dirty="0">
                <a:latin typeface="Calibri" panose="020F0502020204030204" pitchFamily="34" charset="0"/>
              </a:rPr>
              <a:t>use cases</a:t>
            </a: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1600" dirty="0">
                <a:latin typeface="Calibri" panose="020F0502020204030204" pitchFamily="34" charset="0"/>
              </a:rPr>
              <a:t>Internal data management is now perceived as </a:t>
            </a:r>
            <a:r>
              <a:rPr lang="en-US" sz="1600" dirty="0" smtClean="0">
                <a:latin typeface="Calibri" panose="020F0502020204030204" pitchFamily="34" charset="0"/>
              </a:rPr>
              <a:t>an important </a:t>
            </a:r>
            <a:r>
              <a:rPr lang="en-US" sz="1600" dirty="0">
                <a:latin typeface="Calibri" panose="020F0502020204030204" pitchFamily="34" charset="0"/>
              </a:rPr>
              <a:t>benefit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GB" sz="1800" dirty="0" smtClean="0">
                <a:latin typeface="Calibri" panose="020F0502020204030204" pitchFamily="34" charset="0"/>
              </a:rPr>
              <a:t>Challenges to implementation are still mainly due to lack of  resources</a:t>
            </a: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GB" sz="1600" dirty="0" smtClean="0">
                <a:latin typeface="Calibri" panose="020F0502020204030204" pitchFamily="34" charset="0"/>
              </a:rPr>
              <a:t>Human skills are the biggest challenge followed by budget </a:t>
            </a:r>
            <a:r>
              <a:rPr lang="en-GB" sz="1600" dirty="0">
                <a:latin typeface="Calibri" panose="020F0502020204030204" pitchFamily="34" charset="0"/>
              </a:rPr>
              <a:t>and </a:t>
            </a:r>
            <a:r>
              <a:rPr lang="en-GB" sz="1600" dirty="0" smtClean="0">
                <a:latin typeface="Calibri" panose="020F0502020204030204" pitchFamily="34" charset="0"/>
              </a:rPr>
              <a:t>training</a:t>
            </a: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GB" sz="1600" dirty="0" smtClean="0">
                <a:latin typeface="Calibri" panose="020F0502020204030204" pitchFamily="34" charset="0"/>
              </a:rPr>
              <a:t>Lack </a:t>
            </a:r>
            <a:r>
              <a:rPr lang="en-GB" sz="1600" dirty="0">
                <a:latin typeface="Calibri" panose="020F0502020204030204" pitchFamily="34" charset="0"/>
              </a:rPr>
              <a:t>of subject matter support and DSD/MSD harmonisation are also </a:t>
            </a:r>
            <a:r>
              <a:rPr lang="en-GB" sz="1600" dirty="0" smtClean="0">
                <a:latin typeface="Calibri" panose="020F0502020204030204" pitchFamily="34" charset="0"/>
              </a:rPr>
              <a:t>important challenges</a:t>
            </a:r>
            <a:endParaRPr lang="en-GB" sz="1600" dirty="0">
              <a:latin typeface="Calibri" panose="020F0502020204030204" pitchFamily="34" charset="0"/>
            </a:endParaRP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GB" sz="1800" dirty="0" smtClean="0">
                <a:latin typeface="Calibri" panose="020F0502020204030204" pitchFamily="34" charset="0"/>
              </a:rPr>
              <a:t>High awareness and plans to use the Content-Oriented Guidelines</a:t>
            </a:r>
            <a:endParaRPr lang="en-GB" sz="1400" dirty="0" smtClean="0">
              <a:latin typeface="Calibri" panose="020F0502020204030204" pitchFamily="34" charset="0"/>
            </a:endParaRP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GB" sz="1800" dirty="0" smtClean="0">
                <a:latin typeface="Calibri" panose="020F0502020204030204" pitchFamily="34" charset="0"/>
              </a:rPr>
              <a:t>Great demand for more Global DSDs</a:t>
            </a: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GB" sz="1600" dirty="0" smtClean="0">
                <a:latin typeface="Calibri" panose="020F0502020204030204" pitchFamily="34" charset="0"/>
              </a:rPr>
              <a:t>Next </a:t>
            </a:r>
            <a:r>
              <a:rPr lang="en-GB" sz="1600" dirty="0" smtClean="0">
                <a:latin typeface="Calibri" panose="020F0502020204030204" pitchFamily="34" charset="0"/>
              </a:rPr>
              <a:t>most popular domains will be considered as part of the action plan</a:t>
            </a:r>
            <a:endParaRPr lang="en-GB" sz="1600" dirty="0">
              <a:latin typeface="Calibri" panose="020F0502020204030204" pitchFamily="34" charset="0"/>
            </a:endParaRPr>
          </a:p>
          <a:p>
            <a:pPr lvl="1">
              <a:buFont typeface="Wingdings" panose="05000000000000000000" pitchFamily="2" charset="2"/>
              <a:buChar char="§"/>
            </a:pPr>
            <a:endParaRPr lang="en-GB" sz="1400" dirty="0" smtClean="0">
              <a:latin typeface="Calibri" panose="020F050202020403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DMX 2013 PPT Template">
  <a:themeElements>
    <a:clrScheme name="TWG and SWG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TWG and SWG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TWG and SWG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WG and SWG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WG and SWG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WG and SWG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WG and SWG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WG and SWG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WG and SWG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WG and SWG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WG and SWG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WG and SWG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WG and SWG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WG and SWG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5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6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SDMX 2013 PPT Template</Template>
  <TotalTime>0</TotalTime>
  <Words>1348</Words>
  <Application>Microsoft Office PowerPoint</Application>
  <PresentationFormat>On-screen Show (4:3)</PresentationFormat>
  <Paragraphs>807</Paragraphs>
  <Slides>15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0" baseType="lpstr">
      <vt:lpstr>Arial</vt:lpstr>
      <vt:lpstr>Calibri</vt:lpstr>
      <vt:lpstr>Courier New</vt:lpstr>
      <vt:lpstr>Wingdings</vt:lpstr>
      <vt:lpstr>SDMX 2013 PPT Template</vt:lpstr>
      <vt:lpstr>2019 SDMX Survey Results</vt:lpstr>
      <vt:lpstr>The Survey</vt:lpstr>
      <vt:lpstr>Respondents by organisation type </vt:lpstr>
      <vt:lpstr>Regional distribution of respondents</vt:lpstr>
      <vt:lpstr>Usefulness perceptions of SDMX</vt:lpstr>
      <vt:lpstr>Attitudes towards using SDMX</vt:lpstr>
      <vt:lpstr>Implementation in various domains and SDMX variants supported</vt:lpstr>
      <vt:lpstr>Current implementation uses</vt:lpstr>
      <vt:lpstr>Public SDMX service demands by purpose </vt:lpstr>
      <vt:lpstr>Benefits to implementation</vt:lpstr>
      <vt:lpstr>Challenges to implementation</vt:lpstr>
      <vt:lpstr>Demand for Global DSDs by domain</vt:lpstr>
      <vt:lpstr>Use of SDMX content oriented guidelines (COG)</vt:lpstr>
      <vt:lpstr>Need for translations</vt:lpstr>
      <vt:lpstr>Conclusions of the 2019 SDMX Survey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2019-09-15T22:03:27Z</dcterms:created>
  <dcterms:modified xsi:type="dcterms:W3CDTF">2019-09-15T22:06:42Z</dcterms:modified>
</cp:coreProperties>
</file>