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63" r:id="rId2"/>
    <p:sldId id="333" r:id="rId3"/>
    <p:sldId id="274" r:id="rId4"/>
    <p:sldId id="280" r:id="rId5"/>
    <p:sldId id="309" r:id="rId6"/>
    <p:sldId id="311" r:id="rId7"/>
    <p:sldId id="334" r:id="rId8"/>
    <p:sldId id="310" r:id="rId9"/>
    <p:sldId id="312" r:id="rId10"/>
    <p:sldId id="335" r:id="rId11"/>
    <p:sldId id="329" r:id="rId12"/>
    <p:sldId id="282" r:id="rId13"/>
    <p:sldId id="314" r:id="rId14"/>
    <p:sldId id="315" r:id="rId15"/>
    <p:sldId id="323" r:id="rId16"/>
    <p:sldId id="336" r:id="rId17"/>
    <p:sldId id="318" r:id="rId18"/>
    <p:sldId id="319" r:id="rId19"/>
    <p:sldId id="327" r:id="rId20"/>
    <p:sldId id="338" r:id="rId21"/>
    <p:sldId id="324" r:id="rId22"/>
    <p:sldId id="325" r:id="rId23"/>
    <p:sldId id="337" r:id="rId24"/>
    <p:sldId id="339" r:id="rId25"/>
    <p:sldId id="264" r:id="rId26"/>
    <p:sldId id="332" r:id="rId27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5494"/>
    <a:srgbClr val="3166CF"/>
    <a:srgbClr val="2D5EC1"/>
    <a:srgbClr val="FFD624"/>
    <a:srgbClr val="3E6FD2"/>
    <a:srgbClr val="BDDEFF"/>
    <a:srgbClr val="99CCFF"/>
    <a:srgbClr val="808080"/>
    <a:srgbClr val="009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85" d="100"/>
          <a:sy n="85" d="100"/>
        </p:scale>
        <p:origin x="12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172" y="-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5EC7A9CE-B5D3-4830-AA57-DD8049CE9F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766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36441B25-C4D1-47DB-817D-B9C4FC5392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9238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7D98F-EBB6-4358-B402-3892B9FEA6C1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98591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7D98F-EBB6-4358-B402-3892B9FEA6C1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26689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B7D98F-EBB6-4358-B402-3892B9FEA6C1}" type="slidenum">
              <a:rPr lang="en-GB" altLang="en-US" smtClean="0"/>
              <a:pPr/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855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fld id="{C61C11B4-FEB1-4EA1-9300-D1636D7172C3}" type="slidenum">
              <a:rPr lang="en-GB" altLang="en-US" smtClean="0">
                <a:solidFill>
                  <a:schemeClr val="tx1"/>
                </a:solidFill>
                <a:latin typeface="Arial" charset="0"/>
              </a:rPr>
              <a:pPr/>
              <a:t>26</a:t>
            </a:fld>
            <a:endParaRPr lang="en-GB" altLang="en-US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930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125538"/>
            <a:ext cx="9144000" cy="5732462"/>
          </a:xfrm>
          <a:prstGeom prst="rect">
            <a:avLst/>
          </a:prstGeom>
          <a:solidFill>
            <a:srgbClr val="0F5494"/>
          </a:solidFill>
          <a:ln w="73025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6000" y="309600"/>
            <a:ext cx="1584325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4230000" y="6669360"/>
            <a:ext cx="684213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39952" y="1700808"/>
            <a:ext cx="4536504" cy="2016224"/>
          </a:xfrm>
        </p:spPr>
        <p:txBody>
          <a:bodyPr/>
          <a:lstStyle>
            <a:lvl1pPr indent="0">
              <a:defRPr sz="4800">
                <a:solidFill>
                  <a:srgbClr val="FFD624"/>
                </a:solidFill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7544" y="3933056"/>
            <a:ext cx="3744416" cy="1872208"/>
          </a:xfr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</a:defRPr>
            </a:lvl1pPr>
            <a:lvl3pPr marL="228600" indent="-228600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BB59E6E-B967-488E-B209-8B7FA0D7AF9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980728"/>
            <a:ext cx="8229600" cy="936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77013" y="116632"/>
            <a:ext cx="2133600" cy="476250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37126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67544" y="6297439"/>
            <a:ext cx="2133600" cy="47625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37EC8A20-BA03-4FF7-8742-03D8AD4CA4F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88F9B-71EE-4D5C-B44E-012EF44E92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387600"/>
            <a:ext cx="4038600" cy="3633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CDD1B-50E0-44E8-82B7-F85F69F6D40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E8177A-0CE3-43B6-B11B-ED2E8AEAD8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55DDF-6655-40F2-8D9E-CA15739A7EC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BFC62-E3CF-4012-8A8B-ABF1C18EA0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800BF-55FD-4017-8F82-94A8DE4F575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47253-C9BC-4251-8AE3-8910CE9253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98375-5C84-4176-84A5-B6A3E0825F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1123950"/>
            <a:ext cx="2058988" cy="48974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23950"/>
            <a:ext cx="6029325" cy="48974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C7773-6390-40B5-8F3A-46FD9E5B70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5" y="3175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62438" y="6669088"/>
            <a:ext cx="596900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i="1" dirty="0">
                <a:solidFill>
                  <a:schemeClr val="bg1"/>
                </a:solidFill>
              </a:rPr>
              <a:t>Eurostat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027238" cy="476250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AB7BA1FA-63EE-4DD9-8315-B48B2C263A8B}" type="datetime1">
              <a:rPr lang="en-US" altLang="en-US"/>
              <a:pPr>
                <a:defRPr/>
              </a:pPr>
              <a:t>9/19/2019</a:t>
            </a:fld>
            <a:r>
              <a:rPr lang="en-US" altLang="en-US"/>
              <a:t>DIME SG                      5 December 2012</a:t>
            </a:r>
            <a:endParaRPr lang="en-GB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84438" y="6237288"/>
            <a:ext cx="4103687" cy="484187"/>
          </a:xfrm>
        </p:spPr>
        <p:txBody>
          <a:bodyPr/>
          <a:lstStyle>
            <a:lvl1pPr algn="l">
              <a:defRPr sz="1200"/>
            </a:lvl1pPr>
          </a:lstStyle>
          <a:p>
            <a:pPr>
              <a:defRPr/>
            </a:pPr>
            <a:r>
              <a:rPr lang="en-GB" altLang="en-US"/>
              <a:t>Centres of Competence - rationale and modalities Martin Karlberg (Eurostat)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33176"/>
                </a:solidFill>
              </a:defRPr>
            </a:lvl1pPr>
          </a:lstStyle>
          <a:p>
            <a:pPr>
              <a:defRPr/>
            </a:pPr>
            <a:fld id="{11B0BE3A-63A1-43B9-8C9A-5324AC3C550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03917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3950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Lorem ipsum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0"/>
            <a:ext cx="8229600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dirty="0"/>
              <a:t>Et dolor fragum</a:t>
            </a:r>
            <a:endParaRPr lang="en-GB" dirty="0"/>
          </a:p>
          <a:p>
            <a:pPr lvl="1"/>
            <a:r>
              <a:rPr lang="en-GB" dirty="0"/>
              <a:t>Et </a:t>
            </a:r>
            <a:r>
              <a:rPr lang="en-GB" dirty="0" err="1"/>
              <a:t>dolor</a:t>
            </a:r>
            <a:r>
              <a:rPr lang="en-GB" dirty="0"/>
              <a:t> </a:t>
            </a:r>
            <a:r>
              <a:rPr lang="en-GB" dirty="0" err="1"/>
              <a:t>fragum</a:t>
            </a:r>
            <a:endParaRPr lang="en-GB" dirty="0"/>
          </a:p>
          <a:p>
            <a:pPr lvl="2"/>
            <a:r>
              <a:rPr lang="en-GB" dirty="0"/>
              <a:t>- Et </a:t>
            </a:r>
            <a:r>
              <a:rPr lang="en-GB" dirty="0" err="1"/>
              <a:t>dolor</a:t>
            </a:r>
            <a:r>
              <a:rPr lang="en-GB" dirty="0"/>
              <a:t> </a:t>
            </a:r>
            <a:r>
              <a:rPr lang="en-GB" dirty="0" err="1"/>
              <a:t>fragum</a:t>
            </a:r>
            <a:endParaRPr lang="en-GB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lang="en-GB" sz="14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9C8D21B7-B314-438C-91E9-7FF9087DC07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2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4" r:id="rId12"/>
  </p:sldLayoutIdLst>
  <p:hf sldNum="0" hdr="0" ftr="0" dt="0"/>
  <p:txStyles>
    <p:titleStyle>
      <a:lvl1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2.jpeg"/><Relationship Id="rId7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5.png"/><Relationship Id="rId10" Type="http://schemas.openxmlformats.org/officeDocument/2006/relationships/image" Target="../media/image9.jpeg"/><Relationship Id="rId4" Type="http://schemas.openxmlformats.org/officeDocument/2006/relationships/image" Target="../media/image5.jpe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sdmx.org/?page_id=450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996952"/>
            <a:ext cx="8208912" cy="1224136"/>
          </a:xfrm>
        </p:spPr>
        <p:txBody>
          <a:bodyPr/>
          <a:lstStyle/>
          <a:p>
            <a:r>
              <a:rPr lang="en-GB" sz="2800" dirty="0"/>
              <a:t>SDMX IT building blocks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AB1AA9-4670-41A0-A5C4-A2D231C80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52936"/>
            <a:ext cx="8229600" cy="936625"/>
          </a:xfrm>
        </p:spPr>
        <p:txBody>
          <a:bodyPr/>
          <a:lstStyle/>
          <a:p>
            <a:pPr algn="ctr"/>
            <a:r>
              <a:rPr lang="de-DE" dirty="0"/>
              <a:t>SDMX Tools for Data Reporting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616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23E71A2-7AD9-434C-9BAB-36E03A8CB3EB}"/>
              </a:ext>
            </a:extLst>
          </p:cNvPr>
          <p:cNvSpPr>
            <a:spLocks noGrp="1"/>
          </p:cNvSpPr>
          <p:nvPr/>
        </p:nvSpPr>
        <p:spPr bwMode="auto">
          <a:xfrm>
            <a:off x="439296" y="548680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/>
            <a:r>
              <a:rPr lang="de-DE" sz="2400" dirty="0"/>
              <a:t>SDMX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dirty="0" err="1"/>
              <a:t>data</a:t>
            </a:r>
            <a:r>
              <a:rPr lang="de-DE" sz="2400" dirty="0"/>
              <a:t> </a:t>
            </a:r>
            <a:r>
              <a:rPr lang="de-DE" sz="2400" dirty="0" err="1"/>
              <a:t>reporting</a:t>
            </a:r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90CE8638-70F1-47F3-ACF5-EED51D53922C}"/>
              </a:ext>
            </a:extLst>
          </p:cNvPr>
          <p:cNvSpPr>
            <a:spLocks noGrp="1"/>
          </p:cNvSpPr>
          <p:nvPr/>
        </p:nvSpPr>
        <p:spPr bwMode="auto">
          <a:xfrm>
            <a:off x="439296" y="1772816"/>
            <a:ext cx="822960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0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buNone/>
            </a:pPr>
            <a:r>
              <a:rPr lang="de-DE" sz="1800" b="0" dirty="0"/>
              <a:t>Data reporting is the most common SDMX implementation scenario at national level: data providers are asked to provide data to international organisations according to SDMX specifications.</a:t>
            </a:r>
          </a:p>
          <a:p>
            <a:pPr marL="0" indent="0" algn="just">
              <a:buNone/>
            </a:pPr>
            <a:endParaRPr lang="de-DE" sz="1800" b="0" dirty="0"/>
          </a:p>
          <a:p>
            <a:pPr marL="0" indent="0" algn="just">
              <a:buNone/>
            </a:pPr>
            <a:r>
              <a:rPr lang="de-DE" sz="1800" b="0" dirty="0" err="1"/>
              <a:t>There</a:t>
            </a:r>
            <a:r>
              <a:rPr lang="de-DE" sz="1800" b="0" dirty="0"/>
              <a:t> </a:t>
            </a:r>
            <a:r>
              <a:rPr lang="de-DE" sz="1800" b="0" dirty="0" err="1"/>
              <a:t>are</a:t>
            </a:r>
            <a:r>
              <a:rPr lang="de-DE" sz="1800" b="0" dirty="0"/>
              <a:t> </a:t>
            </a:r>
            <a:r>
              <a:rPr lang="de-DE" sz="1800" b="0" dirty="0" err="1"/>
              <a:t>three</a:t>
            </a:r>
            <a:r>
              <a:rPr lang="de-DE" sz="1800" b="0" dirty="0"/>
              <a:t> </a:t>
            </a:r>
            <a:r>
              <a:rPr lang="de-DE" sz="1800" b="0" dirty="0" err="1"/>
              <a:t>main</a:t>
            </a:r>
            <a:r>
              <a:rPr lang="de-DE" sz="1800" b="0" dirty="0"/>
              <a:t> different </a:t>
            </a:r>
            <a:r>
              <a:rPr lang="de-DE" sz="1800" b="0" dirty="0" err="1"/>
              <a:t>scenarios</a:t>
            </a:r>
            <a:r>
              <a:rPr lang="de-DE" sz="1800" b="0" dirty="0"/>
              <a:t> </a:t>
            </a:r>
            <a:r>
              <a:rPr lang="de-DE" sz="1800" b="0" dirty="0" err="1"/>
              <a:t>for</a:t>
            </a:r>
            <a:r>
              <a:rPr lang="de-DE" sz="1800" b="0" dirty="0"/>
              <a:t> </a:t>
            </a:r>
            <a:r>
              <a:rPr lang="de-DE" sz="1800" b="0" dirty="0" err="1"/>
              <a:t>data</a:t>
            </a:r>
            <a:r>
              <a:rPr lang="de-DE" sz="1800" b="0" dirty="0"/>
              <a:t> </a:t>
            </a:r>
            <a:r>
              <a:rPr lang="de-DE" sz="1800" b="0" dirty="0" err="1"/>
              <a:t>reporting</a:t>
            </a:r>
            <a:r>
              <a:rPr lang="de-DE" sz="1800" b="0" dirty="0"/>
              <a:t>, </a:t>
            </a:r>
            <a:r>
              <a:rPr lang="de-DE" sz="1800" b="0" dirty="0" err="1"/>
              <a:t>and</a:t>
            </a:r>
            <a:r>
              <a:rPr lang="de-DE" sz="1800" b="0" dirty="0"/>
              <a:t> </a:t>
            </a:r>
            <a:r>
              <a:rPr lang="de-DE" sz="1800" b="0" dirty="0" err="1"/>
              <a:t>each</a:t>
            </a:r>
            <a:r>
              <a:rPr lang="de-DE" sz="1800" b="0" dirty="0"/>
              <a:t> </a:t>
            </a:r>
            <a:r>
              <a:rPr lang="de-DE" sz="1800" b="0" dirty="0" err="1"/>
              <a:t>scenario</a:t>
            </a:r>
            <a:r>
              <a:rPr lang="de-DE" sz="1800" b="0" dirty="0"/>
              <a:t> </a:t>
            </a:r>
            <a:r>
              <a:rPr lang="de-DE" sz="1800" b="0" dirty="0" err="1"/>
              <a:t>implies</a:t>
            </a:r>
            <a:r>
              <a:rPr lang="de-DE" sz="1800" b="0" dirty="0"/>
              <a:t> a different IT </a:t>
            </a:r>
            <a:r>
              <a:rPr lang="de-DE" sz="1800" b="0" dirty="0" err="1"/>
              <a:t>architecture</a:t>
            </a:r>
            <a:r>
              <a:rPr lang="de-DE" sz="1800" b="0" dirty="0"/>
              <a:t>:</a:t>
            </a:r>
          </a:p>
          <a:p>
            <a:pPr marL="0" indent="0" algn="just">
              <a:buNone/>
            </a:pPr>
            <a:endParaRPr lang="de-DE" sz="1800" b="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sz="1800" b="0" dirty="0"/>
              <a:t>Push </a:t>
            </a:r>
            <a:r>
              <a:rPr lang="de-DE" sz="1800" b="0" dirty="0" err="1"/>
              <a:t>mode</a:t>
            </a:r>
            <a:endParaRPr lang="de-DE" sz="1800" b="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sz="1800" b="0" dirty="0"/>
              <a:t>Pull </a:t>
            </a:r>
            <a:r>
              <a:rPr lang="de-DE" sz="1800" b="0" dirty="0" err="1"/>
              <a:t>mode</a:t>
            </a:r>
            <a:endParaRPr lang="de-DE" sz="1800" b="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sz="1800" b="0" dirty="0"/>
              <a:t>Hub </a:t>
            </a:r>
            <a:r>
              <a:rPr lang="de-DE" sz="1800" b="0" dirty="0" err="1"/>
              <a:t>mode</a:t>
            </a:r>
            <a:endParaRPr lang="de-DE" sz="1800" b="0" dirty="0"/>
          </a:p>
        </p:txBody>
      </p:sp>
    </p:spTree>
    <p:extLst>
      <p:ext uri="{BB962C8B-B14F-4D97-AF65-F5344CB8AC3E}">
        <p14:creationId xmlns:p14="http://schemas.microsoft.com/office/powerpoint/2010/main" val="2381136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2" name="Picture 4" descr="H:\My Documents\Downloads\orange-tree-drawing-8940728_f5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03" y="3646097"/>
            <a:ext cx="1908858" cy="1654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069" y="4766530"/>
            <a:ext cx="711052" cy="731611"/>
          </a:xfrm>
          <a:prstGeom prst="rect">
            <a:avLst/>
          </a:prstGeom>
        </p:spPr>
      </p:pic>
      <p:pic>
        <p:nvPicPr>
          <p:cNvPr id="83976" name="Picture 8" descr="H:\My Documents\Downloads\green-cartoon-factory (1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587" y="3591832"/>
            <a:ext cx="2061052" cy="190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471339" y="216657"/>
            <a:ext cx="8229600" cy="661794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>
                <a:solidFill>
                  <a:srgbClr val="FFD624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spcAft>
                <a:spcPts val="0"/>
              </a:spcAft>
              <a:defRPr/>
            </a:pPr>
            <a:r>
              <a:rPr lang="en-GB" sz="24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Push Mode</a:t>
            </a:r>
          </a:p>
        </p:txBody>
      </p:sp>
      <p:pic>
        <p:nvPicPr>
          <p:cNvPr id="8397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355" y="5132336"/>
            <a:ext cx="531714" cy="72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83979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081" y="5118835"/>
            <a:ext cx="552691" cy="6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 bwMode="auto">
          <a:xfrm>
            <a:off x="4049789" y="2098718"/>
            <a:ext cx="978408" cy="484632"/>
          </a:xfrm>
          <a:prstGeom prst="right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pic>
        <p:nvPicPr>
          <p:cNvPr id="90114" name="Picture 2" descr="H:\My Documents\Downloads\deliverycar_totheright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195" y="4167896"/>
            <a:ext cx="2663180" cy="1128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09" y="1412776"/>
            <a:ext cx="1989164" cy="1414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29" name="Right Arrow 28"/>
          <p:cNvSpPr/>
          <p:nvPr/>
        </p:nvSpPr>
        <p:spPr bwMode="auto">
          <a:xfrm>
            <a:off x="3391015" y="5248016"/>
            <a:ext cx="3152384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30" name="Right Arrow 29"/>
          <p:cNvSpPr/>
          <p:nvPr/>
        </p:nvSpPr>
        <p:spPr bwMode="auto">
          <a:xfrm rot="19438403">
            <a:off x="1527949" y="2705013"/>
            <a:ext cx="2146069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31" name="Right Arrow 30"/>
          <p:cNvSpPr/>
          <p:nvPr/>
        </p:nvSpPr>
        <p:spPr bwMode="auto">
          <a:xfrm rot="8509837">
            <a:off x="1783199" y="3143959"/>
            <a:ext cx="2146069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0" name="Flowchart: Process 9"/>
          <p:cNvSpPr/>
          <p:nvPr/>
        </p:nvSpPr>
        <p:spPr bwMode="auto">
          <a:xfrm>
            <a:off x="1231009" y="5897291"/>
            <a:ext cx="1093586" cy="286829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PREPARE</a:t>
            </a:r>
          </a:p>
        </p:txBody>
      </p:sp>
      <p:sp>
        <p:nvSpPr>
          <p:cNvPr id="34" name="Flowchart: Process 33"/>
          <p:cNvSpPr/>
          <p:nvPr/>
        </p:nvSpPr>
        <p:spPr bwMode="auto">
          <a:xfrm rot="19373293">
            <a:off x="1395632" y="2483758"/>
            <a:ext cx="1913104" cy="286829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GET SPECIFICATIONS</a:t>
            </a:r>
          </a:p>
        </p:txBody>
      </p:sp>
      <p:sp>
        <p:nvSpPr>
          <p:cNvPr id="35" name="Flowchart: Process 34"/>
          <p:cNvSpPr/>
          <p:nvPr/>
        </p:nvSpPr>
        <p:spPr bwMode="auto">
          <a:xfrm>
            <a:off x="3992200" y="5761007"/>
            <a:ext cx="1093586" cy="286829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PUSH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1758520" y="2098718"/>
            <a:ext cx="360040" cy="41240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rgbClr val="0F5494"/>
                </a:solidFill>
                <a:effectLst/>
                <a:latin typeface="Verdana" pitchFamily="34" charset="0"/>
              </a:rPr>
              <a:t>1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710751" y="5440374"/>
            <a:ext cx="360040" cy="41240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rgbClr val="0F5494"/>
                </a:solidFill>
                <a:effectLst/>
                <a:latin typeface="Verdana" pitchFamily="34" charset="0"/>
              </a:rPr>
              <a:t>2</a:t>
            </a:r>
          </a:p>
        </p:txBody>
      </p:sp>
      <p:sp>
        <p:nvSpPr>
          <p:cNvPr id="19" name="Oval 18"/>
          <p:cNvSpPr/>
          <p:nvPr/>
        </p:nvSpPr>
        <p:spPr bwMode="auto">
          <a:xfrm>
            <a:off x="5305733" y="5691088"/>
            <a:ext cx="360040" cy="41240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rgbClr val="0F5494"/>
                </a:solidFill>
                <a:effectLst/>
                <a:latin typeface="Verdana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75277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/>
          <p:cNvSpPr txBox="1">
            <a:spLocks/>
          </p:cNvSpPr>
          <p:nvPr/>
        </p:nvSpPr>
        <p:spPr>
          <a:xfrm>
            <a:off x="354507" y="413814"/>
            <a:ext cx="8229600" cy="661794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defPPr>
              <a:defRPr lang="en-GB"/>
            </a:defPPr>
            <a:lvl1pPr lvl="0" algn="ctr" eaLnBrk="1" fontAlgn="auto" latinLnBrk="0" hangingPunct="1">
              <a:spcAft>
                <a:spcPts val="0"/>
              </a:spcAft>
              <a:buNone/>
              <a:defRPr kumimoji="0" sz="2400">
                <a:solidFill>
                  <a:srgbClr val="7030A0"/>
                </a:solidFill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dirty="0"/>
              <a:t>Push mode: option 1 – lightweight approach</a:t>
            </a:r>
          </a:p>
        </p:txBody>
      </p:sp>
      <p:pic>
        <p:nvPicPr>
          <p:cNvPr id="14" name="Picture 4" descr="H:\My Documents\Downloads\orange-tree-drawing-8940728_f5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33" y="1996139"/>
            <a:ext cx="2006547" cy="178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193" y="3120302"/>
            <a:ext cx="1245388" cy="964069"/>
          </a:xfrm>
          <a:prstGeom prst="rect">
            <a:avLst/>
          </a:prstGeom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585" y="3292283"/>
            <a:ext cx="755438" cy="72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291" y="2665872"/>
            <a:ext cx="333148" cy="34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439" y="2665873"/>
            <a:ext cx="333148" cy="34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449" y="3024677"/>
            <a:ext cx="333148" cy="34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679" y="3004251"/>
            <a:ext cx="333148" cy="34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20" y="4372403"/>
            <a:ext cx="1629514" cy="1180093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>
            <a:off x="1205897" y="5112575"/>
            <a:ext cx="721045" cy="4572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>
            <a:off x="1129947" y="4627279"/>
            <a:ext cx="0" cy="4572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 flipH="1">
            <a:off x="1205897" y="4323823"/>
            <a:ext cx="500114" cy="165832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25" y="4702998"/>
            <a:ext cx="519446" cy="638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19" name="Right Arrow 18"/>
          <p:cNvSpPr/>
          <p:nvPr/>
        </p:nvSpPr>
        <p:spPr bwMode="auto">
          <a:xfrm>
            <a:off x="6497497" y="3482052"/>
            <a:ext cx="856652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7" name="Right Arrow 16"/>
          <p:cNvSpPr/>
          <p:nvPr/>
        </p:nvSpPr>
        <p:spPr bwMode="auto">
          <a:xfrm rot="1721348">
            <a:off x="3058571" y="3076831"/>
            <a:ext cx="856652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2" name="Right Arrow 21"/>
          <p:cNvSpPr/>
          <p:nvPr/>
        </p:nvSpPr>
        <p:spPr bwMode="auto">
          <a:xfrm rot="19536639">
            <a:off x="2461040" y="4018793"/>
            <a:ext cx="856652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50A530D-B2E9-48A5-B263-F29F5A3F1E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3954" y="2805094"/>
            <a:ext cx="1912792" cy="191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80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23" y="4456219"/>
            <a:ext cx="1513807" cy="138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ight Arrow 33"/>
          <p:cNvSpPr/>
          <p:nvPr/>
        </p:nvSpPr>
        <p:spPr bwMode="auto">
          <a:xfrm>
            <a:off x="1773038" y="4816258"/>
            <a:ext cx="653882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6049671" y="4456219"/>
            <a:ext cx="1440160" cy="138987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SDMX Converter</a:t>
            </a:r>
          </a:p>
        </p:txBody>
      </p:sp>
      <p:sp>
        <p:nvSpPr>
          <p:cNvPr id="35" name="Flowchart: Alternate Process 34"/>
          <p:cNvSpPr/>
          <p:nvPr/>
        </p:nvSpPr>
        <p:spPr bwMode="auto">
          <a:xfrm>
            <a:off x="2477824" y="4456219"/>
            <a:ext cx="1252754" cy="138987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rgbClr val="0F5494"/>
                </a:solidFill>
                <a:effectLst/>
                <a:latin typeface="Verdana" pitchFamily="34" charset="0"/>
              </a:rPr>
              <a:t>Local Application/ Manual generation</a:t>
            </a:r>
          </a:p>
        </p:txBody>
      </p:sp>
      <p:sp>
        <p:nvSpPr>
          <p:cNvPr id="38" name="Right Arrow 37"/>
          <p:cNvSpPr/>
          <p:nvPr/>
        </p:nvSpPr>
        <p:spPr bwMode="auto">
          <a:xfrm>
            <a:off x="5332781" y="4883755"/>
            <a:ext cx="716890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665" y="4601442"/>
            <a:ext cx="954687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Right Arrow 36"/>
          <p:cNvSpPr/>
          <p:nvPr/>
        </p:nvSpPr>
        <p:spPr bwMode="auto">
          <a:xfrm>
            <a:off x="3796776" y="4853066"/>
            <a:ext cx="619691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071" y="2598997"/>
            <a:ext cx="621360" cy="76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41" name="Flowchart: Process 40"/>
          <p:cNvSpPr/>
          <p:nvPr/>
        </p:nvSpPr>
        <p:spPr bwMode="auto">
          <a:xfrm>
            <a:off x="4287592" y="5702674"/>
            <a:ext cx="1317833" cy="286829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Non SDMX File</a:t>
            </a:r>
          </a:p>
        </p:txBody>
      </p:sp>
      <p:sp>
        <p:nvSpPr>
          <p:cNvPr id="42" name="Flowchart: Process 41"/>
          <p:cNvSpPr/>
          <p:nvPr/>
        </p:nvSpPr>
        <p:spPr bwMode="auto">
          <a:xfrm>
            <a:off x="5364088" y="2924944"/>
            <a:ext cx="1029801" cy="286829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DSD</a:t>
            </a:r>
          </a:p>
        </p:txBody>
      </p:sp>
      <p:sp>
        <p:nvSpPr>
          <p:cNvPr id="43" name="Right Arrow 42"/>
          <p:cNvSpPr/>
          <p:nvPr/>
        </p:nvSpPr>
        <p:spPr bwMode="auto">
          <a:xfrm rot="5400000">
            <a:off x="6442810" y="3714983"/>
            <a:ext cx="653882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44" name="Right Arrow 43"/>
          <p:cNvSpPr/>
          <p:nvPr/>
        </p:nvSpPr>
        <p:spPr bwMode="auto">
          <a:xfrm>
            <a:off x="7556029" y="4908838"/>
            <a:ext cx="653882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4207" y="4676880"/>
            <a:ext cx="621360" cy="76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46" name="Flowchart: Process 45"/>
          <p:cNvSpPr/>
          <p:nvPr/>
        </p:nvSpPr>
        <p:spPr bwMode="auto">
          <a:xfrm>
            <a:off x="7882970" y="5603323"/>
            <a:ext cx="1029801" cy="286829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SDMX File</a:t>
            </a: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354507" y="413814"/>
            <a:ext cx="8229600" cy="661794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defPPr>
              <a:defRPr lang="en-GB"/>
            </a:defPPr>
            <a:lvl1pPr lvl="0" algn="ctr" eaLnBrk="1" fontAlgn="auto" latinLnBrk="0" hangingPunct="1">
              <a:spcAft>
                <a:spcPts val="0"/>
              </a:spcAft>
              <a:buNone/>
              <a:defRPr kumimoji="0" sz="2400">
                <a:solidFill>
                  <a:srgbClr val="7030A0"/>
                </a:solidFill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dirty="0"/>
              <a:t>Push mode: option 1 – lightweight approach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xmlns="" id="{90CE8638-70F1-47F3-ACF5-EED51D53922C}"/>
              </a:ext>
            </a:extLst>
          </p:cNvPr>
          <p:cNvSpPr>
            <a:spLocks noGrp="1"/>
          </p:cNvSpPr>
          <p:nvPr/>
        </p:nvSpPr>
        <p:spPr bwMode="auto">
          <a:xfrm>
            <a:off x="467544" y="1558152"/>
            <a:ext cx="8229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0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buNone/>
            </a:pPr>
            <a:endParaRPr lang="de-DE" sz="1800" b="0" dirty="0"/>
          </a:p>
          <a:p>
            <a:pPr marL="0" indent="0" algn="just">
              <a:buNone/>
            </a:pPr>
            <a:endParaRPr lang="de-DE" sz="1800" b="0" dirty="0"/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xmlns="" id="{90CE8638-70F1-47F3-ACF5-EED51D53922C}"/>
              </a:ext>
            </a:extLst>
          </p:cNvPr>
          <p:cNvSpPr>
            <a:spLocks noGrp="1"/>
          </p:cNvSpPr>
          <p:nvPr/>
        </p:nvSpPr>
        <p:spPr bwMode="auto">
          <a:xfrm>
            <a:off x="402362" y="1543144"/>
            <a:ext cx="822960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0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buNone/>
            </a:pPr>
            <a:r>
              <a:rPr lang="de-DE" sz="1800" b="0" dirty="0"/>
              <a:t>The NSI only needs a Converter tool to convert its native files in the desired SDMX format, using the DSD provided by the agency it needs to report to.</a:t>
            </a:r>
          </a:p>
        </p:txBody>
      </p:sp>
    </p:spTree>
    <p:extLst>
      <p:ext uri="{BB962C8B-B14F-4D97-AF65-F5344CB8AC3E}">
        <p14:creationId xmlns:p14="http://schemas.microsoft.com/office/powerpoint/2010/main" val="4232147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154" y="476672"/>
            <a:ext cx="8229600" cy="936625"/>
          </a:xfrm>
        </p:spPr>
        <p:txBody>
          <a:bodyPr/>
          <a:lstStyle/>
          <a:p>
            <a:pPr algn="ctr"/>
            <a:r>
              <a:rPr lang="en-GB" sz="2400" dirty="0"/>
              <a:t>Format Converters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1880" y="2564904"/>
            <a:ext cx="5410944" cy="28803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1800" dirty="0"/>
              <a:t>SDMX Converter (Eurostat)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/>
              <a:t>Excel2SDMX (ISTAT)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1800" dirty="0"/>
              <a:t>Fusion Transformer (Command Line Interface </a:t>
            </a:r>
            <a:r>
              <a:rPr lang="de-DE" sz="1800" dirty="0" err="1"/>
              <a:t>only</a:t>
            </a:r>
            <a:r>
              <a:rPr lang="de-DE" sz="1800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1800" dirty="0"/>
              <a:t>SMART (ILO)</a:t>
            </a:r>
            <a:endParaRPr lang="en-GB" sz="1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3068960"/>
            <a:ext cx="1639069" cy="163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848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H:\My Documents\Downloads\orange-tree-drawing-8940728_f5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01" y="2031192"/>
            <a:ext cx="2006547" cy="178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061" y="3155355"/>
            <a:ext cx="1245388" cy="964069"/>
          </a:xfrm>
          <a:prstGeom prst="rect">
            <a:avLst/>
          </a:prstGeom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53" y="3327336"/>
            <a:ext cx="755438" cy="72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159" y="2700925"/>
            <a:ext cx="333148" cy="34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307" y="2700926"/>
            <a:ext cx="333148" cy="34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317" y="3059730"/>
            <a:ext cx="333148" cy="34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547" y="3039304"/>
            <a:ext cx="333148" cy="34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88" y="4407456"/>
            <a:ext cx="1629514" cy="1180093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>
            <a:off x="1183765" y="5147628"/>
            <a:ext cx="721045" cy="4572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>
            <a:off x="1107815" y="4662332"/>
            <a:ext cx="0" cy="4572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 flipH="1">
            <a:off x="1183765" y="4358876"/>
            <a:ext cx="500114" cy="165832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93" y="4738051"/>
            <a:ext cx="519446" cy="638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19" name="Right Arrow 18"/>
          <p:cNvSpPr/>
          <p:nvPr/>
        </p:nvSpPr>
        <p:spPr bwMode="auto">
          <a:xfrm>
            <a:off x="6475365" y="3517105"/>
            <a:ext cx="856652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816" y="2780928"/>
            <a:ext cx="2691695" cy="1713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ight Arrow 16"/>
          <p:cNvSpPr/>
          <p:nvPr/>
        </p:nvSpPr>
        <p:spPr bwMode="auto">
          <a:xfrm rot="1721348">
            <a:off x="3036439" y="3111884"/>
            <a:ext cx="856652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2" name="Right Arrow 21"/>
          <p:cNvSpPr/>
          <p:nvPr/>
        </p:nvSpPr>
        <p:spPr bwMode="auto">
          <a:xfrm rot="19536639">
            <a:off x="2765216" y="4617003"/>
            <a:ext cx="856652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354507" y="413814"/>
            <a:ext cx="8229600" cy="661794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defPPr>
              <a:defRPr lang="en-GB"/>
            </a:defPPr>
            <a:lvl1pPr lvl="0" algn="ctr" eaLnBrk="1" fontAlgn="auto" latinLnBrk="0" hangingPunct="1">
              <a:spcAft>
                <a:spcPts val="0"/>
              </a:spcAft>
              <a:buNone/>
              <a:defRPr kumimoji="0" sz="2400">
                <a:solidFill>
                  <a:srgbClr val="7030A0"/>
                </a:solidFill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dirty="0"/>
              <a:t>Push mode: option 2 – industrial approach</a:t>
            </a:r>
          </a:p>
        </p:txBody>
      </p:sp>
    </p:spTree>
    <p:extLst>
      <p:ext uri="{BB962C8B-B14F-4D97-AF65-F5344CB8AC3E}">
        <p14:creationId xmlns:p14="http://schemas.microsoft.com/office/powerpoint/2010/main" val="1096494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/>
          <p:cNvSpPr txBox="1">
            <a:spLocks/>
          </p:cNvSpPr>
          <p:nvPr/>
        </p:nvSpPr>
        <p:spPr>
          <a:xfrm>
            <a:off x="354507" y="413814"/>
            <a:ext cx="8229600" cy="661794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defPPr>
              <a:defRPr lang="en-GB"/>
            </a:defPPr>
            <a:lvl1pPr lvl="0" algn="ctr" eaLnBrk="1" fontAlgn="auto" latinLnBrk="0" hangingPunct="1">
              <a:spcAft>
                <a:spcPts val="0"/>
              </a:spcAft>
              <a:buNone/>
              <a:defRPr kumimoji="0" sz="2400">
                <a:solidFill>
                  <a:srgbClr val="7030A0"/>
                </a:solidFill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dirty="0"/>
              <a:t>Push mode: option 2 – industrial approach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xmlns="" id="{90CE8638-70F1-47F3-ACF5-EED51D53922C}"/>
              </a:ext>
            </a:extLst>
          </p:cNvPr>
          <p:cNvSpPr>
            <a:spLocks noGrp="1"/>
          </p:cNvSpPr>
          <p:nvPr/>
        </p:nvSpPr>
        <p:spPr bwMode="auto">
          <a:xfrm>
            <a:off x="467544" y="1558152"/>
            <a:ext cx="8229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0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buNone/>
            </a:pPr>
            <a:endParaRPr lang="de-DE" sz="1800" b="0" dirty="0"/>
          </a:p>
          <a:p>
            <a:pPr marL="0" indent="0" algn="just">
              <a:buNone/>
            </a:pPr>
            <a:endParaRPr lang="de-DE" sz="1800" b="0" dirty="0"/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xmlns="" id="{90CE8638-70F1-47F3-ACF5-EED51D53922C}"/>
              </a:ext>
            </a:extLst>
          </p:cNvPr>
          <p:cNvSpPr>
            <a:spLocks noGrp="1"/>
          </p:cNvSpPr>
          <p:nvPr/>
        </p:nvSpPr>
        <p:spPr bwMode="auto">
          <a:xfrm>
            <a:off x="402362" y="1543144"/>
            <a:ext cx="822960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0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buNone/>
            </a:pPr>
            <a:r>
              <a:rPr lang="de-DE" sz="1800" b="0" dirty="0"/>
              <a:t>The SDMX-RI is a DB Mapping suite conecting directly to the native database is recommended. The SDMX-RI helps map the DSD provided by the data receiver with the information in the database, and to extract it in an SDMX format. </a:t>
            </a: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47" y="4448396"/>
            <a:ext cx="1513807" cy="138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ight Arrow 30"/>
          <p:cNvSpPr/>
          <p:nvPr/>
        </p:nvSpPr>
        <p:spPr bwMode="auto">
          <a:xfrm>
            <a:off x="2118552" y="4808435"/>
            <a:ext cx="653882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32" name="Flowchart: Alternate Process 31"/>
          <p:cNvSpPr/>
          <p:nvPr/>
        </p:nvSpPr>
        <p:spPr bwMode="auto">
          <a:xfrm>
            <a:off x="3060466" y="4448397"/>
            <a:ext cx="1440160" cy="138987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SDMX-RI</a:t>
            </a:r>
          </a:p>
        </p:txBody>
      </p: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626" y="3212976"/>
            <a:ext cx="621360" cy="76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39" name="Flowchart: Process 38"/>
          <p:cNvSpPr/>
          <p:nvPr/>
        </p:nvSpPr>
        <p:spPr bwMode="auto">
          <a:xfrm>
            <a:off x="4440284" y="4077072"/>
            <a:ext cx="1029801" cy="286829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DSD</a:t>
            </a:r>
          </a:p>
        </p:txBody>
      </p:sp>
      <p:sp>
        <p:nvSpPr>
          <p:cNvPr id="47" name="Right Arrow 46"/>
          <p:cNvSpPr/>
          <p:nvPr/>
        </p:nvSpPr>
        <p:spPr bwMode="auto">
          <a:xfrm rot="8050205">
            <a:off x="3720939" y="3834756"/>
            <a:ext cx="653882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0" name="Right Arrow 49"/>
          <p:cNvSpPr/>
          <p:nvPr/>
        </p:nvSpPr>
        <p:spPr bwMode="auto">
          <a:xfrm>
            <a:off x="4788658" y="4856953"/>
            <a:ext cx="653882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836" y="4624995"/>
            <a:ext cx="621360" cy="76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52" name="Flowchart: Process 51"/>
          <p:cNvSpPr/>
          <p:nvPr/>
        </p:nvSpPr>
        <p:spPr bwMode="auto">
          <a:xfrm>
            <a:off x="5115599" y="5551438"/>
            <a:ext cx="1029801" cy="286829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SDMX File</a:t>
            </a:r>
          </a:p>
        </p:txBody>
      </p:sp>
      <p:sp>
        <p:nvSpPr>
          <p:cNvPr id="53" name="Right Arrow 52"/>
          <p:cNvSpPr/>
          <p:nvPr/>
        </p:nvSpPr>
        <p:spPr bwMode="auto">
          <a:xfrm>
            <a:off x="6588858" y="4520348"/>
            <a:ext cx="1224136" cy="772719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4" name="Flowchart: Process 53"/>
          <p:cNvSpPr/>
          <p:nvPr/>
        </p:nvSpPr>
        <p:spPr bwMode="auto">
          <a:xfrm>
            <a:off x="6686025" y="5293067"/>
            <a:ext cx="1559017" cy="545199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Send to data</a:t>
            </a:r>
            <a:r>
              <a:rPr kumimoji="0" lang="en-GB" sz="12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 consumer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681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/>
          <p:cNvSpPr txBox="1">
            <a:spLocks/>
          </p:cNvSpPr>
          <p:nvPr/>
        </p:nvSpPr>
        <p:spPr>
          <a:xfrm>
            <a:off x="450259" y="260648"/>
            <a:ext cx="8229600" cy="661794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defPPr>
              <a:defRPr lang="en-GB"/>
            </a:defPPr>
            <a:lvl1pPr lvl="0" algn="ctr" eaLnBrk="1" fontAlgn="auto" latinLnBrk="0" hangingPunct="1">
              <a:spcAft>
                <a:spcPts val="0"/>
              </a:spcAft>
              <a:buNone/>
              <a:defRPr kumimoji="0" sz="2400">
                <a:solidFill>
                  <a:srgbClr val="7030A0"/>
                </a:solidFill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dirty="0"/>
              <a:t>SDMX-RI architecture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xmlns="" id="{90CE8638-70F1-47F3-ACF5-EED51D53922C}"/>
              </a:ext>
            </a:extLst>
          </p:cNvPr>
          <p:cNvSpPr>
            <a:spLocks noGrp="1"/>
          </p:cNvSpPr>
          <p:nvPr/>
        </p:nvSpPr>
        <p:spPr bwMode="auto">
          <a:xfrm>
            <a:off x="467544" y="1558152"/>
            <a:ext cx="82296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0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buNone/>
            </a:pPr>
            <a:endParaRPr lang="de-DE" sz="1800" b="0" dirty="0"/>
          </a:p>
          <a:p>
            <a:pPr marL="0" indent="0" algn="just">
              <a:buNone/>
            </a:pPr>
            <a:endParaRPr lang="de-DE" sz="1800" b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5755060-D1CD-43D5-A734-5FB030E296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75" t="28054" r="36613" b="14573"/>
          <a:stretch/>
        </p:blipFill>
        <p:spPr>
          <a:xfrm>
            <a:off x="755576" y="1340768"/>
            <a:ext cx="4760685" cy="50025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0E12ED0-C923-4306-8F0A-DFEB7EF0F01D}"/>
              </a:ext>
            </a:extLst>
          </p:cNvPr>
          <p:cNvSpPr txBox="1"/>
          <p:nvPr/>
        </p:nvSpPr>
        <p:spPr>
          <a:xfrm>
            <a:off x="2267744" y="2924944"/>
            <a:ext cx="1080120" cy="17281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400" b="0" dirty="0" err="1">
              <a:solidFill>
                <a:srgbClr val="0F5494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6B1D8D9-7CA1-495B-86DA-326B96DA394E}"/>
              </a:ext>
            </a:extLst>
          </p:cNvPr>
          <p:cNvSpPr txBox="1"/>
          <p:nvPr/>
        </p:nvSpPr>
        <p:spPr>
          <a:xfrm>
            <a:off x="4084712" y="1558152"/>
            <a:ext cx="1207368" cy="17281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400" b="0" dirty="0" err="1">
              <a:solidFill>
                <a:srgbClr val="0F5494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CE919BA-07AE-4D11-B7BE-60FF064D4927}"/>
              </a:ext>
            </a:extLst>
          </p:cNvPr>
          <p:cNvSpPr txBox="1"/>
          <p:nvPr/>
        </p:nvSpPr>
        <p:spPr>
          <a:xfrm>
            <a:off x="2891056" y="3309080"/>
            <a:ext cx="1193656" cy="8948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2400" b="0" dirty="0" err="1">
              <a:solidFill>
                <a:srgbClr val="0F5494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867A677-555C-4289-94F2-E02E6C23F29A}"/>
              </a:ext>
            </a:extLst>
          </p:cNvPr>
          <p:cNvSpPr txBox="1"/>
          <p:nvPr/>
        </p:nvSpPr>
        <p:spPr>
          <a:xfrm>
            <a:off x="2159731" y="2515237"/>
            <a:ext cx="129614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Legacy </a:t>
            </a:r>
          </a:p>
          <a:p>
            <a:pPr algn="ctr"/>
            <a:r>
              <a:rPr lang="de-DE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database</a:t>
            </a:r>
            <a:endParaRPr lang="en-US" sz="1600" b="0" dirty="0" err="1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xmlns="" id="{DA34B659-D2EB-49CB-AB6D-35D4BCF41F48}"/>
              </a:ext>
            </a:extLst>
          </p:cNvPr>
          <p:cNvSpPr>
            <a:spLocks noGrp="1"/>
          </p:cNvSpPr>
          <p:nvPr/>
        </p:nvSpPr>
        <p:spPr bwMode="auto">
          <a:xfrm>
            <a:off x="5516261" y="2028300"/>
            <a:ext cx="3339882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0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buFontTx/>
              <a:buChar char="-"/>
            </a:pPr>
            <a:r>
              <a:rPr lang="de-DE" sz="1800" b="0" dirty="0"/>
              <a:t>Mapping Assistant maps Legacy DB structure to DSD</a:t>
            </a:r>
          </a:p>
          <a:p>
            <a:pPr algn="just">
              <a:buFontTx/>
              <a:buChar char="-"/>
            </a:pPr>
            <a:endParaRPr lang="de-DE" sz="1800" b="0" dirty="0"/>
          </a:p>
          <a:p>
            <a:pPr algn="just">
              <a:buFontTx/>
              <a:buChar char="-"/>
            </a:pPr>
            <a:r>
              <a:rPr lang="de-DE" sz="1800" b="0" dirty="0"/>
              <a:t>SDMX-compliant web service returns SDMX data by retrieving them from the legacy database and applying the mappings in the Mapping Store</a:t>
            </a:r>
          </a:p>
        </p:txBody>
      </p:sp>
    </p:spTree>
    <p:extLst>
      <p:ext uri="{BB962C8B-B14F-4D97-AF65-F5344CB8AC3E}">
        <p14:creationId xmlns:p14="http://schemas.microsoft.com/office/powerpoint/2010/main" val="2541277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95" y="548680"/>
            <a:ext cx="8229600" cy="936625"/>
          </a:xfrm>
        </p:spPr>
        <p:txBody>
          <a:bodyPr/>
          <a:lstStyle/>
          <a:p>
            <a:pPr algn="ctr"/>
            <a:r>
              <a:rPr lang="en-GB" sz="2400" dirty="0"/>
              <a:t>DB Mapping suites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824" y="2348880"/>
            <a:ext cx="5770984" cy="2664296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GB" sz="1800" dirty="0"/>
              <a:t>SDMX-RI Suite (Eurostat): it includes the mapping assistant, the SDMX-RI Web Service and the NSI Test Client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GB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/>
              <a:t>Data Manager (ISTAT): The Data Manager is a DB mapping tool made available by ISTAT. It reuses the SDMX-RI Web Service as one of its components</a:t>
            </a:r>
          </a:p>
          <a:p>
            <a:pPr>
              <a:buFont typeface="Wingdings" panose="05000000000000000000" pitchFamily="2" charset="2"/>
              <a:buChar char="Ø"/>
            </a:pPr>
            <a:endParaRPr lang="de-DE" sz="1800" dirty="0"/>
          </a:p>
          <a:p>
            <a:pPr marL="0" indent="0">
              <a:buNone/>
            </a:pPr>
            <a:r>
              <a:rPr lang="de-DE" sz="1800" dirty="0"/>
              <a:t>The SDMX-RI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covered</a:t>
            </a:r>
            <a:r>
              <a:rPr lang="de-DE" sz="1800" dirty="0"/>
              <a:t> in </a:t>
            </a:r>
            <a:r>
              <a:rPr lang="de-DE" sz="1800" dirty="0" err="1"/>
              <a:t>detail</a:t>
            </a:r>
            <a:r>
              <a:rPr lang="de-DE" sz="1800" dirty="0"/>
              <a:t> in </a:t>
            </a:r>
            <a:r>
              <a:rPr lang="de-DE" sz="1800" dirty="0" err="1"/>
              <a:t>Eurostat's</a:t>
            </a:r>
            <a:r>
              <a:rPr lang="de-DE" sz="1800" dirty="0"/>
              <a:t> SDMX IT </a:t>
            </a:r>
            <a:r>
              <a:rPr lang="de-DE" sz="1800" dirty="0" err="1"/>
              <a:t>tools</a:t>
            </a:r>
            <a:r>
              <a:rPr lang="de-DE" sz="1800" dirty="0"/>
              <a:t> ESTP </a:t>
            </a:r>
            <a:r>
              <a:rPr lang="de-DE" sz="1800" dirty="0" err="1"/>
              <a:t>course</a:t>
            </a:r>
            <a:r>
              <a:rPr lang="de-DE" sz="1800" dirty="0"/>
              <a:t>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429000"/>
            <a:ext cx="1240532" cy="124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93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471339" y="216657"/>
            <a:ext cx="8229600" cy="661794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>
                <a:solidFill>
                  <a:srgbClr val="FFD624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spcAft>
                <a:spcPts val="0"/>
              </a:spcAft>
              <a:defRPr/>
            </a:pPr>
            <a:r>
              <a:rPr lang="en-GB" sz="24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Pull Mode</a:t>
            </a:r>
          </a:p>
        </p:txBody>
      </p:sp>
      <p:pic>
        <p:nvPicPr>
          <p:cNvPr id="29" name="Picture 4" descr="H:\My Documents\Downloads\orange-tree-drawing-8940728_f5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82" y="3574089"/>
            <a:ext cx="1908858" cy="1654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194" y="4948453"/>
            <a:ext cx="711052" cy="731611"/>
          </a:xfrm>
          <a:prstGeom prst="rect">
            <a:avLst/>
          </a:prstGeom>
        </p:spPr>
      </p:pic>
      <p:pic>
        <p:nvPicPr>
          <p:cNvPr id="31" name="Picture 8" descr="H:\My Documents\Downloads\green-cartoon-factory (1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866" y="3519824"/>
            <a:ext cx="2061052" cy="190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634" y="5060328"/>
            <a:ext cx="531714" cy="72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360" y="5071941"/>
            <a:ext cx="552691" cy="6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37" name="Right Arrow 36"/>
          <p:cNvSpPr/>
          <p:nvPr/>
        </p:nvSpPr>
        <p:spPr bwMode="auto">
          <a:xfrm>
            <a:off x="3937068" y="2026710"/>
            <a:ext cx="978408" cy="484632"/>
          </a:xfrm>
          <a:prstGeom prst="right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340768"/>
            <a:ext cx="1989164" cy="1414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39" name="Right Arrow 38"/>
          <p:cNvSpPr/>
          <p:nvPr/>
        </p:nvSpPr>
        <p:spPr bwMode="auto">
          <a:xfrm rot="10800000">
            <a:off x="3278294" y="5176008"/>
            <a:ext cx="3152384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40" name="Right Arrow 39"/>
          <p:cNvSpPr/>
          <p:nvPr/>
        </p:nvSpPr>
        <p:spPr bwMode="auto">
          <a:xfrm rot="19438403">
            <a:off x="1415228" y="2633005"/>
            <a:ext cx="2146069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41" name="Right Arrow 40"/>
          <p:cNvSpPr/>
          <p:nvPr/>
        </p:nvSpPr>
        <p:spPr bwMode="auto">
          <a:xfrm rot="2946103">
            <a:off x="5303354" y="2591051"/>
            <a:ext cx="2146069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F5494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42" name="Flowchart: Process 41"/>
          <p:cNvSpPr/>
          <p:nvPr/>
        </p:nvSpPr>
        <p:spPr bwMode="auto">
          <a:xfrm>
            <a:off x="1118288" y="5825283"/>
            <a:ext cx="1093586" cy="286829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PREPARE</a:t>
            </a:r>
          </a:p>
        </p:txBody>
      </p:sp>
      <p:sp>
        <p:nvSpPr>
          <p:cNvPr id="43" name="Flowchart: Process 42"/>
          <p:cNvSpPr/>
          <p:nvPr/>
        </p:nvSpPr>
        <p:spPr bwMode="auto">
          <a:xfrm rot="19373293">
            <a:off x="1282911" y="2411750"/>
            <a:ext cx="1913104" cy="286829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GOODS ARE READY</a:t>
            </a:r>
          </a:p>
        </p:txBody>
      </p:sp>
      <p:sp>
        <p:nvSpPr>
          <p:cNvPr id="44" name="Flowchart: Process 43"/>
          <p:cNvSpPr/>
          <p:nvPr/>
        </p:nvSpPr>
        <p:spPr bwMode="auto">
          <a:xfrm>
            <a:off x="4363670" y="5679574"/>
            <a:ext cx="1093586" cy="286829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PULL</a:t>
            </a:r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293" y="3899658"/>
            <a:ext cx="29813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46" name="Flowchart: Process 45"/>
          <p:cNvSpPr/>
          <p:nvPr/>
        </p:nvSpPr>
        <p:spPr bwMode="auto">
          <a:xfrm rot="2938762">
            <a:off x="5787287" y="2161982"/>
            <a:ext cx="1434750" cy="359690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SEND NOTIFICATION  </a:t>
            </a:r>
          </a:p>
        </p:txBody>
      </p:sp>
      <p:sp>
        <p:nvSpPr>
          <p:cNvPr id="47" name="Oval 46"/>
          <p:cNvSpPr/>
          <p:nvPr/>
        </p:nvSpPr>
        <p:spPr bwMode="auto">
          <a:xfrm>
            <a:off x="598030" y="5368366"/>
            <a:ext cx="360040" cy="41240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F5494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48" name="Oval 47"/>
          <p:cNvSpPr/>
          <p:nvPr/>
        </p:nvSpPr>
        <p:spPr bwMode="auto">
          <a:xfrm>
            <a:off x="1794980" y="2008441"/>
            <a:ext cx="360040" cy="41240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F5494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2</a:t>
            </a:r>
          </a:p>
        </p:txBody>
      </p:sp>
      <p:sp>
        <p:nvSpPr>
          <p:cNvPr id="49" name="Oval 48"/>
          <p:cNvSpPr/>
          <p:nvPr/>
        </p:nvSpPr>
        <p:spPr bwMode="auto">
          <a:xfrm>
            <a:off x="6978344" y="1579356"/>
            <a:ext cx="360040" cy="41240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F5494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3</a:t>
            </a:r>
          </a:p>
        </p:txBody>
      </p:sp>
      <p:sp>
        <p:nvSpPr>
          <p:cNvPr id="50" name="Oval 49"/>
          <p:cNvSpPr/>
          <p:nvPr/>
        </p:nvSpPr>
        <p:spPr bwMode="auto">
          <a:xfrm>
            <a:off x="5612018" y="5704850"/>
            <a:ext cx="360040" cy="41240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F5494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7588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369" y="188116"/>
            <a:ext cx="8229600" cy="936625"/>
          </a:xfrm>
        </p:spPr>
        <p:txBody>
          <a:bodyPr/>
          <a:lstStyle/>
          <a:p>
            <a:pPr algn="ctr"/>
            <a:r>
              <a:rPr lang="en-GB" sz="24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Pull Mode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451" y="1174539"/>
            <a:ext cx="8229600" cy="1008112"/>
          </a:xfrm>
        </p:spPr>
        <p:txBody>
          <a:bodyPr/>
          <a:lstStyle/>
          <a:p>
            <a:pPr marL="0" indent="0">
              <a:buNone/>
            </a:pPr>
            <a:r>
              <a:rPr lang="en-GB" sz="1600" dirty="0"/>
              <a:t>The Pull Mode requires NSIs to expose their data via web services using a DB Mapping suite, and to set up a registration with </a:t>
            </a:r>
            <a:r>
              <a:rPr lang="en-GB" sz="1600" dirty="0" err="1"/>
              <a:t>te</a:t>
            </a:r>
            <a:r>
              <a:rPr lang="en-GB" sz="1600" dirty="0"/>
              <a:t> SDMX registry used by the interested international organisation(s).  </a:t>
            </a:r>
          </a:p>
        </p:txBody>
      </p:sp>
      <p:sp>
        <p:nvSpPr>
          <p:cNvPr id="4" name="Right Arrow 3"/>
          <p:cNvSpPr/>
          <p:nvPr/>
        </p:nvSpPr>
        <p:spPr bwMode="auto">
          <a:xfrm>
            <a:off x="4823279" y="2733453"/>
            <a:ext cx="929488" cy="531082"/>
          </a:xfrm>
          <a:prstGeom prst="right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 rot="10800000">
            <a:off x="3719743" y="4807997"/>
            <a:ext cx="2994765" cy="53108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6" name="Right Arrow 5"/>
          <p:cNvSpPr/>
          <p:nvPr/>
        </p:nvSpPr>
        <p:spPr bwMode="auto">
          <a:xfrm rot="19438403">
            <a:off x="3116342" y="3441252"/>
            <a:ext cx="1515577" cy="53108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 rot="2946103">
            <a:off x="5909390" y="3561321"/>
            <a:ext cx="1722521" cy="460400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8" name="Flowchart: Process 7"/>
          <p:cNvSpPr/>
          <p:nvPr/>
        </p:nvSpPr>
        <p:spPr bwMode="auto">
          <a:xfrm>
            <a:off x="2650607" y="5943877"/>
            <a:ext cx="1038907" cy="314320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PREPARE</a:t>
            </a:r>
          </a:p>
        </p:txBody>
      </p:sp>
      <p:sp>
        <p:nvSpPr>
          <p:cNvPr id="9" name="Flowchart: Process 8"/>
          <p:cNvSpPr/>
          <p:nvPr/>
        </p:nvSpPr>
        <p:spPr bwMode="auto">
          <a:xfrm rot="19373293">
            <a:off x="2742187" y="3213149"/>
            <a:ext cx="1552319" cy="314320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>
                <a:solidFill>
                  <a:schemeClr val="bg1"/>
                </a:solidFill>
              </a:rPr>
              <a:t>REGISTRATION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Flowchart: Process 9"/>
          <p:cNvSpPr/>
          <p:nvPr/>
        </p:nvSpPr>
        <p:spPr bwMode="auto">
          <a:xfrm>
            <a:off x="5937206" y="5317590"/>
            <a:ext cx="1038907" cy="314320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PULL</a:t>
            </a:r>
          </a:p>
        </p:txBody>
      </p:sp>
      <p:sp>
        <p:nvSpPr>
          <p:cNvPr id="11" name="Flowchart: Process 10"/>
          <p:cNvSpPr/>
          <p:nvPr/>
        </p:nvSpPr>
        <p:spPr bwMode="auto">
          <a:xfrm rot="2938762">
            <a:off x="6347165" y="3296975"/>
            <a:ext cx="1572265" cy="341706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>
                <a:solidFill>
                  <a:schemeClr val="bg1"/>
                </a:solidFill>
              </a:rPr>
              <a:t>SEND NOTIFICATION  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188152" y="5875070"/>
            <a:ext cx="342038" cy="451933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/>
              <a:t>1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849107" y="2880086"/>
            <a:ext cx="342038" cy="451933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rgbClr val="0F5494"/>
                </a:solidFill>
                <a:effectLst/>
                <a:latin typeface="Verdana" pitchFamily="34" charset="0"/>
              </a:rPr>
              <a:t>2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7807878" y="3204453"/>
            <a:ext cx="342038" cy="451933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/>
              <a:t>3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6740355" y="5649104"/>
            <a:ext cx="342038" cy="451933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/>
              <a:t>4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6" name="Flowchart: Alternate Process 15"/>
          <p:cNvSpPr/>
          <p:nvPr/>
        </p:nvSpPr>
        <p:spPr bwMode="auto">
          <a:xfrm>
            <a:off x="4653347" y="2492896"/>
            <a:ext cx="1302462" cy="134844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>
                <a:solidFill>
                  <a:schemeClr val="bg1"/>
                </a:solidFill>
              </a:rPr>
              <a:t>SDMX Registry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7" name="Flowchart: Alternate Process 16"/>
          <p:cNvSpPr/>
          <p:nvPr/>
        </p:nvSpPr>
        <p:spPr bwMode="auto">
          <a:xfrm>
            <a:off x="2392156" y="4411644"/>
            <a:ext cx="1243739" cy="1340616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>
                <a:solidFill>
                  <a:schemeClr val="bg1"/>
                </a:solidFill>
              </a:rPr>
              <a:t>SDMX-RI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8" name="Flowchart: Alternate Process 17"/>
          <p:cNvSpPr/>
          <p:nvPr/>
        </p:nvSpPr>
        <p:spPr bwMode="auto">
          <a:xfrm>
            <a:off x="7256111" y="4578927"/>
            <a:ext cx="1501858" cy="1296144"/>
          </a:xfrm>
          <a:prstGeom prst="flowChartAlternateProcess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>
                <a:solidFill>
                  <a:sysClr val="windowText" lastClr="000000"/>
                </a:solidFill>
              </a:rPr>
              <a:t>International Organisation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ysClr val="windowText" lastClr="000000"/>
              </a:solidFill>
              <a:effectLst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42" y="4362390"/>
            <a:ext cx="1513807" cy="138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ight Arrow 19"/>
          <p:cNvSpPr/>
          <p:nvPr/>
        </p:nvSpPr>
        <p:spPr bwMode="auto">
          <a:xfrm>
            <a:off x="1896281" y="4839636"/>
            <a:ext cx="431756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456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471339" y="216657"/>
            <a:ext cx="8229600" cy="661794"/>
          </a:xfrm>
          <a:prstGeom prst="rect">
            <a:avLst/>
          </a:prstGeom>
        </p:spPr>
        <p:txBody>
          <a:bodyPr vert="horz" anchor="b" anchorCtr="0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200" b="1" kern="1200">
                <a:solidFill>
                  <a:srgbClr val="FFD624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spcAft>
                <a:spcPts val="0"/>
              </a:spcAft>
              <a:defRPr/>
            </a:pPr>
            <a:r>
              <a:rPr lang="en-GB" sz="2400" dirty="0">
                <a:solidFill>
                  <a:srgbClr val="7030A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Hub Mode</a:t>
            </a:r>
          </a:p>
        </p:txBody>
      </p:sp>
      <p:pic>
        <p:nvPicPr>
          <p:cNvPr id="22" name="Picture 21" descr="H:\My Documents\Downloads\orange-tree-drawing-8940728_f5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54" y="2593383"/>
            <a:ext cx="1908858" cy="1654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149" y="3803234"/>
            <a:ext cx="711052" cy="731611"/>
          </a:xfrm>
          <a:prstGeom prst="rect">
            <a:avLst/>
          </a:prstGeom>
        </p:spPr>
      </p:pic>
      <p:pic>
        <p:nvPicPr>
          <p:cNvPr id="25" name="Picture 24" descr="H:\My Documents\Downloads\green-cartoon-factory (1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377" y="1339370"/>
            <a:ext cx="1656184" cy="169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435" y="3941691"/>
            <a:ext cx="531714" cy="72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239" y="2398366"/>
            <a:ext cx="552691" cy="6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28" name="Right Arrow 27"/>
          <p:cNvSpPr/>
          <p:nvPr/>
        </p:nvSpPr>
        <p:spPr bwMode="auto">
          <a:xfrm>
            <a:off x="4051015" y="1430432"/>
            <a:ext cx="978408" cy="484632"/>
          </a:xfrm>
          <a:prstGeom prst="right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32" name="Flowchart: Process 31"/>
          <p:cNvSpPr/>
          <p:nvPr/>
        </p:nvSpPr>
        <p:spPr bwMode="auto">
          <a:xfrm>
            <a:off x="1202567" y="4685066"/>
            <a:ext cx="1093586" cy="286829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PREPARE</a:t>
            </a:r>
          </a:p>
        </p:txBody>
      </p:sp>
      <p:pic>
        <p:nvPicPr>
          <p:cNvPr id="33" name="Picture 32" descr="H:\My Documents\Downloads\Cartoon-Laptop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705" y="3886774"/>
            <a:ext cx="863250" cy="64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955" y="4006207"/>
            <a:ext cx="691091" cy="67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51" name="Right Arrow 50"/>
          <p:cNvSpPr/>
          <p:nvPr/>
        </p:nvSpPr>
        <p:spPr bwMode="auto">
          <a:xfrm rot="13706300">
            <a:off x="6434982" y="3126431"/>
            <a:ext cx="952766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2" name="Right Arrow 51"/>
          <p:cNvSpPr/>
          <p:nvPr/>
        </p:nvSpPr>
        <p:spPr bwMode="auto">
          <a:xfrm rot="9679438">
            <a:off x="2245989" y="2707288"/>
            <a:ext cx="2146069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pic>
        <p:nvPicPr>
          <p:cNvPr id="53" name="Picture 52" descr="H:\My Documents\Downloads\deliverycar_totheright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131" y="3687285"/>
            <a:ext cx="2015108" cy="96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Right Arrow 53"/>
          <p:cNvSpPr/>
          <p:nvPr/>
        </p:nvSpPr>
        <p:spPr bwMode="auto">
          <a:xfrm>
            <a:off x="3392241" y="4694496"/>
            <a:ext cx="3152384" cy="517714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5" name="Flowchart: Process 54"/>
          <p:cNvSpPr/>
          <p:nvPr/>
        </p:nvSpPr>
        <p:spPr bwMode="auto">
          <a:xfrm>
            <a:off x="4277856" y="5153716"/>
            <a:ext cx="1093586" cy="286829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SEND</a:t>
            </a:r>
          </a:p>
        </p:txBody>
      </p:sp>
      <p:sp>
        <p:nvSpPr>
          <p:cNvPr id="56" name="Flowchart: Process 55"/>
          <p:cNvSpPr/>
          <p:nvPr/>
        </p:nvSpPr>
        <p:spPr bwMode="auto">
          <a:xfrm rot="2846770">
            <a:off x="6717912" y="2935082"/>
            <a:ext cx="1093586" cy="286829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REQUEST</a:t>
            </a:r>
          </a:p>
        </p:txBody>
      </p:sp>
      <p:sp>
        <p:nvSpPr>
          <p:cNvPr id="57" name="Flowchart: Process 56"/>
          <p:cNvSpPr/>
          <p:nvPr/>
        </p:nvSpPr>
        <p:spPr bwMode="auto">
          <a:xfrm rot="20405648">
            <a:off x="2596992" y="2350955"/>
            <a:ext cx="1093586" cy="286829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REQUEST</a:t>
            </a:r>
          </a:p>
        </p:txBody>
      </p:sp>
      <p:sp>
        <p:nvSpPr>
          <p:cNvPr id="58" name="Oval 57"/>
          <p:cNvSpPr/>
          <p:nvPr/>
        </p:nvSpPr>
        <p:spPr bwMode="auto">
          <a:xfrm>
            <a:off x="7663346" y="2815386"/>
            <a:ext cx="360040" cy="41240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/>
              <a:t>1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9" name="Oval 58"/>
          <p:cNvSpPr/>
          <p:nvPr/>
        </p:nvSpPr>
        <p:spPr bwMode="auto">
          <a:xfrm>
            <a:off x="3818900" y="1915064"/>
            <a:ext cx="360040" cy="41240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/>
              <a:t>2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60" name="Oval 59"/>
          <p:cNvSpPr/>
          <p:nvPr/>
        </p:nvSpPr>
        <p:spPr bwMode="auto">
          <a:xfrm>
            <a:off x="609555" y="4622277"/>
            <a:ext cx="360040" cy="41240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/>
              <a:t>3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61" name="Oval 60"/>
          <p:cNvSpPr/>
          <p:nvPr/>
        </p:nvSpPr>
        <p:spPr bwMode="auto">
          <a:xfrm>
            <a:off x="3786378" y="5106225"/>
            <a:ext cx="360040" cy="412406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/>
              <a:t>4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965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83441" y="893763"/>
            <a:ext cx="4752975" cy="504825"/>
          </a:xfrm>
          <a:prstGeom prst="rect">
            <a:avLst/>
          </a:prstGeom>
        </p:spPr>
        <p:txBody>
          <a:bodyPr vert="horz" anchor="b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en-GB" altLang="en-US" sz="2400" b="1" dirty="0">
                <a:solidFill>
                  <a:srgbClr val="7030A0"/>
                </a:solidFill>
                <a:latin typeface="+mj-lt"/>
                <a:ea typeface="+mj-ea"/>
                <a:cs typeface="+mj-cs"/>
              </a:rPr>
              <a:t>How Hub works</a:t>
            </a:r>
          </a:p>
        </p:txBody>
      </p:sp>
      <p:sp>
        <p:nvSpPr>
          <p:cNvPr id="5" name="computr1"/>
          <p:cNvSpPr>
            <a:spLocks noEditPoints="1" noChangeArrowheads="1"/>
          </p:cNvSpPr>
          <p:nvPr/>
        </p:nvSpPr>
        <p:spPr bwMode="auto">
          <a:xfrm>
            <a:off x="2971885" y="2501901"/>
            <a:ext cx="1846262" cy="197326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0 h 21600"/>
              <a:gd name="T4" fmla="*/ 2147483647 w 21600"/>
              <a:gd name="T5" fmla="*/ 0 h 21600"/>
              <a:gd name="T6" fmla="*/ 0 w 21600"/>
              <a:gd name="T7" fmla="*/ 2147483647 h 21600"/>
              <a:gd name="T8" fmla="*/ 0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0 w 21600"/>
              <a:gd name="T25" fmla="*/ 2147483647 h 21600"/>
              <a:gd name="T26" fmla="*/ 2147483647 w 21600"/>
              <a:gd name="T27" fmla="*/ 2147483647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4923 w 21600"/>
              <a:gd name="T43" fmla="*/ 2541 h 21600"/>
              <a:gd name="T44" fmla="*/ 16756 w 21600"/>
              <a:gd name="T45" fmla="*/ 11153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 extrusionOk="0">
                <a:moveTo>
                  <a:pt x="16994" y="15388"/>
                </a:moveTo>
                <a:lnTo>
                  <a:pt x="16994" y="13553"/>
                </a:lnTo>
                <a:lnTo>
                  <a:pt x="19535" y="13553"/>
                </a:lnTo>
                <a:lnTo>
                  <a:pt x="19535" y="10729"/>
                </a:lnTo>
                <a:lnTo>
                  <a:pt x="19535" y="6776"/>
                </a:lnTo>
                <a:lnTo>
                  <a:pt x="19535" y="0"/>
                </a:lnTo>
                <a:lnTo>
                  <a:pt x="10800" y="0"/>
                </a:lnTo>
                <a:lnTo>
                  <a:pt x="2065" y="0"/>
                </a:lnTo>
                <a:lnTo>
                  <a:pt x="2065" y="6776"/>
                </a:lnTo>
                <a:lnTo>
                  <a:pt x="2065" y="10729"/>
                </a:lnTo>
                <a:lnTo>
                  <a:pt x="2065" y="13553"/>
                </a:lnTo>
                <a:lnTo>
                  <a:pt x="4606" y="13553"/>
                </a:lnTo>
                <a:lnTo>
                  <a:pt x="4606" y="15388"/>
                </a:lnTo>
                <a:lnTo>
                  <a:pt x="0" y="15388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5388"/>
                </a:lnTo>
                <a:lnTo>
                  <a:pt x="16994" y="15388"/>
                </a:lnTo>
                <a:close/>
              </a:path>
              <a:path w="21600" h="21600" extrusionOk="0">
                <a:moveTo>
                  <a:pt x="4606" y="15388"/>
                </a:moveTo>
                <a:lnTo>
                  <a:pt x="4606" y="13553"/>
                </a:lnTo>
                <a:lnTo>
                  <a:pt x="16994" y="13553"/>
                </a:lnTo>
                <a:lnTo>
                  <a:pt x="16994" y="15388"/>
                </a:lnTo>
                <a:lnTo>
                  <a:pt x="4606" y="15388"/>
                </a:lnTo>
              </a:path>
              <a:path w="21600" h="21600" extrusionOk="0">
                <a:moveTo>
                  <a:pt x="4606" y="11294"/>
                </a:moveTo>
                <a:lnTo>
                  <a:pt x="4606" y="2259"/>
                </a:lnTo>
                <a:lnTo>
                  <a:pt x="16994" y="2259"/>
                </a:lnTo>
                <a:lnTo>
                  <a:pt x="16994" y="11294"/>
                </a:lnTo>
                <a:lnTo>
                  <a:pt x="4606" y="11294"/>
                </a:lnTo>
                <a:moveTo>
                  <a:pt x="13976" y="17082"/>
                </a:moveTo>
                <a:lnTo>
                  <a:pt x="13976" y="16376"/>
                </a:lnTo>
                <a:lnTo>
                  <a:pt x="20171" y="16376"/>
                </a:lnTo>
                <a:lnTo>
                  <a:pt x="20171" y="17082"/>
                </a:lnTo>
                <a:lnTo>
                  <a:pt x="13976" y="17082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968710" y="3914776"/>
            <a:ext cx="1860550" cy="558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algn="l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500" i="0">
                <a:solidFill>
                  <a:srgbClr val="000000"/>
                </a:solidFill>
                <a:latin typeface="Calibri" pitchFamily="34" charset="0"/>
                <a:sym typeface="Arial" charset="0"/>
              </a:rPr>
              <a:t>Eurostat Census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500" i="0">
                <a:solidFill>
                  <a:srgbClr val="000000"/>
                </a:solidFill>
                <a:latin typeface="Calibri" pitchFamily="34" charset="0"/>
                <a:sym typeface="Arial" charset="0"/>
              </a:rPr>
              <a:t>Hub</a:t>
            </a:r>
          </a:p>
        </p:txBody>
      </p:sp>
      <p:pic>
        <p:nvPicPr>
          <p:cNvPr id="7" name="Picture 4" descr="j0173958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335" y="3394076"/>
            <a:ext cx="2921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j0292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35" y="2878139"/>
            <a:ext cx="719137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GU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547" y="2820989"/>
            <a:ext cx="873125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ocument"/>
          <p:cNvSpPr>
            <a:spLocks noEditPoints="1" noChangeArrowheads="1"/>
          </p:cNvSpPr>
          <p:nvPr/>
        </p:nvSpPr>
        <p:spPr bwMode="auto">
          <a:xfrm>
            <a:off x="1382797" y="2992439"/>
            <a:ext cx="220663" cy="31750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it-IT" sz="1800">
              <a:solidFill>
                <a:srgbClr val="000000"/>
              </a:solidFill>
              <a:latin typeface="+mn-lt"/>
              <a:ea typeface="+mn-ea"/>
              <a:sym typeface="Arial" charset="0"/>
            </a:endParaRPr>
          </a:p>
        </p:txBody>
      </p:sp>
      <p:sp>
        <p:nvSpPr>
          <p:cNvPr id="11" name="Document"/>
          <p:cNvSpPr>
            <a:spLocks noEditPoints="1" noChangeArrowheads="1"/>
          </p:cNvSpPr>
          <p:nvPr/>
        </p:nvSpPr>
        <p:spPr bwMode="auto">
          <a:xfrm>
            <a:off x="4267285" y="2705101"/>
            <a:ext cx="220662" cy="31750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it-IT" sz="1800">
              <a:solidFill>
                <a:srgbClr val="000000"/>
              </a:solidFill>
              <a:latin typeface="+mn-lt"/>
              <a:ea typeface="+mn-ea"/>
              <a:sym typeface="Arial" charset="0"/>
            </a:endParaRPr>
          </a:p>
        </p:txBody>
      </p:sp>
      <p:sp>
        <p:nvSpPr>
          <p:cNvPr id="12" name="Document"/>
          <p:cNvSpPr>
            <a:spLocks noEditPoints="1" noChangeArrowheads="1"/>
          </p:cNvSpPr>
          <p:nvPr/>
        </p:nvSpPr>
        <p:spPr bwMode="auto">
          <a:xfrm>
            <a:off x="4267285" y="3281364"/>
            <a:ext cx="220662" cy="31750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it-IT" sz="1800">
              <a:solidFill>
                <a:srgbClr val="000000"/>
              </a:solidFill>
              <a:latin typeface="+mn-lt"/>
              <a:ea typeface="+mn-ea"/>
              <a:sym typeface="Arial" charset="0"/>
            </a:endParaRPr>
          </a:p>
        </p:txBody>
      </p:sp>
      <p:sp>
        <p:nvSpPr>
          <p:cNvPr id="13" name="Document"/>
          <p:cNvSpPr>
            <a:spLocks noEditPoints="1" noChangeArrowheads="1"/>
          </p:cNvSpPr>
          <p:nvPr/>
        </p:nvSpPr>
        <p:spPr bwMode="auto">
          <a:xfrm>
            <a:off x="7019216" y="1722439"/>
            <a:ext cx="220662" cy="31750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it-IT" sz="1800">
              <a:solidFill>
                <a:srgbClr val="000000"/>
              </a:solidFill>
              <a:latin typeface="+mn-lt"/>
              <a:ea typeface="+mn-ea"/>
              <a:sym typeface="Arial" charset="0"/>
            </a:endParaRPr>
          </a:p>
        </p:txBody>
      </p:sp>
      <p:sp>
        <p:nvSpPr>
          <p:cNvPr id="14" name="Documents"/>
          <p:cNvSpPr>
            <a:spLocks noEditPoints="1" noChangeArrowheads="1"/>
          </p:cNvSpPr>
          <p:nvPr/>
        </p:nvSpPr>
        <p:spPr bwMode="auto">
          <a:xfrm>
            <a:off x="3403685" y="2921001"/>
            <a:ext cx="338137" cy="457200"/>
          </a:xfrm>
          <a:custGeom>
            <a:avLst/>
            <a:gdLst>
              <a:gd name="T0" fmla="*/ 0 w 21600"/>
              <a:gd name="T1" fmla="*/ 2800 h 21600"/>
              <a:gd name="T2" fmla="*/ 3468 w 21600"/>
              <a:gd name="T3" fmla="*/ 0 h 21600"/>
              <a:gd name="T4" fmla="*/ 21653 w 21600"/>
              <a:gd name="T5" fmla="*/ 18828 h 21600"/>
              <a:gd name="T6" fmla="*/ 19954 w 21600"/>
              <a:gd name="T7" fmla="*/ 20214 h 21600"/>
              <a:gd name="T8" fmla="*/ 18256 w 21600"/>
              <a:gd name="T9" fmla="*/ 21628 h 21600"/>
              <a:gd name="T10" fmla="*/ 19954 w 21600"/>
              <a:gd name="T11" fmla="*/ 1428 h 21600"/>
              <a:gd name="T12" fmla="*/ 18256 w 21600"/>
              <a:gd name="T13" fmla="*/ 2800 h 21600"/>
              <a:gd name="T14" fmla="*/ 1645 w 21600"/>
              <a:gd name="T15" fmla="*/ 1428 h 21600"/>
              <a:gd name="T16" fmla="*/ 21600 w 21600"/>
              <a:gd name="T17" fmla="*/ 0 h 21600"/>
              <a:gd name="T18" fmla="*/ 10800 w 21600"/>
              <a:gd name="T19" fmla="*/ 0 h 21600"/>
              <a:gd name="T20" fmla="*/ 0 w 21600"/>
              <a:gd name="T21" fmla="*/ 10800 h 21600"/>
              <a:gd name="T22" fmla="*/ 21600 w 21600"/>
              <a:gd name="T23" fmla="*/ 10800 h 21600"/>
              <a:gd name="T24" fmla="*/ 1645 w 21600"/>
              <a:gd name="T25" fmla="*/ 4171 h 21600"/>
              <a:gd name="T26" fmla="*/ 16522 w 21600"/>
              <a:gd name="T27" fmla="*/ 1731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T24" t="T25" r="T26" b="T27"/>
            <a:pathLst>
              <a:path w="21600" h="21600" extrusionOk="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 extrusionOk="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 extrusionOk="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it-IT" sz="1800">
              <a:solidFill>
                <a:srgbClr val="000000"/>
              </a:solidFill>
              <a:latin typeface="+mn-lt"/>
              <a:ea typeface="+mn-ea"/>
              <a:sym typeface="Arial" charset="0"/>
            </a:endParaRP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6447716" y="1433514"/>
            <a:ext cx="936625" cy="865187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algn="l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FR" altLang="en-US" sz="1800" i="0">
              <a:solidFill>
                <a:srgbClr val="000000"/>
              </a:solidFill>
              <a:latin typeface="Calibri" pitchFamily="34" charset="0"/>
              <a:sym typeface="Arial" charset="0"/>
            </a:endParaRPr>
          </a:p>
        </p:txBody>
      </p:sp>
      <p:sp>
        <p:nvSpPr>
          <p:cNvPr id="16" name="AutoShape 13"/>
          <p:cNvSpPr>
            <a:spLocks noChangeArrowheads="1"/>
          </p:cNvSpPr>
          <p:nvPr/>
        </p:nvSpPr>
        <p:spPr bwMode="auto">
          <a:xfrm>
            <a:off x="7816141" y="1362076"/>
            <a:ext cx="720725" cy="1008063"/>
          </a:xfrm>
          <a:prstGeom prst="can">
            <a:avLst>
              <a:gd name="adj" fmla="val 349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algn="l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FR" altLang="en-US" sz="1800" i="0">
              <a:solidFill>
                <a:srgbClr val="000000"/>
              </a:solidFill>
              <a:latin typeface="Calibri" pitchFamily="34" charset="0"/>
              <a:sym typeface="Arial" charset="0"/>
            </a:endParaRPr>
          </a:p>
        </p:txBody>
      </p:sp>
      <p:sp>
        <p:nvSpPr>
          <p:cNvPr id="17" name="Document"/>
          <p:cNvSpPr>
            <a:spLocks noEditPoints="1" noChangeArrowheads="1"/>
          </p:cNvSpPr>
          <p:nvPr/>
        </p:nvSpPr>
        <p:spPr bwMode="auto">
          <a:xfrm>
            <a:off x="7092241" y="4475164"/>
            <a:ext cx="220662" cy="31750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it-IT" sz="1800">
              <a:solidFill>
                <a:srgbClr val="000000"/>
              </a:solidFill>
              <a:latin typeface="+mn-lt"/>
              <a:ea typeface="+mn-ea"/>
              <a:sym typeface="Arial" charset="0"/>
            </a:endParaRPr>
          </a:p>
        </p:txBody>
      </p:sp>
      <p:sp>
        <p:nvSpPr>
          <p:cNvPr id="18" name="AutoShape 15"/>
          <p:cNvSpPr>
            <a:spLocks noChangeArrowheads="1"/>
          </p:cNvSpPr>
          <p:nvPr/>
        </p:nvSpPr>
        <p:spPr bwMode="auto">
          <a:xfrm>
            <a:off x="6520741" y="4186239"/>
            <a:ext cx="936625" cy="865187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algn="l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FR" altLang="en-US" sz="1800" i="0">
              <a:solidFill>
                <a:srgbClr val="000000"/>
              </a:solidFill>
              <a:latin typeface="Calibri" pitchFamily="34" charset="0"/>
              <a:sym typeface="Arial" charset="0"/>
            </a:endParaRPr>
          </a:p>
        </p:txBody>
      </p:sp>
      <p:sp>
        <p:nvSpPr>
          <p:cNvPr id="19" name="AutoShape 16"/>
          <p:cNvSpPr>
            <a:spLocks noChangeArrowheads="1"/>
          </p:cNvSpPr>
          <p:nvPr/>
        </p:nvSpPr>
        <p:spPr bwMode="auto">
          <a:xfrm>
            <a:off x="7889166" y="4114801"/>
            <a:ext cx="720725" cy="1008063"/>
          </a:xfrm>
          <a:prstGeom prst="can">
            <a:avLst>
              <a:gd name="adj" fmla="val 349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algn="l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fr-FR" altLang="en-US" sz="1800" i="0">
              <a:solidFill>
                <a:srgbClr val="000000"/>
              </a:solidFill>
              <a:latin typeface="Calibri" pitchFamily="34" charset="0"/>
              <a:sym typeface="Arial" charset="0"/>
            </a:endParaRPr>
          </a:p>
        </p:txBody>
      </p:sp>
      <p:sp>
        <p:nvSpPr>
          <p:cNvPr id="20" name="Document"/>
          <p:cNvSpPr>
            <a:spLocks noEditPoints="1" noChangeArrowheads="1"/>
          </p:cNvSpPr>
          <p:nvPr/>
        </p:nvSpPr>
        <p:spPr bwMode="auto">
          <a:xfrm>
            <a:off x="8105066" y="4475164"/>
            <a:ext cx="220662" cy="31750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it-IT" sz="1800">
              <a:solidFill>
                <a:srgbClr val="000000"/>
              </a:solidFill>
              <a:latin typeface="+mn-lt"/>
              <a:ea typeface="+mn-ea"/>
              <a:sym typeface="Arial" charset="0"/>
            </a:endParaRPr>
          </a:p>
        </p:txBody>
      </p:sp>
      <p:sp>
        <p:nvSpPr>
          <p:cNvPr id="21" name="Document"/>
          <p:cNvSpPr>
            <a:spLocks noEditPoints="1" noChangeArrowheads="1"/>
          </p:cNvSpPr>
          <p:nvPr/>
        </p:nvSpPr>
        <p:spPr bwMode="auto">
          <a:xfrm>
            <a:off x="8032041" y="1722439"/>
            <a:ext cx="220662" cy="31750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it-IT" sz="1800">
              <a:solidFill>
                <a:srgbClr val="000000"/>
              </a:solidFill>
              <a:latin typeface="+mn-lt"/>
              <a:ea typeface="+mn-ea"/>
              <a:sym typeface="Arial" charset="0"/>
            </a:endParaRPr>
          </a:p>
        </p:txBody>
      </p:sp>
      <p:grpSp>
        <p:nvGrpSpPr>
          <p:cNvPr id="22" name="Group 19"/>
          <p:cNvGrpSpPr>
            <a:grpSpLocks/>
          </p:cNvGrpSpPr>
          <p:nvPr/>
        </p:nvGrpSpPr>
        <p:grpSpPr bwMode="auto">
          <a:xfrm>
            <a:off x="6088941" y="985839"/>
            <a:ext cx="2590800" cy="1816100"/>
            <a:chOff x="3833" y="290"/>
            <a:chExt cx="1632" cy="1144"/>
          </a:xfrm>
        </p:grpSpPr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3833" y="300"/>
              <a:ext cx="1632" cy="113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bg1"/>
                </a:buClr>
                <a:buChar char="•"/>
                <a:defRPr sz="2400" i="1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algn="l">
                <a:spcBef>
                  <a:spcPct val="20000"/>
                </a:spcBef>
                <a:buClr>
                  <a:srgbClr val="009FBA"/>
                </a:buClr>
                <a:buChar char="•"/>
                <a:defRPr sz="2000" b="1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algn="l">
                <a:spcBef>
                  <a:spcPct val="20000"/>
                </a:spcBef>
                <a:defRPr sz="14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fr-FR" altLang="en-US" sz="1800" i="0">
                <a:solidFill>
                  <a:srgbClr val="000000"/>
                </a:solidFill>
                <a:latin typeface="Calibri" pitchFamily="34" charset="0"/>
                <a:sym typeface="Arial" charset="0"/>
              </a:endParaRPr>
            </a:p>
          </p:txBody>
        </p:sp>
        <p:sp>
          <p:nvSpPr>
            <p:cNvPr id="24" name="Text Box 21"/>
            <p:cNvSpPr txBox="1">
              <a:spLocks noChangeArrowheads="1"/>
            </p:cNvSpPr>
            <p:nvPr/>
          </p:nvSpPr>
          <p:spPr bwMode="auto">
            <a:xfrm>
              <a:off x="3867" y="290"/>
              <a:ext cx="1465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bg1"/>
                </a:buClr>
                <a:buChar char="•"/>
                <a:defRPr sz="2400" i="1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algn="l">
                <a:spcBef>
                  <a:spcPct val="20000"/>
                </a:spcBef>
                <a:buClr>
                  <a:srgbClr val="009FBA"/>
                </a:buClr>
                <a:buChar char="•"/>
                <a:defRPr sz="2000" b="1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algn="l">
                <a:spcBef>
                  <a:spcPct val="20000"/>
                </a:spcBef>
                <a:defRPr sz="14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BE" altLang="en-US" sz="1500" i="0" dirty="0">
                  <a:solidFill>
                    <a:srgbClr val="000000"/>
                  </a:solidFill>
                  <a:latin typeface="Calibri" pitchFamily="34" charset="0"/>
                  <a:sym typeface="Arial" charset="0"/>
                </a:rPr>
                <a:t>National </a:t>
              </a:r>
              <a:r>
                <a:rPr lang="en-GB" altLang="en-US" sz="1500" i="0" dirty="0">
                  <a:solidFill>
                    <a:srgbClr val="000000"/>
                  </a:solidFill>
                  <a:latin typeface="Calibri" pitchFamily="34" charset="0"/>
                  <a:sym typeface="Arial" charset="0"/>
                </a:rPr>
                <a:t>Statistical</a:t>
              </a:r>
              <a:r>
                <a:rPr lang="fr-BE" altLang="en-US" sz="1500" i="0" dirty="0">
                  <a:solidFill>
                    <a:srgbClr val="000000"/>
                  </a:solidFill>
                  <a:latin typeface="Calibri" pitchFamily="34" charset="0"/>
                  <a:sym typeface="Arial" charset="0"/>
                </a:rPr>
                <a:t> Institute</a:t>
              </a:r>
              <a:endParaRPr lang="en-GB" altLang="en-US" sz="1500" i="0" dirty="0">
                <a:solidFill>
                  <a:srgbClr val="000000"/>
                </a:solidFill>
                <a:latin typeface="Calibri" pitchFamily="34" charset="0"/>
                <a:sym typeface="Arial" charset="0"/>
              </a:endParaRPr>
            </a:p>
          </p:txBody>
        </p:sp>
      </p:grpSp>
      <p:grpSp>
        <p:nvGrpSpPr>
          <p:cNvPr id="25" name="Group 22"/>
          <p:cNvGrpSpPr>
            <a:grpSpLocks/>
          </p:cNvGrpSpPr>
          <p:nvPr/>
        </p:nvGrpSpPr>
        <p:grpSpPr bwMode="auto">
          <a:xfrm>
            <a:off x="6088941" y="3667126"/>
            <a:ext cx="2590800" cy="1816100"/>
            <a:chOff x="3833" y="290"/>
            <a:chExt cx="1632" cy="1144"/>
          </a:xfrm>
        </p:grpSpPr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3833" y="300"/>
              <a:ext cx="1632" cy="113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bg1"/>
                </a:buClr>
                <a:buChar char="•"/>
                <a:defRPr sz="2400" i="1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algn="l">
                <a:spcBef>
                  <a:spcPct val="20000"/>
                </a:spcBef>
                <a:buClr>
                  <a:srgbClr val="009FBA"/>
                </a:buClr>
                <a:buChar char="•"/>
                <a:defRPr sz="2000" b="1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algn="l">
                <a:spcBef>
                  <a:spcPct val="20000"/>
                </a:spcBef>
                <a:defRPr sz="14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fr-FR" altLang="en-US" sz="1800" i="0">
                <a:solidFill>
                  <a:srgbClr val="000000"/>
                </a:solidFill>
                <a:latin typeface="Calibri" pitchFamily="34" charset="0"/>
                <a:sym typeface="Arial" charset="0"/>
              </a:endParaRPr>
            </a:p>
          </p:txBody>
        </p:sp>
        <p:sp>
          <p:nvSpPr>
            <p:cNvPr id="27" name="Text Box 24"/>
            <p:cNvSpPr txBox="1">
              <a:spLocks noChangeArrowheads="1"/>
            </p:cNvSpPr>
            <p:nvPr/>
          </p:nvSpPr>
          <p:spPr bwMode="auto">
            <a:xfrm>
              <a:off x="3867" y="290"/>
              <a:ext cx="1465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bg1"/>
                </a:buClr>
                <a:buChar char="•"/>
                <a:defRPr sz="2400" i="1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algn="l">
                <a:spcBef>
                  <a:spcPct val="20000"/>
                </a:spcBef>
                <a:buClr>
                  <a:srgbClr val="009FBA"/>
                </a:buClr>
                <a:buChar char="•"/>
                <a:defRPr sz="2000" b="1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algn="l">
                <a:spcBef>
                  <a:spcPct val="20000"/>
                </a:spcBef>
                <a:defRPr sz="14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fr-BE" altLang="en-US" sz="1500" i="0">
                  <a:solidFill>
                    <a:srgbClr val="000000"/>
                  </a:solidFill>
                  <a:latin typeface="Calibri" pitchFamily="34" charset="0"/>
                  <a:sym typeface="Arial" charset="0"/>
                </a:rPr>
                <a:t>National </a:t>
              </a:r>
              <a:r>
                <a:rPr lang="en-GB" altLang="en-US" sz="1500" i="0">
                  <a:solidFill>
                    <a:srgbClr val="000000"/>
                  </a:solidFill>
                  <a:latin typeface="Calibri" pitchFamily="34" charset="0"/>
                  <a:sym typeface="Arial" charset="0"/>
                </a:rPr>
                <a:t>Statistical</a:t>
              </a:r>
              <a:r>
                <a:rPr lang="fr-BE" altLang="en-US" sz="1500" i="0">
                  <a:solidFill>
                    <a:srgbClr val="000000"/>
                  </a:solidFill>
                  <a:latin typeface="Calibri" pitchFamily="34" charset="0"/>
                  <a:sym typeface="Arial" charset="0"/>
                </a:rPr>
                <a:t> Institute</a:t>
              </a:r>
              <a:endParaRPr lang="en-GB" altLang="en-US" sz="1500" i="0">
                <a:solidFill>
                  <a:srgbClr val="000000"/>
                </a:solidFill>
                <a:latin typeface="Calibri" pitchFamily="34" charset="0"/>
                <a:sym typeface="Arial" charset="0"/>
              </a:endParaRPr>
            </a:p>
          </p:txBody>
        </p:sp>
      </p:grpSp>
      <p:sp>
        <p:nvSpPr>
          <p:cNvPr id="28" name="Document"/>
          <p:cNvSpPr>
            <a:spLocks noEditPoints="1" noChangeArrowheads="1"/>
          </p:cNvSpPr>
          <p:nvPr/>
        </p:nvSpPr>
        <p:spPr bwMode="auto">
          <a:xfrm>
            <a:off x="6736641" y="1720851"/>
            <a:ext cx="220662" cy="31750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it-IT" sz="1800">
              <a:solidFill>
                <a:srgbClr val="000000"/>
              </a:solidFill>
              <a:latin typeface="+mn-lt"/>
              <a:ea typeface="+mn-ea"/>
              <a:sym typeface="Arial" charset="0"/>
            </a:endParaRPr>
          </a:p>
        </p:txBody>
      </p:sp>
      <p:sp>
        <p:nvSpPr>
          <p:cNvPr id="29" name="Document"/>
          <p:cNvSpPr>
            <a:spLocks noEditPoints="1" noChangeArrowheads="1"/>
          </p:cNvSpPr>
          <p:nvPr/>
        </p:nvSpPr>
        <p:spPr bwMode="auto">
          <a:xfrm>
            <a:off x="6808078" y="4475164"/>
            <a:ext cx="220663" cy="317500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it-IT" sz="1800">
              <a:solidFill>
                <a:srgbClr val="000000"/>
              </a:solidFill>
              <a:latin typeface="+mn-lt"/>
              <a:ea typeface="+mn-ea"/>
              <a:sym typeface="Arial" charset="0"/>
            </a:endParaRPr>
          </a:p>
        </p:txBody>
      </p:sp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341943" y="4996720"/>
            <a:ext cx="3999681" cy="1008112"/>
          </a:xfrm>
        </p:spPr>
        <p:txBody>
          <a:bodyPr/>
          <a:lstStyle/>
          <a:p>
            <a:pPr marL="0" indent="0">
              <a:buNone/>
            </a:pPr>
            <a:r>
              <a:rPr lang="en-GB" sz="1600" dirty="0"/>
              <a:t>Architecture needed on NSI side same as in Pull mode</a:t>
            </a:r>
          </a:p>
        </p:txBody>
      </p:sp>
    </p:spTree>
    <p:extLst>
      <p:ext uri="{BB962C8B-B14F-4D97-AF65-F5344CB8AC3E}">
        <p14:creationId xmlns:p14="http://schemas.microsoft.com/office/powerpoint/2010/main" val="326271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07407E-6 L 0.1849 -0.14908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36" y="-745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2 -0.00787 L 0.19288 0.17849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35" y="93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L 0.11458 -0.00209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" y="-116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L 0.11458 -0.00209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-0.00208 L -0.11042 -0.00439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2" y="-116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2948E-6 L -0.11441 0.00208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29" y="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0.01041 L -0.27604 0.15538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94" y="7237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79 -0.01248 L -0.26806 -0.21618 " pathEditMode="relative" rAng="0" ptsTypes="AA">
                                      <p:cBhvr>
                                        <p:cTn id="9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13" y="-101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FD85C3-2C94-4B62-86E0-48FE9FE6E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2852936"/>
            <a:ext cx="8229600" cy="936625"/>
          </a:xfrm>
        </p:spPr>
        <p:txBody>
          <a:bodyPr/>
          <a:lstStyle/>
          <a:p>
            <a:pPr algn="ctr"/>
            <a:r>
              <a:rPr lang="de-DE" dirty="0"/>
              <a:t>Tools for other SDMX use cases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407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23E71A2-7AD9-434C-9BAB-36E03A8CB3EB}"/>
              </a:ext>
            </a:extLst>
          </p:cNvPr>
          <p:cNvSpPr>
            <a:spLocks noGrp="1"/>
          </p:cNvSpPr>
          <p:nvPr/>
        </p:nvSpPr>
        <p:spPr bwMode="auto">
          <a:xfrm>
            <a:off x="439296" y="548680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/>
            <a:r>
              <a:rPr lang="de-DE" sz="2400" dirty="0"/>
              <a:t>SDMX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dirty="0" err="1"/>
              <a:t>data</a:t>
            </a:r>
            <a:r>
              <a:rPr lang="de-DE" sz="2400" dirty="0"/>
              <a:t> </a:t>
            </a:r>
            <a:r>
              <a:rPr lang="de-DE" sz="2400" dirty="0" err="1"/>
              <a:t>dissemination</a:t>
            </a:r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90CE8638-70F1-47F3-ACF5-EED51D53922C}"/>
              </a:ext>
            </a:extLst>
          </p:cNvPr>
          <p:cNvSpPr>
            <a:spLocks noGrp="1"/>
          </p:cNvSpPr>
          <p:nvPr/>
        </p:nvSpPr>
        <p:spPr bwMode="auto">
          <a:xfrm>
            <a:off x="415959" y="1628800"/>
            <a:ext cx="822960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0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buNone/>
            </a:pPr>
            <a:r>
              <a:rPr lang="de-DE" sz="1800" b="0" dirty="0"/>
              <a:t>SDMX </a:t>
            </a:r>
            <a:r>
              <a:rPr lang="de-DE" sz="1800" b="0" dirty="0" err="1"/>
              <a:t>can</a:t>
            </a:r>
            <a:r>
              <a:rPr lang="de-DE" sz="1800" b="0" dirty="0"/>
              <a:t> also </a:t>
            </a:r>
            <a:r>
              <a:rPr lang="de-DE" sz="1800" b="0" dirty="0" err="1"/>
              <a:t>be</a:t>
            </a:r>
            <a:r>
              <a:rPr lang="de-DE" sz="1800" b="0" dirty="0"/>
              <a:t> </a:t>
            </a:r>
            <a:r>
              <a:rPr lang="de-DE" sz="1800" b="0" dirty="0" err="1"/>
              <a:t>used</a:t>
            </a:r>
            <a:r>
              <a:rPr lang="de-DE" sz="1800" b="0" dirty="0"/>
              <a:t> </a:t>
            </a:r>
            <a:r>
              <a:rPr lang="de-DE" sz="1800" b="0" dirty="0" err="1"/>
              <a:t>as</a:t>
            </a:r>
            <a:r>
              <a:rPr lang="de-DE" sz="1800" b="0" dirty="0"/>
              <a:t> a </a:t>
            </a:r>
            <a:r>
              <a:rPr lang="de-DE" sz="1800" b="0" dirty="0" err="1"/>
              <a:t>basis</a:t>
            </a:r>
            <a:r>
              <a:rPr lang="de-DE" sz="1800" b="0" dirty="0"/>
              <a:t> </a:t>
            </a:r>
            <a:r>
              <a:rPr lang="de-DE" sz="1800" b="0" dirty="0" err="1"/>
              <a:t>for</a:t>
            </a:r>
            <a:r>
              <a:rPr lang="de-DE" sz="1800" b="0" dirty="0"/>
              <a:t> a </a:t>
            </a:r>
            <a:r>
              <a:rPr lang="de-DE" sz="1800" b="0" dirty="0" err="1"/>
              <a:t>public</a:t>
            </a:r>
            <a:r>
              <a:rPr lang="de-DE" sz="1800" b="0" dirty="0"/>
              <a:t> </a:t>
            </a:r>
            <a:r>
              <a:rPr lang="de-DE" sz="1800" b="0" dirty="0" err="1"/>
              <a:t>dissemination</a:t>
            </a:r>
            <a:r>
              <a:rPr lang="de-DE" sz="1800" b="0" dirty="0"/>
              <a:t> </a:t>
            </a:r>
            <a:r>
              <a:rPr lang="de-DE" sz="1800" b="0" dirty="0" err="1"/>
              <a:t>infrastructure</a:t>
            </a:r>
            <a:r>
              <a:rPr lang="de-DE" sz="1800" b="0" dirty="0"/>
              <a:t> </a:t>
            </a:r>
            <a:r>
              <a:rPr lang="de-DE" sz="1800" b="0" dirty="0" err="1"/>
              <a:t>for</a:t>
            </a:r>
            <a:r>
              <a:rPr lang="de-DE" sz="1800" b="0" dirty="0"/>
              <a:t> </a:t>
            </a:r>
            <a:r>
              <a:rPr lang="de-DE" sz="1800" b="0" dirty="0" err="1"/>
              <a:t>statistics</a:t>
            </a:r>
            <a:r>
              <a:rPr lang="de-DE" sz="1800" b="0" dirty="0"/>
              <a:t>. Such a </a:t>
            </a:r>
            <a:r>
              <a:rPr lang="de-DE" sz="1800" b="0" dirty="0" err="1"/>
              <a:t>use</a:t>
            </a:r>
            <a:r>
              <a:rPr lang="de-DE" sz="1800" b="0" dirty="0"/>
              <a:t> </a:t>
            </a:r>
            <a:r>
              <a:rPr lang="de-DE" sz="1800" b="0" dirty="0" err="1"/>
              <a:t>case</a:t>
            </a:r>
            <a:r>
              <a:rPr lang="de-DE" sz="1800" b="0" dirty="0"/>
              <a:t> </a:t>
            </a:r>
            <a:r>
              <a:rPr lang="de-DE" sz="1800" b="0" dirty="0" err="1"/>
              <a:t>has</a:t>
            </a:r>
            <a:r>
              <a:rPr lang="de-DE" sz="1800" b="0" dirty="0"/>
              <a:t> </a:t>
            </a:r>
            <a:r>
              <a:rPr lang="de-DE" sz="1800" b="0" dirty="0" err="1"/>
              <a:t>been</a:t>
            </a:r>
            <a:r>
              <a:rPr lang="de-DE" sz="1800" b="0" dirty="0"/>
              <a:t> </a:t>
            </a:r>
            <a:r>
              <a:rPr lang="de-DE" sz="1800" b="0" dirty="0" err="1"/>
              <a:t>implemented</a:t>
            </a:r>
            <a:r>
              <a:rPr lang="de-DE" sz="1800" b="0" dirty="0"/>
              <a:t> in e.g. </a:t>
            </a:r>
            <a:r>
              <a:rPr lang="de-DE" sz="1800" b="0" dirty="0" err="1"/>
              <a:t>Eurostat</a:t>
            </a:r>
            <a:r>
              <a:rPr lang="de-DE" sz="1800" b="0" dirty="0"/>
              <a:t> </a:t>
            </a:r>
            <a:r>
              <a:rPr lang="de-DE" sz="1800" b="0" dirty="0" err="1"/>
              <a:t>or</a:t>
            </a:r>
            <a:r>
              <a:rPr lang="de-DE" sz="1800" b="0" dirty="0"/>
              <a:t> ISTAT.</a:t>
            </a:r>
          </a:p>
          <a:p>
            <a:pPr marL="0" indent="0" algn="just">
              <a:buNone/>
            </a:pPr>
            <a:endParaRPr lang="de-DE" sz="1800" b="0" dirty="0"/>
          </a:p>
          <a:p>
            <a:pPr marL="0" indent="0" algn="just">
              <a:buNone/>
            </a:pPr>
            <a:r>
              <a:rPr lang="de-DE" sz="1800" b="0" dirty="0"/>
              <a:t>The </a:t>
            </a:r>
            <a:r>
              <a:rPr lang="de-DE" sz="1800" b="0" dirty="0" err="1"/>
              <a:t>architecture</a:t>
            </a:r>
            <a:r>
              <a:rPr lang="de-DE" sz="1800" b="0" dirty="0"/>
              <a:t> </a:t>
            </a:r>
            <a:r>
              <a:rPr lang="de-DE" sz="1800" b="0" dirty="0" err="1"/>
              <a:t>needed</a:t>
            </a:r>
            <a:r>
              <a:rPr lang="de-DE" sz="1800" b="0" dirty="0"/>
              <a:t> </a:t>
            </a:r>
            <a:r>
              <a:rPr lang="de-DE" sz="1800" b="0" dirty="0" err="1"/>
              <a:t>for</a:t>
            </a:r>
            <a:r>
              <a:rPr lang="de-DE" sz="1800" b="0" dirty="0"/>
              <a:t> </a:t>
            </a:r>
            <a:r>
              <a:rPr lang="de-DE" sz="1800" b="0" dirty="0" err="1"/>
              <a:t>this</a:t>
            </a:r>
            <a:r>
              <a:rPr lang="de-DE" sz="1800" b="0" dirty="0"/>
              <a:t> </a:t>
            </a:r>
            <a:r>
              <a:rPr lang="de-DE" sz="1800" b="0" dirty="0" err="1"/>
              <a:t>is</a:t>
            </a:r>
            <a:r>
              <a:rPr lang="de-DE" sz="1800" b="0" dirty="0"/>
              <a:t> </a:t>
            </a:r>
            <a:r>
              <a:rPr lang="de-DE" sz="1800" b="0" dirty="0" err="1"/>
              <a:t>similar</a:t>
            </a:r>
            <a:r>
              <a:rPr lang="de-DE" sz="1800" b="0" dirty="0"/>
              <a:t> </a:t>
            </a:r>
            <a:r>
              <a:rPr lang="de-DE" sz="1800" b="0" dirty="0" err="1"/>
              <a:t>to</a:t>
            </a:r>
            <a:r>
              <a:rPr lang="de-DE" sz="1800" b="0" dirty="0"/>
              <a:t> </a:t>
            </a:r>
            <a:r>
              <a:rPr lang="de-DE" sz="1800" b="0" dirty="0" err="1"/>
              <a:t>the</a:t>
            </a:r>
            <a:r>
              <a:rPr lang="de-DE" sz="1800" b="0" dirty="0"/>
              <a:t> </a:t>
            </a:r>
            <a:r>
              <a:rPr lang="de-DE" sz="1800" b="0" dirty="0" err="1"/>
              <a:t>one</a:t>
            </a:r>
            <a:r>
              <a:rPr lang="de-DE" sz="1800" b="0" dirty="0"/>
              <a:t> </a:t>
            </a:r>
            <a:r>
              <a:rPr lang="de-DE" sz="1800" b="0" dirty="0" err="1"/>
              <a:t>used</a:t>
            </a:r>
            <a:r>
              <a:rPr lang="de-DE" sz="1800" b="0" dirty="0"/>
              <a:t> </a:t>
            </a:r>
            <a:r>
              <a:rPr lang="de-DE" sz="1800" b="0" dirty="0" err="1"/>
              <a:t>for</a:t>
            </a:r>
            <a:r>
              <a:rPr lang="de-DE" sz="1800" b="0" dirty="0"/>
              <a:t> </a:t>
            </a:r>
            <a:r>
              <a:rPr lang="de-DE" sz="1800" b="0" dirty="0" err="1"/>
              <a:t>the</a:t>
            </a:r>
            <a:r>
              <a:rPr lang="de-DE" sz="1800" b="0" dirty="0"/>
              <a:t> Pull </a:t>
            </a:r>
            <a:r>
              <a:rPr lang="de-DE" sz="1800" b="0" dirty="0" err="1"/>
              <a:t>mechanism</a:t>
            </a:r>
            <a:r>
              <a:rPr lang="de-DE" sz="1800" b="0" dirty="0"/>
              <a:t> </a:t>
            </a:r>
            <a:r>
              <a:rPr lang="de-DE" sz="1800" b="0" dirty="0" err="1"/>
              <a:t>or</a:t>
            </a:r>
            <a:r>
              <a:rPr lang="de-DE" sz="1800" b="0" dirty="0"/>
              <a:t> Hub. </a:t>
            </a:r>
            <a:r>
              <a:rPr lang="de-DE" sz="1800" b="0" dirty="0" err="1"/>
              <a:t>However</a:t>
            </a:r>
            <a:r>
              <a:rPr lang="de-DE" sz="1800" b="0" dirty="0"/>
              <a:t>, in </a:t>
            </a:r>
            <a:r>
              <a:rPr lang="de-DE" sz="1800" b="0" dirty="0" err="1"/>
              <a:t>addition</a:t>
            </a:r>
            <a:r>
              <a:rPr lang="de-DE" sz="1800" b="0" dirty="0"/>
              <a:t> </a:t>
            </a:r>
            <a:r>
              <a:rPr lang="de-DE" sz="1800" b="0" dirty="0" err="1"/>
              <a:t>to</a:t>
            </a:r>
            <a:r>
              <a:rPr lang="de-DE" sz="1800" b="0" dirty="0"/>
              <a:t> a DB Mapping Suite, </a:t>
            </a:r>
            <a:r>
              <a:rPr lang="de-DE" sz="1800" b="0" dirty="0" err="1"/>
              <a:t>two</a:t>
            </a:r>
            <a:r>
              <a:rPr lang="de-DE" sz="1800" b="0" dirty="0"/>
              <a:t> additional </a:t>
            </a:r>
            <a:r>
              <a:rPr lang="de-DE" sz="1800" b="0" dirty="0" err="1"/>
              <a:t>elements</a:t>
            </a:r>
            <a:r>
              <a:rPr lang="de-DE" sz="1800" b="0" dirty="0"/>
              <a:t> </a:t>
            </a:r>
            <a:r>
              <a:rPr lang="de-DE" sz="1800" b="0" dirty="0" err="1"/>
              <a:t>are</a:t>
            </a:r>
            <a:r>
              <a:rPr lang="de-DE" sz="1800" b="0" dirty="0"/>
              <a:t> </a:t>
            </a:r>
            <a:r>
              <a:rPr lang="de-DE" sz="1800" b="0" dirty="0" err="1"/>
              <a:t>needed</a:t>
            </a:r>
            <a:r>
              <a:rPr lang="de-DE" sz="1800" b="0" dirty="0"/>
              <a:t>:</a:t>
            </a:r>
          </a:p>
          <a:p>
            <a:pPr marL="0" indent="0" algn="just">
              <a:buNone/>
            </a:pPr>
            <a:endParaRPr lang="de-DE" sz="1800" b="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sz="1800" b="0" dirty="0"/>
              <a:t>The NSI </a:t>
            </a:r>
            <a:r>
              <a:rPr lang="de-DE" sz="1800" b="0" dirty="0" err="1"/>
              <a:t>needs</a:t>
            </a:r>
            <a:r>
              <a:rPr lang="de-DE" sz="1800" b="0" dirty="0"/>
              <a:t> an SDMX Registry </a:t>
            </a:r>
            <a:r>
              <a:rPr lang="de-DE" sz="1800" b="0" dirty="0" err="1"/>
              <a:t>to</a:t>
            </a:r>
            <a:r>
              <a:rPr lang="de-DE" sz="1800" b="0" dirty="0"/>
              <a:t> manage </a:t>
            </a:r>
            <a:r>
              <a:rPr lang="de-DE" sz="1800" b="0" dirty="0" err="1"/>
              <a:t>and</a:t>
            </a:r>
            <a:r>
              <a:rPr lang="de-DE" sz="1800" b="0" dirty="0"/>
              <a:t> </a:t>
            </a:r>
            <a:r>
              <a:rPr lang="de-DE" sz="1800" b="0" dirty="0" err="1"/>
              <a:t>store</a:t>
            </a:r>
            <a:r>
              <a:rPr lang="de-DE" sz="1800" b="0" dirty="0"/>
              <a:t> </a:t>
            </a:r>
            <a:r>
              <a:rPr lang="de-DE" sz="1800" b="0" dirty="0" err="1"/>
              <a:t>the</a:t>
            </a:r>
            <a:r>
              <a:rPr lang="de-DE" sz="1800" b="0" dirty="0"/>
              <a:t> </a:t>
            </a:r>
            <a:r>
              <a:rPr lang="de-DE" sz="1800" b="0" dirty="0" err="1"/>
              <a:t>objects</a:t>
            </a:r>
            <a:r>
              <a:rPr lang="de-DE" sz="1800" b="0" dirty="0"/>
              <a:t> (e.g. DSDs) </a:t>
            </a:r>
            <a:r>
              <a:rPr lang="de-DE" sz="1800" b="0" dirty="0" err="1"/>
              <a:t>needed</a:t>
            </a:r>
            <a:r>
              <a:rPr lang="de-DE" sz="1800" b="0" dirty="0"/>
              <a:t> </a:t>
            </a:r>
            <a:r>
              <a:rPr lang="de-DE" sz="1800" b="0" dirty="0" err="1"/>
              <a:t>for</a:t>
            </a:r>
            <a:r>
              <a:rPr lang="de-DE" sz="1800" b="0" dirty="0"/>
              <a:t> </a:t>
            </a:r>
            <a:r>
              <a:rPr lang="de-DE" sz="1800" b="0" dirty="0" err="1"/>
              <a:t>dissemination</a:t>
            </a:r>
            <a:r>
              <a:rPr lang="de-DE" sz="1800" b="0" dirty="0"/>
              <a:t> (</a:t>
            </a:r>
            <a:r>
              <a:rPr lang="de-DE" sz="1800" b="0" dirty="0" err="1"/>
              <a:t>this</a:t>
            </a:r>
            <a:r>
              <a:rPr lang="de-DE" sz="1800" b="0" dirty="0"/>
              <a:t> </a:t>
            </a:r>
            <a:r>
              <a:rPr lang="de-DE" sz="1800" b="0" dirty="0" err="1"/>
              <a:t>is</a:t>
            </a:r>
            <a:r>
              <a:rPr lang="de-DE" sz="1800" b="0" dirty="0"/>
              <a:t> not </a:t>
            </a:r>
            <a:r>
              <a:rPr lang="de-DE" sz="1800" b="0" dirty="0" err="1"/>
              <a:t>needed</a:t>
            </a:r>
            <a:r>
              <a:rPr lang="de-DE" sz="1800" b="0" dirty="0"/>
              <a:t> </a:t>
            </a:r>
            <a:r>
              <a:rPr lang="de-DE" sz="1800" b="0" dirty="0" err="1"/>
              <a:t>for</a:t>
            </a:r>
            <a:r>
              <a:rPr lang="de-DE" sz="1800" b="0" dirty="0"/>
              <a:t> </a:t>
            </a:r>
            <a:r>
              <a:rPr lang="de-DE" sz="1800" b="0" dirty="0" err="1"/>
              <a:t>reporting</a:t>
            </a:r>
            <a:r>
              <a:rPr lang="de-DE" sz="1800" b="0" dirty="0"/>
              <a:t>, </a:t>
            </a:r>
            <a:r>
              <a:rPr lang="de-DE" sz="1800" b="0" dirty="0" err="1"/>
              <a:t>as</a:t>
            </a:r>
            <a:r>
              <a:rPr lang="de-DE" sz="1800" b="0" dirty="0"/>
              <a:t> </a:t>
            </a:r>
            <a:r>
              <a:rPr lang="de-DE" sz="1800" b="0" dirty="0" err="1"/>
              <a:t>the</a:t>
            </a:r>
            <a:r>
              <a:rPr lang="de-DE" sz="1800" b="0" dirty="0"/>
              <a:t> </a:t>
            </a:r>
            <a:r>
              <a:rPr lang="de-DE" sz="1800" b="0" dirty="0" err="1"/>
              <a:t>structures</a:t>
            </a:r>
            <a:r>
              <a:rPr lang="de-DE" sz="1800" b="0" dirty="0"/>
              <a:t> </a:t>
            </a:r>
            <a:r>
              <a:rPr lang="de-DE" sz="1800" b="0" dirty="0" err="1"/>
              <a:t>are</a:t>
            </a:r>
            <a:r>
              <a:rPr lang="de-DE" sz="1800" b="0" dirty="0"/>
              <a:t> </a:t>
            </a:r>
            <a:r>
              <a:rPr lang="de-DE" sz="1800" b="0" dirty="0" err="1"/>
              <a:t>provided</a:t>
            </a:r>
            <a:r>
              <a:rPr lang="de-DE" sz="1800" b="0" dirty="0"/>
              <a:t> </a:t>
            </a:r>
            <a:r>
              <a:rPr lang="de-DE" sz="1800" b="0" dirty="0" err="1"/>
              <a:t>to</a:t>
            </a:r>
            <a:r>
              <a:rPr lang="de-DE" sz="1800" b="0" dirty="0"/>
              <a:t> </a:t>
            </a:r>
            <a:r>
              <a:rPr lang="de-DE" sz="1800" b="0" dirty="0" err="1"/>
              <a:t>the</a:t>
            </a:r>
            <a:r>
              <a:rPr lang="de-DE" sz="1800" b="0" dirty="0"/>
              <a:t> NSIs </a:t>
            </a:r>
            <a:r>
              <a:rPr lang="de-DE" sz="1800" b="0" dirty="0" err="1"/>
              <a:t>by</a:t>
            </a:r>
            <a:r>
              <a:rPr lang="de-DE" sz="1800" b="0" dirty="0"/>
              <a:t> international </a:t>
            </a:r>
            <a:r>
              <a:rPr lang="de-DE" sz="1800" b="0" dirty="0" err="1"/>
              <a:t>organisations</a:t>
            </a:r>
            <a:r>
              <a:rPr lang="de-DE" sz="1800" b="0" dirty="0"/>
              <a:t>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de-DE" sz="1800" b="0" dirty="0"/>
              <a:t>The architecture should include a visualidation tool (Data Browser) for users</a:t>
            </a:r>
          </a:p>
        </p:txBody>
      </p:sp>
    </p:spTree>
    <p:extLst>
      <p:ext uri="{BB962C8B-B14F-4D97-AF65-F5344CB8AC3E}">
        <p14:creationId xmlns:p14="http://schemas.microsoft.com/office/powerpoint/2010/main" val="1296880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23E71A2-7AD9-434C-9BAB-36E03A8CB3EB}"/>
              </a:ext>
            </a:extLst>
          </p:cNvPr>
          <p:cNvSpPr>
            <a:spLocks noGrp="1"/>
          </p:cNvSpPr>
          <p:nvPr/>
        </p:nvSpPr>
        <p:spPr bwMode="auto">
          <a:xfrm>
            <a:off x="439296" y="548680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/>
            <a:r>
              <a:rPr lang="de-DE" sz="2400" dirty="0"/>
              <a:t>SDMX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dirty="0" err="1"/>
              <a:t>data</a:t>
            </a:r>
            <a:r>
              <a:rPr lang="de-DE" sz="2400" dirty="0"/>
              <a:t> </a:t>
            </a:r>
            <a:r>
              <a:rPr lang="de-DE" sz="2400" dirty="0" err="1"/>
              <a:t>dissemination</a:t>
            </a:r>
            <a:endParaRPr lang="en-US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503" y="4363420"/>
            <a:ext cx="1513807" cy="138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/>
          <p:cNvSpPr/>
          <p:nvPr/>
        </p:nvSpPr>
        <p:spPr bwMode="auto">
          <a:xfrm>
            <a:off x="2915508" y="4723459"/>
            <a:ext cx="653882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3857422" y="4363421"/>
            <a:ext cx="1440160" cy="138987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SDMX-RI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610" y="2193740"/>
            <a:ext cx="621360" cy="76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10" name="Flowchart: Process 9"/>
          <p:cNvSpPr/>
          <p:nvPr/>
        </p:nvSpPr>
        <p:spPr bwMode="auto">
          <a:xfrm>
            <a:off x="4139268" y="3057836"/>
            <a:ext cx="1029801" cy="576064"/>
          </a:xfrm>
          <a:prstGeom prst="flowChartProcess">
            <a:avLst/>
          </a:prstGeom>
          <a:solidFill>
            <a:srgbClr val="00B05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DSD, </a:t>
            </a:r>
            <a:r>
              <a:rPr kumimoji="0" lang="en-GB" sz="12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Codelists</a:t>
            </a:r>
            <a:r>
              <a:rPr lang="en-GB" sz="1200" b="0" dirty="0">
                <a:solidFill>
                  <a:schemeClr val="bg1"/>
                </a:solidFill>
              </a:rPr>
              <a:t>, </a:t>
            </a:r>
            <a:r>
              <a:rPr lang="en-GB" sz="1200" b="0" dirty="0" err="1">
                <a:solidFill>
                  <a:schemeClr val="bg1"/>
                </a:solidFill>
              </a:rPr>
              <a:t>etc</a:t>
            </a:r>
            <a:r>
              <a:rPr lang="en-GB" sz="1200" b="0" dirty="0">
                <a:solidFill>
                  <a:schemeClr val="bg1"/>
                </a:solidFill>
              </a:rPr>
              <a:t>…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ight Arrow 10"/>
          <p:cNvSpPr/>
          <p:nvPr/>
        </p:nvSpPr>
        <p:spPr bwMode="auto">
          <a:xfrm rot="5400000">
            <a:off x="4272995" y="3730413"/>
            <a:ext cx="616254" cy="523367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5585614" y="4771977"/>
            <a:ext cx="653882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5" name="Flowchart: Alternate Process 14"/>
          <p:cNvSpPr/>
          <p:nvPr/>
        </p:nvSpPr>
        <p:spPr bwMode="auto">
          <a:xfrm>
            <a:off x="1785303" y="1880498"/>
            <a:ext cx="1440160" cy="138987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SDMX Registry</a:t>
            </a:r>
          </a:p>
        </p:txBody>
      </p:sp>
      <p:sp>
        <p:nvSpPr>
          <p:cNvPr id="16" name="Right Arrow 15"/>
          <p:cNvSpPr/>
          <p:nvPr/>
        </p:nvSpPr>
        <p:spPr bwMode="auto">
          <a:xfrm>
            <a:off x="3396834" y="2313749"/>
            <a:ext cx="616254" cy="523367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7" name="Flowchart: Alternate Process 16"/>
          <p:cNvSpPr/>
          <p:nvPr/>
        </p:nvSpPr>
        <p:spPr bwMode="auto">
          <a:xfrm>
            <a:off x="6395606" y="4366554"/>
            <a:ext cx="1440160" cy="138987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b="0" dirty="0" err="1">
                <a:solidFill>
                  <a:schemeClr val="bg1"/>
                </a:solidFill>
              </a:rPr>
              <a:t>Visualisation</a:t>
            </a:r>
            <a:r>
              <a:rPr lang="de-DE" sz="1200" b="0" dirty="0">
                <a:solidFill>
                  <a:schemeClr val="bg1"/>
                </a:solidFill>
              </a:rPr>
              <a:t> </a:t>
            </a:r>
            <a:r>
              <a:rPr lang="de-DE" sz="1200" b="0" dirty="0" err="1">
                <a:solidFill>
                  <a:schemeClr val="bg1"/>
                </a:solidFill>
              </a:rPr>
              <a:t>tool</a:t>
            </a:r>
            <a:r>
              <a:rPr lang="de-DE" sz="1200" b="0" dirty="0">
                <a:solidFill>
                  <a:schemeClr val="bg1"/>
                </a:solidFill>
              </a:rPr>
              <a:t> (Data Browser)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251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154" y="476672"/>
            <a:ext cx="8229600" cy="936625"/>
          </a:xfrm>
        </p:spPr>
        <p:txBody>
          <a:bodyPr/>
          <a:lstStyle/>
          <a:p>
            <a:pPr algn="ctr"/>
            <a:r>
              <a:rPr lang="en-GB" sz="2400" dirty="0"/>
              <a:t>SDMX Registry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824" y="2627637"/>
            <a:ext cx="5987008" cy="252028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1800" dirty="0"/>
              <a:t>Euro-SDMX Registry (Eurostat)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/>
              <a:t>Fusion Registry (Metadata technologies): Community Edition (free) and Enterprise edition (subscription service)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/>
              <a:t>Meta Manager (ISTAT)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922256" y="3086461"/>
            <a:ext cx="1080120" cy="1240532"/>
            <a:chOff x="516289" y="2551924"/>
            <a:chExt cx="1080120" cy="1240532"/>
          </a:xfrm>
        </p:grpSpPr>
        <p:sp>
          <p:nvSpPr>
            <p:cNvPr id="7" name="Can 6"/>
            <p:cNvSpPr/>
            <p:nvPr/>
          </p:nvSpPr>
          <p:spPr>
            <a:xfrm>
              <a:off x="516289" y="2551924"/>
              <a:ext cx="1080120" cy="1240532"/>
            </a:xfrm>
            <a:prstGeom prst="can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GB" sz="1800" b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953" y="3068960"/>
              <a:ext cx="999421" cy="2842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4427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95" y="548680"/>
            <a:ext cx="8229600" cy="936625"/>
          </a:xfrm>
        </p:spPr>
        <p:txBody>
          <a:bodyPr/>
          <a:lstStyle/>
          <a:p>
            <a:pPr algn="ctr"/>
            <a:r>
              <a:rPr lang="en-GB" sz="2400" dirty="0"/>
              <a:t>Visualisation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9872" y="3333425"/>
            <a:ext cx="5554960" cy="1156407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GB" sz="1800" dirty="0"/>
              <a:t>SDMX-RI Web Client (Eurostat)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GB" sz="18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1800" dirty="0"/>
              <a:t>Web data Browser (ISTAT)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3356992"/>
            <a:ext cx="1138487" cy="114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276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23E71A2-7AD9-434C-9BAB-36E03A8CB3EB}"/>
              </a:ext>
            </a:extLst>
          </p:cNvPr>
          <p:cNvSpPr>
            <a:spLocks noGrp="1"/>
          </p:cNvSpPr>
          <p:nvPr/>
        </p:nvSpPr>
        <p:spPr bwMode="auto">
          <a:xfrm>
            <a:off x="439296" y="548680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/>
            <a:r>
              <a:rPr lang="de-DE" sz="2400" dirty="0"/>
              <a:t>SDMX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dirty="0" err="1"/>
              <a:t>data</a:t>
            </a:r>
            <a:r>
              <a:rPr lang="de-DE" sz="2400" dirty="0"/>
              <a:t> </a:t>
            </a:r>
            <a:r>
              <a:rPr lang="de-DE" sz="2400" dirty="0" err="1"/>
              <a:t>science</a:t>
            </a:r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90CE8638-70F1-47F3-ACF5-EED51D53922C}"/>
              </a:ext>
            </a:extLst>
          </p:cNvPr>
          <p:cNvSpPr>
            <a:spLocks noGrp="1"/>
          </p:cNvSpPr>
          <p:nvPr/>
        </p:nvSpPr>
        <p:spPr bwMode="auto">
          <a:xfrm>
            <a:off x="404055" y="2348880"/>
            <a:ext cx="822960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0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buNone/>
            </a:pPr>
            <a:r>
              <a:rPr lang="de-DE" sz="1800" b="0" dirty="0"/>
              <a:t>This </a:t>
            </a:r>
            <a:r>
              <a:rPr lang="de-DE" sz="1800" b="0" dirty="0" err="1"/>
              <a:t>use</a:t>
            </a:r>
            <a:r>
              <a:rPr lang="de-DE" sz="1800" b="0" dirty="0"/>
              <a:t> </a:t>
            </a:r>
            <a:r>
              <a:rPr lang="de-DE" sz="1800" b="0" dirty="0" err="1"/>
              <a:t>case</a:t>
            </a:r>
            <a:r>
              <a:rPr lang="de-DE" sz="1800" b="0" dirty="0"/>
              <a:t> </a:t>
            </a:r>
            <a:r>
              <a:rPr lang="de-DE" sz="1800" b="0" dirty="0" err="1"/>
              <a:t>focuses</a:t>
            </a:r>
            <a:r>
              <a:rPr lang="de-DE" sz="1800" b="0" dirty="0"/>
              <a:t> on </a:t>
            </a:r>
            <a:r>
              <a:rPr lang="de-DE" sz="1800" b="0" dirty="0" err="1"/>
              <a:t>using</a:t>
            </a:r>
            <a:r>
              <a:rPr lang="de-DE" sz="1800" b="0" dirty="0"/>
              <a:t> SDMX </a:t>
            </a:r>
            <a:r>
              <a:rPr lang="de-DE" sz="1800" b="0" dirty="0" err="1"/>
              <a:t>data</a:t>
            </a:r>
            <a:r>
              <a:rPr lang="de-DE" sz="1800" b="0" dirty="0"/>
              <a:t> </a:t>
            </a:r>
            <a:r>
              <a:rPr lang="de-DE" sz="1800" b="0" dirty="0" err="1"/>
              <a:t>for</a:t>
            </a:r>
            <a:r>
              <a:rPr lang="de-DE" sz="1800" b="0" dirty="0"/>
              <a:t> </a:t>
            </a:r>
            <a:r>
              <a:rPr lang="de-DE" sz="1800" b="0" dirty="0" err="1"/>
              <a:t>analysis</a:t>
            </a:r>
            <a:r>
              <a:rPr lang="de-DE" sz="1800" b="0" dirty="0"/>
              <a:t> </a:t>
            </a:r>
            <a:r>
              <a:rPr lang="de-DE" sz="1800" b="0" dirty="0" err="1"/>
              <a:t>and</a:t>
            </a:r>
            <a:r>
              <a:rPr lang="de-DE" sz="1800" b="0" dirty="0"/>
              <a:t> </a:t>
            </a:r>
            <a:r>
              <a:rPr lang="de-DE" sz="1800" b="0" dirty="0" err="1"/>
              <a:t>research</a:t>
            </a:r>
            <a:r>
              <a:rPr lang="de-DE" sz="1800" b="0" dirty="0"/>
              <a:t>. The </a:t>
            </a:r>
            <a:r>
              <a:rPr lang="de-DE" sz="1800" b="0" dirty="0" err="1"/>
              <a:t>organisations</a:t>
            </a:r>
            <a:r>
              <a:rPr lang="de-DE" sz="1800" b="0" dirty="0"/>
              <a:t> </a:t>
            </a:r>
            <a:r>
              <a:rPr lang="de-DE" sz="1800" b="0" dirty="0" err="1"/>
              <a:t>mainly</a:t>
            </a:r>
            <a:r>
              <a:rPr lang="de-DE" sz="1800" b="0" dirty="0"/>
              <a:t> </a:t>
            </a:r>
            <a:r>
              <a:rPr lang="de-DE" sz="1800" b="0" dirty="0" err="1"/>
              <a:t>applying</a:t>
            </a:r>
            <a:r>
              <a:rPr lang="de-DE" sz="1800" b="0" dirty="0"/>
              <a:t> </a:t>
            </a:r>
            <a:r>
              <a:rPr lang="de-DE" sz="1800" b="0" dirty="0" err="1"/>
              <a:t>this</a:t>
            </a:r>
            <a:r>
              <a:rPr lang="de-DE" sz="1800" b="0" dirty="0"/>
              <a:t> </a:t>
            </a:r>
            <a:r>
              <a:rPr lang="de-DE" sz="1800" b="0" dirty="0" err="1"/>
              <a:t>use</a:t>
            </a:r>
            <a:r>
              <a:rPr lang="de-DE" sz="1800" b="0" dirty="0"/>
              <a:t> </a:t>
            </a:r>
            <a:r>
              <a:rPr lang="de-DE" sz="1800" b="0" dirty="0" err="1"/>
              <a:t>cases</a:t>
            </a:r>
            <a:r>
              <a:rPr lang="de-DE" sz="1800" b="0" dirty="0"/>
              <a:t> </a:t>
            </a:r>
            <a:r>
              <a:rPr lang="de-DE" sz="1800" b="0" dirty="0" err="1"/>
              <a:t>are</a:t>
            </a:r>
            <a:r>
              <a:rPr lang="de-DE" sz="1800" b="0" dirty="0"/>
              <a:t> </a:t>
            </a:r>
            <a:r>
              <a:rPr lang="de-DE" sz="1800" b="0" dirty="0" err="1"/>
              <a:t>universities</a:t>
            </a:r>
            <a:r>
              <a:rPr lang="de-DE" sz="1800" b="0" dirty="0"/>
              <a:t> / </a:t>
            </a:r>
            <a:r>
              <a:rPr lang="de-DE" sz="1800" b="0" dirty="0" err="1"/>
              <a:t>research</a:t>
            </a:r>
            <a:r>
              <a:rPr lang="de-DE" sz="1800" b="0" dirty="0"/>
              <a:t> </a:t>
            </a:r>
            <a:r>
              <a:rPr lang="de-DE" sz="1800" b="0" dirty="0" err="1"/>
              <a:t>institutes</a:t>
            </a:r>
            <a:r>
              <a:rPr lang="de-DE" sz="1800" b="0" dirty="0"/>
              <a:t>, but NSIs </a:t>
            </a:r>
            <a:r>
              <a:rPr lang="de-DE" sz="1800" b="0" dirty="0" err="1"/>
              <a:t>that</a:t>
            </a:r>
            <a:r>
              <a:rPr lang="de-DE" sz="1800" b="0" dirty="0"/>
              <a:t> also </a:t>
            </a:r>
            <a:r>
              <a:rPr lang="de-DE" sz="1800" b="0" dirty="0" err="1"/>
              <a:t>have</a:t>
            </a:r>
            <a:r>
              <a:rPr lang="de-DE" sz="1800" b="0" dirty="0"/>
              <a:t> a </a:t>
            </a:r>
            <a:r>
              <a:rPr lang="de-DE" sz="1800" b="0" dirty="0" err="1"/>
              <a:t>focus</a:t>
            </a:r>
            <a:r>
              <a:rPr lang="de-DE" sz="1800" b="0" dirty="0"/>
              <a:t> on </a:t>
            </a:r>
            <a:r>
              <a:rPr lang="de-DE" sz="1800" b="0" dirty="0" err="1"/>
              <a:t>the</a:t>
            </a:r>
            <a:r>
              <a:rPr lang="de-DE" sz="1800" b="0" dirty="0"/>
              <a:t> </a:t>
            </a:r>
            <a:r>
              <a:rPr lang="de-DE" sz="1800" b="0" dirty="0" err="1"/>
              <a:t>analysis</a:t>
            </a:r>
            <a:r>
              <a:rPr lang="de-DE" sz="1800" b="0" dirty="0"/>
              <a:t> </a:t>
            </a:r>
            <a:r>
              <a:rPr lang="de-DE" sz="1800" b="0" dirty="0" err="1"/>
              <a:t>or</a:t>
            </a:r>
            <a:r>
              <a:rPr lang="de-DE" sz="1800" b="0" dirty="0"/>
              <a:t> international </a:t>
            </a:r>
            <a:r>
              <a:rPr lang="de-DE" sz="1800" b="0" dirty="0" err="1"/>
              <a:t>comparison</a:t>
            </a:r>
            <a:r>
              <a:rPr lang="de-DE" sz="1800" b="0" dirty="0"/>
              <a:t> </a:t>
            </a:r>
            <a:r>
              <a:rPr lang="de-DE" sz="1800" b="0" dirty="0" err="1"/>
              <a:t>of</a:t>
            </a:r>
            <a:r>
              <a:rPr lang="de-DE" sz="1800" b="0" dirty="0"/>
              <a:t> </a:t>
            </a:r>
            <a:r>
              <a:rPr lang="de-DE" sz="1800" b="0" dirty="0" err="1"/>
              <a:t>data</a:t>
            </a:r>
            <a:r>
              <a:rPr lang="de-DE" sz="1800" b="0" dirty="0"/>
              <a:t> </a:t>
            </a:r>
            <a:r>
              <a:rPr lang="de-DE" sz="1800" b="0" dirty="0" err="1"/>
              <a:t>can</a:t>
            </a:r>
            <a:r>
              <a:rPr lang="de-DE" sz="1800" b="0" dirty="0"/>
              <a:t> </a:t>
            </a:r>
            <a:r>
              <a:rPr lang="de-DE" sz="1800" b="0" dirty="0" err="1"/>
              <a:t>be</a:t>
            </a:r>
            <a:r>
              <a:rPr lang="de-DE" sz="1800" b="0" dirty="0"/>
              <a:t> </a:t>
            </a:r>
            <a:r>
              <a:rPr lang="de-DE" sz="1800" b="0" dirty="0" err="1"/>
              <a:t>interested</a:t>
            </a:r>
            <a:r>
              <a:rPr lang="de-DE" sz="1800" b="0" dirty="0"/>
              <a:t> </a:t>
            </a:r>
            <a:r>
              <a:rPr lang="de-DE" sz="1800" b="0" dirty="0" err="1"/>
              <a:t>as</a:t>
            </a:r>
            <a:r>
              <a:rPr lang="de-DE" sz="1800" b="0" dirty="0"/>
              <a:t> </a:t>
            </a:r>
            <a:r>
              <a:rPr lang="de-DE" sz="1800" b="0" dirty="0" err="1"/>
              <a:t>well</a:t>
            </a:r>
            <a:r>
              <a:rPr lang="de-DE" sz="1800" b="0" dirty="0"/>
              <a:t>.</a:t>
            </a:r>
          </a:p>
          <a:p>
            <a:pPr marL="0" indent="0" algn="just">
              <a:buNone/>
            </a:pPr>
            <a:endParaRPr lang="de-DE" sz="1800" b="0" dirty="0"/>
          </a:p>
          <a:p>
            <a:pPr marL="0" indent="0" algn="just">
              <a:buNone/>
            </a:pPr>
            <a:r>
              <a:rPr lang="de-DE" sz="1800" b="0" dirty="0"/>
              <a:t>This </a:t>
            </a:r>
            <a:r>
              <a:rPr lang="de-DE" sz="1800" b="0" dirty="0" err="1"/>
              <a:t>use</a:t>
            </a:r>
            <a:r>
              <a:rPr lang="de-DE" sz="1800" b="0" dirty="0"/>
              <a:t> </a:t>
            </a:r>
            <a:r>
              <a:rPr lang="de-DE" sz="1800" b="0" dirty="0" err="1"/>
              <a:t>case</a:t>
            </a:r>
            <a:r>
              <a:rPr lang="de-DE" sz="1800" b="0" dirty="0"/>
              <a:t> </a:t>
            </a:r>
            <a:r>
              <a:rPr lang="de-DE" sz="1800" b="0" dirty="0" err="1"/>
              <a:t>relies</a:t>
            </a:r>
            <a:r>
              <a:rPr lang="de-DE" sz="1800" b="0" dirty="0"/>
              <a:t> on </a:t>
            </a:r>
            <a:r>
              <a:rPr lang="de-DE" sz="1800" b="0" dirty="0" err="1"/>
              <a:t>the</a:t>
            </a:r>
            <a:r>
              <a:rPr lang="de-DE" sz="1800" b="0" dirty="0"/>
              <a:t> </a:t>
            </a:r>
            <a:r>
              <a:rPr lang="de-DE" sz="1800" b="0" dirty="0" err="1"/>
              <a:t>use</a:t>
            </a:r>
            <a:r>
              <a:rPr lang="de-DE" sz="1800" b="0" dirty="0"/>
              <a:t> </a:t>
            </a:r>
            <a:r>
              <a:rPr lang="de-DE" sz="1800" b="0" dirty="0" err="1"/>
              <a:t>of</a:t>
            </a:r>
            <a:r>
              <a:rPr lang="de-DE" sz="1800" b="0" dirty="0"/>
              <a:t> </a:t>
            </a:r>
            <a:r>
              <a:rPr lang="de-DE" sz="1800" b="0" dirty="0" err="1"/>
              <a:t>visualisation</a:t>
            </a:r>
            <a:r>
              <a:rPr lang="de-DE" sz="1800" b="0" dirty="0"/>
              <a:t> </a:t>
            </a:r>
            <a:r>
              <a:rPr lang="de-DE" sz="1800" b="0" dirty="0" err="1"/>
              <a:t>and</a:t>
            </a:r>
            <a:r>
              <a:rPr lang="de-DE" sz="1800" b="0" dirty="0"/>
              <a:t> </a:t>
            </a:r>
            <a:r>
              <a:rPr lang="de-DE" sz="1800" b="0" dirty="0" err="1"/>
              <a:t>analysis</a:t>
            </a:r>
            <a:r>
              <a:rPr lang="de-DE" sz="1800" b="0" dirty="0"/>
              <a:t> </a:t>
            </a:r>
            <a:r>
              <a:rPr lang="de-DE" sz="1800" b="0" dirty="0" err="1"/>
              <a:t>tools</a:t>
            </a:r>
            <a:r>
              <a:rPr lang="de-DE" sz="1800" b="0" dirty="0"/>
              <a:t> (</a:t>
            </a:r>
            <a:r>
              <a:rPr lang="de-DE" sz="1800" b="0" dirty="0" err="1"/>
              <a:t>mostly</a:t>
            </a:r>
            <a:r>
              <a:rPr lang="de-DE" sz="1800" b="0" dirty="0"/>
              <a:t> </a:t>
            </a:r>
            <a:r>
              <a:rPr lang="de-DE" sz="1800" b="0" dirty="0" err="1"/>
              <a:t>connectors</a:t>
            </a:r>
            <a:r>
              <a:rPr lang="de-DE" sz="1800" b="0" dirty="0"/>
              <a:t>) </a:t>
            </a:r>
            <a:r>
              <a:rPr lang="de-DE" sz="1800" b="0" dirty="0" err="1"/>
              <a:t>to</a:t>
            </a:r>
            <a:r>
              <a:rPr lang="de-DE" sz="1800" b="0" dirty="0"/>
              <a:t> </a:t>
            </a:r>
            <a:r>
              <a:rPr lang="de-DE" sz="1800" b="0" dirty="0" err="1"/>
              <a:t>query</a:t>
            </a:r>
            <a:r>
              <a:rPr lang="de-DE" sz="1800" b="0" dirty="0"/>
              <a:t> SDMX </a:t>
            </a:r>
            <a:r>
              <a:rPr lang="de-DE" sz="1800" b="0" dirty="0" err="1"/>
              <a:t>data</a:t>
            </a:r>
            <a:r>
              <a:rPr lang="de-DE" sz="1800" b="0" dirty="0"/>
              <a:t> </a:t>
            </a:r>
            <a:r>
              <a:rPr lang="de-DE" sz="1800" b="0" dirty="0" err="1"/>
              <a:t>sources</a:t>
            </a:r>
            <a:r>
              <a:rPr lang="de-DE" sz="1800" b="0" dirty="0"/>
              <a:t> </a:t>
            </a:r>
            <a:r>
              <a:rPr lang="de-DE" sz="1800" b="0" dirty="0" err="1"/>
              <a:t>and</a:t>
            </a:r>
            <a:r>
              <a:rPr lang="de-DE" sz="1800" b="0" dirty="0"/>
              <a:t> SDMX </a:t>
            </a:r>
            <a:r>
              <a:rPr lang="de-DE" sz="1800" b="0" dirty="0" err="1"/>
              <a:t>registries</a:t>
            </a:r>
            <a:r>
              <a:rPr lang="de-DE" sz="1800" b="0" dirty="0"/>
              <a:t> via </a:t>
            </a:r>
            <a:r>
              <a:rPr lang="de-DE" sz="1800" b="0" dirty="0" err="1"/>
              <a:t>the</a:t>
            </a:r>
            <a:r>
              <a:rPr lang="de-DE" sz="1800" b="0" dirty="0"/>
              <a:t> </a:t>
            </a:r>
            <a:r>
              <a:rPr lang="de-DE" sz="1800" b="0" dirty="0" err="1"/>
              <a:t>standards</a:t>
            </a:r>
            <a:r>
              <a:rPr lang="de-DE" sz="1800" b="0" dirty="0"/>
              <a:t> SDMX </a:t>
            </a:r>
            <a:r>
              <a:rPr lang="de-DE" sz="1800" b="0" dirty="0" err="1"/>
              <a:t>web</a:t>
            </a:r>
            <a:r>
              <a:rPr lang="de-DE" sz="1800" b="0" dirty="0"/>
              <a:t> </a:t>
            </a:r>
            <a:r>
              <a:rPr lang="de-DE" sz="1800" b="0" dirty="0" err="1"/>
              <a:t>services</a:t>
            </a:r>
            <a:r>
              <a:rPr lang="de-DE" sz="1800" b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8939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Alternate Process 5"/>
          <p:cNvSpPr/>
          <p:nvPr/>
        </p:nvSpPr>
        <p:spPr bwMode="auto">
          <a:xfrm>
            <a:off x="1021348" y="2004106"/>
            <a:ext cx="1440160" cy="1389870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SDMX Registry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5579525" y="3463270"/>
            <a:ext cx="653882" cy="484632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19776717">
            <a:off x="2671095" y="4541994"/>
            <a:ext cx="1224136" cy="772719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5" name="Flowchart: Alternate Process 14"/>
          <p:cNvSpPr/>
          <p:nvPr/>
        </p:nvSpPr>
        <p:spPr bwMode="auto">
          <a:xfrm>
            <a:off x="3995936" y="2974031"/>
            <a:ext cx="1440160" cy="1389870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Data </a:t>
            </a:r>
            <a:r>
              <a:rPr kumimoji="0" lang="en-GB" sz="12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rPr>
              <a:t>analysis tools (connectors)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623E71A2-7AD9-434C-9BAB-36E03A8CB3EB}"/>
              </a:ext>
            </a:extLst>
          </p:cNvPr>
          <p:cNvSpPr>
            <a:spLocks noGrp="1"/>
          </p:cNvSpPr>
          <p:nvPr/>
        </p:nvSpPr>
        <p:spPr bwMode="auto">
          <a:xfrm>
            <a:off x="439296" y="548680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/>
            <a:r>
              <a:rPr lang="de-DE" sz="2400" dirty="0"/>
              <a:t>SDMX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dirty="0" err="1"/>
              <a:t>data</a:t>
            </a:r>
            <a:r>
              <a:rPr lang="de-DE" sz="2400" dirty="0"/>
              <a:t> </a:t>
            </a:r>
            <a:r>
              <a:rPr lang="de-DE" sz="2400" dirty="0" err="1"/>
              <a:t>science</a:t>
            </a:r>
            <a:endParaRPr lang="en-US" sz="2400" dirty="0"/>
          </a:p>
        </p:txBody>
      </p:sp>
      <p:sp>
        <p:nvSpPr>
          <p:cNvPr id="12" name="Flowchart: Alternate Process 11"/>
          <p:cNvSpPr/>
          <p:nvPr/>
        </p:nvSpPr>
        <p:spPr bwMode="auto">
          <a:xfrm>
            <a:off x="1021348" y="4521613"/>
            <a:ext cx="1440160" cy="1389870"/>
          </a:xfrm>
          <a:prstGeom prst="flowChartAlternateProcess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SDMX Data</a:t>
            </a:r>
            <a:r>
              <a:rPr kumimoji="0" lang="en-GB" sz="1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 web services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7" name="Right Arrow 16"/>
          <p:cNvSpPr/>
          <p:nvPr/>
        </p:nvSpPr>
        <p:spPr bwMode="auto">
          <a:xfrm rot="1568239">
            <a:off x="2660445" y="2166039"/>
            <a:ext cx="1224136" cy="772719"/>
          </a:xfrm>
          <a:prstGeom prst="rightArrow">
            <a:avLst/>
          </a:prstGeom>
          <a:solidFill>
            <a:srgbClr val="3E6FD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pic>
        <p:nvPicPr>
          <p:cNvPr id="18" name="Picture 5" descr="j0292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393976"/>
            <a:ext cx="719137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77303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195" y="548680"/>
            <a:ext cx="8229600" cy="936625"/>
          </a:xfrm>
        </p:spPr>
        <p:txBody>
          <a:bodyPr/>
          <a:lstStyle/>
          <a:p>
            <a:pPr algn="ctr"/>
            <a:r>
              <a:rPr lang="en-GB" sz="2400" dirty="0"/>
              <a:t>Data Analysis tools / SDMX Connectors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1840" y="2272593"/>
            <a:ext cx="5554960" cy="331236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1800" dirty="0"/>
              <a:t>Excel: ILOSTAT Excel Add-in (ILO), Fusion XL (Metadata Technologies)</a:t>
            </a:r>
          </a:p>
          <a:p>
            <a:pPr marL="0" indent="0">
              <a:buNone/>
            </a:pPr>
            <a:endParaRPr lang="en-GB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1800" dirty="0"/>
              <a:t>R: rsdmx, readsdmx, RJSDMX packages</a:t>
            </a:r>
          </a:p>
          <a:p>
            <a:pPr marL="0" indent="0">
              <a:buNone/>
            </a:pPr>
            <a:endParaRPr lang="de-DE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1800" dirty="0"/>
              <a:t>Python: pandaSDMX package</a:t>
            </a:r>
          </a:p>
          <a:p>
            <a:pPr marL="0" indent="0">
              <a:buNone/>
            </a:pPr>
            <a:endParaRPr lang="de-DE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de-DE" sz="1800" dirty="0"/>
              <a:t>JAVA / MATLAB / SAS: SDMX connectors by Banca d'Italia</a:t>
            </a:r>
            <a:endParaRPr lang="en-GB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94E8735-B0FC-4C01-8CA4-03507C763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915865"/>
            <a:ext cx="1711077" cy="171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5651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7CE792-B9DC-44E2-8AE1-4CB01415B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52936"/>
            <a:ext cx="8229600" cy="936625"/>
          </a:xfrm>
        </p:spPr>
        <p:txBody>
          <a:bodyPr/>
          <a:lstStyle/>
          <a:p>
            <a:pPr algn="ctr"/>
            <a:r>
              <a:rPr lang="de-DE" dirty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8863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04" y="296131"/>
            <a:ext cx="8229600" cy="936625"/>
          </a:xfrm>
        </p:spPr>
        <p:txBody>
          <a:bodyPr/>
          <a:lstStyle/>
          <a:p>
            <a:pPr algn="ctr"/>
            <a:r>
              <a:rPr lang="en-GB" sz="2400" dirty="0"/>
              <a:t>SDMX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568952" cy="4569892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/>
              <a:t>List of available SDMX tools on SDMX.org: </a:t>
            </a:r>
            <a:r>
              <a:rPr lang="en-GB" sz="1800" dirty="0">
                <a:hlinkClick r:id="rId2"/>
              </a:rPr>
              <a:t>https://sdmx.org/?page_id=4500</a:t>
            </a:r>
            <a:endParaRPr lang="en-GB" sz="1800" dirty="0"/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276872"/>
            <a:ext cx="3295866" cy="41556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606539"/>
            <a:ext cx="2038350" cy="20383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65543" y="4903244"/>
            <a:ext cx="2587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b="0" i="1" dirty="0">
                <a:solidFill>
                  <a:srgbClr val="7030A0"/>
                </a:solidFill>
              </a:rPr>
              <a:t>What do they all do?</a:t>
            </a:r>
          </a:p>
        </p:txBody>
      </p:sp>
    </p:spTree>
    <p:extLst>
      <p:ext uri="{BB962C8B-B14F-4D97-AF65-F5344CB8AC3E}">
        <p14:creationId xmlns:p14="http://schemas.microsoft.com/office/powerpoint/2010/main" val="1570865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B5E8B00-1E4D-48AE-A5DA-F728381C2939}" type="slidenum">
              <a:rPr lang="en-GB" altLang="en-US" sz="1400" i="0" smtClean="0">
                <a:solidFill>
                  <a:srgbClr val="133176"/>
                </a:solidFill>
                <a:latin typeface="Arial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GB" altLang="en-US" sz="1400" i="0">
              <a:solidFill>
                <a:srgbClr val="133176"/>
              </a:solidFill>
              <a:latin typeface="Arial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971600" y="2762250"/>
            <a:ext cx="7751713" cy="304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2400" i="0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Char char="-"/>
              <a:defRPr/>
            </a:pPr>
            <a:r>
              <a:rPr lang="de-DE" sz="2000" kern="0" dirty="0" err="1"/>
              <a:t>Many</a:t>
            </a:r>
            <a:r>
              <a:rPr lang="de-DE" sz="2000" kern="0" dirty="0"/>
              <a:t> SDMX </a:t>
            </a:r>
            <a:r>
              <a:rPr lang="de-DE" sz="2000" kern="0" dirty="0" err="1"/>
              <a:t>tools</a:t>
            </a:r>
            <a:r>
              <a:rPr lang="de-DE" sz="2000" kern="0" dirty="0"/>
              <a:t> </a:t>
            </a:r>
            <a:r>
              <a:rPr lang="de-DE" sz="2000" kern="0" dirty="0" err="1"/>
              <a:t>are</a:t>
            </a:r>
            <a:r>
              <a:rPr lang="de-DE" sz="2000" kern="0" dirty="0"/>
              <a:t> </a:t>
            </a:r>
            <a:r>
              <a:rPr lang="de-DE" sz="2000" kern="0" dirty="0" err="1"/>
              <a:t>available</a:t>
            </a:r>
            <a:r>
              <a:rPr lang="de-DE" sz="2000" kern="0" dirty="0"/>
              <a:t>, </a:t>
            </a:r>
            <a:r>
              <a:rPr lang="de-DE" sz="2000" kern="0" dirty="0" err="1"/>
              <a:t>and</a:t>
            </a:r>
            <a:r>
              <a:rPr lang="de-DE" sz="2000" kern="0" dirty="0"/>
              <a:t> </a:t>
            </a:r>
            <a:r>
              <a:rPr lang="de-DE" sz="2000" kern="0" dirty="0" err="1"/>
              <a:t>many</a:t>
            </a:r>
            <a:r>
              <a:rPr lang="de-DE" sz="2000" kern="0" dirty="0"/>
              <a:t> </a:t>
            </a:r>
            <a:r>
              <a:rPr lang="de-DE" sz="2000" kern="0" dirty="0" err="1"/>
              <a:t>of</a:t>
            </a:r>
            <a:r>
              <a:rPr lang="de-DE" sz="2000" kern="0" dirty="0"/>
              <a:t> </a:t>
            </a:r>
            <a:r>
              <a:rPr lang="de-DE" sz="2000" kern="0" dirty="0" err="1"/>
              <a:t>them</a:t>
            </a:r>
            <a:r>
              <a:rPr lang="de-DE" sz="2000" kern="0" dirty="0"/>
              <a:t> </a:t>
            </a:r>
            <a:r>
              <a:rPr lang="de-DE" sz="2000" kern="0" dirty="0" err="1"/>
              <a:t>are</a:t>
            </a:r>
            <a:r>
              <a:rPr lang="de-DE" sz="2000" kern="0" dirty="0"/>
              <a:t> open </a:t>
            </a:r>
            <a:r>
              <a:rPr lang="de-DE" sz="2000" kern="0" dirty="0" err="1"/>
              <a:t>source</a:t>
            </a:r>
            <a:r>
              <a:rPr lang="de-DE" sz="2000" kern="0" dirty="0"/>
              <a:t> </a:t>
            </a:r>
            <a:r>
              <a:rPr lang="de-DE" sz="2000" kern="0" dirty="0" err="1"/>
              <a:t>and</a:t>
            </a:r>
            <a:r>
              <a:rPr lang="de-DE" sz="2000" kern="0" dirty="0"/>
              <a:t> </a:t>
            </a:r>
            <a:r>
              <a:rPr lang="de-DE" sz="2000" kern="0" dirty="0" err="1"/>
              <a:t>free</a:t>
            </a:r>
            <a:endParaRPr lang="en-GB" sz="2000" kern="0" dirty="0"/>
          </a:p>
          <a:p>
            <a:pPr>
              <a:buFontTx/>
              <a:buChar char="-"/>
              <a:defRPr/>
            </a:pPr>
            <a:endParaRPr lang="en-GB" sz="2000" kern="0" dirty="0"/>
          </a:p>
          <a:p>
            <a:pPr>
              <a:buFontTx/>
              <a:buChar char="-"/>
              <a:defRPr/>
            </a:pPr>
            <a:r>
              <a:rPr lang="en-GB" sz="2000" kern="0" dirty="0"/>
              <a:t>Different SDMX tools offer different capabilities. The capabilities and architecture you need depends on the specific use case you are interested in</a:t>
            </a:r>
          </a:p>
          <a:p>
            <a:pPr>
              <a:buFontTx/>
              <a:buChar char="-"/>
              <a:defRPr/>
            </a:pPr>
            <a:endParaRPr lang="en-GB" sz="2000" kern="0" dirty="0"/>
          </a:p>
          <a:p>
            <a:pPr>
              <a:buFontTx/>
              <a:buChar char="-"/>
              <a:defRPr/>
            </a:pPr>
            <a:r>
              <a:rPr lang="en-GB" sz="2000" kern="0" dirty="0"/>
              <a:t>Many solutions are available for each major component / capability</a:t>
            </a:r>
          </a:p>
          <a:p>
            <a:pPr>
              <a:spcBef>
                <a:spcPts val="0"/>
              </a:spcBef>
              <a:buFontTx/>
              <a:buChar char="-"/>
              <a:defRPr/>
            </a:pPr>
            <a:endParaRPr lang="en-GB" sz="2000" kern="0" dirty="0"/>
          </a:p>
          <a:p>
            <a:pPr marL="0" indent="0">
              <a:buNone/>
              <a:defRPr/>
            </a:pPr>
            <a:endParaRPr lang="en-GB" sz="2000" kern="0" dirty="0"/>
          </a:p>
        </p:txBody>
      </p:sp>
      <p:pic>
        <p:nvPicPr>
          <p:cNvPr id="30724" name="Picture 2" descr="U:\B5_SHARED_DISK\RAMON\Production\ESTP\03 - ESTP Basics - 5-7 March 2019\key_messages_ic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196975"/>
            <a:ext cx="3033713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868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400" b="0" dirty="0" err="1" smtClean="0">
            <a:solidFill>
              <a:srgbClr val="0F5494"/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5806</TotalTime>
  <Words>826</Words>
  <Application>Microsoft Office PowerPoint</Application>
  <PresentationFormat>On-screen Show (4:3)</PresentationFormat>
  <Paragraphs>142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Verdana</vt:lpstr>
      <vt:lpstr>Wingdings</vt:lpstr>
      <vt:lpstr>Default Design</vt:lpstr>
      <vt:lpstr>SDMX IT building blocks</vt:lpstr>
      <vt:lpstr>SDMX Tools for Data Reporting</vt:lpstr>
      <vt:lpstr>PowerPoint Presentation</vt:lpstr>
      <vt:lpstr>PowerPoint Presentation</vt:lpstr>
      <vt:lpstr>PowerPoint Presentation</vt:lpstr>
      <vt:lpstr>PowerPoint Presentation</vt:lpstr>
      <vt:lpstr>Format Converters</vt:lpstr>
      <vt:lpstr>PowerPoint Presentation</vt:lpstr>
      <vt:lpstr>PowerPoint Presentation</vt:lpstr>
      <vt:lpstr>PowerPoint Presentation</vt:lpstr>
      <vt:lpstr>DB Mapping suites</vt:lpstr>
      <vt:lpstr>PowerPoint Presentation</vt:lpstr>
      <vt:lpstr>Pull Mode</vt:lpstr>
      <vt:lpstr>PowerPoint Presentation</vt:lpstr>
      <vt:lpstr>PowerPoint Presentation</vt:lpstr>
      <vt:lpstr>Tools for other SDMX use cases</vt:lpstr>
      <vt:lpstr>PowerPoint Presentation</vt:lpstr>
      <vt:lpstr>PowerPoint Presentation</vt:lpstr>
      <vt:lpstr>SDMX Registry</vt:lpstr>
      <vt:lpstr>Visualisation tools</vt:lpstr>
      <vt:lpstr>PowerPoint Presentation</vt:lpstr>
      <vt:lpstr>PowerPoint Presentation</vt:lpstr>
      <vt:lpstr>Data Analysis tools / SDMX Connectors</vt:lpstr>
      <vt:lpstr>Conclusions</vt:lpstr>
      <vt:lpstr>SDMX Tools</vt:lpstr>
      <vt:lpstr>PowerPoint Presentation</vt:lpstr>
    </vt:vector>
  </TitlesOfParts>
  <Company>European Commission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GRAMAGLIA Luca (ESTAT)</dc:creator>
  <cp:lastModifiedBy>Fernando Morente</cp:lastModifiedBy>
  <cp:revision>27</cp:revision>
  <dcterms:created xsi:type="dcterms:W3CDTF">2019-03-06T05:57:33Z</dcterms:created>
  <dcterms:modified xsi:type="dcterms:W3CDTF">2019-09-23T09:05:35Z</dcterms:modified>
</cp:coreProperties>
</file>