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7"/>
  </p:notesMasterIdLst>
  <p:sldIdLst>
    <p:sldId id="256" r:id="rId2"/>
    <p:sldId id="257" r:id="rId3"/>
    <p:sldId id="258" r:id="rId4"/>
    <p:sldId id="261" r:id="rId5"/>
    <p:sldId id="281" r:id="rId6"/>
    <p:sldId id="262" r:id="rId7"/>
    <p:sldId id="264" r:id="rId8"/>
    <p:sldId id="263" r:id="rId9"/>
    <p:sldId id="260" r:id="rId10"/>
    <p:sldId id="280" r:id="rId11"/>
    <p:sldId id="282" r:id="rId12"/>
    <p:sldId id="283" r:id="rId13"/>
    <p:sldId id="284" r:id="rId14"/>
    <p:sldId id="286" r:id="rId15"/>
    <p:sldId id="292" r:id="rId16"/>
    <p:sldId id="293" r:id="rId17"/>
    <p:sldId id="285" r:id="rId18"/>
    <p:sldId id="287" r:id="rId19"/>
    <p:sldId id="266" r:id="rId20"/>
    <p:sldId id="267" r:id="rId21"/>
    <p:sldId id="288" r:id="rId22"/>
    <p:sldId id="268" r:id="rId23"/>
    <p:sldId id="279" r:id="rId24"/>
    <p:sldId id="270" r:id="rId25"/>
    <p:sldId id="272" r:id="rId26"/>
    <p:sldId id="289" r:id="rId27"/>
    <p:sldId id="290" r:id="rId28"/>
    <p:sldId id="291" r:id="rId29"/>
    <p:sldId id="269" r:id="rId30"/>
    <p:sldId id="271" r:id="rId31"/>
    <p:sldId id="294" r:id="rId32"/>
    <p:sldId id="295" r:id="rId33"/>
    <p:sldId id="274" r:id="rId34"/>
    <p:sldId id="275" r:id="rId35"/>
    <p:sldId id="297" r:id="rId3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C971CE-BD94-42F4-9E8C-D3380444AD0F}" v="4" dt="2019-09-12T22:40:00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14" autoAdjust="0"/>
  </p:normalViewPr>
  <p:slideViewPr>
    <p:cSldViewPr>
      <p:cViewPr varScale="1">
        <p:scale>
          <a:sx n="81" d="100"/>
          <a:sy n="81" d="100"/>
        </p:scale>
        <p:origin x="64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la Gozalov" userId="a2de045a-68a6-4d03-ba6d-31275eda1754" providerId="ADAL" clId="{84076E72-347C-4E68-913C-36F37429F718}"/>
  </pc:docChgLst>
  <pc:docChgLst>
    <pc:chgData name="Abdulla Gozalov" userId="a2de045a-68a6-4d03-ba6d-31275eda1754" providerId="ADAL" clId="{631B37F0-6372-4065-BBD8-BEDB3CC32549}"/>
  </pc:docChgLst>
  <pc:docChgLst>
    <pc:chgData name="Abdulla Gozalov" userId="a2de045a-68a6-4d03-ba6d-31275eda1754" providerId="ADAL" clId="{01230B76-6597-4173-828C-242A83178168}"/>
  </pc:docChgLst>
  <pc:docChgLst>
    <pc:chgData name="Abdulla Gozalov" userId="a2de045a-68a6-4d03-ba6d-31275eda1754" providerId="ADAL" clId="{95C971CE-BD94-42F4-9E8C-D3380444AD0F}"/>
    <pc:docChg chg="modSld">
      <pc:chgData name="Abdulla Gozalov" userId="a2de045a-68a6-4d03-ba6d-31275eda1754" providerId="ADAL" clId="{95C971CE-BD94-42F4-9E8C-D3380444AD0F}" dt="2019-09-12T22:40:00.290" v="4" actId="14100"/>
      <pc:docMkLst>
        <pc:docMk/>
      </pc:docMkLst>
      <pc:sldChg chg="modSp">
        <pc:chgData name="Abdulla Gozalov" userId="a2de045a-68a6-4d03-ba6d-31275eda1754" providerId="ADAL" clId="{95C971CE-BD94-42F4-9E8C-D3380444AD0F}" dt="2019-09-12T22:39:23.115" v="0" actId="6549"/>
        <pc:sldMkLst>
          <pc:docMk/>
          <pc:sldMk cId="0" sldId="256"/>
        </pc:sldMkLst>
        <pc:spChg chg="mod">
          <ac:chgData name="Abdulla Gozalov" userId="a2de045a-68a6-4d03-ba6d-31275eda1754" providerId="ADAL" clId="{95C971CE-BD94-42F4-9E8C-D3380444AD0F}" dt="2019-09-12T22:39:23.115" v="0" actId="6549"/>
          <ac:spMkLst>
            <pc:docMk/>
            <pc:sldMk cId="0" sldId="256"/>
            <ac:spMk id="4" creationId="{00000000-0000-0000-0000-000000000000}"/>
          </ac:spMkLst>
        </pc:spChg>
      </pc:sldChg>
      <pc:sldChg chg="modSp">
        <pc:chgData name="Abdulla Gozalov" userId="a2de045a-68a6-4d03-ba6d-31275eda1754" providerId="ADAL" clId="{95C971CE-BD94-42F4-9E8C-D3380444AD0F}" dt="2019-09-12T22:39:43.383" v="2" actId="14100"/>
        <pc:sldMkLst>
          <pc:docMk/>
          <pc:sldMk cId="0" sldId="262"/>
        </pc:sldMkLst>
        <pc:spChg chg="mod">
          <ac:chgData name="Abdulla Gozalov" userId="a2de045a-68a6-4d03-ba6d-31275eda1754" providerId="ADAL" clId="{95C971CE-BD94-42F4-9E8C-D3380444AD0F}" dt="2019-09-12T22:39:43.383" v="2" actId="14100"/>
          <ac:spMkLst>
            <pc:docMk/>
            <pc:sldMk cId="0" sldId="262"/>
            <ac:spMk id="8195" creationId="{00000000-0000-0000-0000-000000000000}"/>
          </ac:spMkLst>
        </pc:spChg>
      </pc:sldChg>
      <pc:sldChg chg="modSp">
        <pc:chgData name="Abdulla Gozalov" userId="a2de045a-68a6-4d03-ba6d-31275eda1754" providerId="ADAL" clId="{95C971CE-BD94-42F4-9E8C-D3380444AD0F}" dt="2019-09-12T22:40:00.290" v="4" actId="14100"/>
        <pc:sldMkLst>
          <pc:docMk/>
          <pc:sldMk cId="0" sldId="264"/>
        </pc:sldMkLst>
        <pc:spChg chg="mod">
          <ac:chgData name="Abdulla Gozalov" userId="a2de045a-68a6-4d03-ba6d-31275eda1754" providerId="ADAL" clId="{95C971CE-BD94-42F4-9E8C-D3380444AD0F}" dt="2019-09-12T22:40:00.290" v="4" actId="14100"/>
          <ac:spMkLst>
            <pc:docMk/>
            <pc:sldMk cId="0" sldId="264"/>
            <ac:spMk id="112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D4DBE-7785-4D48-8D3C-4E2D33C589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34C26-382C-449A-B241-CF12BB51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84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-1067 h 64000"/>
                <a:gd name="T2" fmla="*/ 2304 w 64000"/>
                <a:gd name="T3" fmla="*/ 0 h 64000"/>
                <a:gd name="T4" fmla="*/ 1587 w 64000"/>
                <a:gd name="T5" fmla="*/ 1067 h 64000"/>
                <a:gd name="T6" fmla="*/ 1587 w 64000"/>
                <a:gd name="T7" fmla="*/ 1067 h 64000"/>
                <a:gd name="T8" fmla="*/ 1587 w 64000"/>
                <a:gd name="T9" fmla="*/ 1067 h 64000"/>
                <a:gd name="T10" fmla="*/ 1587 w 64000"/>
                <a:gd name="T11" fmla="*/ 1067 h 64000"/>
                <a:gd name="T12" fmla="*/ 1587 w 64000"/>
                <a:gd name="T13" fmla="*/ -1067 h 64000"/>
                <a:gd name="T14" fmla="*/ 1587 w 64000"/>
                <a:gd name="T15" fmla="*/ -1067 h 64000"/>
                <a:gd name="T16" fmla="*/ 1587 w 64000"/>
                <a:gd name="T17" fmla="*/ -106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-1024 h 64000"/>
                <a:gd name="T2" fmla="*/ 2544 w 64000"/>
                <a:gd name="T3" fmla="*/ 0 h 64000"/>
                <a:gd name="T4" fmla="*/ 2027 w 64000"/>
                <a:gd name="T5" fmla="*/ 1024 h 64000"/>
                <a:gd name="T6" fmla="*/ 2027 w 64000"/>
                <a:gd name="T7" fmla="*/ 1024 h 64000"/>
                <a:gd name="T8" fmla="*/ 2027 w 64000"/>
                <a:gd name="T9" fmla="*/ 1024 h 64000"/>
                <a:gd name="T10" fmla="*/ 2027 w 64000"/>
                <a:gd name="T11" fmla="*/ 1024 h 64000"/>
                <a:gd name="T12" fmla="*/ 2027 w 64000"/>
                <a:gd name="T13" fmla="*/ -1024 h 64000"/>
                <a:gd name="T14" fmla="*/ 2027 w 64000"/>
                <a:gd name="T15" fmla="*/ -1024 h 64000"/>
                <a:gd name="T16" fmla="*/ 2027 w 64000"/>
                <a:gd name="T17" fmla="*/ -102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030514-F2E6-410A-AEEF-C10180D44C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7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6518-2E42-4C11-89BD-A8FF38C94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08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4E480-9FA7-41BF-9E4F-45D08BBD5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29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0C3B1-2717-411D-BC8E-B398C1390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58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55230-0925-4EAD-B232-633908449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51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21838-AFD5-4896-AA9E-DD438D299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77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7BB4B-9946-4A76-8742-1C936938A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8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7DA2-925C-4E15-9A3E-73FB34F89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25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FF0D7-0A16-4930-A08D-D60632AAA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0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A577-5A73-4AE9-B108-3F82FB34A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39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E2BBD-1A88-476F-9FDC-AEF0E36E6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36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-807 h 64000"/>
                <a:gd name="T2" fmla="*/ 2592 w 64000"/>
                <a:gd name="T3" fmla="*/ 0 h 64000"/>
                <a:gd name="T4" fmla="*/ 2037 w 64000"/>
                <a:gd name="T5" fmla="*/ 807 h 64000"/>
                <a:gd name="T6" fmla="*/ 2037 w 64000"/>
                <a:gd name="T7" fmla="*/ 807 h 64000"/>
                <a:gd name="T8" fmla="*/ 2037 w 64000"/>
                <a:gd name="T9" fmla="*/ 807 h 64000"/>
                <a:gd name="T10" fmla="*/ 2037 w 64000"/>
                <a:gd name="T11" fmla="*/ 807 h 64000"/>
                <a:gd name="T12" fmla="*/ 2037 w 64000"/>
                <a:gd name="T13" fmla="*/ -807 h 64000"/>
                <a:gd name="T14" fmla="*/ 2037 w 64000"/>
                <a:gd name="T15" fmla="*/ -807 h 64000"/>
                <a:gd name="T16" fmla="*/ 2037 w 64000"/>
                <a:gd name="T17" fmla="*/ -80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-820 h 64000"/>
                <a:gd name="T2" fmla="*/ 1949 w 64000"/>
                <a:gd name="T3" fmla="*/ 0 h 64000"/>
                <a:gd name="T4" fmla="*/ 1525 w 64000"/>
                <a:gd name="T5" fmla="*/ 820 h 64000"/>
                <a:gd name="T6" fmla="*/ 1525 w 64000"/>
                <a:gd name="T7" fmla="*/ 820 h 64000"/>
                <a:gd name="T8" fmla="*/ 1525 w 64000"/>
                <a:gd name="T9" fmla="*/ 820 h 64000"/>
                <a:gd name="T10" fmla="*/ 1525 w 64000"/>
                <a:gd name="T11" fmla="*/ 820 h 64000"/>
                <a:gd name="T12" fmla="*/ 1525 w 64000"/>
                <a:gd name="T13" fmla="*/ -820 h 64000"/>
                <a:gd name="T14" fmla="*/ 1525 w 64000"/>
                <a:gd name="T15" fmla="*/ -820 h 64000"/>
                <a:gd name="T16" fmla="*/ 1525 w 64000"/>
                <a:gd name="T17" fmla="*/ -82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3F066B-9948-4BA4-ADB3-4AC3A89B8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dirty="0"/>
              <a:t>SDG Data Structure Definition</a:t>
            </a:r>
            <a:endParaRPr lang="en-US" alt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eaLnBrk="1" hangingPunct="1"/>
            <a:endParaRPr lang="en-US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28800" y="3048000"/>
            <a:ext cx="8240713" cy="342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endParaRPr lang="en-US" altLang="en-US" kern="0" dirty="0"/>
          </a:p>
          <a:p>
            <a:pPr algn="ctr" eaLnBrk="1" hangingPunct="1"/>
            <a:r>
              <a:rPr lang="en-US" altLang="en-US" sz="2000" kern="0" dirty="0"/>
              <a:t>Abdulla Gozalov, UNSD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Dimension: Urban/Rural location (URBANISATION)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Has 3 codes</a:t>
            </a:r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b="1" dirty="0"/>
              <a:t>_T</a:t>
            </a:r>
            <a:r>
              <a:rPr lang="en-US" altLang="en-US" dirty="0"/>
              <a:t> (Total)</a:t>
            </a:r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b="1" dirty="0"/>
              <a:t>U</a:t>
            </a:r>
            <a:r>
              <a:rPr lang="en-US" altLang="en-US" dirty="0"/>
              <a:t> (Urban)</a:t>
            </a:r>
          </a:p>
          <a:p>
            <a:pPr lvl="1" eaLnBrk="1" hangingPunct="1"/>
            <a:r>
              <a:rPr lang="en-US" altLang="en-US"/>
              <a:t> </a:t>
            </a:r>
            <a:r>
              <a:rPr lang="en-US" altLang="en-US" b="1"/>
              <a:t>R</a:t>
            </a:r>
            <a:r>
              <a:rPr lang="en-US" altLang="en-US"/>
              <a:t> </a:t>
            </a:r>
            <a:r>
              <a:rPr lang="en-US" altLang="en-US" dirty="0"/>
              <a:t>(Rural)</a:t>
            </a:r>
          </a:p>
          <a:p>
            <a:pPr eaLnBrk="1" hangingPunct="1"/>
            <a:r>
              <a:rPr lang="en-US" altLang="en-US" dirty="0"/>
              <a:t>Use </a:t>
            </a:r>
            <a:r>
              <a:rPr lang="en-US" altLang="en-US" b="1" dirty="0"/>
              <a:t>_T</a:t>
            </a:r>
            <a:r>
              <a:rPr lang="en-US" altLang="en-US" dirty="0"/>
              <a:t> where not applicable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INCOME_WEALTH_QUANTILE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Used for disaggregating the data by income or wealth quintile of the population</a:t>
            </a:r>
          </a:p>
          <a:p>
            <a:pPr eaLnBrk="1" hangingPunct="1"/>
            <a:r>
              <a:rPr lang="en-US" altLang="en-US" dirty="0"/>
              <a:t>In the future can be extended to cover decile, percentile, </a:t>
            </a:r>
            <a:r>
              <a:rPr lang="en-US" altLang="en-US" dirty="0" err="1"/>
              <a:t>etc</a:t>
            </a:r>
            <a:endParaRPr lang="en-US" altLang="en-US" dirty="0"/>
          </a:p>
          <a:p>
            <a:pPr eaLnBrk="1" hangingPunct="1"/>
            <a:r>
              <a:rPr lang="en-US" altLang="en-US" dirty="0"/>
              <a:t>Use </a:t>
            </a:r>
            <a:r>
              <a:rPr lang="en-US" altLang="en-US" b="1" dirty="0"/>
              <a:t>_T</a:t>
            </a:r>
            <a:r>
              <a:rPr lang="en-US" altLang="en-US" dirty="0"/>
              <a:t> where not applicable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Education Level (EDUCATION_LEV)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</a:t>
            </a:r>
            <a:r>
              <a:rPr lang="en-GB" altLang="en-US"/>
              <a:t>Highest level of an educational programme the person has successfully completed.</a:t>
            </a:r>
            <a:r>
              <a:rPr lang="en-US" altLang="en-US"/>
              <a:t>”</a:t>
            </a:r>
          </a:p>
          <a:p>
            <a:pPr eaLnBrk="1" hangingPunct="1"/>
            <a:r>
              <a:rPr lang="en-US" altLang="en-US"/>
              <a:t>Supports top categories of ISCED11 and ISCED97, as well as custom SDG codes</a:t>
            </a:r>
          </a:p>
          <a:p>
            <a:pPr eaLnBrk="1" hangingPunct="1"/>
            <a:r>
              <a:rPr lang="en-US" altLang="en-US"/>
              <a:t>Use </a:t>
            </a:r>
            <a:r>
              <a:rPr lang="en-US" altLang="en-US" b="1"/>
              <a:t>_T</a:t>
            </a:r>
            <a:r>
              <a:rPr lang="en-US" altLang="en-US"/>
              <a:t> where not applicable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OCCUPATION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“Job or position held by an individual who performs a set of tasks and duties.”</a:t>
            </a:r>
          </a:p>
          <a:p>
            <a:pPr eaLnBrk="1" hangingPunct="1"/>
            <a:r>
              <a:rPr lang="en-GB" altLang="en-US"/>
              <a:t>Supports top categories of ISCO-08, ISCO-98, ISCO-68</a:t>
            </a:r>
          </a:p>
          <a:p>
            <a:pPr eaLnBrk="1" hangingPunct="1"/>
            <a:r>
              <a:rPr lang="en-GB" altLang="en-US"/>
              <a:t>Use </a:t>
            </a:r>
            <a:r>
              <a:rPr lang="en-GB" altLang="en-US" b="1"/>
              <a:t>_T</a:t>
            </a:r>
            <a:r>
              <a:rPr lang="en-GB" altLang="en-US"/>
              <a:t> where not applicable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Disability Status (DISABILITY STATUS)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Used to break down SDG indicators by disability</a:t>
            </a:r>
          </a:p>
          <a:p>
            <a:pPr eaLnBrk="1" hangingPunct="1"/>
            <a:r>
              <a:rPr lang="en-US" altLang="en-US"/>
              <a:t>At the moment, only used to distinguish between persons with a disability, and persons without a disability</a:t>
            </a:r>
          </a:p>
          <a:p>
            <a:pPr eaLnBrk="1" hangingPunct="1"/>
            <a:r>
              <a:rPr lang="en-US" altLang="en-US"/>
              <a:t>Use </a:t>
            </a:r>
            <a:r>
              <a:rPr lang="en-US" altLang="en-US" b="1"/>
              <a:t>_T</a:t>
            </a:r>
            <a:r>
              <a:rPr lang="en-US" altLang="en-US"/>
              <a:t> where not applicable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7766BC-76A1-4657-B35F-E9D82A6C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Dimension: Economic Activity (ACTIVITY)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294368-439C-4AD4-9CE7-22E008529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“High-level grouping of economic activities based on the types of goods and services produced.”</a:t>
            </a:r>
          </a:p>
          <a:p>
            <a:r>
              <a:rPr lang="en-US" dirty="0"/>
              <a:t>Consists of top-level ISIC categories.</a:t>
            </a:r>
          </a:p>
          <a:p>
            <a:r>
              <a:rPr lang="en-US" dirty="0"/>
              <a:t>Use </a:t>
            </a:r>
            <a:r>
              <a:rPr lang="en-US" b="1" dirty="0"/>
              <a:t>_T</a:t>
            </a:r>
            <a:r>
              <a:rPr lang="en-US" dirty="0"/>
              <a:t> where not applicable.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082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9DA197-F941-4D97-AB46-5D224CA6C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Dimension: Product Type (PRODUCT)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4DFB68-73B9-49E1-BCDD-274149934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 or commodity code</a:t>
            </a:r>
          </a:p>
          <a:p>
            <a:r>
              <a:rPr lang="en-US" dirty="0"/>
              <a:t>Combines SDG-specific entries from several classifications including CPC, Material Flows, and non-standard</a:t>
            </a:r>
          </a:p>
          <a:p>
            <a:r>
              <a:rPr lang="en-US" dirty="0"/>
              <a:t>Use </a:t>
            </a:r>
            <a:r>
              <a:rPr lang="en-US" b="1" dirty="0"/>
              <a:t>_T</a:t>
            </a:r>
            <a:r>
              <a:rPr lang="en-US" dirty="0"/>
              <a:t> where not applicable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837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Custom Breakdown (CUST_BREAKDOWN)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826684" y="1827213"/>
            <a:ext cx="9751483" cy="457358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Special dimension introduced to facilitate non-standard breakdowns, primarily in national context.</a:t>
            </a:r>
          </a:p>
          <a:p>
            <a:pPr eaLnBrk="1" hangingPunct="1"/>
            <a:r>
              <a:rPr lang="en-US" altLang="en-US" sz="2400" dirty="0"/>
              <a:t>Populated with generic codes (C01,C02,…), to which data providers will assign meaning in their own context</a:t>
            </a:r>
          </a:p>
          <a:p>
            <a:pPr eaLnBrk="1" hangingPunct="1"/>
            <a:r>
              <a:rPr lang="en-US" altLang="en-US" sz="2400" dirty="0"/>
              <a:t>Used in conjunction with attribute CUST_BREAKDOWN_LB, which transmits description of the custom code.</a:t>
            </a:r>
          </a:p>
          <a:p>
            <a:pPr eaLnBrk="1" hangingPunct="1"/>
            <a:r>
              <a:rPr lang="en-US" altLang="en-US" sz="2400" dirty="0"/>
              <a:t>Use </a:t>
            </a:r>
            <a:r>
              <a:rPr lang="en-US" altLang="en-US" sz="2400" b="1" dirty="0"/>
              <a:t>_T</a:t>
            </a:r>
            <a:r>
              <a:rPr lang="en-US" altLang="en-US" sz="2400" dirty="0"/>
              <a:t> where not applicable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COMPOSITE_BREAKDOWN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Mixed dimension: represents several merged code lists</a:t>
            </a:r>
          </a:p>
          <a:p>
            <a:pPr lvl="1" eaLnBrk="1" hangingPunct="1"/>
            <a:r>
              <a:rPr lang="en-US" altLang="en-US" dirty="0"/>
              <a:t>E.g. International Organizations, Hazard Type, </a:t>
            </a:r>
            <a:r>
              <a:rPr lang="en-US" altLang="en-US" dirty="0" err="1"/>
              <a:t>etc</a:t>
            </a:r>
            <a:endParaRPr lang="en-US" altLang="en-US" dirty="0"/>
          </a:p>
          <a:p>
            <a:pPr eaLnBrk="1" hangingPunct="1"/>
            <a:r>
              <a:rPr lang="en-US" altLang="en-US" dirty="0"/>
              <a:t>Used for breakdowns that are only used in 1 or 2 indicators, in order to reduce sparsity (avoid creating too many dimensions)</a:t>
            </a:r>
          </a:p>
          <a:p>
            <a:pPr eaLnBrk="1" hangingPunct="1"/>
            <a:r>
              <a:rPr lang="en-US" altLang="en-US" dirty="0"/>
              <a:t>Use </a:t>
            </a:r>
            <a:r>
              <a:rPr lang="en-US" altLang="en-US" b="1" dirty="0"/>
              <a:t>_T</a:t>
            </a:r>
            <a:r>
              <a:rPr lang="en-US" altLang="en-US" dirty="0"/>
              <a:t> where not applicable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Time Dimension: TIME_PERIOD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6684" y="1827214"/>
            <a:ext cx="9751483" cy="4268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“Timespan or point in time to which the observation actually refers.”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convention for SDGs is to always provide a four-digit year in the TIME_PERIOD concept. Further info can be placed in TIME_DETAIL, and structured period information in TIME_COVERAGE.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SDG Data Structure Definition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Developed by the Working Group on SDMX for SDG Indicators, which was established by the Interagency Expert Group on SDG Indicators (IAEG-SDGs) </a:t>
            </a:r>
          </a:p>
          <a:p>
            <a:pPr eaLnBrk="1" hangingPunct="1"/>
            <a:r>
              <a:rPr lang="en-US" altLang="en-US" dirty="0"/>
              <a:t>First meeting in October 2016</a:t>
            </a:r>
          </a:p>
          <a:p>
            <a:pPr eaLnBrk="1" hangingPunct="1"/>
            <a:r>
              <a:rPr lang="en-US" altLang="en-US" dirty="0"/>
              <a:t>Draft release: Feb 2018</a:t>
            </a:r>
          </a:p>
          <a:p>
            <a:pPr eaLnBrk="1" hangingPunct="1"/>
            <a:r>
              <a:rPr lang="en-US" altLang="en-US" dirty="0"/>
              <a:t>Pilot exchange: Apr – Sep 2018</a:t>
            </a:r>
          </a:p>
          <a:p>
            <a:pPr eaLnBrk="1" hangingPunct="1"/>
            <a:r>
              <a:rPr lang="en-US" altLang="en-US" dirty="0"/>
              <a:t>Official release: 14 Jun 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Primary Measure: Observation value (OBS_VALUE)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Used to convey the value of a variable at a period of time</a:t>
            </a:r>
          </a:p>
          <a:p>
            <a:pPr eaLnBrk="1" hangingPunct="1"/>
            <a:r>
              <a:rPr lang="en-US" altLang="en-US"/>
              <a:t>Should be a floating-point number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Attribute: Observation Status (OBS_STATUS)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9906000" cy="4341813"/>
          </a:xfrm>
        </p:spPr>
        <p:txBody>
          <a:bodyPr/>
          <a:lstStyle/>
          <a:p>
            <a:pPr eaLnBrk="1" hangingPunct="1"/>
            <a:r>
              <a:rPr lang="en-GB" altLang="en-US" dirty="0"/>
              <a:t>“Information on the quality of a value or an unusual or missing value”</a:t>
            </a:r>
          </a:p>
          <a:p>
            <a:pPr lvl="1" eaLnBrk="1" hangingPunct="1"/>
            <a:r>
              <a:rPr lang="en-GB" altLang="en-US" dirty="0"/>
              <a:t>E.g. can be used to indicate a break in series</a:t>
            </a:r>
          </a:p>
          <a:p>
            <a:pPr eaLnBrk="1" hangingPunct="1"/>
            <a:r>
              <a:rPr lang="en-GB" altLang="en-US" dirty="0"/>
              <a:t>Mandatory observation-level attribute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Attribute: Unit Multiplier (UNIT_MULT)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27213"/>
            <a:ext cx="1005416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“Exponent in base 10 specified so that multiplying the observation numeric values by 10^UNIT_MULT gives a value expressed in the unit of measure”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If the observation value is in millions, unit multiplier is 6; if in billions, 9, and so on. Where the number is simple units, use 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Mandatory observation-level attribute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Attribute: Unit of Measure </a:t>
            </a:r>
            <a:br>
              <a:rPr lang="en-US" altLang="en-US" sz="3200"/>
            </a:br>
            <a:r>
              <a:rPr lang="en-US" altLang="en-US" sz="3200"/>
              <a:t>(UNIT_MEASURE)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“</a:t>
            </a:r>
            <a:r>
              <a:rPr lang="en-GB" altLang="en-US" dirty="0"/>
              <a:t>Unit in which the data values are expressed</a:t>
            </a:r>
            <a:r>
              <a:rPr lang="en-US" altLang="en-US" dirty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 may not be obvious which is the correct unit in some cases. Coding guidelines are available and will be further developed.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Mandatory time series-level attribute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Attribute: Nature of data points (NATURE)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“Information on the production and dissemination of the data (e.g.: if the figure has been produced and disseminated by the country, estimated by international agencies, etc.)”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Normally set to C (Country Data) in  national reporting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Optional observation-level attribute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301625"/>
            <a:ext cx="8302626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Attributes: Footnotes (COMMENT_OBS and COMMENT_TS)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9601200" cy="5105400"/>
          </a:xfrm>
        </p:spPr>
        <p:txBody>
          <a:bodyPr/>
          <a:lstStyle/>
          <a:p>
            <a:pPr eaLnBrk="1" hangingPunct="1"/>
            <a:r>
              <a:rPr lang="en-US" altLang="en-US" dirty="0"/>
              <a:t>“Additional information on specific aspects of each observation, such as how the observation was computed/estimated or details that could affect the comparability of this data point with others in a time series.”</a:t>
            </a:r>
          </a:p>
          <a:p>
            <a:pPr eaLnBrk="1" hangingPunct="1"/>
            <a:r>
              <a:rPr lang="en-US" altLang="en-US" dirty="0"/>
              <a:t>Attribute COMMENT_OBS is used for observation-level footnotes, and COMMENT_TS for time series-level footnotes. Both are optional.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Attribute: TIME_COVERAGE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826683" y="1462554"/>
            <a:ext cx="9751483" cy="5166846"/>
          </a:xfrm>
        </p:spPr>
        <p:txBody>
          <a:bodyPr/>
          <a:lstStyle/>
          <a:p>
            <a:pPr eaLnBrk="1" hangingPunct="1"/>
            <a:r>
              <a:rPr lang="en-US" altLang="en-US" dirty="0"/>
              <a:t>ISO8601 representation of the actual time interval to which the observation refers</a:t>
            </a:r>
          </a:p>
          <a:p>
            <a:pPr eaLnBrk="1" hangingPunct="1"/>
            <a:r>
              <a:rPr lang="en-US" altLang="en-US" dirty="0"/>
              <a:t>While TIME_PERIOD should always be expressed as a year, and TIME_DETAIL is free-text with additional information,   TIME_COVERAGE can optionally be used to provide the exact interval in a structured format</a:t>
            </a:r>
          </a:p>
          <a:p>
            <a:pPr eaLnBrk="1" hangingPunct="1"/>
            <a:r>
              <a:rPr lang="en-US" altLang="en-US" dirty="0"/>
              <a:t>Optional observation-level attribute.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Attributes: UPPER_BOUND and LOWER_BOUND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Where the observation value represents a point estimate, can be used to convey the Upper and Lower bounds</a:t>
            </a:r>
          </a:p>
          <a:p>
            <a:pPr lvl="1" eaLnBrk="1" hangingPunct="1"/>
            <a:r>
              <a:rPr lang="en-US" altLang="en-US" dirty="0"/>
              <a:t>In MDG DSD, separate series codes had to be created for upper and lower bounds</a:t>
            </a:r>
          </a:p>
          <a:p>
            <a:pPr eaLnBrk="1" hangingPunct="1"/>
            <a:r>
              <a:rPr lang="en-US" altLang="en-US" dirty="0"/>
              <a:t>Optional observation-level attributes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Attribute: Base Period (BASE_PER)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“</a:t>
            </a:r>
            <a:r>
              <a:rPr lang="en-GB" altLang="en-US" dirty="0"/>
              <a:t>Period of time used as the base of an index number, or to which a constant series refers</a:t>
            </a:r>
            <a:r>
              <a:rPr lang="en-US" altLang="en-US" dirty="0"/>
              <a:t>”</a:t>
            </a:r>
          </a:p>
          <a:p>
            <a:pPr eaLnBrk="1" hangingPunct="1"/>
            <a:r>
              <a:rPr lang="en-US" altLang="en-US" dirty="0"/>
              <a:t>Where a base period applies, it is expected to always be set to a year</a:t>
            </a:r>
          </a:p>
          <a:p>
            <a:pPr eaLnBrk="1" hangingPunct="1"/>
            <a:r>
              <a:rPr lang="en-US" altLang="en-US" dirty="0"/>
              <a:t>Typically used for constant prices, as in “2005 USD dollar”</a:t>
            </a:r>
          </a:p>
          <a:p>
            <a:pPr eaLnBrk="1" hangingPunct="1"/>
            <a:r>
              <a:rPr lang="en-US" altLang="en-US" dirty="0"/>
              <a:t>Optional observation-level attribute.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Attribute: Time Period Details (TIME_DETAIL)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“When TIME_PERIOD refers to a date range, this attribute is used to provide metadata on the actual range the observation refers to (e.g. for period ‘2001-2003’ TIME_PERIOD would be 2002 but the actual dates --2001-2003-- would be expressed here).”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Optional observation-level free-text attribute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SDG DSD (cont’d)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Single DSD used for all SDG indicators</a:t>
            </a:r>
          </a:p>
          <a:p>
            <a:pPr eaLnBrk="1" hangingPunct="1"/>
            <a:r>
              <a:rPr lang="en-US" altLang="en-US" dirty="0"/>
              <a:t>Support for diverse indicators means not all dimensions are applicable in all cases</a:t>
            </a:r>
          </a:p>
          <a:p>
            <a:pPr lvl="2" eaLnBrk="1" hangingPunct="1"/>
            <a:r>
              <a:rPr lang="en-US" altLang="en-US" dirty="0"/>
              <a:t>E.g. AGE is not applicable to indicator “Land area covered by forest”</a:t>
            </a:r>
          </a:p>
          <a:p>
            <a:pPr lvl="2" eaLnBrk="1" hangingPunct="1"/>
            <a:r>
              <a:rPr lang="en-US" altLang="en-US" dirty="0"/>
              <a:t>Value </a:t>
            </a:r>
            <a:r>
              <a:rPr lang="en-US" altLang="en-US" b="1" dirty="0"/>
              <a:t>_T</a:t>
            </a:r>
            <a:r>
              <a:rPr lang="en-US" altLang="en-US" dirty="0"/>
              <a:t> (no breakdown) is used when a dimension is not applicable.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Attribute: Source details (SOURCE_DETAIL)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Provides additional textual information on the data source, e.g. a specific survey that was used to generate the indicator.</a:t>
            </a:r>
          </a:p>
          <a:p>
            <a:pPr eaLnBrk="1" hangingPunct="1"/>
            <a:r>
              <a:rPr lang="en-US" altLang="en-US" dirty="0"/>
              <a:t>Optional observation-level free-text attribute.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022A81-CACB-4644-8E13-A7FCBB60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Attribute: GEO_INFO_URL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49158D-AC82-4153-9D59-A54EA6B64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web address of a geoinformation file. Used in conjunction with attribute GEO_INFO_TYPE.</a:t>
            </a:r>
          </a:p>
          <a:p>
            <a:r>
              <a:rPr lang="en-US" dirty="0"/>
              <a:t>Optional time series-level attribute.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333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5199DC-B087-4EF0-A766-CACC1BFB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Attribute: GEO_INFO_TYPE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B58558-E2EE-4DF2-A155-370D05D1B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Specifies type of geoinformation file provided in attribute GEO_INFO_URL.</a:t>
            </a:r>
          </a:p>
          <a:p>
            <a:r>
              <a:rPr lang="en-US" dirty="0"/>
              <a:t>Optional time series-level attribute.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284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SDG DSD: Mappings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Due to its support for heterogeneous indicators, it’s not always obvious which values should be used in some dimensions</a:t>
            </a:r>
          </a:p>
          <a:p>
            <a:pPr eaLnBrk="1" hangingPunct="1"/>
            <a:r>
              <a:rPr lang="en-US" altLang="en-US" dirty="0"/>
              <a:t>What should be SEX in indicator “Births attended by skilled personnel”:</a:t>
            </a:r>
          </a:p>
          <a:p>
            <a:pPr lvl="1" eaLnBrk="1" hangingPunct="1"/>
            <a:r>
              <a:rPr lang="en-US" altLang="en-US" dirty="0"/>
              <a:t>Not Applicable? Total? Female?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SDG DSD: Mappings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827213"/>
            <a:ext cx="9977967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Inconsistent mappings lead to duplications and other anomalies</a:t>
            </a:r>
          </a:p>
          <a:p>
            <a:pPr eaLnBrk="1" hangingPunct="1"/>
            <a:r>
              <a:rPr lang="en-US" altLang="en-US" dirty="0"/>
              <a:t>Coding guidelines will be available and will be further developed and enforced through content constraints</a:t>
            </a:r>
          </a:p>
          <a:p>
            <a:pPr eaLnBrk="1" hangingPunct="1"/>
            <a:r>
              <a:rPr lang="en-US" altLang="en-US" dirty="0"/>
              <a:t>The use of a single code for no breakdown (e.g. for Total and Not Applicable) simplifies the mappings.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EEEB3B5C-27D4-4023-B896-A3B63E286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en-US"/>
              <a:t>THANK YOU!</a:t>
            </a:r>
            <a:endParaRPr lang="en-US" altLang="en-US" dirty="0"/>
          </a:p>
        </p:txBody>
      </p:sp>
      <p:sp>
        <p:nvSpPr>
          <p:cNvPr id="307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FC5C4E-976E-4273-8EF0-17F48FC03F14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94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Dimension: Frequency (FREQ)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“Indicates rate of recurrence at which observations occur (e.g. monthly, yearly, biannually, etc.).”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By convention, the SDG DSD currently only supports annual frequency.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Where the frequency is not annual (e.g. two-year average), detail should be provided in the TIME_DETAIL attribute.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REPORTING_TYPE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Used to distinguish between National, Regional, Global Reporting</a:t>
            </a:r>
          </a:p>
          <a:p>
            <a:pPr eaLnBrk="1" hangingPunct="1"/>
            <a:r>
              <a:rPr lang="en-US" altLang="en-US"/>
              <a:t>Countries to use value </a:t>
            </a:r>
            <a:r>
              <a:rPr lang="en-US" altLang="en-US" b="1"/>
              <a:t>N</a:t>
            </a:r>
            <a:r>
              <a:rPr lang="en-US" altLang="en-US"/>
              <a:t> (national reporting)</a:t>
            </a:r>
          </a:p>
          <a:p>
            <a:pPr eaLnBrk="1" hangingPunct="1"/>
            <a:r>
              <a:rPr lang="en-US" altLang="en-US"/>
              <a:t>Regional organizations to use value </a:t>
            </a:r>
            <a:r>
              <a:rPr lang="en-US" altLang="en-US" b="1"/>
              <a:t>R</a:t>
            </a:r>
            <a:r>
              <a:rPr lang="en-US" altLang="en-US"/>
              <a:t> (regional reporting)</a:t>
            </a:r>
          </a:p>
          <a:p>
            <a:pPr eaLnBrk="1" hangingPunct="1"/>
            <a:r>
              <a:rPr lang="en-US" altLang="en-US"/>
              <a:t>Custodian agencies to use value </a:t>
            </a:r>
            <a:r>
              <a:rPr lang="en-US" altLang="en-US" b="1"/>
              <a:t>G</a:t>
            </a:r>
            <a:r>
              <a:rPr lang="en-US" altLang="en-US"/>
              <a:t> (Global reporting)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Series (SERIES)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6684" y="1827214"/>
            <a:ext cx="9751483" cy="4421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Used to represent indicators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 single indicator can have multiple series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Not to be confused with SDMX time series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E.g. </a:t>
            </a:r>
            <a:r>
              <a:rPr lang="en-US" altLang="en-US" i="1" dirty="0"/>
              <a:t>5.5.1 Proportion of seats held by women in (a) national parliaments and (b) local governments</a:t>
            </a:r>
            <a:r>
              <a:rPr lang="en-US" altLang="en-US" dirty="0"/>
              <a:t> has 4 series:</a:t>
            </a:r>
            <a:br>
              <a:rPr lang="en-US" altLang="en-US" dirty="0"/>
            </a:b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b="1" i="1" dirty="0"/>
              <a:t>SG_GEN_PARL</a:t>
            </a:r>
            <a:r>
              <a:rPr lang="en-US" altLang="en-US" sz="1400" i="1" dirty="0"/>
              <a:t> Proportion of seats held by women in national parliaments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b="1" i="1" dirty="0"/>
              <a:t>SG_GEN_PARLN</a:t>
            </a:r>
            <a:r>
              <a:rPr lang="en-US" altLang="en-US" sz="1400" i="1" dirty="0"/>
              <a:t> Number of seats held by women in national parliaments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b="1" i="1" dirty="0"/>
              <a:t>SG_GEN_PARLNT</a:t>
            </a:r>
            <a:r>
              <a:rPr lang="en-US" altLang="en-US" sz="1400" i="1" dirty="0"/>
              <a:t> Number of seats in national parliaments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b="1" i="1" dirty="0"/>
              <a:t>SG_GEN_LOCG</a:t>
            </a:r>
            <a:r>
              <a:rPr lang="en-US" altLang="en-US" sz="1400" i="1" dirty="0"/>
              <a:t> Proportion of seats held by women in local governments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Dimension: Reference Area (REF_AREA)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6684" y="1827214"/>
            <a:ext cx="9751483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Country or geographic area to which the measured statistical phenomenon relates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 is envisaged that countries will </a:t>
            </a:r>
            <a:r>
              <a:rPr lang="en-US" altLang="en-US" u="sng" dirty="0"/>
              <a:t>report</a:t>
            </a:r>
            <a:r>
              <a:rPr lang="en-US" altLang="en-US" dirty="0"/>
              <a:t> national-level values but may wish to extend the code list with its sub-national areas for </a:t>
            </a:r>
            <a:r>
              <a:rPr lang="en-US" altLang="en-US" u="sng" dirty="0"/>
              <a:t>dissemination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Dimension: Sex (SEX)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Gender condition: male or female. This dimension applies only if data can be disaggregated by sex.</a:t>
            </a:r>
          </a:p>
          <a:p>
            <a:pPr eaLnBrk="1" hangingPunct="1"/>
            <a:r>
              <a:rPr lang="en-US" altLang="en-US" dirty="0"/>
              <a:t>Use </a:t>
            </a:r>
            <a:r>
              <a:rPr lang="en-US" altLang="en-US" b="1" dirty="0"/>
              <a:t>_T</a:t>
            </a:r>
            <a:r>
              <a:rPr lang="en-US" altLang="en-US" dirty="0"/>
              <a:t> where not applicable</a:t>
            </a:r>
          </a:p>
          <a:p>
            <a:pPr eaLnBrk="1" hangingPunct="1"/>
            <a:r>
              <a:rPr lang="en-US" altLang="en-US" dirty="0"/>
              <a:t>For gender indicators must be set to </a:t>
            </a:r>
            <a:r>
              <a:rPr lang="en-US" altLang="en-US" b="1" dirty="0"/>
              <a:t>F</a:t>
            </a:r>
            <a:r>
              <a:rPr lang="en-US" altLang="en-US" dirty="0"/>
              <a:t> as applicable</a:t>
            </a:r>
          </a:p>
          <a:p>
            <a:pPr lvl="1" eaLnBrk="1" hangingPunct="1"/>
            <a:r>
              <a:rPr lang="en-US" altLang="en-US" dirty="0"/>
              <a:t>E.g. for series </a:t>
            </a:r>
            <a:r>
              <a:rPr lang="en-US" altLang="en-US" sz="2800" i="1" dirty="0"/>
              <a:t>Proportion of seats held by women in national parliaments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/>
              <a:t>Dimension: Age (AGE)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“Age - or age range - of the individuals the observation refers to.”</a:t>
            </a:r>
          </a:p>
          <a:p>
            <a:pPr eaLnBrk="1" hangingPunct="1"/>
            <a:r>
              <a:rPr lang="en-US" altLang="en-US"/>
              <a:t>Use </a:t>
            </a:r>
            <a:r>
              <a:rPr lang="en-US" altLang="en-US" b="1"/>
              <a:t>_T</a:t>
            </a:r>
            <a:r>
              <a:rPr lang="en-US" altLang="en-US"/>
              <a:t> where not applicable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C3B1-2717-411D-BC8E-B398C13902C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443</TotalTime>
  <Words>1499</Words>
  <Application>Microsoft Office PowerPoint</Application>
  <PresentationFormat>Widescreen</PresentationFormat>
  <Paragraphs>181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Verdana</vt:lpstr>
      <vt:lpstr>Wingdings</vt:lpstr>
      <vt:lpstr>Eclipse</vt:lpstr>
      <vt:lpstr>SDG Data Structure Definition</vt:lpstr>
      <vt:lpstr>SDG Data Structure Definition</vt:lpstr>
      <vt:lpstr>SDG DSD (cont’d)</vt:lpstr>
      <vt:lpstr>Dimension: Frequency (FREQ)</vt:lpstr>
      <vt:lpstr>Dimension: REPORTING_TYPE</vt:lpstr>
      <vt:lpstr>Dimension: Series (SERIES)</vt:lpstr>
      <vt:lpstr>Dimension: Reference Area (REF_AREA)</vt:lpstr>
      <vt:lpstr>Dimension: Sex (SEX)</vt:lpstr>
      <vt:lpstr>Dimension: Age (AGE)</vt:lpstr>
      <vt:lpstr>Dimension: Urban/Rural location (URBANISATION)</vt:lpstr>
      <vt:lpstr>Dimension: INCOME_WEALTH_QUANTILE</vt:lpstr>
      <vt:lpstr>Dimension: Education Level (EDUCATION_LEV)</vt:lpstr>
      <vt:lpstr>Dimension: OCCUPATION</vt:lpstr>
      <vt:lpstr>Dimension: Disability Status (DISABILITY STATUS)</vt:lpstr>
      <vt:lpstr>Dimension: Economic Activity (ACTIVITY)</vt:lpstr>
      <vt:lpstr>Dimension: Product Type (PRODUCT)</vt:lpstr>
      <vt:lpstr>Dimension: Custom Breakdown (CUST_BREAKDOWN)</vt:lpstr>
      <vt:lpstr>Dimension: COMPOSITE_BREAKDOWN</vt:lpstr>
      <vt:lpstr>Time Dimension: TIME_PERIOD</vt:lpstr>
      <vt:lpstr>Primary Measure: Observation value (OBS_VALUE)</vt:lpstr>
      <vt:lpstr>Attribute: Observation Status (OBS_STATUS)</vt:lpstr>
      <vt:lpstr>Attribute: Unit Multiplier (UNIT_MULT)</vt:lpstr>
      <vt:lpstr>Attribute: Unit of Measure  (UNIT_MEASURE)</vt:lpstr>
      <vt:lpstr>Attribute: Nature of data points (NATURE)</vt:lpstr>
      <vt:lpstr>Attributes: Footnotes (COMMENT_OBS and COMMENT_TS)</vt:lpstr>
      <vt:lpstr>Attribute: TIME_COVERAGE</vt:lpstr>
      <vt:lpstr>Attributes: UPPER_BOUND and LOWER_BOUND</vt:lpstr>
      <vt:lpstr>Attribute: Base Period (BASE_PER)</vt:lpstr>
      <vt:lpstr>Attribute: Time Period Details (TIME_DETAIL)</vt:lpstr>
      <vt:lpstr>Attribute: Source details (SOURCE_DETAIL)</vt:lpstr>
      <vt:lpstr>Attribute: GEO_INFO_URL</vt:lpstr>
      <vt:lpstr>Attribute: GEO_INFO_TYPE</vt:lpstr>
      <vt:lpstr>SDG DSD: Mappings</vt:lpstr>
      <vt:lpstr>SDG DSD: Mappings (2)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Abik</dc:creator>
  <cp:lastModifiedBy>Fernando Morente</cp:lastModifiedBy>
  <cp:revision>63</cp:revision>
  <cp:lastPrinted>1601-01-01T00:00:00Z</cp:lastPrinted>
  <dcterms:created xsi:type="dcterms:W3CDTF">1601-01-01T00:00:00Z</dcterms:created>
  <dcterms:modified xsi:type="dcterms:W3CDTF">2019-09-23T09:07:34Z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