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18"/>
  </p:notesMasterIdLst>
  <p:handoutMasterIdLst>
    <p:handoutMasterId r:id="rId19"/>
  </p:handoutMasterIdLst>
  <p:sldIdLst>
    <p:sldId id="330" r:id="rId2"/>
    <p:sldId id="258" r:id="rId3"/>
    <p:sldId id="322" r:id="rId4"/>
    <p:sldId id="308" r:id="rId5"/>
    <p:sldId id="331" r:id="rId6"/>
    <p:sldId id="314" r:id="rId7"/>
    <p:sldId id="336" r:id="rId8"/>
    <p:sldId id="333" r:id="rId9"/>
    <p:sldId id="337" r:id="rId10"/>
    <p:sldId id="334" r:id="rId11"/>
    <p:sldId id="346" r:id="rId12"/>
    <p:sldId id="341" r:id="rId13"/>
    <p:sldId id="342" r:id="rId14"/>
    <p:sldId id="343" r:id="rId15"/>
    <p:sldId id="344" r:id="rId16"/>
    <p:sldId id="347" r:id="rId17"/>
  </p:sldIdLst>
  <p:sldSz cx="9144000" cy="5143500" type="screen16x9"/>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9EA"/>
    <a:srgbClr val="003299"/>
    <a:srgbClr val="328DD2"/>
    <a:srgbClr val="195FB5"/>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0416" autoAdjust="0"/>
  </p:normalViewPr>
  <p:slideViewPr>
    <p:cSldViewPr snapToGrid="0">
      <p:cViewPr>
        <p:scale>
          <a:sx n="90" d="100"/>
          <a:sy n="90" d="100"/>
        </p:scale>
        <p:origin x="-2256" y="-660"/>
      </p:cViewPr>
      <p:guideLst>
        <p:guide orient="horz" pos="624"/>
        <p:guide orient="horz" pos="327"/>
        <p:guide orient="horz" pos="2796"/>
        <p:guide orient="horz" pos="3083"/>
        <p:guide orient="horz" pos="673"/>
        <p:guide orient="horz" pos="872"/>
        <p:guide orient="horz" pos="1772"/>
        <p:guide pos="5602"/>
        <p:guide pos="17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8" d="100"/>
          <a:sy n="118" d="100"/>
        </p:scale>
        <p:origin x="-2322"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1910FC35-7073-455C-89D1-BD2083DE8E55}" type="datetimeFigureOut">
              <a:rPr lang="en-GB"/>
              <a:pPr>
                <a:defRPr/>
              </a:pPr>
              <a:t>16/08/2019</a:t>
            </a:fld>
            <a:endParaRPr lang="en-GB"/>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18B5A1CF-432F-47F9-B608-CD20A684BF5F}" type="slidenum">
              <a:rPr lang="en-GB"/>
              <a:pPr>
                <a:defRPr/>
              </a:pPr>
              <a:t>‹#›</a:t>
            </a:fld>
            <a:endParaRPr lang="en-GB"/>
          </a:p>
        </p:txBody>
      </p:sp>
    </p:spTree>
    <p:extLst>
      <p:ext uri="{BB962C8B-B14F-4D97-AF65-F5344CB8AC3E}">
        <p14:creationId xmlns:p14="http://schemas.microsoft.com/office/powerpoint/2010/main" val="745629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6C9FA40-AB61-4A4B-AFCC-092AB9E14B10}" type="datetimeFigureOut">
              <a:rPr lang="en-GB"/>
              <a:pPr>
                <a:defRPr/>
              </a:pPr>
              <a:t>16/08/2019</a:t>
            </a:fld>
            <a:endParaRPr lang="en-GB"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3996DE-017B-4839-9B2A-122A8092FEA5}" type="slidenum">
              <a:rPr lang="en-GB"/>
              <a:pPr>
                <a:defRPr/>
              </a:pPr>
              <a:t>‹#›</a:t>
            </a:fld>
            <a:endParaRPr lang="en-GB" dirty="0"/>
          </a:p>
        </p:txBody>
      </p:sp>
    </p:spTree>
    <p:extLst>
      <p:ext uri="{BB962C8B-B14F-4D97-AF65-F5344CB8AC3E}">
        <p14:creationId xmlns:p14="http://schemas.microsoft.com/office/powerpoint/2010/main" val="1747601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4F879160-42CE-4ED9-A498-2FD52DD392C1}" type="slidenum">
              <a:rPr lang="en-GB" smtClean="0"/>
              <a:pPr>
                <a:defRPr/>
              </a:pPr>
              <a:t>2</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3996DE-017B-4839-9B2A-122A8092FEA5}" type="slidenum">
              <a:rPr lang="en-GB" smtClean="0"/>
              <a:pPr>
                <a:defRPr/>
              </a:pPr>
              <a:t>15</a:t>
            </a:fld>
            <a:endParaRPr lang="en-GB" dirty="0"/>
          </a:p>
        </p:txBody>
      </p:sp>
    </p:spTree>
    <p:extLst>
      <p:ext uri="{BB962C8B-B14F-4D97-AF65-F5344CB8AC3E}">
        <p14:creationId xmlns:p14="http://schemas.microsoft.com/office/powerpoint/2010/main" val="101755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3996DE-017B-4839-9B2A-122A8092FEA5}" type="slidenum">
              <a:rPr lang="en-GB" smtClean="0"/>
              <a:pPr>
                <a:defRPr/>
              </a:pPr>
              <a:t>16</a:t>
            </a:fld>
            <a:endParaRPr lang="en-GB" dirty="0"/>
          </a:p>
        </p:txBody>
      </p:sp>
    </p:spTree>
    <p:extLst>
      <p:ext uri="{BB962C8B-B14F-4D97-AF65-F5344CB8AC3E}">
        <p14:creationId xmlns:p14="http://schemas.microsoft.com/office/powerpoint/2010/main" val="101755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smtClean="0">
                <a:cs typeface="Arial" pitchFamily="34" charset="0"/>
              </a:rPr>
              <a:t>Location, </a:t>
            </a:r>
          </a:p>
        </p:txBody>
      </p:sp>
      <p:sp>
        <p:nvSpPr>
          <p:cNvPr id="63491"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smtClean="0">
                <a:cs typeface="Arial" pitchFamily="34" charset="0"/>
              </a:rPr>
              <a:t>Name of the Author</a:t>
            </a:r>
          </a:p>
        </p:txBody>
      </p:sp>
      <p:sp>
        <p:nvSpPr>
          <p:cNvPr id="6349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7B0DC065-102B-42DE-A7EE-0B273C2EEF10}" type="slidenum">
              <a:rPr lang="de-DE" altLang="en-US" smtClean="0">
                <a:cs typeface="Arial" pitchFamily="34" charset="0"/>
              </a:rPr>
              <a:pPr eaLnBrk="1" fontAlgn="base" hangingPunct="1">
                <a:spcBef>
                  <a:spcPct val="0"/>
                </a:spcBef>
                <a:spcAft>
                  <a:spcPct val="0"/>
                </a:spcAft>
              </a:pPr>
              <a:t>4</a:t>
            </a:fld>
            <a:endParaRPr lang="de-DE" altLang="en-US" smtClean="0">
              <a:cs typeface="Arial" pitchFamily="34" charset="0"/>
            </a:endParaRPr>
          </a:p>
        </p:txBody>
      </p:sp>
      <p:sp>
        <p:nvSpPr>
          <p:cNvPr id="634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 name="Slide Number Placeholder 3"/>
          <p:cNvSpPr>
            <a:spLocks noGrp="1"/>
          </p:cNvSpPr>
          <p:nvPr>
            <p:ph type="sldNum" sz="quarter" idx="5"/>
          </p:nvPr>
        </p:nvSpPr>
        <p:spPr/>
        <p:txBody>
          <a:bodyPr/>
          <a:lstStyle/>
          <a:p>
            <a:pPr>
              <a:defRPr/>
            </a:pPr>
            <a:fld id="{0F396019-0D27-4A95-B8F2-AF46886F0211}" type="slidenum">
              <a:rPr lang="en-GB" smtClean="0"/>
              <a:pPr>
                <a:defRPr/>
              </a:pPr>
              <a:t>6</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smtClean="0">
                <a:cs typeface="Arial" pitchFamily="34" charset="0"/>
              </a:rPr>
              <a:t>Location, </a:t>
            </a:r>
          </a:p>
        </p:txBody>
      </p:sp>
      <p:sp>
        <p:nvSpPr>
          <p:cNvPr id="63491"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r>
              <a:rPr lang="de-DE" altLang="en-US" smtClean="0">
                <a:cs typeface="Arial" pitchFamily="34" charset="0"/>
              </a:rPr>
              <a:t>Name of the Author</a:t>
            </a:r>
          </a:p>
        </p:txBody>
      </p:sp>
      <p:sp>
        <p:nvSpPr>
          <p:cNvPr id="6349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7B0DC065-102B-42DE-A7EE-0B273C2EEF10}" type="slidenum">
              <a:rPr lang="de-DE" altLang="en-US" smtClean="0">
                <a:cs typeface="Arial" pitchFamily="34" charset="0"/>
              </a:rPr>
              <a:pPr eaLnBrk="1" fontAlgn="base" hangingPunct="1">
                <a:spcBef>
                  <a:spcPct val="0"/>
                </a:spcBef>
                <a:spcAft>
                  <a:spcPct val="0"/>
                </a:spcAft>
              </a:pPr>
              <a:t>7</a:t>
            </a:fld>
            <a:endParaRPr lang="de-DE" altLang="en-US" smtClean="0">
              <a:cs typeface="Arial" pitchFamily="34" charset="0"/>
            </a:endParaRPr>
          </a:p>
        </p:txBody>
      </p:sp>
      <p:sp>
        <p:nvSpPr>
          <p:cNvPr id="634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HBase has three major components i.e., </a:t>
            </a:r>
            <a:r>
              <a:rPr lang="en-US" sz="1200" b="1" i="0" kern="1200" dirty="0" err="1" smtClean="0">
                <a:solidFill>
                  <a:schemeClr val="tx1"/>
                </a:solidFill>
                <a:effectLst/>
                <a:latin typeface="+mn-lt"/>
                <a:ea typeface="+mn-ea"/>
                <a:cs typeface="+mn-cs"/>
              </a:rPr>
              <a:t>HMaster</a:t>
            </a:r>
            <a:r>
              <a:rPr lang="en-US" sz="1200" b="1" i="0" kern="1200" dirty="0" smtClean="0">
                <a:solidFill>
                  <a:schemeClr val="tx1"/>
                </a:solidFill>
                <a:effectLst/>
                <a:latin typeface="+mn-lt"/>
                <a:ea typeface="+mn-ea"/>
                <a:cs typeface="+mn-cs"/>
              </a:rPr>
              <a:t> Server</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HBase Region Server, Regions</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Zookeeper</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Region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region contains all the rows between the start key and the end key assigned to that region. HBase tables can be divided into a number of regions in such a way that all the columns of a column family is stored in one region. Each region contains the rows in a sorted order.</a:t>
            </a:r>
          </a:p>
          <a:p>
            <a:r>
              <a:rPr lang="en-US" sz="1200" b="0" i="0" kern="1200" dirty="0" smtClean="0">
                <a:solidFill>
                  <a:schemeClr val="tx1"/>
                </a:solidFill>
                <a:effectLst/>
                <a:latin typeface="+mn-lt"/>
                <a:ea typeface="+mn-ea"/>
                <a:cs typeface="+mn-cs"/>
              </a:rPr>
              <a:t>Many regions are assigned to a </a:t>
            </a:r>
            <a:r>
              <a:rPr lang="en-US" sz="1200" b="1" i="0" kern="1200" dirty="0" smtClean="0">
                <a:solidFill>
                  <a:schemeClr val="tx1"/>
                </a:solidFill>
                <a:effectLst/>
                <a:latin typeface="+mn-lt"/>
                <a:ea typeface="+mn-ea"/>
                <a:cs typeface="+mn-cs"/>
              </a:rPr>
              <a:t>Region Server</a:t>
            </a:r>
            <a:r>
              <a:rPr lang="en-US" sz="1200" b="0" i="0" kern="1200" dirty="0" smtClean="0">
                <a:solidFill>
                  <a:schemeClr val="tx1"/>
                </a:solidFill>
                <a:effectLst/>
                <a:latin typeface="+mn-lt"/>
                <a:ea typeface="+mn-ea"/>
                <a:cs typeface="+mn-cs"/>
              </a:rPr>
              <a:t>, which is responsible for handling, managing, executing reads and writes operations on that set of regions.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 table can be divided into a number of regions. A Region is a sorted range of rows storing data between a start key and an end key.</a:t>
            </a:r>
          </a:p>
          <a:p>
            <a:r>
              <a:rPr lang="en-US" sz="1200" b="0" i="0" kern="1200" dirty="0" smtClean="0">
                <a:solidFill>
                  <a:schemeClr val="tx1"/>
                </a:solidFill>
                <a:effectLst/>
                <a:latin typeface="+mn-lt"/>
                <a:ea typeface="+mn-ea"/>
                <a:cs typeface="+mn-cs"/>
              </a:rPr>
              <a:t>A Group of regions is served to the clients by a Region Server.</a:t>
            </a:r>
          </a:p>
          <a:p>
            <a:endParaRPr lang="en-US" sz="1200" b="0"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0" kern="1200" dirty="0" err="1" smtClean="0">
                <a:solidFill>
                  <a:schemeClr val="tx1"/>
                </a:solidFill>
                <a:effectLst/>
                <a:latin typeface="+mn-lt"/>
                <a:ea typeface="+mn-ea"/>
                <a:cs typeface="+mn-cs"/>
              </a:rPr>
              <a:t>HMaster</a:t>
            </a:r>
            <a:endParaRPr lang="en-GB"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HBase </a:t>
            </a:r>
            <a:r>
              <a:rPr lang="en-US" sz="1200" b="0" i="0" kern="1200" dirty="0" err="1" smtClean="0">
                <a:solidFill>
                  <a:schemeClr val="tx1"/>
                </a:solidFill>
                <a:effectLst/>
                <a:latin typeface="+mn-lt"/>
                <a:ea typeface="+mn-ea"/>
                <a:cs typeface="+mn-cs"/>
              </a:rPr>
              <a:t>HMaster</a:t>
            </a:r>
            <a:r>
              <a:rPr lang="en-US" sz="1200" b="0" i="0" kern="1200" dirty="0" smtClean="0">
                <a:solidFill>
                  <a:schemeClr val="tx1"/>
                </a:solidFill>
                <a:effectLst/>
                <a:latin typeface="+mn-lt"/>
                <a:ea typeface="+mn-ea"/>
                <a:cs typeface="+mn-cs"/>
              </a:rPr>
              <a:t> performs DDL operations (create and delete tables) and assigns regions to the Region servers as you can see in the above image.</a:t>
            </a:r>
          </a:p>
          <a:p>
            <a:r>
              <a:rPr lang="en-US" sz="1200" b="0" i="0" kern="1200" dirty="0" smtClean="0">
                <a:solidFill>
                  <a:schemeClr val="tx1"/>
                </a:solidFill>
                <a:effectLst/>
                <a:latin typeface="+mn-lt"/>
                <a:ea typeface="+mn-ea"/>
                <a:cs typeface="+mn-cs"/>
              </a:rPr>
              <a:t>It coordinates and manages the Region Server (similar as </a:t>
            </a:r>
            <a:r>
              <a:rPr lang="en-US" sz="1200" b="0" i="0" kern="1200" dirty="0" err="1" smtClean="0">
                <a:solidFill>
                  <a:schemeClr val="tx1"/>
                </a:solidFill>
                <a:effectLst/>
                <a:latin typeface="+mn-lt"/>
                <a:ea typeface="+mn-ea"/>
                <a:cs typeface="+mn-cs"/>
              </a:rPr>
              <a:t>NameNode</a:t>
            </a:r>
            <a:r>
              <a:rPr lang="en-US" sz="1200" b="0" i="0" kern="1200" dirty="0" smtClean="0">
                <a:solidFill>
                  <a:schemeClr val="tx1"/>
                </a:solidFill>
                <a:effectLst/>
                <a:latin typeface="+mn-lt"/>
                <a:ea typeface="+mn-ea"/>
                <a:cs typeface="+mn-cs"/>
              </a:rPr>
              <a:t> manages </a:t>
            </a:r>
            <a:r>
              <a:rPr lang="en-US" sz="1200" b="0" i="0" kern="1200" dirty="0" err="1" smtClean="0">
                <a:solidFill>
                  <a:schemeClr val="tx1"/>
                </a:solidFill>
                <a:effectLst/>
                <a:latin typeface="+mn-lt"/>
                <a:ea typeface="+mn-ea"/>
                <a:cs typeface="+mn-cs"/>
              </a:rPr>
              <a:t>DataNode</a:t>
            </a:r>
            <a:r>
              <a:rPr lang="en-US" sz="1200" b="0" i="0" kern="1200" dirty="0" smtClean="0">
                <a:solidFill>
                  <a:schemeClr val="tx1"/>
                </a:solidFill>
                <a:effectLst/>
                <a:latin typeface="+mn-lt"/>
                <a:ea typeface="+mn-ea"/>
                <a:cs typeface="+mn-cs"/>
              </a:rPr>
              <a:t> in HDFS).</a:t>
            </a:r>
          </a:p>
          <a:p>
            <a:r>
              <a:rPr lang="en-US" sz="1200" b="0" i="0" kern="1200" dirty="0" smtClean="0">
                <a:solidFill>
                  <a:schemeClr val="tx1"/>
                </a:solidFill>
                <a:effectLst/>
                <a:latin typeface="+mn-lt"/>
                <a:ea typeface="+mn-ea"/>
                <a:cs typeface="+mn-cs"/>
              </a:rPr>
              <a:t>It assigns regions to the Region Servers on startup and re-assigns regions to Region Servers during recovery and load balancing.</a:t>
            </a:r>
          </a:p>
          <a:p>
            <a:r>
              <a:rPr lang="en-US" sz="1200" b="0" i="0" kern="1200" dirty="0" smtClean="0">
                <a:solidFill>
                  <a:schemeClr val="tx1"/>
                </a:solidFill>
                <a:effectLst/>
                <a:latin typeface="+mn-lt"/>
                <a:ea typeface="+mn-ea"/>
                <a:cs typeface="+mn-cs"/>
              </a:rPr>
              <a:t>It monitors all the Region Server’s instances in the cluster (with the help of Zookeeper) and performs recovery activities whenever any Region Server is down.</a:t>
            </a:r>
          </a:p>
          <a:p>
            <a:r>
              <a:rPr lang="en-US" sz="1200" b="0" i="0" kern="1200" dirty="0" smtClean="0">
                <a:solidFill>
                  <a:schemeClr val="tx1"/>
                </a:solidFill>
                <a:effectLst/>
                <a:latin typeface="+mn-lt"/>
                <a:ea typeface="+mn-ea"/>
                <a:cs typeface="+mn-cs"/>
              </a:rPr>
              <a:t>It provides an interface for creating, deleting and updating tables.</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Zookeeper </a:t>
            </a:r>
          </a:p>
          <a:p>
            <a:r>
              <a:rPr lang="en-US" sz="1200" b="0" i="0" kern="1200" dirty="0" smtClean="0">
                <a:solidFill>
                  <a:schemeClr val="tx1"/>
                </a:solidFill>
                <a:effectLst/>
                <a:latin typeface="+mn-lt"/>
                <a:ea typeface="+mn-ea"/>
                <a:cs typeface="+mn-cs"/>
              </a:rPr>
              <a:t>Zookeeper acts like a coordinator inside HBase distributed environment. It helps in maintaining server state inside the cluster by communicating through sessions.</a:t>
            </a:r>
          </a:p>
          <a:p>
            <a:r>
              <a:rPr lang="en-US" sz="1200" b="0" i="0" kern="1200" dirty="0" smtClean="0">
                <a:solidFill>
                  <a:schemeClr val="tx1"/>
                </a:solidFill>
                <a:effectLst/>
                <a:latin typeface="+mn-lt"/>
                <a:ea typeface="+mn-ea"/>
                <a:cs typeface="+mn-cs"/>
              </a:rPr>
              <a:t>Every Region Server along with </a:t>
            </a:r>
            <a:r>
              <a:rPr lang="en-US" sz="1200" b="0" i="0" kern="1200" dirty="0" err="1" smtClean="0">
                <a:solidFill>
                  <a:schemeClr val="tx1"/>
                </a:solidFill>
                <a:effectLst/>
                <a:latin typeface="+mn-lt"/>
                <a:ea typeface="+mn-ea"/>
                <a:cs typeface="+mn-cs"/>
              </a:rPr>
              <a:t>HMaster</a:t>
            </a:r>
            <a:r>
              <a:rPr lang="en-US" sz="1200" b="0" i="0" kern="1200" dirty="0" smtClean="0">
                <a:solidFill>
                  <a:schemeClr val="tx1"/>
                </a:solidFill>
                <a:effectLst/>
                <a:latin typeface="+mn-lt"/>
                <a:ea typeface="+mn-ea"/>
                <a:cs typeface="+mn-cs"/>
              </a:rPr>
              <a:t> Server sends continuous heartbeat at regular interval to Zookeeper and it checks which server is alive and available as mentioned in above image. It also provides server failure notifications so that, recovery measures can be executed.</a:t>
            </a:r>
          </a:p>
          <a:p>
            <a:endParaRPr lang="en-US"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5F3996DE-017B-4839-9B2A-122A8092FEA5}" type="slidenum">
              <a:rPr lang="en-GB" smtClean="0"/>
              <a:pPr>
                <a:defRPr/>
              </a:pPr>
              <a:t>8</a:t>
            </a:fld>
            <a:endParaRPr lang="en-GB" dirty="0"/>
          </a:p>
        </p:txBody>
      </p:sp>
    </p:spTree>
    <p:extLst>
      <p:ext uri="{BB962C8B-B14F-4D97-AF65-F5344CB8AC3E}">
        <p14:creationId xmlns:p14="http://schemas.microsoft.com/office/powerpoint/2010/main" val="281382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Apache HBase Data Model is made up of different logical components such as Namespaces, Tables, Rows, Column Families, Columns, Cells and Versions.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namespace</a:t>
            </a:r>
            <a:r>
              <a:rPr lang="en-US" sz="1200" b="0" i="0" kern="1200" dirty="0" smtClean="0">
                <a:solidFill>
                  <a:schemeClr val="tx1"/>
                </a:solidFill>
                <a:effectLst/>
                <a:latin typeface="+mn-lt"/>
                <a:ea typeface="+mn-ea"/>
                <a:cs typeface="+mn-cs"/>
              </a:rPr>
              <a:t> is a logical grouping of tables analogous to a database in relation database systems. </a:t>
            </a:r>
          </a:p>
          <a:p>
            <a:r>
              <a:rPr lang="en-US" sz="1200" b="0" i="0" kern="1200" dirty="0" smtClean="0">
                <a:solidFill>
                  <a:schemeClr val="tx1"/>
                </a:solidFill>
                <a:effectLst/>
                <a:latin typeface="+mn-lt"/>
                <a:ea typeface="+mn-ea"/>
                <a:cs typeface="+mn-cs"/>
              </a:rPr>
              <a:t>HBase tables are logical collection of the multiple rows stored in a separate region partition. Rows are stored on the row key of the HBase table.</a:t>
            </a:r>
          </a:p>
          <a:p>
            <a:r>
              <a:rPr lang="en-US" sz="1200" b="0" i="0" kern="1200" dirty="0" smtClean="0">
                <a:solidFill>
                  <a:schemeClr val="tx1"/>
                </a:solidFill>
                <a:effectLst/>
                <a:latin typeface="+mn-lt"/>
                <a:ea typeface="+mn-ea"/>
                <a:cs typeface="+mn-cs"/>
              </a:rPr>
              <a:t>A row is consists of row key and one or more qualifiers with values associated with them. The rows are sorted and stored based on the row key of the given table.</a:t>
            </a:r>
          </a:p>
          <a:p>
            <a:r>
              <a:rPr lang="en-US" sz="1200" b="0" i="0" kern="1200" dirty="0" smtClean="0">
                <a:solidFill>
                  <a:schemeClr val="tx1"/>
                </a:solidFill>
                <a:effectLst/>
                <a:latin typeface="+mn-lt"/>
                <a:ea typeface="+mn-ea"/>
                <a:cs typeface="+mn-cs"/>
              </a:rPr>
              <a:t>One or more column in the HBase table are grouped together as Column Families. Column is identified by the column qualifier concatenated with column family name. For example, </a:t>
            </a:r>
            <a:r>
              <a:rPr lang="en-US" sz="1200" b="0" i="0" kern="1200" dirty="0" err="1" smtClean="0">
                <a:solidFill>
                  <a:schemeClr val="tx1"/>
                </a:solidFill>
                <a:effectLst/>
                <a:latin typeface="+mn-lt"/>
                <a:ea typeface="+mn-ea"/>
                <a:cs typeface="+mn-cs"/>
              </a:rPr>
              <a:t>ColumnFamily:ColumnName</a:t>
            </a:r>
            <a:r>
              <a:rPr lang="en-US" sz="1200" b="0" i="0" kern="1200" dirty="0" smtClean="0">
                <a:solidFill>
                  <a:schemeClr val="tx1"/>
                </a:solidFill>
                <a:effectLst/>
                <a:latin typeface="+mn-lt"/>
                <a:ea typeface="+mn-ea"/>
                <a:cs typeface="+mn-cs"/>
              </a:rPr>
              <a:t>. Rows in the HBase tables can have multiple columns.</a:t>
            </a:r>
          </a:p>
          <a:p>
            <a:r>
              <a:rPr lang="en-US" sz="1200" b="0" i="0" kern="1200" dirty="0" smtClean="0">
                <a:solidFill>
                  <a:schemeClr val="tx1"/>
                </a:solidFill>
                <a:effectLst/>
                <a:latin typeface="+mn-lt"/>
                <a:ea typeface="+mn-ea"/>
                <a:cs typeface="+mn-cs"/>
              </a:rPr>
              <a:t>Columns in the HBase tables are grouped together into column families. Each row in HBase can have one or more column families and multiple columns associated with them. </a:t>
            </a:r>
          </a:p>
          <a:p>
            <a:r>
              <a:rPr lang="en-US" sz="1200" b="0" i="0" kern="1200" dirty="0" smtClean="0">
                <a:solidFill>
                  <a:schemeClr val="tx1"/>
                </a:solidFill>
                <a:effectLst/>
                <a:latin typeface="+mn-lt"/>
                <a:ea typeface="+mn-ea"/>
                <a:cs typeface="+mn-cs"/>
              </a:rPr>
              <a:t>A cell in HBase stores the data and is a unique combination of row key, column family, and column qualifier, and contains a value and a timestamp.</a:t>
            </a:r>
          </a:p>
          <a:p>
            <a:r>
              <a:rPr lang="en-US" sz="1200" b="0" i="0" kern="1200" dirty="0" smtClean="0">
                <a:solidFill>
                  <a:schemeClr val="tx1"/>
                </a:solidFill>
                <a:effectLst/>
                <a:latin typeface="+mn-lt"/>
                <a:ea typeface="+mn-ea"/>
                <a:cs typeface="+mn-cs"/>
              </a:rPr>
              <a:t>The data stored in a cell is versioned and versions of data are identified by the timestamp associated with them. The version number is configurable and by default it is 3.</a:t>
            </a:r>
            <a:endParaRPr lang="en-GB" dirty="0"/>
          </a:p>
        </p:txBody>
      </p:sp>
      <p:sp>
        <p:nvSpPr>
          <p:cNvPr id="4" name="Slide Number Placeholder 3"/>
          <p:cNvSpPr>
            <a:spLocks noGrp="1"/>
          </p:cNvSpPr>
          <p:nvPr>
            <p:ph type="sldNum" sz="quarter" idx="10"/>
          </p:nvPr>
        </p:nvSpPr>
        <p:spPr/>
        <p:txBody>
          <a:bodyPr/>
          <a:lstStyle/>
          <a:p>
            <a:pPr>
              <a:defRPr/>
            </a:pPr>
            <a:fld id="{5F3996DE-017B-4839-9B2A-122A8092FEA5}" type="slidenum">
              <a:rPr lang="en-GB" smtClean="0"/>
              <a:pPr>
                <a:defRPr/>
              </a:pPr>
              <a:t>10</a:t>
            </a:fld>
            <a:endParaRPr lang="en-GB" dirty="0"/>
          </a:p>
        </p:txBody>
      </p:sp>
    </p:spTree>
    <p:extLst>
      <p:ext uri="{BB962C8B-B14F-4D97-AF65-F5344CB8AC3E}">
        <p14:creationId xmlns:p14="http://schemas.microsoft.com/office/powerpoint/2010/main" val="101755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3996DE-017B-4839-9B2A-122A8092FEA5}" type="slidenum">
              <a:rPr lang="en-GB" smtClean="0"/>
              <a:pPr>
                <a:defRPr/>
              </a:pPr>
              <a:t>11</a:t>
            </a:fld>
            <a:endParaRPr lang="en-GB" dirty="0"/>
          </a:p>
        </p:txBody>
      </p:sp>
    </p:spTree>
    <p:extLst>
      <p:ext uri="{BB962C8B-B14F-4D97-AF65-F5344CB8AC3E}">
        <p14:creationId xmlns:p14="http://schemas.microsoft.com/office/powerpoint/2010/main" val="101755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3996DE-017B-4839-9B2A-122A8092FEA5}" type="slidenum">
              <a:rPr lang="en-GB" smtClean="0"/>
              <a:pPr>
                <a:defRPr/>
              </a:pPr>
              <a:t>12</a:t>
            </a:fld>
            <a:endParaRPr lang="en-GB" dirty="0"/>
          </a:p>
        </p:txBody>
      </p:sp>
    </p:spTree>
    <p:extLst>
      <p:ext uri="{BB962C8B-B14F-4D97-AF65-F5344CB8AC3E}">
        <p14:creationId xmlns:p14="http://schemas.microsoft.com/office/powerpoint/2010/main" val="101755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F3996DE-017B-4839-9B2A-122A8092FEA5}" type="slidenum">
              <a:rPr lang="en-GB" smtClean="0"/>
              <a:pPr>
                <a:defRPr/>
              </a:pPr>
              <a:t>13</a:t>
            </a:fld>
            <a:endParaRPr lang="en-GB" dirty="0"/>
          </a:p>
        </p:txBody>
      </p:sp>
    </p:spTree>
    <p:extLst>
      <p:ext uri="{BB962C8B-B14F-4D97-AF65-F5344CB8AC3E}">
        <p14:creationId xmlns:p14="http://schemas.microsoft.com/office/powerpoint/2010/main" val="1017555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smtClean="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34963"/>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endParaRPr lang="en-GB" altLang="en-US" dirty="0" smtClean="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dirty="0" smtClean="0"/>
              <a:t>Click to edit Master subtitle style</a:t>
            </a:r>
            <a:endParaRPr lang="en-GB" altLang="en-US" dirty="0" smtClean="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smtClean="0"/>
              <a:t>Click to edit Master text styles</a:t>
            </a:r>
          </a:p>
          <a:p>
            <a:pPr lvl="1"/>
            <a:r>
              <a:rPr lang="en-US" altLang="en-US" dirty="0" smtClean="0"/>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smtClean="0"/>
              <a:t>Click to edit Master text styles</a:t>
            </a:r>
          </a:p>
        </p:txBody>
      </p:sp>
    </p:spTree>
    <p:extLst>
      <p:ext uri="{BB962C8B-B14F-4D97-AF65-F5344CB8AC3E}">
        <p14:creationId xmlns:p14="http://schemas.microsoft.com/office/powerpoint/2010/main" val="173350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smtClean="0"/>
              <a:t>Use this type of slide to combine text information with an additional picture.</a:t>
            </a:r>
          </a:p>
          <a:p>
            <a:pPr algn="ctr" eaLnBrk="1" hangingPunct="1">
              <a:spcBef>
                <a:spcPct val="0"/>
              </a:spcBef>
              <a:buClrTx/>
              <a:buFontTx/>
              <a:buNone/>
              <a:defRPr/>
            </a:pPr>
            <a:endParaRPr lang="en-GB" altLang="en-US" sz="1800" dirty="0" smtClean="0"/>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220B0A5-035F-413E-8CD0-B23320D3E6B0}" type="slidenum">
              <a:rPr/>
              <a:pPr>
                <a:defRPr/>
              </a:pPr>
              <a:t>‹#›</a:t>
            </a:fld>
            <a:endParaRPr dirty="0"/>
          </a:p>
        </p:txBody>
      </p:sp>
    </p:spTree>
    <p:extLst>
      <p:ext uri="{BB962C8B-B14F-4D97-AF65-F5344CB8AC3E}">
        <p14:creationId xmlns:p14="http://schemas.microsoft.com/office/powerpoint/2010/main" val="184580288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3" name="Picture Placeholder 2"/>
          <p:cNvSpPr>
            <a:spLocks noGrp="1"/>
          </p:cNvSpPr>
          <p:nvPr>
            <p:ph type="pic" sz="quarter" idx="21"/>
          </p:nvPr>
        </p:nvSpPr>
        <p:spPr>
          <a:xfrm>
            <a:off x="798513" y="1378791"/>
            <a:ext cx="3363912" cy="2198127"/>
          </a:xfrm>
        </p:spPr>
        <p:txBody>
          <a:bodyPr/>
          <a:lstStyle/>
          <a:p>
            <a:pPr lvl="0"/>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smtClean="0"/>
              <a:t>Click to edit</a:t>
            </a:r>
            <a:endParaRPr lang="en-GB" dirty="0"/>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smtClean="0"/>
              <a:t>Click to edit</a:t>
            </a:r>
            <a:endParaRPr lang="en-GB" dirty="0"/>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F50125-0F8D-46F4-8681-D43803EA9D43}" type="slidenum">
              <a:rPr/>
              <a:pPr>
                <a:defRPr/>
              </a:pPr>
              <a:t>‹#›</a:t>
            </a:fld>
            <a:endParaRPr dirty="0"/>
          </a:p>
        </p:txBody>
      </p:sp>
    </p:spTree>
    <p:extLst>
      <p:ext uri="{BB962C8B-B14F-4D97-AF65-F5344CB8AC3E}">
        <p14:creationId xmlns:p14="http://schemas.microsoft.com/office/powerpoint/2010/main" val="3064861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3" name="Picture Placeholder 2"/>
          <p:cNvSpPr>
            <a:spLocks noGrp="1"/>
          </p:cNvSpPr>
          <p:nvPr>
            <p:ph type="pic" sz="quarter" idx="21"/>
          </p:nvPr>
        </p:nvSpPr>
        <p:spPr>
          <a:xfrm>
            <a:off x="589757" y="2922682"/>
            <a:ext cx="2170112" cy="1466850"/>
          </a:xfrm>
        </p:spPr>
        <p:txBody>
          <a:bodyPr/>
          <a:lstStyle/>
          <a:p>
            <a:pPr lvl="0"/>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smtClean="0"/>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smtClean="0"/>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smtClean="0"/>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smtClean="0"/>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smtClean="0"/>
          </a:p>
        </p:txBody>
      </p:sp>
      <p:sp>
        <p:nvSpPr>
          <p:cNvPr id="49" name="Picture Placeholder 2"/>
          <p:cNvSpPr>
            <a:spLocks noGrp="1"/>
          </p:cNvSpPr>
          <p:nvPr>
            <p:ph type="pic" sz="quarter" idx="30"/>
          </p:nvPr>
        </p:nvSpPr>
        <p:spPr>
          <a:xfrm>
            <a:off x="798513" y="1130300"/>
            <a:ext cx="2170112" cy="1466850"/>
          </a:xfrm>
        </p:spPr>
        <p:txBody>
          <a:bodyPr/>
          <a:lstStyle/>
          <a:p>
            <a:pPr lvl="0"/>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smtClean="0"/>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EA2A107-0EF0-4DC2-ABFA-9797A0C0C5C8}" type="slidenum">
              <a:rPr/>
              <a:pPr>
                <a:defRPr/>
              </a:pPr>
              <a:t>‹#›</a:t>
            </a:fld>
            <a:endParaRPr dirty="0"/>
          </a:p>
        </p:txBody>
      </p:sp>
    </p:spTree>
    <p:extLst>
      <p:ext uri="{BB962C8B-B14F-4D97-AF65-F5344CB8AC3E}">
        <p14:creationId xmlns:p14="http://schemas.microsoft.com/office/powerpoint/2010/main" val="139149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r>
              <a:rPr lang="en-GB" altLang="en-US" dirty="0" smtClean="0"/>
              <a:t>Statistical statement of the economic transactions of an economy with the rest of the world in a specific time period</a:t>
            </a:r>
          </a:p>
          <a:p>
            <a:r>
              <a:rPr lang="en-GB" altLang="en-US" dirty="0" smtClean="0"/>
              <a:t>A transaction defined as an economic flow that reflects the creation, transformation, exchange, transfer, or extinction of economic value and involves changes in ownership of goods and/or financial assets or liabilities, the provision of services or the provision of labour and capital</a:t>
            </a:r>
          </a:p>
          <a:p>
            <a:r>
              <a:rPr lang="en-GB" altLang="en-US" dirty="0" smtClean="0"/>
              <a:t>Cross-border transactions of the euro area are transactions between residents of participating Member States, seen as one economic territory, and residents of EU Member States not participating in the euro area or residents of third countries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34E8C8A-5A6D-493D-8C6B-3A4D8AAA565C}" type="slidenum">
              <a:rPr/>
              <a:pPr>
                <a:defRPr/>
              </a:pPr>
              <a:t>‹#›</a:t>
            </a:fld>
            <a:endParaRPr dirty="0"/>
          </a:p>
        </p:txBody>
      </p:sp>
    </p:spTree>
    <p:extLst>
      <p:ext uri="{BB962C8B-B14F-4D97-AF65-F5344CB8AC3E}">
        <p14:creationId xmlns:p14="http://schemas.microsoft.com/office/powerpoint/2010/main" val="184808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r>
              <a:rPr lang="de-DE" altLang="en-US" dirty="0" err="1" smtClean="0"/>
              <a:t>You</a:t>
            </a:r>
            <a:r>
              <a:rPr lang="de-DE" altLang="en-US" dirty="0" smtClean="0"/>
              <a:t> </a:t>
            </a:r>
            <a:r>
              <a:rPr lang="de-DE" altLang="en-US" dirty="0" err="1" smtClean="0"/>
              <a:t>can</a:t>
            </a:r>
            <a:r>
              <a:rPr lang="de-DE" altLang="en-US" dirty="0" smtClean="0"/>
              <a:t> </a:t>
            </a:r>
            <a:r>
              <a:rPr lang="de-DE" altLang="en-US" dirty="0" err="1" smtClean="0"/>
              <a:t>easily</a:t>
            </a:r>
            <a:r>
              <a:rPr lang="de-DE" altLang="en-US" dirty="0" smtClean="0"/>
              <a:t> </a:t>
            </a:r>
            <a:r>
              <a:rPr lang="de-DE" altLang="en-US" dirty="0" err="1" smtClean="0"/>
              <a:t>re-use</a:t>
            </a:r>
            <a:r>
              <a:rPr lang="de-DE" altLang="en-US" dirty="0" smtClean="0"/>
              <a:t> </a:t>
            </a:r>
            <a:r>
              <a:rPr lang="de-DE" altLang="en-US" dirty="0" err="1" smtClean="0"/>
              <a:t>one</a:t>
            </a:r>
            <a:r>
              <a:rPr lang="de-DE" altLang="en-US" dirty="0" smtClean="0"/>
              <a:t> </a:t>
            </a:r>
            <a:r>
              <a:rPr lang="de-DE" altLang="en-US" dirty="0" err="1" smtClean="0"/>
              <a:t>of</a:t>
            </a:r>
            <a:r>
              <a:rPr lang="de-DE" altLang="en-US" dirty="0" smtClean="0"/>
              <a:t> </a:t>
            </a:r>
            <a:r>
              <a:rPr lang="de-DE" altLang="en-US" dirty="0" err="1" smtClean="0"/>
              <a:t>the</a:t>
            </a:r>
            <a:r>
              <a:rPr lang="de-DE" altLang="en-US" dirty="0" smtClean="0"/>
              <a:t> </a:t>
            </a:r>
            <a:r>
              <a:rPr lang="de-DE" altLang="en-US" dirty="0" err="1" smtClean="0"/>
              <a:t>following</a:t>
            </a:r>
            <a:r>
              <a:rPr lang="de-DE" altLang="en-US" dirty="0" smtClean="0"/>
              <a:t> </a:t>
            </a:r>
            <a:r>
              <a:rPr lang="de-DE" altLang="en-US" dirty="0" err="1" smtClean="0"/>
              <a:t>slides</a:t>
            </a:r>
            <a:r>
              <a:rPr lang="de-DE" altLang="en-US" dirty="0" smtClean="0"/>
              <a:t> </a:t>
            </a:r>
            <a:r>
              <a:rPr lang="de-DE" altLang="en-US" dirty="0" err="1" smtClean="0"/>
              <a:t>to</a:t>
            </a:r>
            <a:r>
              <a:rPr lang="de-DE" altLang="en-US" dirty="0" smtClean="0"/>
              <a:t> </a:t>
            </a:r>
            <a:r>
              <a:rPr lang="de-DE" altLang="en-US" dirty="0" err="1" smtClean="0"/>
              <a:t>create</a:t>
            </a:r>
            <a:r>
              <a:rPr lang="de-DE" altLang="en-US" dirty="0" smtClean="0"/>
              <a:t> </a:t>
            </a:r>
            <a:r>
              <a:rPr lang="de-DE" altLang="en-US" dirty="0" err="1" smtClean="0"/>
              <a:t>your</a:t>
            </a:r>
            <a:r>
              <a:rPr lang="de-DE" altLang="en-US" dirty="0" smtClean="0"/>
              <a:t> </a:t>
            </a:r>
            <a:r>
              <a:rPr lang="de-DE" altLang="en-US" dirty="0" err="1" smtClean="0"/>
              <a:t>own</a:t>
            </a:r>
            <a:r>
              <a:rPr lang="de-DE" altLang="en-US" dirty="0" smtClean="0"/>
              <a:t> </a:t>
            </a:r>
            <a:r>
              <a:rPr lang="de-DE" altLang="en-US" dirty="0" err="1" smtClean="0"/>
              <a:t>presentation</a:t>
            </a:r>
            <a:r>
              <a:rPr lang="de-DE" altLang="en-US" dirty="0" smtClean="0"/>
              <a:t>.</a:t>
            </a:r>
          </a:p>
          <a:p>
            <a:r>
              <a:rPr lang="de-DE" altLang="en-US" dirty="0" err="1" smtClean="0"/>
              <a:t>Use</a:t>
            </a:r>
            <a:r>
              <a:rPr lang="de-DE" altLang="en-US" dirty="0" smtClean="0"/>
              <a:t> </a:t>
            </a:r>
            <a:r>
              <a:rPr lang="de-DE" altLang="en-US" dirty="0" err="1" smtClean="0"/>
              <a:t>one</a:t>
            </a:r>
            <a:r>
              <a:rPr lang="de-DE" altLang="en-US" dirty="0" smtClean="0"/>
              <a:t> </a:t>
            </a:r>
            <a:r>
              <a:rPr lang="de-DE" altLang="en-US" dirty="0" err="1" smtClean="0"/>
              <a:t>of</a:t>
            </a:r>
            <a:r>
              <a:rPr lang="de-DE" altLang="en-US" dirty="0" smtClean="0"/>
              <a:t> </a:t>
            </a:r>
            <a:r>
              <a:rPr lang="de-DE" altLang="en-US" dirty="0" err="1" smtClean="0"/>
              <a:t>the</a:t>
            </a:r>
            <a:r>
              <a:rPr lang="de-DE" altLang="en-US" dirty="0" smtClean="0"/>
              <a:t> </a:t>
            </a:r>
            <a:r>
              <a:rPr lang="de-DE" altLang="en-US" dirty="0" err="1" smtClean="0"/>
              <a:t>pre-defined</a:t>
            </a:r>
            <a:r>
              <a:rPr lang="de-DE" altLang="en-US" dirty="0" smtClean="0"/>
              <a:t> </a:t>
            </a:r>
            <a:r>
              <a:rPr lang="de-DE" altLang="en-US" dirty="0" err="1" smtClean="0"/>
              <a:t>chart</a:t>
            </a:r>
            <a:r>
              <a:rPr lang="de-DE" altLang="en-US" dirty="0" smtClean="0"/>
              <a:t> </a:t>
            </a:r>
            <a:r>
              <a:rPr lang="de-DE" altLang="en-US" dirty="0" err="1" smtClean="0"/>
              <a:t>templates</a:t>
            </a:r>
            <a:r>
              <a:rPr lang="de-DE" altLang="en-US" dirty="0" smtClean="0"/>
              <a:t> </a:t>
            </a:r>
            <a:r>
              <a:rPr lang="de-DE" altLang="en-US" dirty="0" err="1" smtClean="0"/>
              <a:t>to</a:t>
            </a:r>
            <a:r>
              <a:rPr lang="de-DE" altLang="en-US" dirty="0" smtClean="0"/>
              <a:t> </a:t>
            </a:r>
            <a:r>
              <a:rPr lang="de-DE" altLang="en-US" dirty="0" err="1" smtClean="0"/>
              <a:t>quickly</a:t>
            </a:r>
            <a:r>
              <a:rPr lang="de-DE" altLang="en-US" dirty="0" smtClean="0"/>
              <a:t> </a:t>
            </a:r>
            <a:r>
              <a:rPr lang="de-DE" altLang="en-US" dirty="0" err="1" smtClean="0"/>
              <a:t>create</a:t>
            </a:r>
            <a:r>
              <a:rPr lang="de-DE" altLang="en-US" dirty="0" smtClean="0"/>
              <a:t> a ECB-</a:t>
            </a:r>
            <a:r>
              <a:rPr lang="de-DE" altLang="en-US" dirty="0" err="1" smtClean="0"/>
              <a:t>styled</a:t>
            </a:r>
            <a:r>
              <a:rPr lang="de-DE" altLang="en-US" dirty="0" smtClean="0"/>
              <a:t> </a:t>
            </a:r>
            <a:r>
              <a:rPr lang="de-DE" altLang="en-US" dirty="0" err="1" smtClean="0"/>
              <a:t>chart</a:t>
            </a:r>
            <a:r>
              <a:rPr lang="de-DE" altLang="en-US" dirty="0" smtClean="0"/>
              <a:t> </a:t>
            </a:r>
            <a:r>
              <a:rPr lang="de-DE" altLang="en-US" dirty="0" err="1" smtClean="0"/>
              <a:t>of</a:t>
            </a:r>
            <a:r>
              <a:rPr lang="de-DE" altLang="en-US" dirty="0" smtClean="0"/>
              <a:t> </a:t>
            </a:r>
            <a:r>
              <a:rPr lang="de-DE" altLang="en-US" dirty="0" err="1" smtClean="0"/>
              <a:t>various</a:t>
            </a:r>
            <a:r>
              <a:rPr lang="de-DE" altLang="en-US" dirty="0" smtClean="0"/>
              <a:t> </a:t>
            </a:r>
            <a:r>
              <a:rPr lang="de-DE" altLang="en-US" dirty="0" err="1" smtClean="0"/>
              <a:t>types</a:t>
            </a:r>
            <a:endParaRPr lang="en-GB" altLang="en-US" dirty="0" smtClean="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FE75755-7F2F-478F-942D-CD0B7D9F96CE}" type="slidenum">
              <a:rPr/>
              <a:pPr>
                <a:defRPr/>
              </a:pPr>
              <a:t>‹#›</a:t>
            </a:fld>
            <a:endParaRPr dirty="0"/>
          </a:p>
        </p:txBody>
      </p:sp>
    </p:spTree>
    <p:extLst>
      <p:ext uri="{BB962C8B-B14F-4D97-AF65-F5344CB8AC3E}">
        <p14:creationId xmlns:p14="http://schemas.microsoft.com/office/powerpoint/2010/main" val="3271772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dirty="0" smtClean="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dirty="0" smtClean="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5857609-3FBF-46D5-9362-69D04036F63C}" type="slidenum">
              <a:rPr/>
              <a:pPr>
                <a:defRPr/>
              </a:pPr>
              <a:t>‹#›</a:t>
            </a:fld>
            <a:endParaRPr dirty="0"/>
          </a:p>
        </p:txBody>
      </p:sp>
    </p:spTree>
    <p:extLst>
      <p:ext uri="{BB962C8B-B14F-4D97-AF65-F5344CB8AC3E}">
        <p14:creationId xmlns:p14="http://schemas.microsoft.com/office/powerpoint/2010/main" val="117838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3" name="Chart Placeholder 2"/>
          <p:cNvSpPr>
            <a:spLocks noGrp="1"/>
          </p:cNvSpPr>
          <p:nvPr>
            <p:ph type="chart" sz="quarter" idx="14"/>
          </p:nvPr>
        </p:nvSpPr>
        <p:spPr>
          <a:xfrm>
            <a:off x="457200" y="1107035"/>
            <a:ext cx="4105835" cy="1747838"/>
          </a:xfrm>
        </p:spPr>
        <p:txBody>
          <a:bodyPr/>
          <a:lstStyle/>
          <a:p>
            <a:pPr lvl="0"/>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EE3AB74-96D8-4A12-A7AC-644765BD4F7D}" type="slidenum">
              <a:rPr/>
              <a:pPr>
                <a:defRPr/>
              </a:pPr>
              <a:t>‹#›</a:t>
            </a:fld>
            <a:endParaRPr dirty="0"/>
          </a:p>
        </p:txBody>
      </p:sp>
    </p:spTree>
    <p:extLst>
      <p:ext uri="{BB962C8B-B14F-4D97-AF65-F5344CB8AC3E}">
        <p14:creationId xmlns:p14="http://schemas.microsoft.com/office/powerpoint/2010/main" val="3397167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F398C4F-30BD-4B46-A98A-F5D10EC29BBA}" type="slidenum">
              <a:rPr/>
              <a:pPr>
                <a:defRPr/>
              </a:pPr>
              <a:t>‹#›</a:t>
            </a:fld>
            <a:endParaRPr dirty="0"/>
          </a:p>
        </p:txBody>
      </p:sp>
    </p:spTree>
    <p:extLst>
      <p:ext uri="{BB962C8B-B14F-4D97-AF65-F5344CB8AC3E}">
        <p14:creationId xmlns:p14="http://schemas.microsoft.com/office/powerpoint/2010/main" val="457154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dirty="0" smtClean="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6D8665E-21DE-4CEF-8D6D-21DD29ECC9E6}" type="slidenum">
              <a:rPr/>
              <a:pPr>
                <a:defRPr/>
              </a:pPr>
              <a:t>‹#›</a:t>
            </a:fld>
            <a:endParaRPr dirty="0"/>
          </a:p>
        </p:txBody>
      </p:sp>
    </p:spTree>
    <p:extLst>
      <p:ext uri="{BB962C8B-B14F-4D97-AF65-F5344CB8AC3E}">
        <p14:creationId xmlns:p14="http://schemas.microsoft.com/office/powerpoint/2010/main" val="18321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smtClean="0">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smtClean="0">
              <a:solidFill>
                <a:schemeClr val="bg1"/>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smtClean="0">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34963"/>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dirty="0" smtClean="0"/>
              <a:t>Click to edit Master subtitle style</a:t>
            </a:r>
            <a:endParaRPr lang="en-GB" altLang="en-US" dirty="0" smtClean="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smtClean="0"/>
              <a:t>Click to edit Master text styles</a:t>
            </a:r>
          </a:p>
          <a:p>
            <a:pPr lvl="1"/>
            <a:r>
              <a:rPr lang="en-US" altLang="en-US" dirty="0" smtClean="0"/>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endParaRPr lang="en-GB" dirty="0" smtClean="0"/>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endParaRPr lang="en-GB" altLang="en-US" dirty="0" smtClean="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smtClean="0"/>
              <a:t>Click to edit Master text styles</a:t>
            </a:r>
          </a:p>
        </p:txBody>
      </p:sp>
    </p:spTree>
    <p:extLst>
      <p:ext uri="{BB962C8B-B14F-4D97-AF65-F5344CB8AC3E}">
        <p14:creationId xmlns:p14="http://schemas.microsoft.com/office/powerpoint/2010/main" val="192099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smtClean="0">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smtClean="0">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smtClean="0">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smtClean="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smtClean="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smtClean="0"/>
                <a:t>Definition of </a:t>
              </a:r>
              <a:r>
                <a:rPr lang="en-GB" altLang="en-US" sz="1800" dirty="0" err="1" smtClean="0"/>
                <a:t>b.o.p</a:t>
              </a:r>
              <a:r>
                <a:rPr lang="en-GB" altLang="en-US" sz="1800" dirty="0" smtClean="0"/>
                <a:t>. and </a:t>
              </a:r>
              <a:r>
                <a:rPr lang="en-GB" altLang="en-US" sz="1800" dirty="0" err="1" smtClean="0"/>
                <a:t>i.i.p</a:t>
              </a:r>
              <a:r>
                <a:rPr lang="en-GB" altLang="en-US" sz="1800" dirty="0" smtClean="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smtClean="0">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smtClean="0">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smtClean="0">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smtClean="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smtClean="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smtClean="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smtClean="0">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smtClean="0">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smtClean="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smtClean="0"/>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3D98E53-3031-4C80-8997-F309AB83E594}" type="slidenum">
              <a:rPr/>
              <a:pPr>
                <a:defRPr/>
              </a:pPr>
              <a:t>‹#›</a:t>
            </a:fld>
            <a:endParaRPr dirty="0"/>
          </a:p>
        </p:txBody>
      </p:sp>
    </p:spTree>
    <p:extLst>
      <p:ext uri="{BB962C8B-B14F-4D97-AF65-F5344CB8AC3E}">
        <p14:creationId xmlns:p14="http://schemas.microsoft.com/office/powerpoint/2010/main" val="10682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12" name="Content Placeholder 4"/>
          <p:cNvSpPr>
            <a:spLocks noGrp="1"/>
          </p:cNvSpPr>
          <p:nvPr>
            <p:ph idx="4294967295"/>
          </p:nvPr>
        </p:nvSpPr>
        <p:spPr>
          <a:xfrm>
            <a:off x="4816475" y="2556272"/>
            <a:ext cx="4076700" cy="1851422"/>
          </a:xfrm>
        </p:spPr>
        <p:txBody>
          <a:bodyPr/>
          <a:lstStyle/>
          <a:p>
            <a:endParaRPr lang="en-GB" dirty="0"/>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08C63CC-31C0-466F-9F86-F83036EED64E}" type="slidenum">
              <a:rPr/>
              <a:pPr>
                <a:defRPr/>
              </a:pPr>
              <a:t>‹#›</a:t>
            </a:fld>
            <a:endParaRPr dirty="0"/>
          </a:p>
        </p:txBody>
      </p:sp>
    </p:spTree>
    <p:extLst>
      <p:ext uri="{BB962C8B-B14F-4D97-AF65-F5344CB8AC3E}">
        <p14:creationId xmlns:p14="http://schemas.microsoft.com/office/powerpoint/2010/main" val="40149009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smtClean="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smtClean="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smtClean="0">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smtClean="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dirty="0" smtClean="0"/>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smtClean="0"/>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9991870-4E99-4D5C-A714-4F84DE827291}" type="slidenum">
              <a:rPr/>
              <a:pPr>
                <a:defRPr/>
              </a:pPr>
              <a:t>‹#›</a:t>
            </a:fld>
            <a:endParaRPr dirty="0"/>
          </a:p>
        </p:txBody>
      </p:sp>
    </p:spTree>
    <p:extLst>
      <p:ext uri="{BB962C8B-B14F-4D97-AF65-F5344CB8AC3E}">
        <p14:creationId xmlns:p14="http://schemas.microsoft.com/office/powerpoint/2010/main" val="425738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smtClean="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smtClean="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smtClean="0">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smtClean="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dirty="0" smtClean="0"/>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smtClean="0"/>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endParaRPr lang="en-US" dirty="0" smtClean="0"/>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B5476AD-9A67-42C5-B7C2-0410DC71F413}" type="slidenum">
              <a:rPr/>
              <a:pPr>
                <a:defRPr/>
              </a:pPr>
              <a:t>‹#›</a:t>
            </a:fld>
            <a:endParaRPr dirty="0"/>
          </a:p>
        </p:txBody>
      </p:sp>
    </p:spTree>
    <p:extLst>
      <p:ext uri="{BB962C8B-B14F-4D97-AF65-F5344CB8AC3E}">
        <p14:creationId xmlns:p14="http://schemas.microsoft.com/office/powerpoint/2010/main" val="253701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smtClean="0">
              <a:solidFill>
                <a:schemeClr val="tx2"/>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7670C87-9343-44C0-863A-9D62BE79B3B8}" type="slidenum">
              <a:rPr/>
              <a:pPr>
                <a:defRPr/>
              </a:pPr>
              <a:t>‹#›</a:t>
            </a:fld>
            <a:endParaRPr dirty="0"/>
          </a:p>
        </p:txBody>
      </p:sp>
    </p:spTree>
    <p:extLst>
      <p:ext uri="{BB962C8B-B14F-4D97-AF65-F5344CB8AC3E}">
        <p14:creationId xmlns:p14="http://schemas.microsoft.com/office/powerpoint/2010/main" val="109475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a:ex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smtClean="0"/>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237EA04-8F89-4C51-9102-31BF224FBC70}" type="slidenum">
              <a:rPr/>
              <a:pPr>
                <a:defRPr/>
              </a:pPr>
              <a:t>‹#›</a:t>
            </a:fld>
            <a:endParaRPr dirty="0"/>
          </a:p>
        </p:txBody>
      </p:sp>
    </p:spTree>
    <p:extLst>
      <p:ext uri="{BB962C8B-B14F-4D97-AF65-F5344CB8AC3E}">
        <p14:creationId xmlns:p14="http://schemas.microsoft.com/office/powerpoint/2010/main" val="175641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smtClean="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FE212DA-827C-4026-8844-0E81B501F919}" type="slidenum">
              <a:rPr/>
              <a:pPr>
                <a:defRPr/>
              </a:pPr>
              <a:t>‹#›</a:t>
            </a:fld>
            <a:endParaRPr dirty="0"/>
          </a:p>
        </p:txBody>
      </p:sp>
    </p:spTree>
    <p:extLst>
      <p:ext uri="{BB962C8B-B14F-4D97-AF65-F5344CB8AC3E}">
        <p14:creationId xmlns:p14="http://schemas.microsoft.com/office/powerpoint/2010/main" val="381676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smtClean="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Mastertextformat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smtClean="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smtClean="0">
              <a:solidFill>
                <a:srgbClr val="585858"/>
              </a:solidFill>
              <a:ea typeface="ヒラギノ角ゴ Pro W3"/>
              <a:cs typeface="ヒラギノ角ゴ Pro W3"/>
            </a:endParaRPr>
          </a:p>
        </p:txBody>
      </p:sp>
    </p:spTree>
  </p:cSld>
  <p:clrMap bg1="lt1" tx1="dk1" bg2="lt2" tx2="dk2" accent1="accent1" accent2="accent2" accent3="accent3" accent4="accent4" accent5="accent5" accent6="accent6" hlink="hlink" folHlink="folHlink"/>
  <p:sldLayoutIdLst>
    <p:sldLayoutId id="2147486338" r:id="rId1"/>
    <p:sldLayoutId id="2147486339" r:id="rId2"/>
    <p:sldLayoutId id="2147486341" r:id="rId3"/>
    <p:sldLayoutId id="2147486342" r:id="rId4"/>
    <p:sldLayoutId id="2147486343" r:id="rId5"/>
    <p:sldLayoutId id="2147486344" r:id="rId6"/>
    <p:sldLayoutId id="2147486345" r:id="rId7"/>
    <p:sldLayoutId id="2147486346" r:id="rId8"/>
    <p:sldLayoutId id="2147486347" r:id="rId9"/>
    <p:sldLayoutId id="2147486348" r:id="rId10"/>
    <p:sldLayoutId id="2147486349" r:id="rId11"/>
    <p:sldLayoutId id="2147486350" r:id="rId12"/>
    <p:sldLayoutId id="2147486351" r:id="rId13"/>
    <p:sldLayoutId id="2147486352" r:id="rId14"/>
    <p:sldLayoutId id="2147486355" r:id="rId15"/>
    <p:sldLayoutId id="2147486356" r:id="rId16"/>
    <p:sldLayoutId id="2147486357" r:id="rId17"/>
    <p:sldLayoutId id="2147486358" r:id="rId18"/>
  </p:sldLayoutIdLst>
  <p:timing>
    <p:tnLst>
      <p:par>
        <p:cTn id="1" dur="indefinite" restart="never" nodeType="tmRoot"/>
      </p:par>
    </p:tnLst>
  </p:timing>
  <p:hf hdr="0" dt="0"/>
  <p:txStyles>
    <p:titleStyle>
      <a:lvl1pPr algn="l" rtl="0" eaLnBrk="0" fontAlgn="base" hangingPunct="0">
        <a:lnSpc>
          <a:spcPts val="2700"/>
        </a:lnSpc>
        <a:spcBef>
          <a:spcPct val="0"/>
        </a:spcBef>
        <a:spcAft>
          <a:spcPct val="0"/>
        </a:spcAft>
        <a:defRPr sz="400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0" fontAlgn="base" hangingPunct="0">
        <a:spcBef>
          <a:spcPct val="30000"/>
        </a:spcBef>
        <a:spcAft>
          <a:spcPct val="0"/>
        </a:spcAft>
        <a:buClr>
          <a:schemeClr val="tx2"/>
        </a:buClr>
        <a:defRPr sz="2200">
          <a:solidFill>
            <a:schemeClr val="tx1"/>
          </a:solidFill>
          <a:latin typeface="+mn-lt"/>
          <a:ea typeface="+mn-ea"/>
          <a:cs typeface="+mn-cs"/>
        </a:defRPr>
      </a:lvl1pPr>
      <a:lvl2pPr marL="298450" algn="l" rtl="0" eaLnBrk="0" fontAlgn="base" hangingPunct="0">
        <a:spcBef>
          <a:spcPct val="0"/>
        </a:spcBef>
        <a:spcAft>
          <a:spcPct val="0"/>
        </a:spcAft>
        <a:defRPr>
          <a:solidFill>
            <a:schemeClr val="tx1"/>
          </a:solidFill>
          <a:latin typeface="+mn-lt"/>
          <a:cs typeface="+mn-cs"/>
        </a:defRPr>
      </a:lvl2pPr>
      <a:lvl3pPr marL="596900" algn="l" rtl="0" eaLnBrk="0" fontAlgn="base" hangingPunct="0">
        <a:spcBef>
          <a:spcPct val="0"/>
        </a:spcBef>
        <a:spcAft>
          <a:spcPct val="0"/>
        </a:spcAft>
        <a:defRPr sz="1600">
          <a:solidFill>
            <a:schemeClr val="tx1"/>
          </a:solidFill>
          <a:latin typeface="+mn-lt"/>
          <a:cs typeface="+mn-cs"/>
        </a:defRPr>
      </a:lvl3pPr>
      <a:lvl4pPr marL="914400" algn="l" rtl="0" eaLnBrk="0" fontAlgn="base" hangingPunct="0">
        <a:spcBef>
          <a:spcPct val="0"/>
        </a:spcBef>
        <a:spcAft>
          <a:spcPct val="0"/>
        </a:spcAft>
        <a:defRPr sz="1600">
          <a:solidFill>
            <a:schemeClr val="tx1"/>
          </a:solidFill>
          <a:latin typeface="+mn-lt"/>
          <a:cs typeface="+mn-cs"/>
        </a:defRPr>
      </a:lvl4pPr>
      <a:lvl5pPr marL="1219200" algn="l" rtl="0" eaLnBrk="0" fontAlgn="base" hangingPunct="0">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9.png"/><Relationship Id="rId5" Type="http://schemas.openxmlformats.org/officeDocument/2006/relationships/tags" Target="../tags/tag25.xml"/><Relationship Id="rId10" Type="http://schemas.openxmlformats.org/officeDocument/2006/relationships/notesSlide" Target="../notesSlides/notesSlide1.xml"/><Relationship Id="rId4" Type="http://schemas.openxmlformats.org/officeDocument/2006/relationships/tags" Target="../tags/tag24.xml"/><Relationship Id="rId9"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319454" y="1207605"/>
            <a:ext cx="3699653" cy="2014058"/>
          </a:xfrm>
        </p:spPr>
        <p:txBody>
          <a:bodyPr/>
          <a:lstStyle/>
          <a:p>
            <a:r>
              <a:rPr lang="en-GB" sz="2400" dirty="0"/>
              <a:t>SDMX meeting Big Data </a:t>
            </a:r>
            <a:r>
              <a:rPr lang="en-GB" sz="2400" dirty="0" smtClean="0"/>
              <a:t>technologies</a:t>
            </a:r>
            <a:br>
              <a:rPr lang="en-GB" sz="2400" dirty="0" smtClean="0"/>
            </a:br>
            <a:endParaRPr lang="en-US" sz="2400" dirty="0"/>
          </a:p>
        </p:txBody>
      </p:sp>
      <p:sp>
        <p:nvSpPr>
          <p:cNvPr id="24579" name="Subtitle 8"/>
          <p:cNvSpPr>
            <a:spLocks noGrp="1"/>
          </p:cNvSpPr>
          <p:nvPr>
            <p:ph type="subTitle" idx="4294967295"/>
          </p:nvPr>
        </p:nvSpPr>
        <p:spPr>
          <a:xfrm>
            <a:off x="340717" y="3265637"/>
            <a:ext cx="2663825" cy="1025525"/>
          </a:xfrm>
        </p:spPr>
        <p:txBody>
          <a:bodyPr/>
          <a:lstStyle/>
          <a:p>
            <a:pPr eaLnBrk="1" hangingPunct="1">
              <a:lnSpc>
                <a:spcPts val="2400"/>
              </a:lnSpc>
            </a:pPr>
            <a:r>
              <a:rPr lang="en-US" sz="2000" dirty="0"/>
              <a:t>Storing SDMX time series </a:t>
            </a:r>
            <a:r>
              <a:rPr lang="en-US" sz="2000" dirty="0" smtClean="0"/>
              <a:t>data in Hadoop</a:t>
            </a:r>
            <a:endParaRPr lang="en-GB" altLang="en-US" sz="2000" dirty="0" smtClean="0">
              <a:solidFill>
                <a:schemeClr val="tx2"/>
              </a:solidFill>
            </a:endParaRPr>
          </a:p>
        </p:txBody>
      </p:sp>
      <p:pic>
        <p:nvPicPr>
          <p:cNvPr id="13" name="Picture Placeholder 12"/>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t="7159" b="7159"/>
          <a:stretch>
            <a:fillRect/>
          </a:stretch>
        </p:blipFill>
        <p:spPr/>
      </p:pic>
      <p:sp>
        <p:nvSpPr>
          <p:cNvPr id="24581" name="Text Placeholder 7"/>
          <p:cNvSpPr>
            <a:spLocks noGrp="1"/>
          </p:cNvSpPr>
          <p:nvPr>
            <p:ph type="body" sz="quarter" idx="4294967295"/>
          </p:nvPr>
        </p:nvSpPr>
        <p:spPr>
          <a:xfrm>
            <a:off x="3115340" y="4408488"/>
            <a:ext cx="5668298" cy="665162"/>
          </a:xfrm>
        </p:spPr>
        <p:txBody>
          <a:bodyPr anchor="ctr"/>
          <a:lstStyle/>
          <a:p>
            <a:pPr algn="r" eaLnBrk="1" hangingPunct="1">
              <a:spcBef>
                <a:spcPct val="0"/>
              </a:spcBef>
            </a:pPr>
            <a:r>
              <a:rPr lang="en-GB" altLang="en-US" sz="1800" b="1" dirty="0" smtClean="0">
                <a:solidFill>
                  <a:srgbClr val="003299"/>
                </a:solidFill>
              </a:rPr>
              <a:t>Stefano Pambianco</a:t>
            </a:r>
          </a:p>
        </p:txBody>
      </p:sp>
      <p:sp>
        <p:nvSpPr>
          <p:cNvPr id="24585" name="Text Placeholder 7"/>
          <p:cNvSpPr>
            <a:spLocks noGrp="1"/>
          </p:cNvSpPr>
          <p:nvPr>
            <p:ph type="body" sz="quarter" idx="4294967295"/>
          </p:nvPr>
        </p:nvSpPr>
        <p:spPr>
          <a:xfrm>
            <a:off x="223285" y="4408488"/>
            <a:ext cx="2987748" cy="666750"/>
          </a:xfrm>
        </p:spPr>
        <p:txBody>
          <a:bodyPr anchor="ctr"/>
          <a:lstStyle/>
          <a:p>
            <a:pPr eaLnBrk="1" hangingPunct="1">
              <a:spcBef>
                <a:spcPct val="0"/>
              </a:spcBef>
            </a:pPr>
            <a:r>
              <a:rPr lang="en-GB" altLang="en-US" sz="1600" b="1" dirty="0">
                <a:solidFill>
                  <a:schemeClr val="bg1"/>
                </a:solidFill>
              </a:rPr>
              <a:t>SDMX Global Conference </a:t>
            </a:r>
            <a:r>
              <a:rPr lang="en-GB" altLang="en-US" sz="1600" b="1" dirty="0" smtClean="0">
                <a:solidFill>
                  <a:schemeClr val="bg1"/>
                </a:solidFill>
              </a:rPr>
              <a:t>2019</a:t>
            </a:r>
          </a:p>
          <a:p>
            <a:pPr eaLnBrk="1" hangingPunct="1">
              <a:spcBef>
                <a:spcPct val="0"/>
              </a:spcBef>
            </a:pPr>
            <a:r>
              <a:rPr lang="en-GB" altLang="en-US" sz="1600" b="1" dirty="0" smtClean="0">
                <a:solidFill>
                  <a:schemeClr val="bg1"/>
                </a:solidFill>
              </a:rPr>
              <a:t>Budapest, 17/09/2019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HBase </a:t>
            </a:r>
            <a:r>
              <a:rPr lang="en-GB" dirty="0" smtClean="0"/>
              <a:t>data model</a:t>
            </a:r>
            <a:endParaRPr lang="en-GB" dirty="0"/>
          </a:p>
        </p:txBody>
      </p:sp>
      <p:sp>
        <p:nvSpPr>
          <p:cNvPr id="4" name="Slide Number Placeholder 3"/>
          <p:cNvSpPr>
            <a:spLocks noGrp="1"/>
          </p:cNvSpPr>
          <p:nvPr>
            <p:ph type="sldNum" sz="quarter" idx="10"/>
          </p:nvPr>
        </p:nvSpPr>
        <p:spPr/>
        <p:txBody>
          <a:bodyPr/>
          <a:lstStyle/>
          <a:p>
            <a:pPr>
              <a:defRPr/>
            </a:pPr>
            <a:fld id="{234E8C8A-5A6D-493D-8C6B-3A4D8AAA565C}" type="slidenum">
              <a:rPr lang="en-GB" smtClean="0"/>
              <a:pPr>
                <a:defRPr/>
              </a:pPr>
              <a:t>10</a:t>
            </a:fld>
            <a:endParaRPr lang="en-GB" dirty="0"/>
          </a:p>
        </p:txBody>
      </p:sp>
      <p:pic>
        <p:nvPicPr>
          <p:cNvPr id="6" name="Picture 5" descr="https://community.hortonworks.com/storage/attachments/10554-capture-decran-2016-12-19-a-15541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6928" y="1807714"/>
            <a:ext cx="6192688" cy="2808312"/>
          </a:xfrm>
          <a:prstGeom prst="rect">
            <a:avLst/>
          </a:prstGeom>
          <a:noFill/>
          <a:ln>
            <a:noFill/>
          </a:ln>
        </p:spPr>
      </p:pic>
      <p:sp>
        <p:nvSpPr>
          <p:cNvPr id="10" name="TextBox 9"/>
          <p:cNvSpPr txBox="1"/>
          <p:nvPr/>
        </p:nvSpPr>
        <p:spPr>
          <a:xfrm>
            <a:off x="220645" y="2153763"/>
            <a:ext cx="8496944" cy="1815882"/>
          </a:xfrm>
          <a:prstGeom prst="rect">
            <a:avLst/>
          </a:prstGeom>
          <a:noFill/>
        </p:spPr>
        <p:txBody>
          <a:bodyPr wrap="square" rtlCol="0">
            <a:spAutoFit/>
          </a:bodyPr>
          <a:lstStyle/>
          <a:p>
            <a:r>
              <a:rPr lang="en-GB" sz="1600" dirty="0" smtClean="0"/>
              <a:t>Namespace </a:t>
            </a:r>
          </a:p>
          <a:p>
            <a:r>
              <a:rPr lang="en-GB" sz="1600" dirty="0" smtClean="0"/>
              <a:t> - Table</a:t>
            </a:r>
          </a:p>
          <a:p>
            <a:r>
              <a:rPr lang="en-GB" sz="1600" dirty="0"/>
              <a:t> </a:t>
            </a:r>
            <a:r>
              <a:rPr lang="en-GB" sz="1600" dirty="0" smtClean="0"/>
              <a:t>  - Column Family</a:t>
            </a:r>
          </a:p>
          <a:p>
            <a:r>
              <a:rPr lang="en-GB" sz="1600" dirty="0"/>
              <a:t> </a:t>
            </a:r>
            <a:r>
              <a:rPr lang="en-GB" sz="1600" dirty="0" smtClean="0"/>
              <a:t>    - Qualifier/Column</a:t>
            </a:r>
          </a:p>
          <a:p>
            <a:r>
              <a:rPr lang="en-GB" sz="1600" dirty="0"/>
              <a:t> </a:t>
            </a:r>
            <a:r>
              <a:rPr lang="en-GB" sz="1600" dirty="0" smtClean="0"/>
              <a:t>      - Cell </a:t>
            </a:r>
          </a:p>
          <a:p>
            <a:r>
              <a:rPr lang="en-GB" sz="1600" dirty="0"/>
              <a:t> </a:t>
            </a:r>
            <a:r>
              <a:rPr lang="en-GB" sz="1600" dirty="0" smtClean="0"/>
              <a:t>        (</a:t>
            </a:r>
            <a:r>
              <a:rPr lang="en-GB" sz="1600" dirty="0" err="1" smtClean="0"/>
              <a:t>Timestamp&amp;Value</a:t>
            </a:r>
            <a:r>
              <a:rPr lang="en-GB" sz="1600" dirty="0" smtClean="0"/>
              <a:t>)</a:t>
            </a:r>
          </a:p>
          <a:p>
            <a:r>
              <a:rPr lang="en-GB" sz="1600" dirty="0"/>
              <a:t> </a:t>
            </a:r>
            <a:r>
              <a:rPr lang="en-GB" sz="1600" dirty="0" smtClean="0"/>
              <a:t>          - Versions </a:t>
            </a:r>
            <a:endParaRPr lang="en-GB" sz="1600" dirty="0"/>
          </a:p>
        </p:txBody>
      </p:sp>
      <p:sp>
        <p:nvSpPr>
          <p:cNvPr id="2" name="Rectangle 1"/>
          <p:cNvSpPr/>
          <p:nvPr/>
        </p:nvSpPr>
        <p:spPr>
          <a:xfrm>
            <a:off x="422672" y="993789"/>
            <a:ext cx="8496944" cy="646331"/>
          </a:xfrm>
          <a:prstGeom prst="rect">
            <a:avLst/>
          </a:prstGeom>
        </p:spPr>
        <p:txBody>
          <a:bodyPr wrap="square">
            <a:spAutoFit/>
          </a:bodyPr>
          <a:lstStyle/>
          <a:p>
            <a:r>
              <a:rPr lang="en-US" b="1" dirty="0" smtClean="0">
                <a:solidFill>
                  <a:schemeClr val="tx2"/>
                </a:solidFill>
              </a:rPr>
              <a:t>HBase</a:t>
            </a:r>
            <a:r>
              <a:rPr lang="en-US" dirty="0" smtClean="0"/>
              <a:t> is </a:t>
            </a:r>
            <a:r>
              <a:rPr lang="en-US" b="1" dirty="0" smtClean="0"/>
              <a:t>schema-less</a:t>
            </a:r>
            <a:r>
              <a:rPr lang="en-US" dirty="0" smtClean="0"/>
              <a:t>, </a:t>
            </a:r>
            <a:r>
              <a:rPr lang="en-US" b="1" dirty="0" smtClean="0"/>
              <a:t>column-oriented</a:t>
            </a:r>
            <a:r>
              <a:rPr lang="en-US" dirty="0" smtClean="0"/>
              <a:t> </a:t>
            </a:r>
            <a:r>
              <a:rPr lang="en-US" dirty="0" err="1" smtClean="0"/>
              <a:t>datastore</a:t>
            </a:r>
            <a:r>
              <a:rPr lang="en-US" dirty="0" smtClean="0"/>
              <a:t> </a:t>
            </a:r>
            <a:r>
              <a:rPr lang="en-US" dirty="0"/>
              <a:t>designed to store </a:t>
            </a:r>
            <a:r>
              <a:rPr lang="en-US" b="1" dirty="0" err="1" smtClean="0"/>
              <a:t>denormalized</a:t>
            </a:r>
            <a:r>
              <a:rPr lang="en-US" b="1" dirty="0" smtClean="0"/>
              <a:t> data</a:t>
            </a:r>
            <a:endParaRPr lang="en-US" b="1" dirty="0"/>
          </a:p>
        </p:txBody>
      </p:sp>
    </p:spTree>
    <p:extLst>
      <p:ext uri="{BB962C8B-B14F-4D97-AF65-F5344CB8AC3E}">
        <p14:creationId xmlns:p14="http://schemas.microsoft.com/office/powerpoint/2010/main" val="3462215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Storing SDMX time series in HBase</a:t>
            </a:r>
            <a:endParaRPr lang="en-GB" dirty="0"/>
          </a:p>
        </p:txBody>
      </p:sp>
      <p:sp>
        <p:nvSpPr>
          <p:cNvPr id="4" name="Slide Number Placeholder 3"/>
          <p:cNvSpPr>
            <a:spLocks noGrp="1"/>
          </p:cNvSpPr>
          <p:nvPr>
            <p:ph type="sldNum" sz="quarter" idx="10"/>
          </p:nvPr>
        </p:nvSpPr>
        <p:spPr/>
        <p:txBody>
          <a:bodyPr/>
          <a:lstStyle/>
          <a:p>
            <a:pPr>
              <a:defRPr/>
            </a:pPr>
            <a:fld id="{234E8C8A-5A6D-493D-8C6B-3A4D8AAA565C}" type="slidenum">
              <a:rPr lang="en-GB" smtClean="0"/>
              <a:pPr>
                <a:defRPr/>
              </a:pPr>
              <a:t>11</a:t>
            </a:fld>
            <a:endParaRPr lang="en-GB" dirty="0"/>
          </a:p>
        </p:txBody>
      </p:sp>
      <p:sp>
        <p:nvSpPr>
          <p:cNvPr id="2" name="Rectangle 1"/>
          <p:cNvSpPr/>
          <p:nvPr/>
        </p:nvSpPr>
        <p:spPr>
          <a:xfrm>
            <a:off x="422672" y="972523"/>
            <a:ext cx="8496944" cy="923330"/>
          </a:xfrm>
          <a:prstGeom prst="rect">
            <a:avLst/>
          </a:prstGeom>
        </p:spPr>
        <p:txBody>
          <a:bodyPr wrap="square">
            <a:spAutoFit/>
          </a:bodyPr>
          <a:lstStyle/>
          <a:p>
            <a:r>
              <a:rPr lang="en-US" dirty="0" smtClean="0"/>
              <a:t>An SDMX observation is </a:t>
            </a:r>
            <a:r>
              <a:rPr lang="en-US" b="1" dirty="0" smtClean="0">
                <a:solidFill>
                  <a:schemeClr val="tx2"/>
                </a:solidFill>
              </a:rPr>
              <a:t>identified by the values of its dimensions, </a:t>
            </a:r>
            <a:r>
              <a:rPr lang="en-US" dirty="0"/>
              <a:t>it provides with </a:t>
            </a:r>
            <a:r>
              <a:rPr lang="en-US" b="1" dirty="0" smtClean="0">
                <a:solidFill>
                  <a:schemeClr val="tx2"/>
                </a:solidFill>
              </a:rPr>
              <a:t>an observation value </a:t>
            </a:r>
            <a:r>
              <a:rPr lang="en-US" dirty="0"/>
              <a:t>for a given </a:t>
            </a:r>
            <a:r>
              <a:rPr lang="en-US" b="1" dirty="0" smtClean="0">
                <a:solidFill>
                  <a:schemeClr val="tx2"/>
                </a:solidFill>
              </a:rPr>
              <a:t>reference date </a:t>
            </a:r>
            <a:r>
              <a:rPr lang="en-US" dirty="0"/>
              <a:t>and it has </a:t>
            </a:r>
            <a:r>
              <a:rPr lang="en-US" b="1" dirty="0" smtClean="0">
                <a:solidFill>
                  <a:schemeClr val="tx2"/>
                </a:solidFill>
              </a:rPr>
              <a:t>several attributes </a:t>
            </a:r>
            <a:r>
              <a:rPr lang="en-US" dirty="0"/>
              <a:t>attached</a:t>
            </a:r>
          </a:p>
        </p:txBody>
      </p:sp>
      <p:sp>
        <p:nvSpPr>
          <p:cNvPr id="10" name="Rectangle 9"/>
          <p:cNvSpPr/>
          <p:nvPr/>
        </p:nvSpPr>
        <p:spPr bwMode="auto">
          <a:xfrm>
            <a:off x="159488" y="1924478"/>
            <a:ext cx="8910084" cy="2402960"/>
          </a:xfrm>
          <a:prstGeom prst="rect">
            <a:avLst/>
          </a:prstGeom>
          <a:solidFill>
            <a:schemeClr val="accent2">
              <a:lumMod val="20000"/>
              <a:lumOff val="80000"/>
            </a:schemeClr>
          </a:solidFill>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a typeface="ヒラギノ角ゴ Pro W3" pitchFamily="-64" charset="-128"/>
            </a:endParaRPr>
          </a:p>
        </p:txBody>
      </p:sp>
      <p:sp>
        <p:nvSpPr>
          <p:cNvPr id="13" name="TextBox 12"/>
          <p:cNvSpPr txBox="1"/>
          <p:nvPr/>
        </p:nvSpPr>
        <p:spPr>
          <a:xfrm>
            <a:off x="159488" y="1943500"/>
            <a:ext cx="1605516" cy="338554"/>
          </a:xfrm>
          <a:prstGeom prst="rect">
            <a:avLst/>
          </a:prstGeom>
          <a:noFill/>
        </p:spPr>
        <p:txBody>
          <a:bodyPr wrap="square" rtlCol="0">
            <a:spAutoFit/>
          </a:bodyPr>
          <a:lstStyle/>
          <a:p>
            <a:r>
              <a:rPr lang="en-GB" sz="1600" b="1" dirty="0" smtClean="0"/>
              <a:t>Table</a:t>
            </a:r>
            <a:endParaRPr lang="en-GB" sz="1600" b="1" dirty="0"/>
          </a:p>
        </p:txBody>
      </p:sp>
      <p:sp>
        <p:nvSpPr>
          <p:cNvPr id="14" name="Rectangle 13"/>
          <p:cNvSpPr/>
          <p:nvPr/>
        </p:nvSpPr>
        <p:spPr bwMode="auto">
          <a:xfrm>
            <a:off x="301251" y="2296312"/>
            <a:ext cx="1623237" cy="461665"/>
          </a:xfrm>
          <a:prstGeom prst="rect">
            <a:avLst/>
          </a:prstGeom>
          <a:solidFill>
            <a:schemeClr val="bg1"/>
          </a:solidFill>
          <a:ln w="28575">
            <a:solidFill>
              <a:srgbClr val="FFC00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200" b="1" dirty="0" smtClean="0"/>
              <a:t>     M.USD.EUR. SP00.A</a:t>
            </a:r>
            <a:endParaRPr lang="fr-BE" sz="1200" b="1" dirty="0"/>
          </a:p>
        </p:txBody>
      </p:sp>
      <p:sp>
        <p:nvSpPr>
          <p:cNvPr id="15" name="Rectangle 14"/>
          <p:cNvSpPr/>
          <p:nvPr/>
        </p:nvSpPr>
        <p:spPr bwMode="auto">
          <a:xfrm>
            <a:off x="1970559" y="2288946"/>
            <a:ext cx="1336158" cy="461665"/>
          </a:xfrm>
          <a:prstGeom prst="rect">
            <a:avLst/>
          </a:prstGeom>
          <a:solidFill>
            <a:schemeClr val="bg1"/>
          </a:solidFill>
          <a:ln w="28575">
            <a:solidFill>
              <a:schemeClr val="accent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lnSpc>
                <a:spcPct val="200000"/>
              </a:lnSpc>
              <a:spcBef>
                <a:spcPct val="50000"/>
              </a:spcBef>
            </a:pPr>
            <a:r>
              <a:rPr lang="fr-BE" sz="1200" b="1" dirty="0" smtClean="0"/>
              <a:t>OBS</a:t>
            </a:r>
          </a:p>
        </p:txBody>
      </p:sp>
      <p:sp>
        <p:nvSpPr>
          <p:cNvPr id="16" name="Rectangle 15"/>
          <p:cNvSpPr/>
          <p:nvPr/>
        </p:nvSpPr>
        <p:spPr bwMode="auto">
          <a:xfrm>
            <a:off x="3359877" y="2278313"/>
            <a:ext cx="2792833" cy="461665"/>
          </a:xfrm>
          <a:prstGeom prst="rect">
            <a:avLst/>
          </a:prstGeom>
          <a:solidFill>
            <a:schemeClr val="bg1"/>
          </a:solidFill>
          <a:ln w="28575">
            <a:solidFill>
              <a:schemeClr val="accent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lnSpc>
                <a:spcPct val="200000"/>
              </a:lnSpc>
              <a:spcBef>
                <a:spcPct val="50000"/>
              </a:spcBef>
            </a:pPr>
            <a:r>
              <a:rPr lang="fr-BE" sz="1200" b="1" dirty="0" smtClean="0"/>
              <a:t>ATTR</a:t>
            </a:r>
            <a:endParaRPr lang="fr-BE" sz="1200" b="1" dirty="0"/>
          </a:p>
        </p:txBody>
      </p:sp>
      <p:sp>
        <p:nvSpPr>
          <p:cNvPr id="17" name="Rectangle 16"/>
          <p:cNvSpPr/>
          <p:nvPr/>
        </p:nvSpPr>
        <p:spPr bwMode="auto">
          <a:xfrm>
            <a:off x="1974097" y="2807836"/>
            <a:ext cx="1336158" cy="515526"/>
          </a:xfrm>
          <a:prstGeom prst="rect">
            <a:avLst/>
          </a:prstGeom>
          <a:solidFill>
            <a:schemeClr val="bg1"/>
          </a:solidFill>
          <a:ln w="28575">
            <a:solidFill>
              <a:srgbClr val="00B05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100" b="1" dirty="0" smtClean="0"/>
              <a:t>TS</a:t>
            </a:r>
          </a:p>
          <a:p>
            <a:pPr algn="ctr" eaLnBrk="0" hangingPunct="0">
              <a:spcBef>
                <a:spcPct val="50000"/>
              </a:spcBef>
            </a:pPr>
            <a:r>
              <a:rPr lang="fr-BE" sz="1100" b="1" dirty="0" smtClean="0"/>
              <a:t>2018-12-31</a:t>
            </a:r>
          </a:p>
        </p:txBody>
      </p:sp>
      <p:sp>
        <p:nvSpPr>
          <p:cNvPr id="18" name="Rectangle 17"/>
          <p:cNvSpPr/>
          <p:nvPr/>
        </p:nvSpPr>
        <p:spPr bwMode="auto">
          <a:xfrm>
            <a:off x="3370510" y="2812206"/>
            <a:ext cx="1357424" cy="515526"/>
          </a:xfrm>
          <a:prstGeom prst="rect">
            <a:avLst/>
          </a:prstGeom>
          <a:solidFill>
            <a:schemeClr val="bg1"/>
          </a:solidFill>
          <a:ln w="28575">
            <a:solidFill>
              <a:srgbClr val="00B05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100" b="1" dirty="0" smtClean="0"/>
              <a:t>OBS_CONF</a:t>
            </a:r>
          </a:p>
          <a:p>
            <a:pPr algn="ctr" eaLnBrk="0" hangingPunct="0">
              <a:spcBef>
                <a:spcPct val="50000"/>
              </a:spcBef>
            </a:pPr>
            <a:r>
              <a:rPr lang="fr-BE" sz="1100" b="1" dirty="0"/>
              <a:t>2018-12-31</a:t>
            </a:r>
          </a:p>
        </p:txBody>
      </p:sp>
      <p:sp>
        <p:nvSpPr>
          <p:cNvPr id="19" name="Rectangle 18"/>
          <p:cNvSpPr/>
          <p:nvPr/>
        </p:nvSpPr>
        <p:spPr bwMode="auto">
          <a:xfrm>
            <a:off x="4805920" y="2807836"/>
            <a:ext cx="1346791" cy="515526"/>
          </a:xfrm>
          <a:prstGeom prst="rect">
            <a:avLst/>
          </a:prstGeom>
          <a:solidFill>
            <a:schemeClr val="bg1"/>
          </a:solidFill>
          <a:ln w="28575">
            <a:solidFill>
              <a:srgbClr val="00B05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100" b="1" dirty="0" smtClean="0"/>
              <a:t>OBS_STATUS</a:t>
            </a:r>
          </a:p>
          <a:p>
            <a:pPr algn="ctr" eaLnBrk="0" hangingPunct="0">
              <a:spcBef>
                <a:spcPct val="50000"/>
              </a:spcBef>
            </a:pPr>
            <a:r>
              <a:rPr lang="fr-BE" sz="1100" b="1" dirty="0"/>
              <a:t>2018-12-31</a:t>
            </a:r>
          </a:p>
        </p:txBody>
      </p:sp>
      <p:sp>
        <p:nvSpPr>
          <p:cNvPr id="20" name="Rectangle 19"/>
          <p:cNvSpPr/>
          <p:nvPr/>
        </p:nvSpPr>
        <p:spPr bwMode="auto">
          <a:xfrm>
            <a:off x="1963464" y="3370989"/>
            <a:ext cx="668079" cy="430887"/>
          </a:xfrm>
          <a:prstGeom prst="rect">
            <a:avLst/>
          </a:prstGeom>
          <a:solidFill>
            <a:schemeClr val="bg1"/>
          </a:solidFill>
          <a:ln w="28575">
            <a:solidFill>
              <a:srgbClr val="7030A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smtClean="0"/>
              <a:t>HBase</a:t>
            </a:r>
            <a:r>
              <a:rPr lang="fr-BE" sz="1100" b="1" dirty="0" smtClean="0"/>
              <a:t> TS1</a:t>
            </a:r>
          </a:p>
        </p:txBody>
      </p:sp>
      <p:sp>
        <p:nvSpPr>
          <p:cNvPr id="21" name="Rectangle 20"/>
          <p:cNvSpPr/>
          <p:nvPr/>
        </p:nvSpPr>
        <p:spPr bwMode="auto">
          <a:xfrm>
            <a:off x="2652809" y="3370989"/>
            <a:ext cx="668079" cy="430887"/>
          </a:xfrm>
          <a:prstGeom prst="rect">
            <a:avLst/>
          </a:prstGeom>
          <a:solidFill>
            <a:schemeClr val="bg1"/>
          </a:solidFill>
          <a:ln w="28575">
            <a:solidFill>
              <a:schemeClr val="tx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err="1"/>
              <a:t>ObsVal</a:t>
            </a:r>
            <a:r>
              <a:rPr lang="fr-BE" sz="1100" b="1" dirty="0" smtClean="0"/>
              <a:t> 1.12</a:t>
            </a:r>
          </a:p>
        </p:txBody>
      </p:sp>
      <p:sp>
        <p:nvSpPr>
          <p:cNvPr id="22" name="Rectangle 21"/>
          <p:cNvSpPr/>
          <p:nvPr/>
        </p:nvSpPr>
        <p:spPr bwMode="auto">
          <a:xfrm>
            <a:off x="1963463" y="3848885"/>
            <a:ext cx="668079" cy="430887"/>
          </a:xfrm>
          <a:prstGeom prst="rect">
            <a:avLst/>
          </a:prstGeom>
          <a:solidFill>
            <a:schemeClr val="bg1"/>
          </a:solidFill>
          <a:ln w="28575">
            <a:solidFill>
              <a:srgbClr val="7030A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a:t>HBase</a:t>
            </a:r>
            <a:r>
              <a:rPr lang="fr-BE" sz="1100" b="1" dirty="0" smtClean="0"/>
              <a:t> TS2</a:t>
            </a:r>
          </a:p>
        </p:txBody>
      </p:sp>
      <p:sp>
        <p:nvSpPr>
          <p:cNvPr id="23" name="Rectangle 22"/>
          <p:cNvSpPr/>
          <p:nvPr/>
        </p:nvSpPr>
        <p:spPr bwMode="auto">
          <a:xfrm>
            <a:off x="2652808" y="3848885"/>
            <a:ext cx="668079" cy="430887"/>
          </a:xfrm>
          <a:prstGeom prst="rect">
            <a:avLst/>
          </a:prstGeom>
          <a:solidFill>
            <a:schemeClr val="bg1"/>
          </a:solidFill>
          <a:ln w="28575">
            <a:solidFill>
              <a:schemeClr val="tx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err="1"/>
              <a:t>ObsVal</a:t>
            </a:r>
            <a:r>
              <a:rPr lang="fr-BE" sz="1100" b="1" dirty="0" smtClean="0"/>
              <a:t> 1.09</a:t>
            </a:r>
          </a:p>
        </p:txBody>
      </p:sp>
      <p:sp>
        <p:nvSpPr>
          <p:cNvPr id="24" name="Rectangle 23"/>
          <p:cNvSpPr/>
          <p:nvPr/>
        </p:nvSpPr>
        <p:spPr bwMode="auto">
          <a:xfrm>
            <a:off x="4795287" y="3391026"/>
            <a:ext cx="668079" cy="430887"/>
          </a:xfrm>
          <a:prstGeom prst="rect">
            <a:avLst/>
          </a:prstGeom>
          <a:solidFill>
            <a:schemeClr val="bg1"/>
          </a:solidFill>
          <a:ln w="28575">
            <a:solidFill>
              <a:srgbClr val="7030A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a:t>HBase</a:t>
            </a:r>
            <a:r>
              <a:rPr lang="fr-BE" sz="1100" b="1" dirty="0" smtClean="0"/>
              <a:t> TS1</a:t>
            </a:r>
          </a:p>
        </p:txBody>
      </p:sp>
      <p:sp>
        <p:nvSpPr>
          <p:cNvPr id="25" name="Rectangle 24"/>
          <p:cNvSpPr/>
          <p:nvPr/>
        </p:nvSpPr>
        <p:spPr bwMode="auto">
          <a:xfrm>
            <a:off x="5484632" y="3391026"/>
            <a:ext cx="668079" cy="430887"/>
          </a:xfrm>
          <a:prstGeom prst="rect">
            <a:avLst/>
          </a:prstGeom>
          <a:solidFill>
            <a:schemeClr val="bg1"/>
          </a:solidFill>
          <a:ln w="28575">
            <a:solidFill>
              <a:schemeClr val="tx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err="1"/>
              <a:t>StatVal</a:t>
            </a:r>
            <a:r>
              <a:rPr lang="fr-BE" sz="1100" b="1" dirty="0"/>
              <a:t> </a:t>
            </a:r>
            <a:r>
              <a:rPr lang="fr-BE" sz="1100" b="1" dirty="0" smtClean="0"/>
              <a:t>A</a:t>
            </a:r>
            <a:endParaRPr lang="fr-BE" sz="1100" b="1" dirty="0"/>
          </a:p>
        </p:txBody>
      </p:sp>
      <p:sp>
        <p:nvSpPr>
          <p:cNvPr id="26" name="Rectangle 25"/>
          <p:cNvSpPr/>
          <p:nvPr/>
        </p:nvSpPr>
        <p:spPr bwMode="auto">
          <a:xfrm>
            <a:off x="3370510" y="3377165"/>
            <a:ext cx="668079" cy="430887"/>
          </a:xfrm>
          <a:prstGeom prst="rect">
            <a:avLst/>
          </a:prstGeom>
          <a:solidFill>
            <a:schemeClr val="bg1"/>
          </a:solidFill>
          <a:ln w="28575">
            <a:solidFill>
              <a:srgbClr val="7030A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a:t>HBase</a:t>
            </a:r>
            <a:r>
              <a:rPr lang="fr-BE" sz="1100" b="1" dirty="0" smtClean="0"/>
              <a:t> TS1</a:t>
            </a:r>
          </a:p>
        </p:txBody>
      </p:sp>
      <p:sp>
        <p:nvSpPr>
          <p:cNvPr id="27" name="Rectangle 26"/>
          <p:cNvSpPr/>
          <p:nvPr/>
        </p:nvSpPr>
        <p:spPr bwMode="auto">
          <a:xfrm>
            <a:off x="4059855" y="3377165"/>
            <a:ext cx="668079" cy="430887"/>
          </a:xfrm>
          <a:prstGeom prst="rect">
            <a:avLst/>
          </a:prstGeom>
          <a:solidFill>
            <a:schemeClr val="bg1"/>
          </a:solidFill>
          <a:ln w="28575">
            <a:solidFill>
              <a:schemeClr val="tx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err="1" smtClean="0"/>
              <a:t>ConfVal</a:t>
            </a:r>
            <a:r>
              <a:rPr lang="fr-BE" sz="1100" b="1" dirty="0" smtClean="0"/>
              <a:t> F</a:t>
            </a:r>
            <a:endParaRPr lang="fr-BE" sz="1100" b="1" dirty="0"/>
          </a:p>
        </p:txBody>
      </p:sp>
      <p:sp>
        <p:nvSpPr>
          <p:cNvPr id="28" name="Rectangle 27"/>
          <p:cNvSpPr/>
          <p:nvPr/>
        </p:nvSpPr>
        <p:spPr bwMode="auto">
          <a:xfrm>
            <a:off x="4795287" y="3869834"/>
            <a:ext cx="668079" cy="430887"/>
          </a:xfrm>
          <a:prstGeom prst="rect">
            <a:avLst/>
          </a:prstGeom>
          <a:solidFill>
            <a:schemeClr val="bg1"/>
          </a:solidFill>
          <a:ln w="28575">
            <a:solidFill>
              <a:srgbClr val="7030A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a:t>HBase</a:t>
            </a:r>
            <a:r>
              <a:rPr lang="fr-BE" sz="1100" b="1" dirty="0" smtClean="0"/>
              <a:t> TS2</a:t>
            </a:r>
          </a:p>
        </p:txBody>
      </p:sp>
      <p:sp>
        <p:nvSpPr>
          <p:cNvPr id="29" name="Rectangle 28"/>
          <p:cNvSpPr/>
          <p:nvPr/>
        </p:nvSpPr>
        <p:spPr bwMode="auto">
          <a:xfrm>
            <a:off x="5484632" y="3869834"/>
            <a:ext cx="668079" cy="430887"/>
          </a:xfrm>
          <a:prstGeom prst="rect">
            <a:avLst/>
          </a:prstGeom>
          <a:solidFill>
            <a:schemeClr val="bg1"/>
          </a:solidFill>
          <a:ln w="28575">
            <a:solidFill>
              <a:schemeClr val="tx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err="1"/>
              <a:t>StatVal</a:t>
            </a:r>
            <a:r>
              <a:rPr lang="fr-BE" sz="1100" b="1" dirty="0"/>
              <a:t> </a:t>
            </a:r>
            <a:r>
              <a:rPr lang="fr-BE" sz="1100" b="1" dirty="0" smtClean="0"/>
              <a:t>A</a:t>
            </a:r>
            <a:endParaRPr lang="fr-BE" sz="1100" b="1" dirty="0"/>
          </a:p>
        </p:txBody>
      </p:sp>
      <p:sp>
        <p:nvSpPr>
          <p:cNvPr id="30" name="Rectangle 29"/>
          <p:cNvSpPr/>
          <p:nvPr/>
        </p:nvSpPr>
        <p:spPr bwMode="auto">
          <a:xfrm>
            <a:off x="3370510" y="3855973"/>
            <a:ext cx="668079" cy="430887"/>
          </a:xfrm>
          <a:prstGeom prst="rect">
            <a:avLst/>
          </a:prstGeom>
          <a:solidFill>
            <a:schemeClr val="bg1"/>
          </a:solidFill>
          <a:ln w="28575">
            <a:solidFill>
              <a:srgbClr val="7030A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a:t>HBase</a:t>
            </a:r>
            <a:r>
              <a:rPr lang="fr-BE" sz="1100" b="1" dirty="0" smtClean="0"/>
              <a:t> TS2</a:t>
            </a:r>
          </a:p>
        </p:txBody>
      </p:sp>
      <p:sp>
        <p:nvSpPr>
          <p:cNvPr id="31" name="Rectangle 30"/>
          <p:cNvSpPr/>
          <p:nvPr/>
        </p:nvSpPr>
        <p:spPr bwMode="auto">
          <a:xfrm>
            <a:off x="4059855" y="3855973"/>
            <a:ext cx="668079" cy="430887"/>
          </a:xfrm>
          <a:prstGeom prst="rect">
            <a:avLst/>
          </a:prstGeom>
          <a:solidFill>
            <a:schemeClr val="bg1"/>
          </a:solidFill>
          <a:ln w="28575">
            <a:solidFill>
              <a:schemeClr val="tx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err="1" smtClean="0"/>
              <a:t>ConfVal</a:t>
            </a:r>
            <a:r>
              <a:rPr lang="fr-BE" sz="1100" b="1" dirty="0" smtClean="0"/>
              <a:t> F</a:t>
            </a:r>
            <a:endParaRPr lang="fr-BE" sz="1100" b="1" dirty="0"/>
          </a:p>
        </p:txBody>
      </p:sp>
      <p:grpSp>
        <p:nvGrpSpPr>
          <p:cNvPr id="32" name="Group 31"/>
          <p:cNvGrpSpPr/>
          <p:nvPr/>
        </p:nvGrpSpPr>
        <p:grpSpPr>
          <a:xfrm>
            <a:off x="6205876" y="2271364"/>
            <a:ext cx="2824734" cy="1544054"/>
            <a:chOff x="6205876" y="2792381"/>
            <a:chExt cx="2824734" cy="1544054"/>
          </a:xfrm>
        </p:grpSpPr>
        <p:sp>
          <p:nvSpPr>
            <p:cNvPr id="33" name="Rectangle 32"/>
            <p:cNvSpPr/>
            <p:nvPr/>
          </p:nvSpPr>
          <p:spPr bwMode="auto">
            <a:xfrm>
              <a:off x="6205876" y="2792381"/>
              <a:ext cx="2792834" cy="461665"/>
            </a:xfrm>
            <a:prstGeom prst="rect">
              <a:avLst/>
            </a:prstGeom>
            <a:solidFill>
              <a:schemeClr val="bg1"/>
            </a:solidFill>
            <a:ln w="28575">
              <a:solidFill>
                <a:schemeClr val="accent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lnSpc>
                  <a:spcPct val="200000"/>
                </a:lnSpc>
                <a:spcBef>
                  <a:spcPct val="50000"/>
                </a:spcBef>
              </a:pPr>
              <a:r>
                <a:rPr lang="fr-BE" sz="1200" b="1" dirty="0" smtClean="0"/>
                <a:t>STATS</a:t>
              </a:r>
              <a:endParaRPr lang="fr-BE" sz="1200" b="1" dirty="0"/>
            </a:p>
          </p:txBody>
        </p:sp>
        <p:sp>
          <p:nvSpPr>
            <p:cNvPr id="34" name="Rectangle 33"/>
            <p:cNvSpPr/>
            <p:nvPr/>
          </p:nvSpPr>
          <p:spPr bwMode="auto">
            <a:xfrm>
              <a:off x="6216509" y="3319323"/>
              <a:ext cx="1183751" cy="515526"/>
            </a:xfrm>
            <a:prstGeom prst="rect">
              <a:avLst/>
            </a:prstGeom>
            <a:solidFill>
              <a:schemeClr val="bg1"/>
            </a:solidFill>
            <a:ln w="28575">
              <a:solidFill>
                <a:srgbClr val="00B05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100" b="1" dirty="0" smtClean="0"/>
                <a:t>NUM_OBS</a:t>
              </a:r>
            </a:p>
            <a:p>
              <a:pPr algn="ctr" eaLnBrk="0" hangingPunct="0">
                <a:spcBef>
                  <a:spcPct val="50000"/>
                </a:spcBef>
              </a:pPr>
              <a:r>
                <a:rPr lang="fr-BE" sz="1100" b="1" dirty="0"/>
                <a:t>2018-12-31</a:t>
              </a:r>
            </a:p>
          </p:txBody>
        </p:sp>
        <p:sp>
          <p:nvSpPr>
            <p:cNvPr id="35" name="Rectangle 34"/>
            <p:cNvSpPr/>
            <p:nvPr/>
          </p:nvSpPr>
          <p:spPr bwMode="auto">
            <a:xfrm>
              <a:off x="7460525" y="3314953"/>
              <a:ext cx="1538185" cy="515526"/>
            </a:xfrm>
            <a:prstGeom prst="rect">
              <a:avLst/>
            </a:prstGeom>
            <a:solidFill>
              <a:schemeClr val="bg1"/>
            </a:solidFill>
            <a:ln w="28575">
              <a:solidFill>
                <a:srgbClr val="00B05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100" b="1" dirty="0" smtClean="0"/>
                <a:t>FIRST_PERIOD</a:t>
              </a:r>
            </a:p>
            <a:p>
              <a:pPr algn="ctr" eaLnBrk="0" hangingPunct="0">
                <a:spcBef>
                  <a:spcPct val="50000"/>
                </a:spcBef>
              </a:pPr>
              <a:r>
                <a:rPr lang="fr-BE" sz="1100" b="1" dirty="0"/>
                <a:t>2018-12-31</a:t>
              </a:r>
            </a:p>
          </p:txBody>
        </p:sp>
        <p:sp>
          <p:nvSpPr>
            <p:cNvPr id="36" name="Rectangle 35"/>
            <p:cNvSpPr/>
            <p:nvPr/>
          </p:nvSpPr>
          <p:spPr bwMode="auto">
            <a:xfrm>
              <a:off x="7449892" y="3898143"/>
              <a:ext cx="668079" cy="430887"/>
            </a:xfrm>
            <a:prstGeom prst="rect">
              <a:avLst/>
            </a:prstGeom>
            <a:solidFill>
              <a:schemeClr val="bg1"/>
            </a:solidFill>
            <a:ln w="28575">
              <a:solidFill>
                <a:srgbClr val="7030A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a:t>HBase</a:t>
              </a:r>
              <a:r>
                <a:rPr lang="fr-BE" sz="1100" b="1" dirty="0" smtClean="0"/>
                <a:t> TS2</a:t>
              </a:r>
            </a:p>
          </p:txBody>
        </p:sp>
        <p:sp>
          <p:nvSpPr>
            <p:cNvPr id="37" name="Rectangle 36"/>
            <p:cNvSpPr/>
            <p:nvPr/>
          </p:nvSpPr>
          <p:spPr bwMode="auto">
            <a:xfrm>
              <a:off x="8160504" y="3890999"/>
              <a:ext cx="870106" cy="430887"/>
            </a:xfrm>
            <a:prstGeom prst="rect">
              <a:avLst/>
            </a:prstGeom>
            <a:solidFill>
              <a:schemeClr val="bg1"/>
            </a:solidFill>
            <a:ln w="28575">
              <a:solidFill>
                <a:schemeClr val="tx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err="1" smtClean="0"/>
                <a:t>PerVal</a:t>
              </a:r>
              <a:r>
                <a:rPr lang="fr-BE" sz="1100" b="1" dirty="0" smtClean="0"/>
                <a:t> 20011231</a:t>
              </a:r>
              <a:endParaRPr lang="fr-BE" sz="1100" b="1" dirty="0"/>
            </a:p>
          </p:txBody>
        </p:sp>
        <p:sp>
          <p:nvSpPr>
            <p:cNvPr id="38" name="Rectangle 37"/>
            <p:cNvSpPr/>
            <p:nvPr/>
          </p:nvSpPr>
          <p:spPr bwMode="auto">
            <a:xfrm>
              <a:off x="6216509" y="3905548"/>
              <a:ext cx="591875" cy="430887"/>
            </a:xfrm>
            <a:prstGeom prst="rect">
              <a:avLst/>
            </a:prstGeom>
            <a:solidFill>
              <a:schemeClr val="bg1"/>
            </a:solidFill>
            <a:ln w="28575">
              <a:solidFill>
                <a:srgbClr val="7030A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a:t>HBase</a:t>
              </a:r>
              <a:r>
                <a:rPr lang="fr-BE" sz="1100" b="1" dirty="0" smtClean="0"/>
                <a:t> TS2</a:t>
              </a:r>
            </a:p>
          </p:txBody>
        </p:sp>
        <p:sp>
          <p:nvSpPr>
            <p:cNvPr id="39" name="Rectangle 38"/>
            <p:cNvSpPr/>
            <p:nvPr/>
          </p:nvSpPr>
          <p:spPr bwMode="auto">
            <a:xfrm>
              <a:off x="6863322" y="3916643"/>
              <a:ext cx="536938" cy="400110"/>
            </a:xfrm>
            <a:prstGeom prst="rect">
              <a:avLst/>
            </a:prstGeom>
            <a:solidFill>
              <a:schemeClr val="bg1"/>
            </a:solidFill>
            <a:ln w="28575">
              <a:solidFill>
                <a:schemeClr val="tx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fr-BE" sz="1000" b="1" dirty="0" smtClean="0"/>
                <a:t>Value 9</a:t>
              </a:r>
              <a:endParaRPr lang="fr-BE" sz="1100" b="1" dirty="0"/>
            </a:p>
          </p:txBody>
        </p:sp>
      </p:grpSp>
      <p:sp>
        <p:nvSpPr>
          <p:cNvPr id="40" name="Rectangle 39"/>
          <p:cNvSpPr/>
          <p:nvPr/>
        </p:nvSpPr>
        <p:spPr>
          <a:xfrm>
            <a:off x="328920" y="2306897"/>
            <a:ext cx="551754" cy="276999"/>
          </a:xfrm>
          <a:prstGeom prst="rect">
            <a:avLst/>
          </a:prstGeom>
        </p:spPr>
        <p:txBody>
          <a:bodyPr wrap="none">
            <a:spAutoFit/>
          </a:bodyPr>
          <a:lstStyle/>
          <a:p>
            <a:r>
              <a:rPr lang="fr-BE" sz="1200" b="1" dirty="0">
                <a:solidFill>
                  <a:srgbClr val="FF0000"/>
                </a:solidFill>
                <a:latin typeface="+mn-lt"/>
                <a:cs typeface="+mn-cs"/>
              </a:rPr>
              <a:t>EXR:</a:t>
            </a:r>
            <a:endParaRPr lang="en-GB" sz="1200" b="1" dirty="0">
              <a:solidFill>
                <a:srgbClr val="FF0000"/>
              </a:solidFill>
              <a:latin typeface="+mn-lt"/>
              <a:cs typeface="+mn-cs"/>
            </a:endParaRPr>
          </a:p>
        </p:txBody>
      </p:sp>
      <p:sp>
        <p:nvSpPr>
          <p:cNvPr id="6" name="Rectangle 5"/>
          <p:cNvSpPr/>
          <p:nvPr/>
        </p:nvSpPr>
        <p:spPr>
          <a:xfrm>
            <a:off x="56698" y="4364727"/>
            <a:ext cx="9238426" cy="369332"/>
          </a:xfrm>
          <a:prstGeom prst="rect">
            <a:avLst/>
          </a:prstGeom>
        </p:spPr>
        <p:txBody>
          <a:bodyPr wrap="none">
            <a:spAutoFit/>
          </a:bodyPr>
          <a:lstStyle/>
          <a:p>
            <a:r>
              <a:rPr lang="en-US" b="1" dirty="0" smtClean="0">
                <a:solidFill>
                  <a:srgbClr val="00B050"/>
                </a:solidFill>
              </a:rPr>
              <a:t>The data model can be adapted based on access patterns and informational needs</a:t>
            </a:r>
            <a:endParaRPr lang="en-GB" b="1" dirty="0">
              <a:solidFill>
                <a:srgbClr val="00B050"/>
              </a:solidFill>
            </a:endParaRPr>
          </a:p>
        </p:txBody>
      </p:sp>
    </p:spTree>
    <p:extLst>
      <p:ext uri="{BB962C8B-B14F-4D97-AF65-F5344CB8AC3E}">
        <p14:creationId xmlns:p14="http://schemas.microsoft.com/office/powerpoint/2010/main" val="146362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8" grpId="0" animBg="1"/>
      <p:bldP spid="29" grpId="0" animBg="1"/>
      <p:bldP spid="30" grpId="0" animBg="1"/>
      <p:bldP spid="31" grpId="0" animBg="1"/>
      <p:bldP spid="40"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Some insights on performance</a:t>
            </a:r>
            <a:endParaRPr lang="en-GB" dirty="0"/>
          </a:p>
        </p:txBody>
      </p:sp>
      <p:sp>
        <p:nvSpPr>
          <p:cNvPr id="4" name="Slide Number Placeholder 3"/>
          <p:cNvSpPr>
            <a:spLocks noGrp="1"/>
          </p:cNvSpPr>
          <p:nvPr>
            <p:ph type="sldNum" sz="quarter" idx="10"/>
          </p:nvPr>
        </p:nvSpPr>
        <p:spPr/>
        <p:txBody>
          <a:bodyPr/>
          <a:lstStyle/>
          <a:p>
            <a:pPr>
              <a:defRPr/>
            </a:pPr>
            <a:fld id="{234E8C8A-5A6D-493D-8C6B-3A4D8AAA565C}" type="slidenum">
              <a:rPr lang="en-GB" smtClean="0"/>
              <a:pPr>
                <a:defRPr/>
              </a:pPr>
              <a:t>12</a:t>
            </a:fld>
            <a:endParaRPr lang="en-GB" dirty="0"/>
          </a:p>
        </p:txBody>
      </p:sp>
      <p:sp>
        <p:nvSpPr>
          <p:cNvPr id="2" name="Rectangle 1"/>
          <p:cNvSpPr/>
          <p:nvPr/>
        </p:nvSpPr>
        <p:spPr>
          <a:xfrm>
            <a:off x="422672" y="993789"/>
            <a:ext cx="8496944" cy="3416320"/>
          </a:xfrm>
          <a:prstGeom prst="rect">
            <a:avLst/>
          </a:prstGeom>
        </p:spPr>
        <p:txBody>
          <a:bodyPr wrap="square">
            <a:spAutoFit/>
          </a:bodyPr>
          <a:lstStyle/>
          <a:p>
            <a:r>
              <a:rPr lang="en-US" dirty="0" smtClean="0"/>
              <a:t>The work done until now is based on a prototype developed internally.</a:t>
            </a:r>
          </a:p>
          <a:p>
            <a:endParaRPr lang="en-US" dirty="0" smtClean="0"/>
          </a:p>
          <a:p>
            <a:r>
              <a:rPr lang="en-US" dirty="0" smtClean="0"/>
              <a:t>Tests ran using a randomly generated dataset of </a:t>
            </a:r>
            <a:r>
              <a:rPr lang="en-GB" dirty="0" smtClean="0"/>
              <a:t>1.76M </a:t>
            </a:r>
            <a:r>
              <a:rPr lang="en-GB" dirty="0"/>
              <a:t>time series, each containing 1825 </a:t>
            </a:r>
            <a:r>
              <a:rPr lang="en-GB" dirty="0" smtClean="0"/>
              <a:t>observations (</a:t>
            </a:r>
            <a:r>
              <a:rPr lang="en-GB" dirty="0"/>
              <a:t>daily observations for 5 years</a:t>
            </a:r>
            <a:r>
              <a:rPr lang="en-GB" dirty="0" smtClean="0"/>
              <a:t>) for a total of more than </a:t>
            </a:r>
            <a:r>
              <a:rPr lang="en-GB" b="1" dirty="0">
                <a:solidFill>
                  <a:schemeClr val="tx2"/>
                </a:solidFill>
              </a:rPr>
              <a:t>3 billion observations</a:t>
            </a:r>
            <a:endParaRPr lang="en-US" b="1" dirty="0">
              <a:solidFill>
                <a:schemeClr val="tx2"/>
              </a:solidFill>
            </a:endParaRPr>
          </a:p>
          <a:p>
            <a:endParaRPr lang="en-US" dirty="0"/>
          </a:p>
          <a:p>
            <a:r>
              <a:rPr lang="en-US" b="1" dirty="0" smtClean="0"/>
              <a:t>Data retrieval </a:t>
            </a:r>
            <a:r>
              <a:rPr lang="en-US" dirty="0" smtClean="0"/>
              <a:t>scenarios tested go from </a:t>
            </a:r>
            <a:r>
              <a:rPr lang="en-US" b="1" dirty="0">
                <a:solidFill>
                  <a:schemeClr val="tx2"/>
                </a:solidFill>
              </a:rPr>
              <a:t>milliseconds</a:t>
            </a:r>
            <a:r>
              <a:rPr lang="en-US" dirty="0" smtClean="0"/>
              <a:t> to retrieve a TS or a partial/</a:t>
            </a:r>
            <a:r>
              <a:rPr lang="en-US" dirty="0" err="1" smtClean="0"/>
              <a:t>wildcarded</a:t>
            </a:r>
            <a:r>
              <a:rPr lang="en-US" dirty="0" smtClean="0"/>
              <a:t> TS to </a:t>
            </a:r>
            <a:r>
              <a:rPr lang="en-US" b="1" dirty="0" smtClean="0">
                <a:solidFill>
                  <a:schemeClr val="tx2"/>
                </a:solidFill>
              </a:rPr>
              <a:t>few seconds </a:t>
            </a:r>
            <a:r>
              <a:rPr lang="en-US" dirty="0" smtClean="0"/>
              <a:t>to </a:t>
            </a:r>
            <a:r>
              <a:rPr lang="en-US" dirty="0"/>
              <a:t>retrieve </a:t>
            </a:r>
            <a:r>
              <a:rPr lang="en-US" dirty="0" err="1"/>
              <a:t>wildcarded</a:t>
            </a:r>
            <a:r>
              <a:rPr lang="en-US" dirty="0"/>
              <a:t> TSs </a:t>
            </a:r>
            <a:r>
              <a:rPr lang="en-US" dirty="0" smtClean="0"/>
              <a:t>or the full dataset.</a:t>
            </a:r>
          </a:p>
          <a:p>
            <a:endParaRPr lang="en-US" dirty="0" smtClean="0"/>
          </a:p>
          <a:p>
            <a:r>
              <a:rPr lang="en-US" b="1" dirty="0" smtClean="0"/>
              <a:t>Data processing </a:t>
            </a:r>
            <a:r>
              <a:rPr lang="en-US" dirty="0" smtClean="0"/>
              <a:t>scenarios (e.g. aggregation on one and more than one dimensions, outlier detection, completeness checks) are in the order of </a:t>
            </a:r>
            <a:r>
              <a:rPr lang="en-US" b="1" dirty="0">
                <a:solidFill>
                  <a:schemeClr val="tx2"/>
                </a:solidFill>
              </a:rPr>
              <a:t>seconds</a:t>
            </a:r>
            <a:r>
              <a:rPr lang="en-US" dirty="0" smtClean="0"/>
              <a:t>.</a:t>
            </a:r>
            <a:endParaRPr lang="en-US" dirty="0"/>
          </a:p>
        </p:txBody>
      </p:sp>
    </p:spTree>
    <p:extLst>
      <p:ext uri="{BB962C8B-B14F-4D97-AF65-F5344CB8AC3E}">
        <p14:creationId xmlns:p14="http://schemas.microsoft.com/office/powerpoint/2010/main" val="103100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Security aspects</a:t>
            </a:r>
            <a:endParaRPr lang="en-GB" dirty="0"/>
          </a:p>
        </p:txBody>
      </p:sp>
      <p:sp>
        <p:nvSpPr>
          <p:cNvPr id="4" name="Slide Number Placeholder 3"/>
          <p:cNvSpPr>
            <a:spLocks noGrp="1"/>
          </p:cNvSpPr>
          <p:nvPr>
            <p:ph type="sldNum" sz="quarter" idx="10"/>
          </p:nvPr>
        </p:nvSpPr>
        <p:spPr/>
        <p:txBody>
          <a:bodyPr/>
          <a:lstStyle/>
          <a:p>
            <a:pPr>
              <a:defRPr/>
            </a:pPr>
            <a:fld id="{234E8C8A-5A6D-493D-8C6B-3A4D8AAA565C}" type="slidenum">
              <a:rPr lang="en-GB" smtClean="0"/>
              <a:pPr>
                <a:defRPr/>
              </a:pPr>
              <a:t>13</a:t>
            </a:fld>
            <a:endParaRPr lang="en-GB" dirty="0"/>
          </a:p>
        </p:txBody>
      </p:sp>
      <p:sp>
        <p:nvSpPr>
          <p:cNvPr id="2" name="Rectangle 1"/>
          <p:cNvSpPr/>
          <p:nvPr/>
        </p:nvSpPr>
        <p:spPr>
          <a:xfrm>
            <a:off x="287079" y="876826"/>
            <a:ext cx="4263657" cy="1477328"/>
          </a:xfrm>
          <a:prstGeom prst="rect">
            <a:avLst/>
          </a:prstGeom>
        </p:spPr>
        <p:txBody>
          <a:bodyPr wrap="square">
            <a:spAutoFit/>
          </a:bodyPr>
          <a:lstStyle/>
          <a:p>
            <a:r>
              <a:rPr lang="en-US" dirty="0" smtClean="0"/>
              <a:t>A prototype has been done to assess the impact on performance and the capabilities of HBase applying security rules to the data stored:</a:t>
            </a:r>
            <a:endParaRPr lang="en-US" b="1" dirty="0" smtClean="0">
              <a:solidFill>
                <a:schemeClr val="tx2"/>
              </a:solidFill>
            </a:endParaRPr>
          </a:p>
          <a:p>
            <a:endParaRPr lang="en-US" dirty="0" smtClean="0"/>
          </a:p>
        </p:txBody>
      </p:sp>
      <p:pic>
        <p:nvPicPr>
          <p:cNvPr id="5" name="Picture 3" descr="\\Gimecb01\homedir-eh$\gruezth\My Pictures\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937" y="2904517"/>
            <a:ext cx="4622606" cy="177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imecb01\homedir-eh$\gruezth\My Pictures\rwxc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942" y="895911"/>
            <a:ext cx="4592859" cy="16881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86937" y="526579"/>
            <a:ext cx="1992853" cy="369332"/>
          </a:xfrm>
          <a:prstGeom prst="rect">
            <a:avLst/>
          </a:prstGeom>
        </p:spPr>
        <p:txBody>
          <a:bodyPr wrap="none">
            <a:spAutoFit/>
          </a:bodyPr>
          <a:lstStyle/>
          <a:p>
            <a:r>
              <a:rPr lang="en-GB" dirty="0"/>
              <a:t>Access Controller</a:t>
            </a:r>
          </a:p>
        </p:txBody>
      </p:sp>
      <p:sp>
        <p:nvSpPr>
          <p:cNvPr id="8" name="Rectangle 7"/>
          <p:cNvSpPr/>
          <p:nvPr/>
        </p:nvSpPr>
        <p:spPr>
          <a:xfrm>
            <a:off x="4550736" y="2783649"/>
            <a:ext cx="2078454" cy="369332"/>
          </a:xfrm>
          <a:prstGeom prst="rect">
            <a:avLst/>
          </a:prstGeom>
        </p:spPr>
        <p:txBody>
          <a:bodyPr wrap="none">
            <a:spAutoFit/>
          </a:bodyPr>
          <a:lstStyle/>
          <a:p>
            <a:r>
              <a:rPr lang="en-GB" dirty="0" smtClean="0"/>
              <a:t>Visibility Controller</a:t>
            </a:r>
            <a:endParaRPr lang="en-GB" dirty="0"/>
          </a:p>
        </p:txBody>
      </p:sp>
      <p:sp>
        <p:nvSpPr>
          <p:cNvPr id="9" name="Rectangle 8"/>
          <p:cNvSpPr/>
          <p:nvPr/>
        </p:nvSpPr>
        <p:spPr>
          <a:xfrm>
            <a:off x="24818" y="2109907"/>
            <a:ext cx="4749202" cy="1754326"/>
          </a:xfrm>
          <a:prstGeom prst="rect">
            <a:avLst/>
          </a:prstGeom>
        </p:spPr>
        <p:txBody>
          <a:bodyPr wrap="square">
            <a:spAutoFit/>
          </a:bodyPr>
          <a:lstStyle/>
          <a:p>
            <a:pPr marL="285750" indent="-285750">
              <a:buFont typeface="Wingdings" panose="05000000000000000000" pitchFamily="2" charset="2"/>
              <a:buChar char="q"/>
            </a:pPr>
            <a:r>
              <a:rPr lang="en-GB" dirty="0" smtClean="0"/>
              <a:t>Secure </a:t>
            </a:r>
            <a:r>
              <a:rPr lang="en-GB" dirty="0"/>
              <a:t>authentication using </a:t>
            </a:r>
            <a:r>
              <a:rPr lang="en-GB" b="1" dirty="0">
                <a:solidFill>
                  <a:schemeClr val="tx2"/>
                </a:solidFill>
              </a:rPr>
              <a:t>Kerberos</a:t>
            </a:r>
          </a:p>
          <a:p>
            <a:pPr marL="285750" indent="-285750">
              <a:buFont typeface="Wingdings" panose="05000000000000000000" pitchFamily="2" charset="2"/>
              <a:buChar char="q"/>
            </a:pPr>
            <a:r>
              <a:rPr lang="en-GB" dirty="0"/>
              <a:t>Authorisation managed by </a:t>
            </a:r>
            <a:r>
              <a:rPr lang="en-GB" b="1" dirty="0">
                <a:solidFill>
                  <a:schemeClr val="tx2"/>
                </a:solidFill>
              </a:rPr>
              <a:t>HBase</a:t>
            </a:r>
            <a:r>
              <a:rPr lang="en-GB" dirty="0"/>
              <a:t> </a:t>
            </a:r>
            <a:r>
              <a:rPr lang="en-GB" b="1" dirty="0">
                <a:solidFill>
                  <a:schemeClr val="tx2"/>
                </a:solidFill>
              </a:rPr>
              <a:t>coprocessors</a:t>
            </a:r>
            <a:r>
              <a:rPr lang="en-GB" dirty="0" smtClean="0"/>
              <a:t>:</a:t>
            </a:r>
          </a:p>
          <a:p>
            <a:pPr marL="742950" lvl="1" indent="-285750">
              <a:buFont typeface="Arial" panose="020B0604020202020204" pitchFamily="34" charset="0"/>
              <a:buChar char="•"/>
            </a:pPr>
            <a:r>
              <a:rPr lang="en-GB" dirty="0" smtClean="0"/>
              <a:t>Access Controller</a:t>
            </a:r>
          </a:p>
          <a:p>
            <a:pPr marL="742950" lvl="1" indent="-285750">
              <a:buFont typeface="Arial" panose="020B0604020202020204" pitchFamily="34" charset="0"/>
              <a:buChar char="•"/>
            </a:pPr>
            <a:r>
              <a:rPr lang="en-GB" dirty="0"/>
              <a:t>Visibility Controller</a:t>
            </a:r>
          </a:p>
          <a:p>
            <a:pPr marL="742950" lvl="1" indent="-285750">
              <a:buFont typeface="Arial" panose="020B0604020202020204" pitchFamily="34" charset="0"/>
              <a:buChar char="•"/>
            </a:pPr>
            <a:endParaRPr lang="en-GB" dirty="0" smtClean="0"/>
          </a:p>
        </p:txBody>
      </p:sp>
      <p:sp>
        <p:nvSpPr>
          <p:cNvPr id="10" name="Rectangle 9"/>
          <p:cNvSpPr/>
          <p:nvPr/>
        </p:nvSpPr>
        <p:spPr>
          <a:xfrm>
            <a:off x="-10631" y="3796880"/>
            <a:ext cx="4572000" cy="1200329"/>
          </a:xfrm>
          <a:prstGeom prst="rect">
            <a:avLst/>
          </a:prstGeom>
        </p:spPr>
        <p:txBody>
          <a:bodyPr>
            <a:spAutoFit/>
          </a:bodyPr>
          <a:lstStyle/>
          <a:p>
            <a:pPr marL="285750" indent="-285750">
              <a:buFont typeface="Wingdings" panose="05000000000000000000" pitchFamily="2" charset="2"/>
              <a:buChar char="ü"/>
            </a:pPr>
            <a:r>
              <a:rPr lang="en-GB" b="1" dirty="0">
                <a:solidFill>
                  <a:srgbClr val="00B050"/>
                </a:solidFill>
              </a:rPr>
              <a:t>No data leakage</a:t>
            </a:r>
          </a:p>
          <a:p>
            <a:pPr marL="285750" indent="-285750">
              <a:buFont typeface="Wingdings" panose="05000000000000000000" pitchFamily="2" charset="2"/>
              <a:buChar char="ü"/>
            </a:pPr>
            <a:r>
              <a:rPr lang="en-GB" b="1" dirty="0">
                <a:solidFill>
                  <a:srgbClr val="00B050"/>
                </a:solidFill>
              </a:rPr>
              <a:t>Minimal impact on data operations (less than 1 % = cost of metadata writing)</a:t>
            </a:r>
          </a:p>
        </p:txBody>
      </p:sp>
    </p:spTree>
    <p:extLst>
      <p:ext uri="{BB962C8B-B14F-4D97-AF65-F5344CB8AC3E}">
        <p14:creationId xmlns:p14="http://schemas.microsoft.com/office/powerpoint/2010/main" val="333914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811713" y="2138363"/>
            <a:ext cx="3968750" cy="1262062"/>
          </a:xfrm>
        </p:spPr>
        <p:txBody>
          <a:bodyPr/>
          <a:lstStyle/>
          <a:p>
            <a:pPr eaLnBrk="1" hangingPunct="1">
              <a:lnSpc>
                <a:spcPts val="3500"/>
              </a:lnSpc>
              <a:spcBef>
                <a:spcPct val="0"/>
              </a:spcBef>
              <a:defRPr/>
            </a:pPr>
            <a:r>
              <a:rPr lang="en-GB" altLang="en-US" dirty="0" smtClean="0"/>
              <a:t>Conclusions</a:t>
            </a:r>
            <a:endParaRPr lang="en-GB" dirty="0"/>
          </a:p>
        </p:txBody>
      </p:sp>
      <p:sp>
        <p:nvSpPr>
          <p:cNvPr id="9" name="Text Placeholder 8"/>
          <p:cNvSpPr>
            <a:spLocks noGrp="1"/>
          </p:cNvSpPr>
          <p:nvPr>
            <p:ph type="body" sz="quarter" idx="16"/>
          </p:nvPr>
        </p:nvSpPr>
        <p:spPr/>
        <p:txBody>
          <a:bodyPr/>
          <a:lstStyle/>
          <a:p>
            <a:pPr>
              <a:defRPr/>
            </a:pPr>
            <a:r>
              <a:rPr lang="en-GB" dirty="0" smtClean="0"/>
              <a:t>and Q&amp;A</a:t>
            </a:r>
            <a:endParaRPr lang="en-GB" dirty="0"/>
          </a:p>
        </p:txBody>
      </p:sp>
      <p:sp>
        <p:nvSpPr>
          <p:cNvPr id="10" name="Text Placeholder 9"/>
          <p:cNvSpPr>
            <a:spLocks noGrp="1"/>
          </p:cNvSpPr>
          <p:nvPr>
            <p:ph type="body" sz="quarter" idx="17"/>
          </p:nvPr>
        </p:nvSpPr>
        <p:spPr/>
        <p:txBody>
          <a:bodyPr/>
          <a:lstStyle/>
          <a:p>
            <a:pPr>
              <a:defRPr/>
            </a:pPr>
            <a:r>
              <a:rPr lang="en-GB" dirty="0" smtClean="0"/>
              <a:t>4</a:t>
            </a:r>
            <a:endParaRPr lang="en-GB" dirty="0"/>
          </a:p>
        </p:txBody>
      </p:sp>
      <p:sp>
        <p:nvSpPr>
          <p:cNvPr id="31753" name="Slide Number Placeholder 2"/>
          <p:cNvSpPr>
            <a:spLocks noGrp="1"/>
          </p:cNvSpPr>
          <p:nvPr>
            <p:ph type="sldNum" sz="quarter" idx="18"/>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6A842A4A-A6A9-4987-ABAB-6DAB2B21E573}" type="slidenum">
              <a:rPr altLang="en-US" sz="900" b="1" smtClean="0">
                <a:solidFill>
                  <a:schemeClr val="bg1"/>
                </a:solidFill>
                <a:ea typeface="ヒラギノ角ゴ Pro W3"/>
                <a:cs typeface="ヒラギノ角ゴ Pro W3"/>
              </a:rPr>
              <a:pPr eaLnBrk="1" hangingPunct="1">
                <a:lnSpc>
                  <a:spcPct val="100000"/>
                </a:lnSpc>
                <a:spcBef>
                  <a:spcPct val="0"/>
                </a:spcBef>
              </a:pPr>
              <a:t>14</a:t>
            </a:fld>
            <a:endParaRPr altLang="en-US" sz="900" b="1" smtClean="0">
              <a:solidFill>
                <a:schemeClr val="bg1"/>
              </a:solidFill>
              <a:ea typeface="ヒラギノ角ゴ Pro W3"/>
              <a:cs typeface="ヒラギノ角ゴ Pro W3"/>
            </a:endParaRPr>
          </a:p>
        </p:txBody>
      </p:sp>
    </p:spTree>
    <p:extLst>
      <p:ext uri="{BB962C8B-B14F-4D97-AF65-F5344CB8AC3E}">
        <p14:creationId xmlns:p14="http://schemas.microsoft.com/office/powerpoint/2010/main" val="1104281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BigData is a fit for SDMX data</a:t>
            </a:r>
            <a:endParaRPr lang="en-GB" dirty="0"/>
          </a:p>
        </p:txBody>
      </p:sp>
      <p:sp>
        <p:nvSpPr>
          <p:cNvPr id="4" name="Slide Number Placeholder 3"/>
          <p:cNvSpPr>
            <a:spLocks noGrp="1"/>
          </p:cNvSpPr>
          <p:nvPr>
            <p:ph type="sldNum" sz="quarter" idx="10"/>
          </p:nvPr>
        </p:nvSpPr>
        <p:spPr/>
        <p:txBody>
          <a:bodyPr/>
          <a:lstStyle/>
          <a:p>
            <a:pPr>
              <a:defRPr/>
            </a:pPr>
            <a:fld id="{234E8C8A-5A6D-493D-8C6B-3A4D8AAA565C}" type="slidenum">
              <a:rPr lang="en-GB" smtClean="0"/>
              <a:pPr>
                <a:defRPr/>
              </a:pPr>
              <a:t>15</a:t>
            </a:fld>
            <a:endParaRPr lang="en-GB" dirty="0"/>
          </a:p>
        </p:txBody>
      </p:sp>
      <p:sp>
        <p:nvSpPr>
          <p:cNvPr id="2" name="Rectangle 1"/>
          <p:cNvSpPr/>
          <p:nvPr/>
        </p:nvSpPr>
        <p:spPr>
          <a:xfrm>
            <a:off x="422672" y="993789"/>
            <a:ext cx="7839328" cy="3693319"/>
          </a:xfrm>
          <a:prstGeom prst="rect">
            <a:avLst/>
          </a:prstGeom>
        </p:spPr>
        <p:txBody>
          <a:bodyPr wrap="square">
            <a:spAutoFit/>
          </a:bodyPr>
          <a:lstStyle/>
          <a:p>
            <a:r>
              <a:rPr lang="en-GB" b="1" dirty="0" smtClean="0"/>
              <a:t>The </a:t>
            </a:r>
            <a:r>
              <a:rPr lang="en-GB" b="1" dirty="0"/>
              <a:t>combination of big data technologies with SDMX appears to be a </a:t>
            </a:r>
            <a:r>
              <a:rPr lang="en-GB" b="1" dirty="0">
                <a:solidFill>
                  <a:schemeClr val="tx2"/>
                </a:solidFill>
              </a:rPr>
              <a:t>powerful tool </a:t>
            </a:r>
            <a:r>
              <a:rPr lang="en-GB" b="1" dirty="0"/>
              <a:t>to cope with the future challenges in </a:t>
            </a:r>
            <a:r>
              <a:rPr lang="en-GB" b="1" dirty="0" smtClean="0"/>
              <a:t>statistics</a:t>
            </a:r>
          </a:p>
          <a:p>
            <a:endParaRPr lang="en-GB" dirty="0"/>
          </a:p>
          <a:p>
            <a:pPr lvl="1"/>
            <a:r>
              <a:rPr lang="en-US" dirty="0" smtClean="0"/>
              <a:t>Storing </a:t>
            </a:r>
            <a:r>
              <a:rPr lang="en-US" dirty="0" smtClean="0"/>
              <a:t>and retrieving data is very fast</a:t>
            </a:r>
          </a:p>
          <a:p>
            <a:pPr lvl="1"/>
            <a:endParaRPr lang="en-US" dirty="0" smtClean="0"/>
          </a:p>
          <a:p>
            <a:pPr lvl="1"/>
            <a:r>
              <a:rPr lang="en-US" dirty="0" smtClean="0"/>
              <a:t>HBase </a:t>
            </a:r>
            <a:r>
              <a:rPr lang="en-US" dirty="0"/>
              <a:t>data model provide with </a:t>
            </a:r>
            <a:r>
              <a:rPr lang="en-US" dirty="0" smtClean="0"/>
              <a:t>the flexibility </a:t>
            </a:r>
            <a:r>
              <a:rPr lang="en-US" dirty="0"/>
              <a:t>to model the data according to the specific needs – same data can be modelled in different </a:t>
            </a:r>
            <a:r>
              <a:rPr lang="en-US" dirty="0" smtClean="0"/>
              <a:t>ways</a:t>
            </a:r>
          </a:p>
          <a:p>
            <a:pPr lvl="1"/>
            <a:endParaRPr lang="en-US" dirty="0"/>
          </a:p>
          <a:p>
            <a:pPr lvl="1"/>
            <a:r>
              <a:rPr lang="en-US" dirty="0" smtClean="0"/>
              <a:t>SDMX data model fits well into the HBase one </a:t>
            </a:r>
            <a:endParaRPr lang="en-US" dirty="0"/>
          </a:p>
          <a:p>
            <a:pPr lvl="1"/>
            <a:endParaRPr lang="en-US" dirty="0" smtClean="0"/>
          </a:p>
          <a:p>
            <a:pPr lvl="1"/>
            <a:r>
              <a:rPr lang="en-US" dirty="0" smtClean="0"/>
              <a:t>Data security can be pushed at the level of the cell with no impact on performance</a:t>
            </a:r>
          </a:p>
        </p:txBody>
      </p:sp>
      <p:pic>
        <p:nvPicPr>
          <p:cNvPr id="1026" name="Picture 2" descr="C:\Users\pambian\Downloads\icons8-quick-mode-on-1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14" y="1763868"/>
            <a:ext cx="614437" cy="6144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mbian\Downloads\icons8-acrobatics-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885" y="2601598"/>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635" y="3402419"/>
            <a:ext cx="612016" cy="46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Users\pambian\Downloads\icons8-privacy-4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832" y="4109116"/>
            <a:ext cx="4572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34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Q&amp;A</a:t>
            </a:r>
            <a:endParaRPr lang="en-GB" dirty="0"/>
          </a:p>
        </p:txBody>
      </p:sp>
      <p:sp>
        <p:nvSpPr>
          <p:cNvPr id="4" name="Slide Number Placeholder 3"/>
          <p:cNvSpPr>
            <a:spLocks noGrp="1"/>
          </p:cNvSpPr>
          <p:nvPr>
            <p:ph type="sldNum" sz="quarter" idx="10"/>
          </p:nvPr>
        </p:nvSpPr>
        <p:spPr/>
        <p:txBody>
          <a:bodyPr/>
          <a:lstStyle/>
          <a:p>
            <a:pPr>
              <a:defRPr/>
            </a:pPr>
            <a:fld id="{234E8C8A-5A6D-493D-8C6B-3A4D8AAA565C}" type="slidenum">
              <a:rPr lang="en-GB" smtClean="0"/>
              <a:pPr>
                <a:defRPr/>
              </a:pPr>
              <a:t>16</a:t>
            </a:fld>
            <a:endParaRPr lang="en-GB"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644" y="991886"/>
            <a:ext cx="6408712" cy="3662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401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cxnSp>
        <p:nvCxnSpPr>
          <p:cNvPr id="28674"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9699" name="Rectangle 4"/>
          <p:cNvSpPr>
            <a:spLocks noGrp="1" noChangeArrowheads="1"/>
          </p:cNvSpPr>
          <p:nvPr>
            <p:ph type="title"/>
          </p:nvPr>
        </p:nvSpPr>
        <p:spPr>
          <a:xfrm>
            <a:off x="463550" y="411163"/>
            <a:ext cx="8594725" cy="635000"/>
          </a:xfrm>
        </p:spPr>
        <p:txBody>
          <a:bodyPr/>
          <a:lstStyle/>
          <a:p>
            <a:pPr eaLnBrk="1" hangingPunct="1">
              <a:lnSpc>
                <a:spcPts val="2800"/>
              </a:lnSpc>
              <a:defRPr/>
            </a:pPr>
            <a:r>
              <a:rPr/>
              <a:t>Overview</a:t>
            </a:r>
          </a:p>
        </p:txBody>
      </p:sp>
      <p:sp>
        <p:nvSpPr>
          <p:cNvPr id="28676" name="Slide Number Placeholder 3"/>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1E20C9EE-5E2C-4E1D-B29E-5BA2C75E2AF7}" type="slidenum">
              <a:rPr altLang="en-US" sz="900" smtClean="0">
                <a:solidFill>
                  <a:schemeClr val="bg1"/>
                </a:solidFill>
              </a:rPr>
              <a:pPr eaLnBrk="1" hangingPunct="1">
                <a:lnSpc>
                  <a:spcPct val="100000"/>
                </a:lnSpc>
                <a:spcBef>
                  <a:spcPct val="0"/>
                </a:spcBef>
                <a:buClrTx/>
              </a:pPr>
              <a:t>2</a:t>
            </a:fld>
            <a:endParaRPr altLang="en-US" sz="900" smtClean="0">
              <a:solidFill>
                <a:schemeClr val="bg1"/>
              </a:solidFill>
            </a:endParaRPr>
          </a:p>
        </p:txBody>
      </p:sp>
      <p:grpSp>
        <p:nvGrpSpPr>
          <p:cNvPr id="28677" name="Group 10"/>
          <p:cNvGrpSpPr>
            <a:grpSpLocks/>
          </p:cNvGrpSpPr>
          <p:nvPr/>
        </p:nvGrpSpPr>
        <p:grpSpPr bwMode="auto">
          <a:xfrm>
            <a:off x="503238" y="1116013"/>
            <a:ext cx="8300520" cy="2085793"/>
            <a:chOff x="295459" y="1489075"/>
            <a:chExt cx="8550357" cy="1763183"/>
          </a:xfrm>
        </p:grpSpPr>
        <p:sp>
          <p:nvSpPr>
            <p:cNvPr id="28682" name="Rectangle 5"/>
            <p:cNvSpPr>
              <a:spLocks noChangeArrowheads="1"/>
            </p:cNvSpPr>
            <p:nvPr>
              <p:custDataLst>
                <p:tags r:id="rId1"/>
              </p:custDataLst>
            </p:nvPr>
          </p:nvSpPr>
          <p:spPr bwMode="auto">
            <a:xfrm>
              <a:off x="295459" y="1489075"/>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2400" b="1" dirty="0">
                  <a:solidFill>
                    <a:srgbClr val="FFFFFF"/>
                  </a:solidFill>
                </a:rPr>
                <a:t>1</a:t>
              </a:r>
            </a:p>
          </p:txBody>
        </p:sp>
        <p:sp>
          <p:nvSpPr>
            <p:cNvPr id="28683" name="Rectangle 6"/>
            <p:cNvSpPr>
              <a:spLocks noChangeArrowheads="1"/>
            </p:cNvSpPr>
            <p:nvPr>
              <p:custDataLst>
                <p:tags r:id="rId2"/>
              </p:custDataLst>
            </p:nvPr>
          </p:nvSpPr>
          <p:spPr bwMode="auto">
            <a:xfrm>
              <a:off x="295459" y="1946275"/>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2400" b="1">
                  <a:solidFill>
                    <a:srgbClr val="FFFFFF"/>
                  </a:solidFill>
                </a:rPr>
                <a:t>2</a:t>
              </a:r>
            </a:p>
          </p:txBody>
        </p:sp>
        <p:sp>
          <p:nvSpPr>
            <p:cNvPr id="28684" name="Rectangle 7"/>
            <p:cNvSpPr>
              <a:spLocks noChangeArrowheads="1"/>
            </p:cNvSpPr>
            <p:nvPr>
              <p:custDataLst>
                <p:tags r:id="rId3"/>
              </p:custDataLst>
            </p:nvPr>
          </p:nvSpPr>
          <p:spPr bwMode="auto">
            <a:xfrm>
              <a:off x="295459" y="2403475"/>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2400" b="1">
                  <a:solidFill>
                    <a:srgbClr val="FFFFFF"/>
                  </a:solidFill>
                </a:rPr>
                <a:t>3</a:t>
              </a:r>
            </a:p>
          </p:txBody>
        </p:sp>
        <p:sp>
          <p:nvSpPr>
            <p:cNvPr id="23566" name="Rectangle 8"/>
            <p:cNvSpPr>
              <a:spLocks noChangeArrowheads="1"/>
            </p:cNvSpPr>
            <p:nvPr>
              <p:custDataLst>
                <p:tags r:id="rId4"/>
              </p:custDataLst>
            </p:nvPr>
          </p:nvSpPr>
          <p:spPr bwMode="auto">
            <a:xfrm>
              <a:off x="821712" y="1946275"/>
              <a:ext cx="8022412"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2400" dirty="0" smtClean="0"/>
                <a:t>Different options for storing data</a:t>
              </a:r>
            </a:p>
          </p:txBody>
        </p:sp>
        <p:sp>
          <p:nvSpPr>
            <p:cNvPr id="23567" name="Rectangle 9"/>
            <p:cNvSpPr>
              <a:spLocks noChangeArrowheads="1"/>
            </p:cNvSpPr>
            <p:nvPr>
              <p:custDataLst>
                <p:tags r:id="rId5"/>
              </p:custDataLst>
            </p:nvPr>
          </p:nvSpPr>
          <p:spPr bwMode="auto">
            <a:xfrm>
              <a:off x="821712" y="2403475"/>
              <a:ext cx="8022412"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2400" dirty="0"/>
                <a:t>Data modelling and security aspects</a:t>
              </a:r>
            </a:p>
          </p:txBody>
        </p:sp>
        <p:sp>
          <p:nvSpPr>
            <p:cNvPr id="23568" name="Rectangle 10"/>
            <p:cNvSpPr>
              <a:spLocks noChangeArrowheads="1"/>
            </p:cNvSpPr>
            <p:nvPr>
              <p:custDataLst>
                <p:tags r:id="rId6"/>
              </p:custDataLst>
            </p:nvPr>
          </p:nvSpPr>
          <p:spPr bwMode="auto">
            <a:xfrm>
              <a:off x="821712" y="1489075"/>
              <a:ext cx="8022412"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2400" dirty="0" smtClean="0"/>
                <a:t>Why exploring BigData technologies</a:t>
              </a:r>
            </a:p>
          </p:txBody>
        </p:sp>
        <p:sp>
          <p:nvSpPr>
            <p:cNvPr id="28688" name="Rectangle 13"/>
            <p:cNvSpPr>
              <a:spLocks noChangeArrowheads="1"/>
            </p:cNvSpPr>
            <p:nvPr>
              <p:custDataLst>
                <p:tags r:id="rId7"/>
              </p:custDataLst>
            </p:nvPr>
          </p:nvSpPr>
          <p:spPr bwMode="auto">
            <a:xfrm>
              <a:off x="295459" y="2870200"/>
              <a:ext cx="381001"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ctr" eaLnBrk="1" hangingPunct="1">
                <a:spcBef>
                  <a:spcPct val="0"/>
                </a:spcBef>
                <a:buClrTx/>
              </a:pPr>
              <a:r>
                <a:rPr lang="en-GB" altLang="en-US" sz="2400" b="1">
                  <a:solidFill>
                    <a:srgbClr val="FFFFFF"/>
                  </a:solidFill>
                </a:rPr>
                <a:t>4</a:t>
              </a:r>
            </a:p>
          </p:txBody>
        </p:sp>
        <p:sp>
          <p:nvSpPr>
            <p:cNvPr id="23574" name="Rectangle 18"/>
            <p:cNvSpPr>
              <a:spLocks noChangeArrowheads="1"/>
            </p:cNvSpPr>
            <p:nvPr>
              <p:custDataLst>
                <p:tags r:id="rId8"/>
              </p:custDataLst>
            </p:nvPr>
          </p:nvSpPr>
          <p:spPr bwMode="auto">
            <a:xfrm>
              <a:off x="821712" y="2871258"/>
              <a:ext cx="8024104"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2400" dirty="0"/>
                <a:t>Conclusions</a:t>
              </a:r>
              <a:endParaRPr lang="en-GB" altLang="en-US" sz="2400" dirty="0" smtClean="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811713" y="2138363"/>
            <a:ext cx="3968750" cy="1262062"/>
          </a:xfrm>
        </p:spPr>
        <p:txBody>
          <a:bodyPr/>
          <a:lstStyle/>
          <a:p>
            <a:pPr eaLnBrk="1" hangingPunct="1">
              <a:lnSpc>
                <a:spcPts val="3500"/>
              </a:lnSpc>
              <a:spcBef>
                <a:spcPct val="0"/>
              </a:spcBef>
              <a:defRPr/>
            </a:pPr>
            <a:r>
              <a:rPr lang="en-GB" dirty="0" smtClean="0"/>
              <a:t>Why exploring BigData Technologies</a:t>
            </a:r>
            <a:endParaRPr lang="en-GB" dirty="0"/>
          </a:p>
        </p:txBody>
      </p:sp>
      <p:sp>
        <p:nvSpPr>
          <p:cNvPr id="9" name="Text Placeholder 8"/>
          <p:cNvSpPr>
            <a:spLocks noGrp="1"/>
          </p:cNvSpPr>
          <p:nvPr>
            <p:ph type="body" sz="quarter" idx="16"/>
          </p:nvPr>
        </p:nvSpPr>
        <p:spPr/>
        <p:txBody>
          <a:bodyPr/>
          <a:lstStyle/>
          <a:p>
            <a:pPr>
              <a:defRPr/>
            </a:pPr>
            <a:r>
              <a:rPr lang="en-GB" dirty="0" smtClean="0"/>
              <a:t>Some numbers</a:t>
            </a:r>
            <a:endParaRPr lang="en-GB" dirty="0"/>
          </a:p>
        </p:txBody>
      </p:sp>
      <p:sp>
        <p:nvSpPr>
          <p:cNvPr id="10" name="Text Placeholder 9"/>
          <p:cNvSpPr>
            <a:spLocks noGrp="1"/>
          </p:cNvSpPr>
          <p:nvPr>
            <p:ph type="body" sz="quarter" idx="17"/>
          </p:nvPr>
        </p:nvSpPr>
        <p:spPr/>
        <p:txBody>
          <a:bodyPr/>
          <a:lstStyle/>
          <a:p>
            <a:pPr>
              <a:defRPr/>
            </a:pPr>
            <a:r>
              <a:rPr lang="en-GB" dirty="0"/>
              <a:t>1</a:t>
            </a:r>
          </a:p>
        </p:txBody>
      </p:sp>
      <p:sp>
        <p:nvSpPr>
          <p:cNvPr id="31753" name="Slide Number Placeholder 2"/>
          <p:cNvSpPr>
            <a:spLocks noGrp="1"/>
          </p:cNvSpPr>
          <p:nvPr>
            <p:ph type="sldNum" sz="quarter" idx="18"/>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6A842A4A-A6A9-4987-ABAB-6DAB2B21E573}" type="slidenum">
              <a:rPr altLang="en-US" sz="900" b="1" smtClean="0">
                <a:solidFill>
                  <a:schemeClr val="bg1"/>
                </a:solidFill>
                <a:ea typeface="ヒラギノ角ゴ Pro W3"/>
                <a:cs typeface="ヒラギノ角ゴ Pro W3"/>
              </a:rPr>
              <a:pPr eaLnBrk="1" hangingPunct="1">
                <a:lnSpc>
                  <a:spcPct val="100000"/>
                </a:lnSpc>
                <a:spcBef>
                  <a:spcPct val="0"/>
                </a:spcBef>
              </a:pPr>
              <a:t>3</a:t>
            </a:fld>
            <a:endParaRPr altLang="en-US" sz="900" b="1" smtClean="0">
              <a:solidFill>
                <a:schemeClr val="bg1"/>
              </a:solidFill>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3481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5843" name="Rectangle 2"/>
          <p:cNvSpPr>
            <a:spLocks noGrp="1" noChangeArrowheads="1"/>
          </p:cNvSpPr>
          <p:nvPr>
            <p:ph type="title"/>
          </p:nvPr>
        </p:nvSpPr>
        <p:spPr>
          <a:xfrm>
            <a:off x="468313" y="411163"/>
            <a:ext cx="8594725" cy="635000"/>
          </a:xfrm>
        </p:spPr>
        <p:txBody>
          <a:bodyPr/>
          <a:lstStyle/>
          <a:p>
            <a:pPr eaLnBrk="1" hangingPunct="1">
              <a:lnSpc>
                <a:spcPts val="2800"/>
              </a:lnSpc>
              <a:defRPr/>
            </a:pPr>
            <a:r>
              <a:rPr dirty="0" smtClean="0"/>
              <a:t>ECB Statistical Data Production in numbers</a:t>
            </a:r>
            <a:endParaRPr dirty="0"/>
          </a:p>
        </p:txBody>
      </p:sp>
      <p:sp>
        <p:nvSpPr>
          <p:cNvPr id="34820" name="Slide Number Placeholder 5"/>
          <p:cNvSpPr>
            <a:spLocks noGrp="1"/>
          </p:cNvSpPr>
          <p:nvPr>
            <p:ph type="sldNum" sz="quarter" idx="23"/>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1AE0A8ED-FCDD-476F-8A90-7684611D42FF}" type="slidenum">
              <a:rPr altLang="en-US" sz="900" smtClean="0">
                <a:solidFill>
                  <a:schemeClr val="bg1"/>
                </a:solidFill>
                <a:ea typeface="ヒラギノ角ゴ Pro W3"/>
                <a:cs typeface="ヒラギノ角ゴ Pro W3"/>
              </a:rPr>
              <a:pPr eaLnBrk="1" hangingPunct="1">
                <a:lnSpc>
                  <a:spcPct val="100000"/>
                </a:lnSpc>
                <a:spcBef>
                  <a:spcPct val="0"/>
                </a:spcBef>
                <a:buClrTx/>
              </a:pPr>
              <a:t>4</a:t>
            </a:fld>
            <a:endParaRPr altLang="en-US" sz="900" smtClean="0">
              <a:solidFill>
                <a:schemeClr val="bg1"/>
              </a:solidFill>
              <a:ea typeface="ヒラギノ角ゴ Pro W3"/>
              <a:cs typeface="ヒラギノ角ゴ Pro W3"/>
            </a:endParaRPr>
          </a:p>
        </p:txBody>
      </p:sp>
      <p:sp>
        <p:nvSpPr>
          <p:cNvPr id="34821" name="Classification"/>
          <p:cNvSpPr txBox="1">
            <a:spLocks noChangeArrowheads="1"/>
          </p:cNvSpPr>
          <p:nvPr/>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smtClean="0">
                <a:solidFill>
                  <a:schemeClr val="bg1"/>
                </a:solidFill>
              </a:rPr>
              <a:t>[Please select]</a:t>
            </a:r>
            <a:endParaRPr lang="en-GB" altLang="en-US" sz="700" b="1">
              <a:solidFill>
                <a:schemeClr val="bg1"/>
              </a:solidFill>
            </a:endParaRPr>
          </a:p>
        </p:txBody>
      </p:sp>
      <p:sp>
        <p:nvSpPr>
          <p:cNvPr id="34822" name="DocumentStatus"/>
          <p:cNvSpPr txBox="1">
            <a:spLocks noChangeArrowheads="1"/>
          </p:cNvSpPr>
          <p:nvPr/>
        </p:nvSpPr>
        <p:spPr bwMode="auto">
          <a:xfrm>
            <a:off x="6875463" y="19050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smtClean="0">
                <a:solidFill>
                  <a:schemeClr val="bg1"/>
                </a:solidFill>
              </a:rPr>
              <a:t>[Please select]</a:t>
            </a:r>
            <a:endParaRPr lang="en-GB" altLang="en-US" sz="700" b="1">
              <a:solidFill>
                <a:schemeClr val="bg1"/>
              </a:solidFill>
            </a:endParaRPr>
          </a:p>
        </p:txBody>
      </p:sp>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593" y="879324"/>
            <a:ext cx="1992978" cy="18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descr="Figure 3. The phases (level 1) and sub-processes (level 2) of the GSBP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8948" y="2597513"/>
            <a:ext cx="3308478" cy="2062573"/>
          </a:xfrm>
          <a:prstGeom prst="rect">
            <a:avLst/>
          </a:prstGeom>
          <a:noFill/>
          <a:extLst>
            <a:ext uri="{909E8E84-426E-40DD-AFC4-6F175D3DCCD1}">
              <a14:hiddenFill xmlns:a14="http://schemas.microsoft.com/office/drawing/2010/main">
                <a:solidFill>
                  <a:srgbClr val="FFFFFF"/>
                </a:solidFill>
              </a14:hiddenFill>
            </a:ext>
          </a:extLst>
        </p:spPr>
      </p:pic>
      <p:pic>
        <p:nvPicPr>
          <p:cNvPr id="5120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9237" y="1006937"/>
            <a:ext cx="1743604" cy="145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3"/>
          <p:cNvSpPr txBox="1">
            <a:spLocks noChangeArrowheads="1"/>
          </p:cNvSpPr>
          <p:nvPr/>
        </p:nvSpPr>
        <p:spPr>
          <a:xfrm>
            <a:off x="382768" y="925034"/>
            <a:ext cx="4295558" cy="4125444"/>
          </a:xfrm>
          <a:prstGeom prst="rect">
            <a:avLst/>
          </a:prstGeom>
        </p:spPr>
        <p:txBody>
          <a:bodyPr anchor="b"/>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eaLnBrk="1" hangingPunct="1">
              <a:buFont typeface="Wingdings" panose="05000000000000000000" pitchFamily="2" charset="2"/>
              <a:buChar char="q"/>
              <a:defRPr/>
            </a:pPr>
            <a:r>
              <a:rPr lang="en-GB" altLang="en-US" sz="2000" kern="0" dirty="0" smtClean="0"/>
              <a:t>&gt;50 different data providers</a:t>
            </a:r>
          </a:p>
          <a:p>
            <a:pPr eaLnBrk="1" hangingPunct="1">
              <a:buFont typeface="Wingdings" panose="05000000000000000000" pitchFamily="2" charset="2"/>
              <a:buChar char="q"/>
              <a:defRPr/>
            </a:pPr>
            <a:r>
              <a:rPr lang="en-GB" altLang="en-US" sz="2000" kern="0" dirty="0" smtClean="0"/>
              <a:t>400 datasets</a:t>
            </a:r>
          </a:p>
          <a:p>
            <a:pPr eaLnBrk="1" hangingPunct="1">
              <a:buFont typeface="Wingdings" panose="05000000000000000000" pitchFamily="2" charset="2"/>
              <a:buChar char="q"/>
              <a:defRPr/>
            </a:pPr>
            <a:r>
              <a:rPr lang="en-GB" altLang="en-US" sz="2000" kern="0" dirty="0" smtClean="0"/>
              <a:t>400 million series</a:t>
            </a:r>
          </a:p>
          <a:p>
            <a:pPr eaLnBrk="1" hangingPunct="1">
              <a:buFont typeface="Wingdings" panose="05000000000000000000" pitchFamily="2" charset="2"/>
              <a:buChar char="q"/>
              <a:defRPr/>
            </a:pPr>
            <a:r>
              <a:rPr lang="en-GB" altLang="en-US" sz="2000" kern="0" dirty="0" smtClean="0"/>
              <a:t>40 billion distinct observations</a:t>
            </a:r>
          </a:p>
          <a:p>
            <a:pPr eaLnBrk="1" hangingPunct="1">
              <a:buFont typeface="Wingdings" panose="05000000000000000000" pitchFamily="2" charset="2"/>
              <a:buChar char="q"/>
              <a:defRPr/>
            </a:pPr>
            <a:r>
              <a:rPr lang="en-US" altLang="en-US" sz="2000" kern="0" dirty="0" smtClean="0"/>
              <a:t>360 SDMX files </a:t>
            </a:r>
            <a:r>
              <a:rPr lang="en-US" altLang="en-US" sz="2000" kern="0" dirty="0"/>
              <a:t>per </a:t>
            </a:r>
            <a:r>
              <a:rPr lang="en-US" altLang="en-US" sz="2000" kern="0" dirty="0" smtClean="0"/>
              <a:t>day</a:t>
            </a:r>
          </a:p>
          <a:p>
            <a:pPr eaLnBrk="1" hangingPunct="1">
              <a:buFont typeface="Wingdings" panose="05000000000000000000" pitchFamily="2" charset="2"/>
              <a:buChar char="q"/>
              <a:defRPr/>
            </a:pPr>
            <a:r>
              <a:rPr lang="en-US" altLang="en-US" sz="2000" kern="0" dirty="0" smtClean="0"/>
              <a:t>350GB/year of new data ingested </a:t>
            </a:r>
            <a:endParaRPr lang="en-GB" altLang="en-US" sz="2000" kern="0" dirty="0" smtClean="0"/>
          </a:p>
          <a:p>
            <a:pPr eaLnBrk="1" hangingPunct="1">
              <a:buFont typeface="Wingdings" panose="05000000000000000000" pitchFamily="2" charset="2"/>
              <a:buChar char="q"/>
              <a:defRPr/>
            </a:pPr>
            <a:r>
              <a:rPr lang="en-GB" altLang="en-US" sz="2000" kern="0" dirty="0" smtClean="0"/>
              <a:t>~1000 data producers/analysts</a:t>
            </a:r>
            <a:endParaRPr lang="en-GB" altLang="en-US" sz="2000" kern="0" dirty="0"/>
          </a:p>
          <a:p>
            <a:pPr eaLnBrk="1" hangingPunct="1">
              <a:buFont typeface="Wingdings" panose="05000000000000000000" pitchFamily="2" charset="2"/>
              <a:buChar char="q"/>
              <a:defRPr/>
            </a:pPr>
            <a:r>
              <a:rPr lang="en-GB" altLang="en-US" sz="2000" kern="0" dirty="0" smtClean="0"/>
              <a:t>More dataset coming with more granular data</a:t>
            </a:r>
          </a:p>
          <a:p>
            <a:pPr eaLnBrk="1" hangingPunct="1">
              <a:defRPr/>
            </a:pPr>
            <a:endParaRPr lang="en-GB" altLang="en-US" sz="2000" kern="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811713" y="2138363"/>
            <a:ext cx="3968750" cy="1262062"/>
          </a:xfrm>
        </p:spPr>
        <p:txBody>
          <a:bodyPr/>
          <a:lstStyle/>
          <a:p>
            <a:pPr eaLnBrk="1" hangingPunct="1">
              <a:lnSpc>
                <a:spcPts val="3500"/>
              </a:lnSpc>
              <a:spcBef>
                <a:spcPct val="0"/>
              </a:spcBef>
              <a:defRPr/>
            </a:pPr>
            <a:r>
              <a:rPr lang="en-GB" altLang="en-US" dirty="0"/>
              <a:t>Different options for storing data</a:t>
            </a:r>
            <a:endParaRPr lang="en-GB" dirty="0"/>
          </a:p>
        </p:txBody>
      </p:sp>
      <p:sp>
        <p:nvSpPr>
          <p:cNvPr id="9" name="Text Placeholder 8"/>
          <p:cNvSpPr>
            <a:spLocks noGrp="1"/>
          </p:cNvSpPr>
          <p:nvPr>
            <p:ph type="body" sz="quarter" idx="16"/>
          </p:nvPr>
        </p:nvSpPr>
        <p:spPr/>
        <p:txBody>
          <a:bodyPr/>
          <a:lstStyle/>
          <a:p>
            <a:pPr>
              <a:defRPr/>
            </a:pPr>
            <a:r>
              <a:rPr lang="en-GB" dirty="0" smtClean="0"/>
              <a:t>Evaluated approaches in Hadoop</a:t>
            </a:r>
            <a:endParaRPr lang="en-GB" dirty="0"/>
          </a:p>
        </p:txBody>
      </p:sp>
      <p:sp>
        <p:nvSpPr>
          <p:cNvPr id="10" name="Text Placeholder 9"/>
          <p:cNvSpPr>
            <a:spLocks noGrp="1"/>
          </p:cNvSpPr>
          <p:nvPr>
            <p:ph type="body" sz="quarter" idx="17"/>
          </p:nvPr>
        </p:nvSpPr>
        <p:spPr/>
        <p:txBody>
          <a:bodyPr/>
          <a:lstStyle/>
          <a:p>
            <a:pPr>
              <a:defRPr/>
            </a:pPr>
            <a:r>
              <a:rPr lang="en-GB" dirty="0" smtClean="0"/>
              <a:t>2</a:t>
            </a:r>
            <a:endParaRPr lang="en-GB" dirty="0"/>
          </a:p>
        </p:txBody>
      </p:sp>
      <p:sp>
        <p:nvSpPr>
          <p:cNvPr id="31753" name="Slide Number Placeholder 2"/>
          <p:cNvSpPr>
            <a:spLocks noGrp="1"/>
          </p:cNvSpPr>
          <p:nvPr>
            <p:ph type="sldNum" sz="quarter" idx="18"/>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6A842A4A-A6A9-4987-ABAB-6DAB2B21E573}" type="slidenum">
              <a:rPr altLang="en-US" sz="900" b="1" smtClean="0">
                <a:solidFill>
                  <a:schemeClr val="bg1"/>
                </a:solidFill>
                <a:ea typeface="ヒラギノ角ゴ Pro W3"/>
                <a:cs typeface="ヒラギノ角ゴ Pro W3"/>
              </a:rPr>
              <a:pPr eaLnBrk="1" hangingPunct="1">
                <a:lnSpc>
                  <a:spcPct val="100000"/>
                </a:lnSpc>
                <a:spcBef>
                  <a:spcPct val="0"/>
                </a:spcBef>
              </a:pPr>
              <a:t>5</a:t>
            </a:fld>
            <a:endParaRPr altLang="en-US" sz="900" b="1" smtClean="0">
              <a:solidFill>
                <a:schemeClr val="bg1"/>
              </a:solidFill>
              <a:ea typeface="ヒラギノ角ゴ Pro W3"/>
              <a:cs typeface="ヒラギノ角ゴ Pro W3"/>
            </a:endParaRPr>
          </a:p>
        </p:txBody>
      </p:sp>
    </p:spTree>
    <p:extLst>
      <p:ext uri="{BB962C8B-B14F-4D97-AF65-F5344CB8AC3E}">
        <p14:creationId xmlns:p14="http://schemas.microsoft.com/office/powerpoint/2010/main" val="1869702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cxnSp>
        <p:nvCxnSpPr>
          <p:cNvPr id="38914"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9948" name="Rectangle 4"/>
          <p:cNvSpPr>
            <a:spLocks noGrp="1" noChangeArrowheads="1"/>
          </p:cNvSpPr>
          <p:nvPr>
            <p:ph type="title"/>
          </p:nvPr>
        </p:nvSpPr>
        <p:spPr>
          <a:xfrm>
            <a:off x="463550" y="411163"/>
            <a:ext cx="8594725" cy="635000"/>
          </a:xfrm>
        </p:spPr>
        <p:txBody>
          <a:bodyPr/>
          <a:lstStyle/>
          <a:p>
            <a:pPr eaLnBrk="1" hangingPunct="1">
              <a:lnSpc>
                <a:spcPts val="2800"/>
              </a:lnSpc>
              <a:defRPr/>
            </a:pPr>
            <a:r>
              <a:rPr lang="en-GB" dirty="0" smtClean="0"/>
              <a:t>Hadoop data storage options</a:t>
            </a:r>
            <a:endParaRPr dirty="0"/>
          </a:p>
        </p:txBody>
      </p:sp>
      <p:sp>
        <p:nvSpPr>
          <p:cNvPr id="38916" name="Slide Number Placeholder 4"/>
          <p:cNvSpPr>
            <a:spLocks noGrp="1"/>
          </p:cNvSpPr>
          <p:nvPr>
            <p:ph type="sldNum" sz="quarter" idx="33"/>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8F95BB9F-8583-49B8-BB5B-A1F07773BC65}" type="slidenum">
              <a:rPr altLang="en-US" sz="900" smtClean="0">
                <a:solidFill>
                  <a:schemeClr val="bg1"/>
                </a:solidFill>
                <a:ea typeface="ヒラギノ角ゴ Pro W3"/>
                <a:cs typeface="ヒラギノ角ゴ Pro W3"/>
              </a:rPr>
              <a:pPr eaLnBrk="1" hangingPunct="1">
                <a:lnSpc>
                  <a:spcPct val="100000"/>
                </a:lnSpc>
                <a:spcBef>
                  <a:spcPct val="0"/>
                </a:spcBef>
                <a:buClrTx/>
              </a:pPr>
              <a:t>6</a:t>
            </a:fld>
            <a:endParaRPr altLang="en-US" sz="900" smtClean="0">
              <a:solidFill>
                <a:schemeClr val="bg1"/>
              </a:solidFill>
              <a:ea typeface="ヒラギノ角ゴ Pro W3"/>
              <a:cs typeface="ヒラギノ角ゴ Pro W3"/>
            </a:endParaRPr>
          </a:p>
        </p:txBody>
      </p:sp>
      <p:sp>
        <p:nvSpPr>
          <p:cNvPr id="14" name="Text Placeholder 6"/>
          <p:cNvSpPr>
            <a:spLocks noGrp="1"/>
          </p:cNvSpPr>
          <p:nvPr>
            <p:ph type="body" sz="quarter" idx="25"/>
          </p:nvPr>
        </p:nvSpPr>
        <p:spPr>
          <a:xfrm>
            <a:off x="3348038" y="2651125"/>
            <a:ext cx="2362200" cy="423863"/>
          </a:xfrm>
        </p:spPr>
        <p:txBody>
          <a:bodyPr/>
          <a:lstStyle/>
          <a:p>
            <a:pPr algn="ctr">
              <a:defRPr/>
            </a:pPr>
            <a:r>
              <a:rPr b="1" dirty="0" smtClean="0"/>
              <a:t>HBase</a:t>
            </a:r>
            <a:endParaRPr b="1" dirty="0"/>
          </a:p>
          <a:p>
            <a:pPr>
              <a:defRPr/>
            </a:pPr>
            <a:endParaRPr dirty="0"/>
          </a:p>
        </p:txBody>
      </p:sp>
      <p:sp>
        <p:nvSpPr>
          <p:cNvPr id="15" name="Text Placeholder 7"/>
          <p:cNvSpPr>
            <a:spLocks noGrp="1"/>
          </p:cNvSpPr>
          <p:nvPr>
            <p:ph type="body" sz="quarter" idx="26"/>
          </p:nvPr>
        </p:nvSpPr>
        <p:spPr>
          <a:xfrm>
            <a:off x="6054725" y="2651125"/>
            <a:ext cx="2362200" cy="423863"/>
          </a:xfrm>
        </p:spPr>
        <p:txBody>
          <a:bodyPr/>
          <a:lstStyle/>
          <a:p>
            <a:pPr algn="ctr">
              <a:defRPr/>
            </a:pPr>
            <a:r>
              <a:rPr b="1" dirty="0" smtClean="0"/>
              <a:t>Kudu</a:t>
            </a:r>
            <a:endParaRPr b="1" dirty="0"/>
          </a:p>
          <a:p>
            <a:pPr>
              <a:defRPr/>
            </a:pPr>
            <a:endParaRPr dirty="0"/>
          </a:p>
        </p:txBody>
      </p:sp>
      <p:sp>
        <p:nvSpPr>
          <p:cNvPr id="16" name="Text Placeholder 8"/>
          <p:cNvSpPr>
            <a:spLocks noGrp="1"/>
          </p:cNvSpPr>
          <p:nvPr>
            <p:ph type="body" sz="quarter" idx="27"/>
          </p:nvPr>
        </p:nvSpPr>
        <p:spPr>
          <a:xfrm>
            <a:off x="584796" y="3041028"/>
            <a:ext cx="2362200" cy="13295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171450" indent="-171450" eaLnBrk="1" hangingPunct="1">
              <a:buClr>
                <a:srgbClr val="003399"/>
              </a:buClr>
              <a:buFont typeface="Arial" panose="020B0604020202020204" pitchFamily="34" charset="0"/>
              <a:buChar char="•"/>
            </a:pPr>
            <a:r>
              <a:rPr lang="en-US" b="1" dirty="0">
                <a:solidFill>
                  <a:schemeClr val="tx2"/>
                </a:solidFill>
              </a:rPr>
              <a:t>File based </a:t>
            </a:r>
            <a:r>
              <a:rPr lang="en-US" dirty="0">
                <a:solidFill>
                  <a:srgbClr val="585858"/>
                </a:solidFill>
              </a:rPr>
              <a:t>storage</a:t>
            </a:r>
          </a:p>
          <a:p>
            <a:pPr marL="171450" indent="-171450" eaLnBrk="1" hangingPunct="1">
              <a:buClr>
                <a:srgbClr val="003399"/>
              </a:buClr>
              <a:buFont typeface="Arial" panose="020B0604020202020204" pitchFamily="34" charset="0"/>
              <a:buChar char="•"/>
            </a:pPr>
            <a:r>
              <a:rPr lang="en-US" dirty="0">
                <a:solidFill>
                  <a:srgbClr val="585858"/>
                </a:solidFill>
              </a:rPr>
              <a:t>Performant</a:t>
            </a:r>
            <a:r>
              <a:rPr lang="en-US" b="1" dirty="0">
                <a:solidFill>
                  <a:schemeClr val="tx2"/>
                </a:solidFill>
              </a:rPr>
              <a:t> batch ingestion</a:t>
            </a:r>
          </a:p>
          <a:p>
            <a:pPr marL="171450" indent="-171450" eaLnBrk="1" hangingPunct="1">
              <a:buClr>
                <a:srgbClr val="003399"/>
              </a:buClr>
              <a:buFont typeface="Arial" panose="020B0604020202020204" pitchFamily="34" charset="0"/>
              <a:buChar char="•"/>
            </a:pPr>
            <a:r>
              <a:rPr lang="en-US" dirty="0">
                <a:solidFill>
                  <a:srgbClr val="585858"/>
                </a:solidFill>
              </a:rPr>
              <a:t>Efficiently scanning </a:t>
            </a:r>
            <a:r>
              <a:rPr lang="en-US" b="1" dirty="0">
                <a:solidFill>
                  <a:schemeClr val="tx2"/>
                </a:solidFill>
              </a:rPr>
              <a:t>large amounts of </a:t>
            </a:r>
            <a:r>
              <a:rPr lang="en-US" b="1" dirty="0" smtClean="0">
                <a:solidFill>
                  <a:schemeClr val="tx2"/>
                </a:solidFill>
              </a:rPr>
              <a:t>data</a:t>
            </a:r>
          </a:p>
          <a:p>
            <a:pPr marL="171450" lvl="0" indent="-171450" eaLnBrk="1" hangingPunct="1">
              <a:buClr>
                <a:srgbClr val="003399"/>
              </a:buClr>
              <a:buFont typeface="Arial" panose="020B0604020202020204" pitchFamily="34" charset="0"/>
              <a:buChar char="•"/>
            </a:pPr>
            <a:r>
              <a:rPr lang="en-US" b="1" dirty="0">
                <a:solidFill>
                  <a:schemeClr val="tx2"/>
                </a:solidFill>
              </a:rPr>
              <a:t>Fault tolerant </a:t>
            </a:r>
            <a:r>
              <a:rPr lang="en-US" dirty="0">
                <a:solidFill>
                  <a:srgbClr val="585858"/>
                </a:solidFill>
              </a:rPr>
              <a:t>(replication)</a:t>
            </a:r>
          </a:p>
          <a:p>
            <a:pPr marL="171450" indent="-171450" eaLnBrk="1" hangingPunct="1">
              <a:buClr>
                <a:srgbClr val="003399"/>
              </a:buClr>
              <a:buFont typeface="Arial" panose="020B0604020202020204" pitchFamily="34" charset="0"/>
              <a:buChar char="•"/>
            </a:pPr>
            <a:r>
              <a:rPr lang="en-US" dirty="0" smtClean="0">
                <a:solidFill>
                  <a:srgbClr val="585858"/>
                </a:solidFill>
              </a:rPr>
              <a:t>Only</a:t>
            </a:r>
            <a:r>
              <a:rPr lang="en-US" b="1" dirty="0" smtClean="0">
                <a:solidFill>
                  <a:schemeClr val="tx2"/>
                </a:solidFill>
              </a:rPr>
              <a:t> </a:t>
            </a:r>
            <a:r>
              <a:rPr lang="en-US" b="1" dirty="0">
                <a:solidFill>
                  <a:schemeClr val="tx2"/>
                </a:solidFill>
              </a:rPr>
              <a:t>data append </a:t>
            </a:r>
            <a:r>
              <a:rPr lang="en-US" dirty="0" smtClean="0">
                <a:solidFill>
                  <a:srgbClr val="585858"/>
                </a:solidFill>
              </a:rPr>
              <a:t>possible</a:t>
            </a:r>
            <a:endParaRPr lang="en-GB" dirty="0">
              <a:solidFill>
                <a:srgbClr val="585858"/>
              </a:solidFill>
            </a:endParaRPr>
          </a:p>
        </p:txBody>
      </p:sp>
      <p:sp>
        <p:nvSpPr>
          <p:cNvPr id="17" name="Text Placeholder 9"/>
          <p:cNvSpPr>
            <a:spLocks noGrp="1"/>
          </p:cNvSpPr>
          <p:nvPr>
            <p:ph type="body" sz="quarter" idx="28"/>
          </p:nvPr>
        </p:nvSpPr>
        <p:spPr>
          <a:xfrm>
            <a:off x="3221663" y="2934587"/>
            <a:ext cx="2551812" cy="1274195"/>
          </a:xfrm>
        </p:spPr>
        <p:txBody>
          <a:bodyPr/>
          <a:lstStyle/>
          <a:p>
            <a:pPr marL="171450" lvl="0" indent="-171450" eaLnBrk="1" hangingPunct="1">
              <a:buClr>
                <a:srgbClr val="003399"/>
              </a:buClr>
              <a:buFont typeface="Arial" panose="020B0604020202020204" pitchFamily="34" charset="0"/>
              <a:buChar char="•"/>
            </a:pPr>
            <a:r>
              <a:rPr lang="en-US" b="1" dirty="0">
                <a:solidFill>
                  <a:schemeClr val="tx2"/>
                </a:solidFill>
              </a:rPr>
              <a:t>Column-oriented</a:t>
            </a:r>
            <a:r>
              <a:rPr lang="en-US" dirty="0">
                <a:solidFill>
                  <a:srgbClr val="585858"/>
                </a:solidFill>
              </a:rPr>
              <a:t>, </a:t>
            </a:r>
            <a:r>
              <a:rPr lang="en-US" dirty="0" smtClean="0">
                <a:solidFill>
                  <a:srgbClr val="585858"/>
                </a:solidFill>
              </a:rPr>
              <a:t>NoSQL database </a:t>
            </a:r>
            <a:r>
              <a:rPr lang="en-US" dirty="0">
                <a:solidFill>
                  <a:srgbClr val="585858"/>
                </a:solidFill>
              </a:rPr>
              <a:t>management system</a:t>
            </a:r>
          </a:p>
          <a:p>
            <a:pPr marL="171450" lvl="0" indent="-171450" eaLnBrk="1" hangingPunct="1">
              <a:buClr>
                <a:srgbClr val="003399"/>
              </a:buClr>
              <a:buFont typeface="Arial" panose="020B0604020202020204" pitchFamily="34" charset="0"/>
              <a:buChar char="•"/>
            </a:pPr>
            <a:r>
              <a:rPr lang="en-US" dirty="0" smtClean="0">
                <a:solidFill>
                  <a:srgbClr val="585858"/>
                </a:solidFill>
              </a:rPr>
              <a:t>Random </a:t>
            </a:r>
            <a:r>
              <a:rPr lang="en-US" dirty="0">
                <a:solidFill>
                  <a:srgbClr val="585858"/>
                </a:solidFill>
              </a:rPr>
              <a:t>read / write access in </a:t>
            </a:r>
            <a:r>
              <a:rPr lang="en-US" b="1" dirty="0">
                <a:solidFill>
                  <a:schemeClr val="tx2"/>
                </a:solidFill>
              </a:rPr>
              <a:t>real time </a:t>
            </a:r>
            <a:r>
              <a:rPr lang="en-US" dirty="0">
                <a:solidFill>
                  <a:srgbClr val="585858"/>
                </a:solidFill>
              </a:rPr>
              <a:t>to a very large set of data.</a:t>
            </a:r>
            <a:endParaRPr lang="fr-FR" dirty="0">
              <a:solidFill>
                <a:srgbClr val="585858"/>
              </a:solidFill>
            </a:endParaRPr>
          </a:p>
          <a:p>
            <a:pPr marL="171450" lvl="0" indent="-171450" eaLnBrk="1" hangingPunct="1">
              <a:buClr>
                <a:srgbClr val="003399"/>
              </a:buClr>
              <a:buFont typeface="Arial" panose="020B0604020202020204" pitchFamily="34" charset="0"/>
              <a:buChar char="•"/>
            </a:pPr>
            <a:r>
              <a:rPr lang="en-US" b="1" dirty="0">
                <a:solidFill>
                  <a:schemeClr val="tx2"/>
                </a:solidFill>
              </a:rPr>
              <a:t>Fault tolerant </a:t>
            </a:r>
            <a:r>
              <a:rPr lang="en-US" dirty="0">
                <a:solidFill>
                  <a:srgbClr val="585858"/>
                </a:solidFill>
              </a:rPr>
              <a:t>(replication</a:t>
            </a:r>
            <a:r>
              <a:rPr lang="en-US" dirty="0" smtClean="0">
                <a:solidFill>
                  <a:srgbClr val="585858"/>
                </a:solidFill>
              </a:rPr>
              <a:t>)</a:t>
            </a:r>
          </a:p>
          <a:p>
            <a:pPr marL="171450" lvl="0" indent="-171450" eaLnBrk="1" hangingPunct="1">
              <a:buClr>
                <a:srgbClr val="003399"/>
              </a:buClr>
              <a:buFont typeface="Arial" panose="020B0604020202020204" pitchFamily="34" charset="0"/>
              <a:buChar char="•"/>
            </a:pPr>
            <a:r>
              <a:rPr lang="en-US" dirty="0" smtClean="0">
                <a:solidFill>
                  <a:srgbClr val="585858"/>
                </a:solidFill>
              </a:rPr>
              <a:t>Runs on top of HDFS</a:t>
            </a:r>
            <a:endParaRPr dirty="0"/>
          </a:p>
        </p:txBody>
      </p:sp>
      <p:sp>
        <p:nvSpPr>
          <p:cNvPr id="19" name="Text Placeholder 14"/>
          <p:cNvSpPr>
            <a:spLocks noGrp="1"/>
          </p:cNvSpPr>
          <p:nvPr>
            <p:ph type="body" sz="quarter" idx="24"/>
          </p:nvPr>
        </p:nvSpPr>
        <p:spPr>
          <a:xfrm>
            <a:off x="565150" y="2651125"/>
            <a:ext cx="2362200" cy="184150"/>
          </a:xfrm>
        </p:spPr>
        <p:txBody>
          <a:bodyPr/>
          <a:lstStyle/>
          <a:p>
            <a:pPr algn="ctr">
              <a:defRPr/>
            </a:pPr>
            <a:r>
              <a:rPr b="1" dirty="0" smtClean="0"/>
              <a:t>HDFS with Parquet</a:t>
            </a:r>
            <a:endParaRPr b="1" dirty="0"/>
          </a:p>
        </p:txBody>
      </p:sp>
      <p:pic>
        <p:nvPicPr>
          <p:cNvPr id="55298" name="Picture 2" descr="https://intellipaat.com/mediaFiles/2015/07/hadoop-hdf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1398926"/>
            <a:ext cx="2378149" cy="1122189"/>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Risultati immagini per kudu hado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3988" y="1249320"/>
            <a:ext cx="1762125" cy="1271795"/>
          </a:xfrm>
          <a:prstGeom prst="rect">
            <a:avLst/>
          </a:prstGeom>
          <a:noFill/>
          <a:extLst>
            <a:ext uri="{909E8E84-426E-40DD-AFC4-6F175D3DCCD1}">
              <a14:hiddenFill xmlns:a14="http://schemas.microsoft.com/office/drawing/2010/main">
                <a:solidFill>
                  <a:srgbClr val="FFFFFF"/>
                </a:solidFill>
              </a14:hiddenFill>
            </a:ext>
          </a:extLst>
        </p:spPr>
      </p:pic>
      <p:pic>
        <p:nvPicPr>
          <p:cNvPr id="55302" name="Picture 6" descr="Risultati immagini per hbas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06456" y="1187085"/>
            <a:ext cx="1835075" cy="1334030"/>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9"/>
          <p:cNvSpPr txBox="1">
            <a:spLocks/>
          </p:cNvSpPr>
          <p:nvPr/>
        </p:nvSpPr>
        <p:spPr bwMode="auto">
          <a:xfrm>
            <a:off x="6071192" y="2892056"/>
            <a:ext cx="25518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71450" lvl="0" indent="-171450" eaLnBrk="1" hangingPunct="1">
              <a:spcBef>
                <a:spcPct val="30000"/>
              </a:spcBef>
              <a:buClr>
                <a:srgbClr val="003399"/>
              </a:buClr>
              <a:buFont typeface="Arial" panose="020B0604020202020204" pitchFamily="34" charset="0"/>
              <a:buChar char="•"/>
              <a:defRPr lang="en-GB" sz="1200" b="1" dirty="0" smtClean="0">
                <a:solidFill>
                  <a:schemeClr val="tx2"/>
                </a:solidFill>
              </a:defRPr>
            </a:lvl1pPr>
            <a:lvl2pPr marL="298450" eaLnBrk="0" hangingPunct="0">
              <a:defRPr>
                <a:latin typeface="+mn-lt"/>
                <a:cs typeface="+mn-cs"/>
              </a:defRPr>
            </a:lvl2pPr>
            <a:lvl3pPr marL="596900" eaLnBrk="0" hangingPunct="0">
              <a:defRPr sz="1600">
                <a:latin typeface="+mn-lt"/>
                <a:cs typeface="+mn-cs"/>
              </a:defRPr>
            </a:lvl3pPr>
            <a:lvl4pPr marL="914400" eaLnBrk="0" hangingPunct="0">
              <a:defRPr sz="1600">
                <a:latin typeface="+mn-lt"/>
                <a:cs typeface="+mn-cs"/>
              </a:defRPr>
            </a:lvl4pPr>
            <a:lvl5pPr marL="1219200" eaLnBrk="0" hangingPunct="0">
              <a:buFont typeface="Times" pitchFamily="18" charset="0"/>
              <a:defRPr sz="1600" i="1">
                <a:latin typeface="+mn-lt"/>
                <a:cs typeface="+mn-cs"/>
              </a:defRPr>
            </a:lvl5pPr>
            <a:lvl6pPr marL="1981200" indent="-303213" fontAlgn="base">
              <a:spcBef>
                <a:spcPct val="0"/>
              </a:spcBef>
              <a:spcAft>
                <a:spcPct val="0"/>
              </a:spcAft>
              <a:buFont typeface="Times" pitchFamily="18" charset="0"/>
              <a:buChar char="•"/>
              <a:defRPr sz="1600" i="1">
                <a:latin typeface="+mn-lt"/>
                <a:cs typeface="+mn-cs"/>
              </a:defRPr>
            </a:lvl6pPr>
            <a:lvl7pPr marL="2438400" indent="-303213" fontAlgn="base">
              <a:spcBef>
                <a:spcPct val="0"/>
              </a:spcBef>
              <a:spcAft>
                <a:spcPct val="0"/>
              </a:spcAft>
              <a:buFont typeface="Times" pitchFamily="18" charset="0"/>
              <a:buChar char="•"/>
              <a:defRPr sz="1600" i="1">
                <a:latin typeface="+mn-lt"/>
                <a:cs typeface="+mn-cs"/>
              </a:defRPr>
            </a:lvl7pPr>
            <a:lvl8pPr marL="2895600" indent="-303213" fontAlgn="base">
              <a:spcBef>
                <a:spcPct val="0"/>
              </a:spcBef>
              <a:spcAft>
                <a:spcPct val="0"/>
              </a:spcAft>
              <a:buFont typeface="Times" pitchFamily="18" charset="0"/>
              <a:buChar char="•"/>
              <a:defRPr sz="1600" i="1">
                <a:latin typeface="+mn-lt"/>
                <a:cs typeface="+mn-cs"/>
              </a:defRPr>
            </a:lvl8pPr>
            <a:lvl9pPr marL="3352800" indent="-303213" fontAlgn="base">
              <a:spcBef>
                <a:spcPct val="0"/>
              </a:spcBef>
              <a:spcAft>
                <a:spcPct val="0"/>
              </a:spcAft>
              <a:buFont typeface="Times" pitchFamily="18" charset="0"/>
              <a:buChar char="•"/>
              <a:defRPr sz="1600" i="1">
                <a:latin typeface="+mn-lt"/>
                <a:cs typeface="+mn-cs"/>
              </a:defRPr>
            </a:lvl9pPr>
          </a:lstStyle>
          <a:p>
            <a:r>
              <a:rPr lang="en-GB" b="0" dirty="0">
                <a:solidFill>
                  <a:srgbClr val="585858"/>
                </a:solidFill>
              </a:rPr>
              <a:t>Scalable and fast </a:t>
            </a:r>
            <a:r>
              <a:rPr lang="en-GB" dirty="0"/>
              <a:t>tabular storage </a:t>
            </a:r>
          </a:p>
          <a:p>
            <a:r>
              <a:rPr lang="en-US" dirty="0"/>
              <a:t>SQL-like schema: </a:t>
            </a:r>
            <a:r>
              <a:rPr lang="en-US" b="0" dirty="0">
                <a:solidFill>
                  <a:srgbClr val="585858"/>
                </a:solidFill>
              </a:rPr>
              <a:t>finite number of typed </a:t>
            </a:r>
            <a:r>
              <a:rPr lang="en-US" b="0" dirty="0" smtClean="0">
                <a:solidFill>
                  <a:srgbClr val="585858"/>
                </a:solidFill>
              </a:rPr>
              <a:t>columns</a:t>
            </a:r>
          </a:p>
          <a:p>
            <a:r>
              <a:rPr lang="en-US" b="0" dirty="0">
                <a:solidFill>
                  <a:srgbClr val="585858"/>
                </a:solidFill>
              </a:rPr>
              <a:t>Low-latency random </a:t>
            </a:r>
            <a:r>
              <a:rPr lang="en-US" b="0" dirty="0" smtClean="0">
                <a:solidFill>
                  <a:srgbClr val="585858"/>
                </a:solidFill>
              </a:rPr>
              <a:t>access</a:t>
            </a:r>
          </a:p>
          <a:p>
            <a:pPr lvl="0"/>
            <a:r>
              <a:rPr lang="en-US" dirty="0">
                <a:solidFill>
                  <a:srgbClr val="003399"/>
                </a:solidFill>
              </a:rPr>
              <a:t>Fault tolerant </a:t>
            </a:r>
            <a:r>
              <a:rPr lang="en-US" b="0" dirty="0" smtClean="0">
                <a:solidFill>
                  <a:srgbClr val="585858"/>
                </a:solidFill>
              </a:rPr>
              <a:t>(tablets replication</a:t>
            </a:r>
            <a:r>
              <a:rPr lang="en-US" b="0" dirty="0">
                <a:solidFill>
                  <a:srgbClr val="585858"/>
                </a:solidFill>
              </a:rPr>
              <a:t>)</a:t>
            </a:r>
          </a:p>
          <a:p>
            <a:endParaRPr lang="en-US" b="0" dirty="0" smtClean="0">
              <a:solidFill>
                <a:srgbClr val="585858"/>
              </a:solidFill>
            </a:endParaRPr>
          </a:p>
          <a:p>
            <a:endParaRPr lang="en-US" dirty="0"/>
          </a:p>
        </p:txBody>
      </p:sp>
      <p:sp>
        <p:nvSpPr>
          <p:cNvPr id="3" name="AutoShape 10" descr="Risultati immagini per fail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5843" name="Rectangle 2"/>
          <p:cNvSpPr>
            <a:spLocks noGrp="1" noChangeArrowheads="1"/>
          </p:cNvSpPr>
          <p:nvPr>
            <p:ph type="title"/>
          </p:nvPr>
        </p:nvSpPr>
        <p:spPr>
          <a:xfrm>
            <a:off x="468313" y="411163"/>
            <a:ext cx="8594725" cy="635000"/>
          </a:xfrm>
        </p:spPr>
        <p:txBody>
          <a:bodyPr/>
          <a:lstStyle/>
          <a:p>
            <a:pPr eaLnBrk="1" hangingPunct="1">
              <a:lnSpc>
                <a:spcPts val="2800"/>
              </a:lnSpc>
              <a:defRPr/>
            </a:pPr>
            <a:r>
              <a:rPr lang="en-GB" dirty="0" smtClean="0"/>
              <a:t>Looking to statistical data production process</a:t>
            </a:r>
            <a:endParaRPr dirty="0"/>
          </a:p>
        </p:txBody>
      </p:sp>
      <p:sp>
        <p:nvSpPr>
          <p:cNvPr id="34820" name="Slide Number Placeholder 5"/>
          <p:cNvSpPr>
            <a:spLocks noGrp="1"/>
          </p:cNvSpPr>
          <p:nvPr>
            <p:ph type="sldNum" sz="quarter" idx="23"/>
          </p:nvPr>
        </p:nvSpPr>
        <p:spPr bwMode="auto">
          <a:xfrm>
            <a:off x="4357688" y="4857750"/>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1AE0A8ED-FCDD-476F-8A90-7684611D42FF}" type="slidenum">
              <a:rPr altLang="en-US" sz="900" smtClean="0">
                <a:solidFill>
                  <a:schemeClr val="bg1"/>
                </a:solidFill>
                <a:ea typeface="ヒラギノ角ゴ Pro W3"/>
                <a:cs typeface="ヒラギノ角ゴ Pro W3"/>
              </a:rPr>
              <a:pPr eaLnBrk="1" hangingPunct="1">
                <a:lnSpc>
                  <a:spcPct val="100000"/>
                </a:lnSpc>
                <a:spcBef>
                  <a:spcPct val="0"/>
                </a:spcBef>
                <a:buClrTx/>
              </a:pPr>
              <a:t>7</a:t>
            </a:fld>
            <a:endParaRPr altLang="en-US" sz="900" smtClean="0">
              <a:solidFill>
                <a:schemeClr val="bg1"/>
              </a:solidFill>
              <a:ea typeface="ヒラギノ角ゴ Pro W3"/>
              <a:cs typeface="ヒラギノ角ゴ Pro W3"/>
            </a:endParaRPr>
          </a:p>
        </p:txBody>
      </p:sp>
      <p:sp>
        <p:nvSpPr>
          <p:cNvPr id="34821" name="Classification"/>
          <p:cNvSpPr txBox="1">
            <a:spLocks noChangeArrowheads="1"/>
          </p:cNvSpPr>
          <p:nvPr/>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smtClean="0">
                <a:solidFill>
                  <a:schemeClr val="bg1"/>
                </a:solidFill>
              </a:rPr>
              <a:t>[Please select]</a:t>
            </a:r>
            <a:endParaRPr lang="en-GB" altLang="en-US" sz="700" b="1">
              <a:solidFill>
                <a:schemeClr val="bg1"/>
              </a:solidFill>
            </a:endParaRPr>
          </a:p>
        </p:txBody>
      </p:sp>
      <p:sp>
        <p:nvSpPr>
          <p:cNvPr id="34822" name="DocumentStatus"/>
          <p:cNvSpPr txBox="1">
            <a:spLocks noChangeArrowheads="1"/>
          </p:cNvSpPr>
          <p:nvPr/>
        </p:nvSpPr>
        <p:spPr bwMode="auto">
          <a:xfrm>
            <a:off x="6875463" y="19050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eaLnBrk="1" hangingPunct="1">
              <a:spcBef>
                <a:spcPct val="0"/>
              </a:spcBef>
              <a:buClrTx/>
            </a:pPr>
            <a:r>
              <a:rPr lang="en-GB" altLang="en-US" sz="700" b="1" smtClean="0">
                <a:solidFill>
                  <a:schemeClr val="bg1"/>
                </a:solidFill>
              </a:rPr>
              <a:t>[Please select]</a:t>
            </a:r>
            <a:endParaRPr lang="en-GB" altLang="en-US" sz="700" b="1">
              <a:solidFill>
                <a:schemeClr val="bg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894521"/>
            <a:ext cx="6921795" cy="342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3"/>
          <p:cNvSpPr txBox="1">
            <a:spLocks noChangeArrowheads="1"/>
          </p:cNvSpPr>
          <p:nvPr/>
        </p:nvSpPr>
        <p:spPr>
          <a:xfrm>
            <a:off x="445410" y="4307580"/>
            <a:ext cx="8698590" cy="557522"/>
          </a:xfrm>
          <a:prstGeom prst="rect">
            <a:avLst/>
          </a:prstGeom>
        </p:spPr>
        <p:txBody>
          <a:bodyPr anchor="t"/>
          <a:lst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a:lstStyle>
          <a:p>
            <a:pPr marL="0" indent="0" eaLnBrk="1" hangingPunct="1">
              <a:buNone/>
              <a:defRPr/>
            </a:pPr>
            <a:r>
              <a:rPr lang="en-GB" altLang="en-US" sz="1800" b="1" kern="0" dirty="0" smtClean="0">
                <a:solidFill>
                  <a:schemeClr val="tx2"/>
                </a:solidFill>
              </a:rPr>
              <a:t>Prototypes</a:t>
            </a:r>
            <a:r>
              <a:rPr lang="en-GB" altLang="en-US" sz="1800" b="1" kern="0" dirty="0" smtClean="0"/>
              <a:t> </a:t>
            </a:r>
            <a:r>
              <a:rPr lang="en-GB" altLang="en-US" sz="1800" kern="0" dirty="0" smtClean="0"/>
              <a:t>have been implemented using </a:t>
            </a:r>
            <a:r>
              <a:rPr lang="en-GB" altLang="en-US" sz="1800" b="1" kern="0" dirty="0" smtClean="0">
                <a:solidFill>
                  <a:schemeClr val="tx2"/>
                </a:solidFill>
              </a:rPr>
              <a:t>HBase </a:t>
            </a:r>
          </a:p>
          <a:p>
            <a:pPr marL="0" indent="0" eaLnBrk="1" hangingPunct="1">
              <a:buNone/>
              <a:defRPr/>
            </a:pPr>
            <a:endParaRPr lang="en-GB" altLang="en-US" sz="1800" kern="0" dirty="0"/>
          </a:p>
          <a:p>
            <a:pPr marL="0" indent="0" eaLnBrk="1" hangingPunct="1">
              <a:buNone/>
              <a:defRPr/>
            </a:pPr>
            <a:endParaRPr lang="en-GB" altLang="en-US" sz="1800" kern="0" dirty="0" smtClean="0"/>
          </a:p>
        </p:txBody>
      </p:sp>
    </p:spTree>
    <p:extLst>
      <p:ext uri="{BB962C8B-B14F-4D97-AF65-F5344CB8AC3E}">
        <p14:creationId xmlns:p14="http://schemas.microsoft.com/office/powerpoint/2010/main" val="4073552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HBase </a:t>
            </a:r>
            <a:r>
              <a:rPr lang="en-GB" dirty="0" smtClean="0"/>
              <a:t>architecture</a:t>
            </a:r>
            <a:endParaRPr lang="en-GB" dirty="0"/>
          </a:p>
        </p:txBody>
      </p:sp>
      <p:sp>
        <p:nvSpPr>
          <p:cNvPr id="4" name="Slide Number Placeholder 3"/>
          <p:cNvSpPr>
            <a:spLocks noGrp="1"/>
          </p:cNvSpPr>
          <p:nvPr>
            <p:ph type="sldNum" sz="quarter" idx="10"/>
          </p:nvPr>
        </p:nvSpPr>
        <p:spPr/>
        <p:txBody>
          <a:bodyPr/>
          <a:lstStyle/>
          <a:p>
            <a:pPr>
              <a:defRPr/>
            </a:pPr>
            <a:fld id="{234E8C8A-5A6D-493D-8C6B-3A4D8AAA565C}" type="slidenum">
              <a:rPr lang="en-GB" smtClean="0"/>
              <a:pPr>
                <a:defRPr/>
              </a:pPr>
              <a:t>8</a:t>
            </a:fld>
            <a:endParaRPr lang="en-GB" dirty="0"/>
          </a:p>
        </p:txBody>
      </p:sp>
      <p:pic>
        <p:nvPicPr>
          <p:cNvPr id="5" name="Content Placeholder 5" descr="Image result for apache hbase"/>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329027" y="978194"/>
            <a:ext cx="6783572" cy="3628010"/>
          </a:xfrm>
          <a:prstGeom prst="rect">
            <a:avLst/>
          </a:prstGeom>
          <a:noFill/>
          <a:ln>
            <a:noFill/>
          </a:ln>
        </p:spPr>
      </p:pic>
    </p:spTree>
    <p:extLst>
      <p:ext uri="{BB962C8B-B14F-4D97-AF65-F5344CB8AC3E}">
        <p14:creationId xmlns:p14="http://schemas.microsoft.com/office/powerpoint/2010/main" val="366661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811713" y="2138363"/>
            <a:ext cx="3968750" cy="1262062"/>
          </a:xfrm>
        </p:spPr>
        <p:txBody>
          <a:bodyPr/>
          <a:lstStyle/>
          <a:p>
            <a:pPr eaLnBrk="1" hangingPunct="1">
              <a:lnSpc>
                <a:spcPts val="3500"/>
              </a:lnSpc>
              <a:spcBef>
                <a:spcPct val="0"/>
              </a:spcBef>
              <a:defRPr/>
            </a:pPr>
            <a:r>
              <a:rPr lang="en-GB" altLang="en-US" dirty="0"/>
              <a:t>Data modelling and security aspects</a:t>
            </a:r>
            <a:endParaRPr lang="en-GB" dirty="0"/>
          </a:p>
        </p:txBody>
      </p:sp>
      <p:sp>
        <p:nvSpPr>
          <p:cNvPr id="9" name="Text Placeholder 8"/>
          <p:cNvSpPr>
            <a:spLocks noGrp="1"/>
          </p:cNvSpPr>
          <p:nvPr>
            <p:ph type="body" sz="quarter" idx="16"/>
          </p:nvPr>
        </p:nvSpPr>
        <p:spPr/>
        <p:txBody>
          <a:bodyPr/>
          <a:lstStyle/>
          <a:p>
            <a:pPr>
              <a:defRPr/>
            </a:pPr>
            <a:r>
              <a:rPr lang="en-GB" dirty="0" smtClean="0"/>
              <a:t>Findings and ideas</a:t>
            </a:r>
            <a:endParaRPr lang="en-GB" dirty="0"/>
          </a:p>
        </p:txBody>
      </p:sp>
      <p:sp>
        <p:nvSpPr>
          <p:cNvPr id="10" name="Text Placeholder 9"/>
          <p:cNvSpPr>
            <a:spLocks noGrp="1"/>
          </p:cNvSpPr>
          <p:nvPr>
            <p:ph type="body" sz="quarter" idx="17"/>
          </p:nvPr>
        </p:nvSpPr>
        <p:spPr/>
        <p:txBody>
          <a:bodyPr/>
          <a:lstStyle/>
          <a:p>
            <a:pPr>
              <a:defRPr/>
            </a:pPr>
            <a:r>
              <a:rPr lang="en-GB" dirty="0" smtClean="0"/>
              <a:t>3</a:t>
            </a:r>
            <a:endParaRPr lang="en-GB" dirty="0"/>
          </a:p>
        </p:txBody>
      </p:sp>
      <p:sp>
        <p:nvSpPr>
          <p:cNvPr id="31753" name="Slide Number Placeholder 2"/>
          <p:cNvSpPr>
            <a:spLocks noGrp="1"/>
          </p:cNvSpPr>
          <p:nvPr>
            <p:ph type="sldNum" sz="quarter" idx="18"/>
          </p:nvPr>
        </p:nvSpPr>
        <p:spPr bwMode="auto">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buFont typeface="Times" pitchFamily="18" charset="0"/>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pPr>
            <a:fld id="{6A842A4A-A6A9-4987-ABAB-6DAB2B21E573}" type="slidenum">
              <a:rPr altLang="en-US" sz="900" b="1" smtClean="0">
                <a:solidFill>
                  <a:schemeClr val="bg1"/>
                </a:solidFill>
                <a:ea typeface="ヒラギノ角ゴ Pro W3"/>
                <a:cs typeface="ヒラギノ角ゴ Pro W3"/>
              </a:rPr>
              <a:pPr eaLnBrk="1" hangingPunct="1">
                <a:lnSpc>
                  <a:spcPct val="100000"/>
                </a:lnSpc>
                <a:spcBef>
                  <a:spcPct val="0"/>
                </a:spcBef>
              </a:pPr>
              <a:t>9</a:t>
            </a:fld>
            <a:endParaRPr altLang="en-US" sz="900" b="1" smtClean="0">
              <a:solidFill>
                <a:schemeClr val="bg1"/>
              </a:solidFill>
              <a:ea typeface="ヒラギノ角ゴ Pro W3"/>
              <a:cs typeface="ヒラギノ角ゴ Pro W3"/>
            </a:endParaRPr>
          </a:p>
        </p:txBody>
      </p:sp>
    </p:spTree>
    <p:extLst>
      <p:ext uri="{BB962C8B-B14F-4D97-AF65-F5344CB8AC3E}">
        <p14:creationId xmlns:p14="http://schemas.microsoft.com/office/powerpoint/2010/main" val="9570598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 val="-1"/>
</p:tagLst>
</file>

<file path=ppt/tags/tag12.xml><?xml version="1.0" encoding="utf-8"?>
<p:tagLst xmlns:a="http://schemas.openxmlformats.org/drawingml/2006/main" xmlns:r="http://schemas.openxmlformats.org/officeDocument/2006/relationships" xmlns:p="http://schemas.openxmlformats.org/presentationml/2006/main">
  <p:tag name="AGENDA_1" val="-1"/>
</p:tagLst>
</file>

<file path=ppt/tags/tag13.xml><?xml version="1.0" encoding="utf-8"?>
<p:tagLst xmlns:a="http://schemas.openxmlformats.org/drawingml/2006/main" xmlns:r="http://schemas.openxmlformats.org/officeDocument/2006/relationships" xmlns:p="http://schemas.openxmlformats.org/presentationml/2006/main">
  <p:tag name="AGENDA_2_ASSOC" val="-1"/>
</p:tagLst>
</file>

<file path=ppt/tags/tag14.xml><?xml version="1.0" encoding="utf-8"?>
<p:tagLst xmlns:a="http://schemas.openxmlformats.org/drawingml/2006/main" xmlns:r="http://schemas.openxmlformats.org/officeDocument/2006/relationships" xmlns:p="http://schemas.openxmlformats.org/presentationml/2006/main">
  <p:tag name="AGENDA_3_ASSOC" val="-1"/>
</p:tagLst>
</file>

<file path=ppt/tags/tag15.xml><?xml version="1.0" encoding="utf-8"?>
<p:tagLst xmlns:a="http://schemas.openxmlformats.org/drawingml/2006/main" xmlns:r="http://schemas.openxmlformats.org/officeDocument/2006/relationships" xmlns:p="http://schemas.openxmlformats.org/presentationml/2006/main">
  <p:tag name="AGENDA_2" val="-1"/>
</p:tagLst>
</file>

<file path=ppt/tags/tag16.xml><?xml version="1.0" encoding="utf-8"?>
<p:tagLst xmlns:a="http://schemas.openxmlformats.org/drawingml/2006/main" xmlns:r="http://schemas.openxmlformats.org/officeDocument/2006/relationships" xmlns:p="http://schemas.openxmlformats.org/presentationml/2006/main">
  <p:tag name="AGENDA_3" val="-1"/>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21.xml><?xml version="1.0" encoding="utf-8"?>
<p:tagLst xmlns:a="http://schemas.openxmlformats.org/drawingml/2006/main" xmlns:r="http://schemas.openxmlformats.org/officeDocument/2006/relationships" xmlns:p="http://schemas.openxmlformats.org/presentationml/2006/main">
  <p:tag name="AGENDA_1_ASSOC" val="-1"/>
</p:tagLst>
</file>

<file path=ppt/tags/tag22.xml><?xml version="1.0" encoding="utf-8"?>
<p:tagLst xmlns:a="http://schemas.openxmlformats.org/drawingml/2006/main" xmlns:r="http://schemas.openxmlformats.org/officeDocument/2006/relationships" xmlns:p="http://schemas.openxmlformats.org/presentationml/2006/main">
  <p:tag name="AGENDA_2_ASSOC" val="-1"/>
</p:tagLst>
</file>

<file path=ppt/tags/tag23.xml><?xml version="1.0" encoding="utf-8"?>
<p:tagLst xmlns:a="http://schemas.openxmlformats.org/drawingml/2006/main" xmlns:r="http://schemas.openxmlformats.org/officeDocument/2006/relationships" xmlns:p="http://schemas.openxmlformats.org/presentationml/2006/main">
  <p:tag name="AGENDA_3_ASSOC" val="-1"/>
</p:tagLst>
</file>

<file path=ppt/tags/tag24.xml><?xml version="1.0" encoding="utf-8"?>
<p:tagLst xmlns:a="http://schemas.openxmlformats.org/drawingml/2006/main" xmlns:r="http://schemas.openxmlformats.org/officeDocument/2006/relationships" xmlns:p="http://schemas.openxmlformats.org/presentationml/2006/main">
  <p:tag name="AGENDA_2" val="-1"/>
</p:tagLst>
</file>

<file path=ppt/tags/tag25.xml><?xml version="1.0" encoding="utf-8"?>
<p:tagLst xmlns:a="http://schemas.openxmlformats.org/drawingml/2006/main" xmlns:r="http://schemas.openxmlformats.org/officeDocument/2006/relationships" xmlns:p="http://schemas.openxmlformats.org/presentationml/2006/main">
  <p:tag name="AGENDA_3" val="-1"/>
</p:tagLst>
</file>

<file path=ppt/tags/tag26.xml><?xml version="1.0" encoding="utf-8"?>
<p:tagLst xmlns:a="http://schemas.openxmlformats.org/drawingml/2006/main" xmlns:r="http://schemas.openxmlformats.org/officeDocument/2006/relationships" xmlns:p="http://schemas.openxmlformats.org/presentationml/2006/main">
  <p:tag name="AGENDA_1" val="-1"/>
</p:tagLst>
</file>

<file path=ppt/tags/tag27.xml><?xml version="1.0" encoding="utf-8"?>
<p:tagLst xmlns:a="http://schemas.openxmlformats.org/drawingml/2006/main" xmlns:r="http://schemas.openxmlformats.org/officeDocument/2006/relationships" xmlns:p="http://schemas.openxmlformats.org/presentationml/2006/main">
  <p:tag name="AGENDA_1_ASSOC" val="-1"/>
</p:tagLst>
</file>

<file path=ppt/tags/tag28.xml><?xml version="1.0" encoding="utf-8"?>
<p:tagLst xmlns:a="http://schemas.openxmlformats.org/drawingml/2006/main" xmlns:r="http://schemas.openxmlformats.org/officeDocument/2006/relationships" xmlns:p="http://schemas.openxmlformats.org/presentationml/2006/main">
  <p:tag name="AGENDA_1" val="-1"/>
</p:tagLst>
</file>

<file path=ppt/tags/tag3.xml><?xml version="1.0" encoding="utf-8"?>
<p:tagLst xmlns:a="http://schemas.openxmlformats.org/drawingml/2006/main" xmlns:r="http://schemas.openxmlformats.org/officeDocument/2006/relationships" xmlns:p="http://schemas.openxmlformats.org/presentationml/2006/main">
  <p:tag name="AGENDA_3_ASSOC"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3" val="-1"/>
</p:tagLst>
</file>

<file path=ppt/tags/tag6.xml><?xml version="1.0" encoding="utf-8"?>
<p:tagLst xmlns:a="http://schemas.openxmlformats.org/drawingml/2006/main" xmlns:r="http://schemas.openxmlformats.org/officeDocument/2006/relationships" xmlns:p="http://schemas.openxmlformats.org/presentationml/2006/main">
  <p:tag name="AGENDA_1" val="-1"/>
</p:tagLst>
</file>

<file path=ppt/tags/tag7.xml><?xml version="1.0" encoding="utf-8"?>
<p:tagLst xmlns:a="http://schemas.openxmlformats.org/drawingml/2006/main" xmlns:r="http://schemas.openxmlformats.org/officeDocument/2006/relationships" xmlns:p="http://schemas.openxmlformats.org/presentationml/2006/main">
  <p:tag name="AGENDA_1_ASSOC" val="-1"/>
</p:tagLst>
</file>

<file path=ppt/tags/tag8.xml><?xml version="1.0" encoding="utf-8"?>
<p:tagLst xmlns:a="http://schemas.openxmlformats.org/drawingml/2006/main" xmlns:r="http://schemas.openxmlformats.org/officeDocument/2006/relationships" xmlns:p="http://schemas.openxmlformats.org/presentationml/2006/main">
  <p:tag name="AGENDA_2_ASSOC" val="-1"/>
</p:tagLst>
</file>

<file path=ppt/tags/tag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themeOverride>
</file>

<file path=docProps/app.xml><?xml version="1.0" encoding="utf-8"?>
<Properties xmlns="http://schemas.openxmlformats.org/officeDocument/2006/extended-properties" xmlns:vt="http://schemas.openxmlformats.org/officeDocument/2006/docPropsVTypes">
  <Template/>
  <TotalTime>7860</TotalTime>
  <Words>690</Words>
  <Application>Microsoft Office PowerPoint</Application>
  <PresentationFormat>On-screen Show (16:9)</PresentationFormat>
  <Paragraphs>188</Paragraphs>
  <Slides>16</Slides>
  <Notes>11</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ECB Default</vt:lpstr>
      <vt:lpstr>SDMX meeting Big Data technologies </vt:lpstr>
      <vt:lpstr>Overview</vt:lpstr>
      <vt:lpstr>PowerPoint Presentation</vt:lpstr>
      <vt:lpstr>ECB Statistical Data Production in numbers</vt:lpstr>
      <vt:lpstr>PowerPoint Presentation</vt:lpstr>
      <vt:lpstr>Hadoop data storage options</vt:lpstr>
      <vt:lpstr>Looking to statistical data production process</vt:lpstr>
      <vt:lpstr>HBase architecture</vt:lpstr>
      <vt:lpstr>PowerPoint Presentation</vt:lpstr>
      <vt:lpstr>HBase data model</vt:lpstr>
      <vt:lpstr>Storing SDMX time series in HBase</vt:lpstr>
      <vt:lpstr>Some insights on performance</vt:lpstr>
      <vt:lpstr>Security aspects</vt:lpstr>
      <vt:lpstr>PowerPoint Presentation</vt:lpstr>
      <vt:lpstr>BigData is a fit for SDMX data</vt:lpstr>
      <vt:lpstr>Q&amp;A</vt:lpstr>
    </vt:vector>
  </TitlesOfParts>
  <Company>European Central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Foivos.Kourentas@ecb.europa.eu</dc:creator>
  <cp:lastModifiedBy>Pambianco, Stefano</cp:lastModifiedBy>
  <cp:revision>377</cp:revision>
  <dcterms:created xsi:type="dcterms:W3CDTF">2013-04-23T12:27:02Z</dcterms:created>
  <dcterms:modified xsi:type="dcterms:W3CDTF">2019-08-16T12:49:29Z</dcterms:modified>
</cp:coreProperties>
</file>