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13" r:id="rId1"/>
  </p:sldMasterIdLst>
  <p:notesMasterIdLst>
    <p:notesMasterId r:id="rId25"/>
  </p:notesMasterIdLst>
  <p:handoutMasterIdLst>
    <p:handoutMasterId r:id="rId26"/>
  </p:handoutMasterIdLst>
  <p:sldIdLst>
    <p:sldId id="261" r:id="rId2"/>
    <p:sldId id="262" r:id="rId3"/>
    <p:sldId id="263" r:id="rId4"/>
    <p:sldId id="264" r:id="rId5"/>
    <p:sldId id="265" r:id="rId6"/>
    <p:sldId id="266" r:id="rId7"/>
    <p:sldId id="267" r:id="rId8"/>
    <p:sldId id="268" r:id="rId9"/>
    <p:sldId id="269" r:id="rId10"/>
    <p:sldId id="270" r:id="rId11"/>
    <p:sldId id="271" r:id="rId12"/>
    <p:sldId id="272" r:id="rId13"/>
    <p:sldId id="273" r:id="rId14"/>
    <p:sldId id="285" r:id="rId15"/>
    <p:sldId id="276" r:id="rId16"/>
    <p:sldId id="277" r:id="rId17"/>
    <p:sldId id="278" r:id="rId18"/>
    <p:sldId id="279" r:id="rId19"/>
    <p:sldId id="280" r:id="rId20"/>
    <p:sldId id="281" r:id="rId21"/>
    <p:sldId id="282" r:id="rId22"/>
    <p:sldId id="283" r:id="rId23"/>
    <p:sldId id="284" r:id="rId24"/>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BF2D7"/>
    <a:srgbClr val="C3FFE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50" autoAdjust="0"/>
    <p:restoredTop sz="96649" autoAdjust="0"/>
  </p:normalViewPr>
  <p:slideViewPr>
    <p:cSldViewPr snapToGrid="0">
      <p:cViewPr varScale="1">
        <p:scale>
          <a:sx n="122" d="100"/>
          <a:sy n="122" d="100"/>
        </p:scale>
        <p:origin x="96" y="324"/>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54E685E8-74C8-46E5-9DBA-130906E9E226}" type="datetimeFigureOut">
              <a:rPr lang="en-GB" smtClean="0"/>
              <a:t>10/09/2019</a:t>
            </a:fld>
            <a:endParaRPr lang="en-GB"/>
          </a:p>
        </p:txBody>
      </p:sp>
      <p:sp>
        <p:nvSpPr>
          <p:cNvPr id="4" name="Footer Placehold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158E8541-CEC9-437A-A538-045976485DCA}" type="slidenum">
              <a:rPr lang="en-GB" smtClean="0"/>
              <a:t>‹#›</a:t>
            </a:fld>
            <a:endParaRPr lang="en-GB"/>
          </a:p>
        </p:txBody>
      </p:sp>
    </p:spTree>
    <p:extLst>
      <p:ext uri="{BB962C8B-B14F-4D97-AF65-F5344CB8AC3E}">
        <p14:creationId xmlns:p14="http://schemas.microsoft.com/office/powerpoint/2010/main" val="28396671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4533AE11-46C2-4467-B2A7-E4EE7209A33A}" type="datetimeFigureOut">
              <a:rPr lang="en-GB" smtClean="0"/>
              <a:t>10/09/2019</a:t>
            </a:fld>
            <a:endParaRPr lang="en-GB"/>
          </a:p>
        </p:txBody>
      </p:sp>
      <p:sp>
        <p:nvSpPr>
          <p:cNvPr id="4" name="Slide Image Placehold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3CC38861-EF1C-4C78-87A2-216185E88A9E}" type="slidenum">
              <a:rPr lang="en-GB" smtClean="0"/>
              <a:t>‹#›</a:t>
            </a:fld>
            <a:endParaRPr lang="en-GB"/>
          </a:p>
        </p:txBody>
      </p:sp>
    </p:spTree>
    <p:extLst>
      <p:ext uri="{BB962C8B-B14F-4D97-AF65-F5344CB8AC3E}">
        <p14:creationId xmlns:p14="http://schemas.microsoft.com/office/powerpoint/2010/main" val="21127033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6A60253C-D1DA-4119-90CC-AC9EF5EACF5A}" type="slidenum">
              <a:rPr lang="en-GB" smtClean="0"/>
              <a:pPr>
                <a:defRPr/>
              </a:pPr>
              <a:t>1</a:t>
            </a:fld>
            <a:endParaRPr lang="en-GB" dirty="0"/>
          </a:p>
        </p:txBody>
      </p:sp>
    </p:spTree>
    <p:extLst>
      <p:ext uri="{BB962C8B-B14F-4D97-AF65-F5344CB8AC3E}">
        <p14:creationId xmlns:p14="http://schemas.microsoft.com/office/powerpoint/2010/main" val="16851845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6A60253C-D1DA-4119-90CC-AC9EF5EACF5A}" type="slidenum">
              <a:rPr lang="en-GB" smtClean="0"/>
              <a:pPr>
                <a:defRPr/>
              </a:pPr>
              <a:t>3</a:t>
            </a:fld>
            <a:endParaRPr lang="en-GB"/>
          </a:p>
        </p:txBody>
      </p:sp>
    </p:spTree>
    <p:extLst>
      <p:ext uri="{BB962C8B-B14F-4D97-AF65-F5344CB8AC3E}">
        <p14:creationId xmlns:p14="http://schemas.microsoft.com/office/powerpoint/2010/main" val="40014581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6A60253C-D1DA-4119-90CC-AC9EF5EACF5A}" type="slidenum">
              <a:rPr lang="en-GB" smtClean="0"/>
              <a:pPr>
                <a:defRPr/>
              </a:pPr>
              <a:t>4</a:t>
            </a:fld>
            <a:endParaRPr lang="en-GB"/>
          </a:p>
        </p:txBody>
      </p:sp>
    </p:spTree>
    <p:extLst>
      <p:ext uri="{BB962C8B-B14F-4D97-AF65-F5344CB8AC3E}">
        <p14:creationId xmlns:p14="http://schemas.microsoft.com/office/powerpoint/2010/main" val="38456870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0"/>
            <a:r>
              <a:rPr lang="en-US" sz="1000" b="1" dirty="0">
                <a:latin typeface="Arial" pitchFamily="34" charset="0"/>
              </a:rPr>
              <a:t>IT considerations</a:t>
            </a:r>
            <a:endParaRPr lang="en-GB" sz="1000" b="1" dirty="0">
              <a:latin typeface="Arial" pitchFamily="34" charset="0"/>
            </a:endParaRPr>
          </a:p>
          <a:p>
            <a:r>
              <a:rPr lang="en-US" sz="1000" b="1" dirty="0">
                <a:latin typeface="Arial" pitchFamily="34" charset="0"/>
              </a:rPr>
              <a:t> </a:t>
            </a:r>
            <a:endParaRPr lang="en-GB" sz="1000" b="1" dirty="0">
              <a:latin typeface="Arial" pitchFamily="34" charset="0"/>
            </a:endParaRPr>
          </a:p>
          <a:p>
            <a:pPr marL="174708" indent="-174708">
              <a:buFont typeface="Arial" panose="020B0604020202020204" pitchFamily="34" charset="0"/>
              <a:buChar char="•"/>
            </a:pPr>
            <a:r>
              <a:rPr lang="fr-CH" sz="1000" dirty="0" err="1"/>
              <a:t>Modular</a:t>
            </a:r>
            <a:r>
              <a:rPr lang="fr-CH" sz="1000" dirty="0"/>
              <a:t> design </a:t>
            </a:r>
            <a:r>
              <a:rPr lang="fr-CH" sz="1000" dirty="0" err="1"/>
              <a:t>following</a:t>
            </a:r>
            <a:r>
              <a:rPr lang="fr-CH" sz="1000" dirty="0"/>
              <a:t> GSBPM</a:t>
            </a:r>
          </a:p>
          <a:p>
            <a:pPr marL="174708" indent="-174708">
              <a:buFont typeface="Arial" panose="020B0604020202020204" pitchFamily="34" charset="0"/>
              <a:buChar char="•"/>
            </a:pPr>
            <a:r>
              <a:rPr lang="fr-CH" sz="1000" dirty="0"/>
              <a:t>Oracle RDBMS and </a:t>
            </a:r>
            <a:r>
              <a:rPr lang="fr-CH" sz="1000" dirty="0" err="1"/>
              <a:t>development</a:t>
            </a:r>
            <a:r>
              <a:rPr lang="fr-CH" sz="1000" dirty="0"/>
              <a:t> </a:t>
            </a:r>
            <a:r>
              <a:rPr lang="fr-CH" sz="1000" dirty="0" err="1"/>
              <a:t>tools</a:t>
            </a:r>
            <a:endParaRPr lang="fr-CH" sz="1000" dirty="0"/>
          </a:p>
          <a:p>
            <a:pPr marL="174708" indent="-174708">
              <a:buFont typeface="Arial" panose="020B0604020202020204" pitchFamily="34" charset="0"/>
              <a:buChar char="•"/>
            </a:pPr>
            <a:r>
              <a:rPr lang="fr-CH" sz="1000" dirty="0" err="1"/>
              <a:t>Automated</a:t>
            </a:r>
            <a:r>
              <a:rPr lang="fr-CH" sz="1000" dirty="0"/>
              <a:t> </a:t>
            </a:r>
            <a:r>
              <a:rPr lang="fr-CH" sz="1000" dirty="0" err="1"/>
              <a:t>procedure</a:t>
            </a:r>
            <a:r>
              <a:rPr lang="fr-CH" sz="1000" dirty="0"/>
              <a:t> for </a:t>
            </a:r>
            <a:r>
              <a:rPr lang="fr-CH" sz="1000" dirty="0" err="1"/>
              <a:t>xQ</a:t>
            </a:r>
            <a:r>
              <a:rPr lang="fr-CH" sz="1000" dirty="0"/>
              <a:t> and SDMX </a:t>
            </a:r>
            <a:r>
              <a:rPr lang="fr-CH" sz="1000" dirty="0" err="1"/>
              <a:t>uploading</a:t>
            </a:r>
            <a:r>
              <a:rPr lang="fr-CH" sz="1000" dirty="0"/>
              <a:t> </a:t>
            </a:r>
            <a:r>
              <a:rPr lang="fr-CH" sz="1000" dirty="0" err="1"/>
              <a:t>with</a:t>
            </a:r>
            <a:r>
              <a:rPr lang="fr-CH" sz="1000" dirty="0"/>
              <a:t> structural </a:t>
            </a:r>
            <a:r>
              <a:rPr lang="fr-CH" sz="1000" dirty="0" err="1"/>
              <a:t>consistency</a:t>
            </a:r>
            <a:endParaRPr lang="fr-CH" sz="1000" dirty="0"/>
          </a:p>
          <a:p>
            <a:pPr marL="174708" indent="-174708">
              <a:buFont typeface="Arial" panose="020B0604020202020204" pitchFamily="34" charset="0"/>
              <a:buChar char="•"/>
            </a:pPr>
            <a:r>
              <a:rPr lang="fr-CH" sz="1000" dirty="0"/>
              <a:t>E-Questionnaire online data collection</a:t>
            </a:r>
          </a:p>
          <a:p>
            <a:pPr marL="174708" indent="-174708">
              <a:buFont typeface="Arial" panose="020B0604020202020204" pitchFamily="34" charset="0"/>
              <a:buChar char="•"/>
            </a:pPr>
            <a:r>
              <a:rPr lang="fr-CH" sz="1000" dirty="0"/>
              <a:t>Single set of </a:t>
            </a:r>
            <a:r>
              <a:rPr lang="fr-CH" sz="1000" dirty="0" err="1"/>
              <a:t>metadata</a:t>
            </a:r>
            <a:endParaRPr lang="fr-CH" sz="1000" dirty="0"/>
          </a:p>
          <a:p>
            <a:pPr marL="174708" indent="-174708">
              <a:buFont typeface="Arial" panose="020B0604020202020204" pitchFamily="34" charset="0"/>
              <a:buChar char="•"/>
            </a:pPr>
            <a:r>
              <a:rPr lang="fr-CH" sz="1000" dirty="0"/>
              <a:t>Single </a:t>
            </a:r>
            <a:r>
              <a:rPr lang="en-US" sz="1000" dirty="0"/>
              <a:t>interactive </a:t>
            </a:r>
            <a:r>
              <a:rPr lang="fr-CH" sz="1000" dirty="0" err="1"/>
              <a:t>consistency</a:t>
            </a:r>
            <a:r>
              <a:rPr lang="fr-CH" sz="1000" dirty="0"/>
              <a:t> </a:t>
            </a:r>
            <a:r>
              <a:rPr lang="fr-CH" sz="1000" dirty="0" err="1"/>
              <a:t>procedure</a:t>
            </a:r>
            <a:r>
              <a:rPr lang="fr-CH" sz="1000" dirty="0"/>
              <a:t> </a:t>
            </a:r>
            <a:r>
              <a:rPr lang="fr-CH" sz="1000" dirty="0" err="1"/>
              <a:t>regardless</a:t>
            </a:r>
            <a:r>
              <a:rPr lang="fr-CH" sz="1000" dirty="0"/>
              <a:t> of data collection </a:t>
            </a:r>
            <a:r>
              <a:rPr lang="fr-CH" sz="1000" dirty="0" err="1"/>
              <a:t>means</a:t>
            </a:r>
            <a:endParaRPr lang="fr-CH" sz="1000" dirty="0"/>
          </a:p>
          <a:p>
            <a:pPr marL="174708" indent="-174708">
              <a:buFont typeface="Arial" panose="020B0604020202020204" pitchFamily="34" charset="0"/>
              <a:buChar char="•"/>
            </a:pPr>
            <a:r>
              <a:rPr lang="fr-CH" sz="1000" dirty="0"/>
              <a:t>«False positives» handling </a:t>
            </a:r>
            <a:r>
              <a:rPr lang="fr-CH" sz="1000" dirty="0" err="1"/>
              <a:t>thru</a:t>
            </a:r>
            <a:r>
              <a:rPr lang="fr-CH" sz="1000" dirty="0"/>
              <a:t> </a:t>
            </a:r>
            <a:r>
              <a:rPr lang="fr-CH" sz="1000" dirty="0" err="1"/>
              <a:t>allowance</a:t>
            </a:r>
            <a:r>
              <a:rPr lang="fr-CH" sz="1000" dirty="0"/>
              <a:t> </a:t>
            </a:r>
            <a:r>
              <a:rPr lang="fr-CH" sz="1000" dirty="0" err="1"/>
              <a:t>issuing</a:t>
            </a:r>
            <a:endParaRPr lang="fr-CH" sz="1000" dirty="0"/>
          </a:p>
          <a:p>
            <a:pPr marL="174708" indent="-174708">
              <a:buFont typeface="Arial" panose="020B0604020202020204" pitchFamily="34" charset="0"/>
              <a:buChar char="•"/>
            </a:pPr>
            <a:r>
              <a:rPr lang="en-US" sz="1000" dirty="0"/>
              <a:t>Full screen data editor</a:t>
            </a:r>
          </a:p>
          <a:p>
            <a:pPr marL="174708" indent="-174708">
              <a:buFont typeface="Arial" panose="020B0604020202020204" pitchFamily="34" charset="0"/>
              <a:buChar char="•"/>
            </a:pPr>
            <a:r>
              <a:rPr lang="en-US" sz="1000" dirty="0"/>
              <a:t>Dynamic content dissemination website</a:t>
            </a:r>
          </a:p>
          <a:p>
            <a:pPr marL="174708" indent="-174708">
              <a:buFont typeface="Arial" panose="020B0604020202020204" pitchFamily="34" charset="0"/>
              <a:buChar char="•"/>
            </a:pPr>
            <a:r>
              <a:rPr lang="en-US" sz="1000" dirty="0"/>
              <a:t>Data workflow management module</a:t>
            </a:r>
          </a:p>
          <a:p>
            <a:pPr marL="174708" indent="-174708">
              <a:buFont typeface="Arial" panose="020B0604020202020204" pitchFamily="34" charset="0"/>
              <a:buChar char="•"/>
            </a:pPr>
            <a:endParaRPr lang="en-GB" sz="1000" dirty="0"/>
          </a:p>
          <a:p>
            <a:pPr lvl="0"/>
            <a:r>
              <a:rPr lang="en-US" sz="1000" b="1" dirty="0">
                <a:latin typeface="Arial" pitchFamily="34" charset="0"/>
              </a:rPr>
              <a:t>Data is stored in a relational database mounted on Oracle 11g DBMS administered by ITCOM (the centralized ILO information technologies service). Two postulates have been established for the design of the new data structure: a) the data structure for the data collection database should be the same for all kind of time series data regardless of the periodicity, units of measure, classification breakdown and way of collection; and b) the main (atomic) unit is the “cell” of each table collected, which will be called VALUE and will keep associated dimensions and other attributes. </a:t>
            </a:r>
            <a:endParaRPr lang="en-GB" sz="1000" b="1" dirty="0">
              <a:latin typeface="Arial" pitchFamily="34" charset="0"/>
            </a:endParaRPr>
          </a:p>
          <a:p>
            <a:r>
              <a:rPr lang="en-US" sz="1000" b="1" dirty="0">
                <a:latin typeface="Arial" pitchFamily="34" charset="0"/>
              </a:rPr>
              <a:t> </a:t>
            </a:r>
            <a:endParaRPr lang="en-GB" sz="1000" b="1" dirty="0">
              <a:latin typeface="Arial" pitchFamily="34" charset="0"/>
            </a:endParaRPr>
          </a:p>
          <a:p>
            <a:pPr lvl="0"/>
            <a:r>
              <a:rPr lang="en-US" sz="1000" b="1" dirty="0">
                <a:latin typeface="Arial" pitchFamily="34" charset="0"/>
              </a:rPr>
              <a:t>Although it is a Data Compilation system (and not a proper statistical activity producing </a:t>
            </a:r>
            <a:r>
              <a:rPr lang="en-US" sz="1000" b="1" dirty="0" err="1">
                <a:latin typeface="Arial" pitchFamily="34" charset="0"/>
              </a:rPr>
              <a:t>microdata</a:t>
            </a:r>
            <a:r>
              <a:rPr lang="en-US" sz="1000" b="1" dirty="0">
                <a:latin typeface="Arial" pitchFamily="34" charset="0"/>
              </a:rPr>
              <a:t>), the system has a modular design following the recommendations of the GSBPM, including modules for Data Collection, Data Cleaning, Dissemination, Workflow tracking, Code lists maintenance, User Profiling and Access Control and Source &amp; Methods (See </a:t>
            </a:r>
            <a:r>
              <a:rPr lang="en-US" sz="1000" b="1" i="1" dirty="0">
                <a:latin typeface="Arial" pitchFamily="34" charset="0"/>
              </a:rPr>
              <a:t>Figure 3: ILOSTAT Information System modular design</a:t>
            </a:r>
            <a:r>
              <a:rPr lang="en-US" sz="1000" b="1" dirty="0">
                <a:latin typeface="Arial" pitchFamily="34" charset="0"/>
              </a:rPr>
              <a:t>)</a:t>
            </a:r>
            <a:endParaRPr lang="en-GB" sz="1000" b="1" dirty="0">
              <a:latin typeface="Arial" pitchFamily="34" charset="0"/>
            </a:endParaRPr>
          </a:p>
          <a:p>
            <a:r>
              <a:rPr lang="fr-CH" sz="1000" b="1" dirty="0">
                <a:latin typeface="Arial" pitchFamily="34" charset="0"/>
              </a:rPr>
              <a:t>Not </a:t>
            </a:r>
            <a:r>
              <a:rPr lang="fr-CH" sz="1000" b="1" dirty="0" err="1">
                <a:latin typeface="Arial" pitchFamily="34" charset="0"/>
              </a:rPr>
              <a:t>included</a:t>
            </a:r>
            <a:r>
              <a:rPr lang="fr-CH" sz="1000" b="1" dirty="0">
                <a:latin typeface="Arial" pitchFamily="34" charset="0"/>
              </a:rPr>
              <a:t> in the </a:t>
            </a:r>
            <a:r>
              <a:rPr lang="fr-CH" sz="1000" b="1" dirty="0" err="1">
                <a:latin typeface="Arial" pitchFamily="34" charset="0"/>
              </a:rPr>
              <a:t>diagram</a:t>
            </a:r>
            <a:endParaRPr lang="en-GB" sz="1000" b="1" dirty="0">
              <a:latin typeface="Arial" pitchFamily="34" charset="0"/>
            </a:endParaRPr>
          </a:p>
          <a:p>
            <a:endParaRPr lang="en-US" sz="1000" dirty="0">
              <a:latin typeface="Arial" charset="0"/>
            </a:endParaRPr>
          </a:p>
          <a:p>
            <a:pPr lvl="0"/>
            <a:r>
              <a:rPr lang="en-US" sz="1000" b="1" dirty="0">
                <a:latin typeface="Arial" pitchFamily="34" charset="0"/>
              </a:rPr>
              <a:t>Program development is based on Oracle APEX (Oracle Application Express) for the interactive applications, complemented with some PL/SQL packages and Java classes for specific tasks. Intensive data processing tasks, like consistency checking and Excel questionnaire generation are developed in SAS, accessing the Oracle database. The Workflow control dashboard and dissemination tables and charts are built using Oracle BI Enterprise Edition (OBIEE).</a:t>
            </a:r>
            <a:endParaRPr lang="en-GB" sz="1000" b="1" dirty="0">
              <a:latin typeface="Arial" pitchFamily="34" charset="0"/>
            </a:endParaRPr>
          </a:p>
          <a:p>
            <a:r>
              <a:rPr lang="en-US" sz="1000" b="1" dirty="0">
                <a:latin typeface="Arial" pitchFamily="34" charset="0"/>
              </a:rPr>
              <a:t> </a:t>
            </a:r>
            <a:endParaRPr lang="en-GB" sz="1000" b="1" dirty="0">
              <a:latin typeface="Arial" pitchFamily="34" charset="0"/>
            </a:endParaRPr>
          </a:p>
          <a:p>
            <a:pPr lvl="0"/>
            <a:r>
              <a:rPr lang="en-US" sz="1000" b="1" dirty="0">
                <a:latin typeface="Arial" pitchFamily="34" charset="0"/>
              </a:rPr>
              <a:t>The User Profiling and Access Control module, developed in APEX, includes a dynamic menu that lists the applications available for the user based on his user profile. Examples of them are Statistical Assistants, Analysts, Managers and External Users.</a:t>
            </a:r>
            <a:endParaRPr lang="en-GB" sz="1000" b="1" dirty="0">
              <a:latin typeface="Arial" pitchFamily="34" charset="0"/>
            </a:endParaRPr>
          </a:p>
          <a:p>
            <a:r>
              <a:rPr lang="en-US" sz="1000" b="1" dirty="0">
                <a:latin typeface="Arial" pitchFamily="34" charset="0"/>
              </a:rPr>
              <a:t> </a:t>
            </a:r>
            <a:endParaRPr lang="en-GB" sz="1000" b="1" dirty="0">
              <a:latin typeface="Arial" pitchFamily="34" charset="0"/>
            </a:endParaRPr>
          </a:p>
          <a:p>
            <a:pPr lvl="0"/>
            <a:r>
              <a:rPr lang="en-US" sz="1000" b="1" dirty="0">
                <a:latin typeface="Arial" pitchFamily="34" charset="0"/>
              </a:rPr>
              <a:t>The Data Collection module kept the automatic generation and upload of Excel questionnaires as in the former system, but it has been redesigned as to make use of a single set of metadata fully parameterized and common to both the collection and dissemination processes. The upload procedure (fully automated) performs basic consistency checking and routes the error report to the assigned SA for correction.</a:t>
            </a:r>
            <a:endParaRPr lang="en-GB" sz="1000" b="1" dirty="0">
              <a:latin typeface="Arial" pitchFamily="34" charset="0"/>
            </a:endParaRPr>
          </a:p>
          <a:p>
            <a:r>
              <a:rPr lang="en-US" sz="1000" b="1" dirty="0">
                <a:latin typeface="Arial" pitchFamily="34" charset="0"/>
              </a:rPr>
              <a:t> </a:t>
            </a:r>
            <a:endParaRPr lang="en-GB" sz="1000" b="1" dirty="0">
              <a:latin typeface="Arial" pitchFamily="34" charset="0"/>
            </a:endParaRPr>
          </a:p>
          <a:p>
            <a:pPr lvl="0"/>
            <a:r>
              <a:rPr lang="en-US" sz="1000" b="1" dirty="0">
                <a:latin typeface="Arial" pitchFamily="34" charset="0"/>
              </a:rPr>
              <a:t>The e-Questionnaire application (under development) will be an interactive full screen editor for value and annotations on the data collected developed in APEX and accessible thru the web. It will work on the “Data Collection” work tables and will operate based on the single set of metadata for the </a:t>
            </a:r>
            <a:r>
              <a:rPr lang="en-US" sz="1000" b="1" dirty="0" err="1">
                <a:latin typeface="Arial" pitchFamily="34" charset="0"/>
              </a:rPr>
              <a:t>QTables</a:t>
            </a:r>
            <a:r>
              <a:rPr lang="en-US" sz="1000" b="1" dirty="0">
                <a:latin typeface="Arial" pitchFamily="34" charset="0"/>
              </a:rPr>
              <a:t>. </a:t>
            </a:r>
            <a:endParaRPr lang="en-GB" sz="1000" b="1" dirty="0">
              <a:latin typeface="Arial" pitchFamily="34" charset="0"/>
            </a:endParaRPr>
          </a:p>
          <a:p>
            <a:r>
              <a:rPr lang="en-US" sz="1000" b="1" dirty="0">
                <a:latin typeface="Arial" pitchFamily="34" charset="0"/>
              </a:rPr>
              <a:t> </a:t>
            </a:r>
            <a:endParaRPr lang="en-GB" sz="1000" b="1" dirty="0">
              <a:latin typeface="Arial" pitchFamily="34" charset="0"/>
            </a:endParaRPr>
          </a:p>
          <a:p>
            <a:pPr lvl="0"/>
            <a:r>
              <a:rPr lang="en-US" sz="1000" b="1" dirty="0">
                <a:latin typeface="Arial" pitchFamily="34" charset="0"/>
              </a:rPr>
              <a:t>Electronic Data Interchange, probably using SDMX is in the roadmap for 2012, as a way of reducing the overburden to countries due to the request for information they already have in their databases and has to be transcript to offline or online questionnaires.</a:t>
            </a:r>
            <a:endParaRPr lang="en-GB" sz="1000" b="1" dirty="0">
              <a:latin typeface="Arial" pitchFamily="34" charset="0"/>
            </a:endParaRPr>
          </a:p>
          <a:p>
            <a:r>
              <a:rPr lang="en-GB" sz="1000" b="1" dirty="0">
                <a:latin typeface="Arial" pitchFamily="34" charset="0"/>
              </a:rPr>
              <a:t> </a:t>
            </a:r>
          </a:p>
          <a:p>
            <a:pPr lvl="0"/>
            <a:r>
              <a:rPr lang="en-US" sz="1000" b="1" dirty="0">
                <a:latin typeface="Arial" pitchFamily="34" charset="0"/>
              </a:rPr>
              <a:t>The </a:t>
            </a:r>
            <a:r>
              <a:rPr lang="en-US" sz="1000" b="1" dirty="0" err="1">
                <a:latin typeface="Arial" pitchFamily="34" charset="0"/>
              </a:rPr>
              <a:t>QTable</a:t>
            </a:r>
            <a:r>
              <a:rPr lang="en-US" sz="1000" b="1" dirty="0">
                <a:latin typeface="Arial" pitchFamily="34" charset="0"/>
              </a:rPr>
              <a:t> Consistency process, developed in SAS, can be run as a batch process to analyze all records marked “for consistency” in the “Data Collection database” or can be launched on-demand by the SA.  This process will pass the correct </a:t>
            </a:r>
            <a:r>
              <a:rPr lang="en-US" sz="1000" b="1" dirty="0" err="1">
                <a:latin typeface="Arial" pitchFamily="34" charset="0"/>
              </a:rPr>
              <a:t>QTables</a:t>
            </a:r>
            <a:r>
              <a:rPr lang="en-US" sz="1000" b="1" dirty="0">
                <a:latin typeface="Arial" pitchFamily="34" charset="0"/>
              </a:rPr>
              <a:t> to “Dissemination” database and mark those erroneous with the respective error codes, remaining in the repository. The assigned SA is notified of the results, and the status of each </a:t>
            </a:r>
            <a:r>
              <a:rPr lang="en-US" sz="1000" b="1" dirty="0" err="1">
                <a:latin typeface="Arial" pitchFamily="34" charset="0"/>
              </a:rPr>
              <a:t>QTable</a:t>
            </a:r>
            <a:r>
              <a:rPr lang="en-US" sz="1000" b="1" dirty="0">
                <a:latin typeface="Arial" pitchFamily="34" charset="0"/>
              </a:rPr>
              <a:t> is updated in the data management system (See </a:t>
            </a:r>
            <a:r>
              <a:rPr lang="en-US" sz="1000" b="1" i="1" dirty="0">
                <a:latin typeface="Arial" pitchFamily="34" charset="0"/>
              </a:rPr>
              <a:t>Figure 4: Workflow status diagram</a:t>
            </a:r>
            <a:r>
              <a:rPr lang="en-US" sz="1000" b="1" dirty="0">
                <a:latin typeface="Arial" pitchFamily="34" charset="0"/>
              </a:rPr>
              <a:t>).</a:t>
            </a:r>
            <a:endParaRPr lang="en-GB" sz="1000" b="1" dirty="0">
              <a:latin typeface="Arial" pitchFamily="34" charset="0"/>
            </a:endParaRPr>
          </a:p>
          <a:p>
            <a:r>
              <a:rPr lang="en-US" sz="1000" b="1" dirty="0">
                <a:latin typeface="Arial" pitchFamily="34" charset="0"/>
              </a:rPr>
              <a:t> </a:t>
            </a:r>
            <a:endParaRPr lang="en-GB" sz="1000" b="1" dirty="0">
              <a:latin typeface="Arial" pitchFamily="34" charset="0"/>
            </a:endParaRPr>
          </a:p>
          <a:p>
            <a:pPr lvl="0"/>
            <a:r>
              <a:rPr lang="en-US" sz="1000" b="1" dirty="0">
                <a:latin typeface="Arial" pitchFamily="34" charset="0"/>
              </a:rPr>
              <a:t>The Editor program is used by the SA to correct the errors detected in the data. This program displays the </a:t>
            </a:r>
            <a:r>
              <a:rPr lang="en-US" sz="1000" b="1" dirty="0" err="1">
                <a:latin typeface="Arial" pitchFamily="34" charset="0"/>
              </a:rPr>
              <a:t>QTable</a:t>
            </a:r>
            <a:r>
              <a:rPr lang="en-US" sz="1000" b="1" dirty="0">
                <a:latin typeface="Arial" pitchFamily="34" charset="0"/>
              </a:rPr>
              <a:t> being edited and the error messages related to it. When using off-line data collection methods, the country user can include annotations in the questionnaire that the Editor will display for the SA to code into notes associated to the data at the right level.</a:t>
            </a:r>
            <a:endParaRPr lang="en-GB" sz="1000" b="1" dirty="0">
              <a:latin typeface="Arial" pitchFamily="34" charset="0"/>
            </a:endParaRPr>
          </a:p>
          <a:p>
            <a:endParaRPr lang="en-US" sz="1000" dirty="0">
              <a:latin typeface="Arial" charset="0"/>
            </a:endParaRPr>
          </a:p>
        </p:txBody>
      </p:sp>
      <p:sp>
        <p:nvSpPr>
          <p:cNvPr id="194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Arial" charset="0"/>
              </a:defRPr>
            </a:lvl1pPr>
            <a:lvl2pPr marL="757066" indent="-291179" eaLnBrk="0" hangingPunct="0">
              <a:defRPr sz="2000" b="1">
                <a:solidFill>
                  <a:schemeClr val="tx1"/>
                </a:solidFill>
                <a:latin typeface="Arial" charset="0"/>
              </a:defRPr>
            </a:lvl2pPr>
            <a:lvl3pPr marL="1164717" indent="-232943" eaLnBrk="0" hangingPunct="0">
              <a:defRPr sz="2000" b="1">
                <a:solidFill>
                  <a:schemeClr val="tx1"/>
                </a:solidFill>
                <a:latin typeface="Arial" charset="0"/>
              </a:defRPr>
            </a:lvl3pPr>
            <a:lvl4pPr marL="1630604" indent="-232943" eaLnBrk="0" hangingPunct="0">
              <a:defRPr sz="2000" b="1">
                <a:solidFill>
                  <a:schemeClr val="tx1"/>
                </a:solidFill>
                <a:latin typeface="Arial" charset="0"/>
              </a:defRPr>
            </a:lvl4pPr>
            <a:lvl5pPr marL="2096491" indent="-232943" eaLnBrk="0" hangingPunct="0">
              <a:defRPr sz="2000" b="1">
                <a:solidFill>
                  <a:schemeClr val="tx1"/>
                </a:solidFill>
                <a:latin typeface="Arial" charset="0"/>
              </a:defRPr>
            </a:lvl5pPr>
            <a:lvl6pPr marL="2562377" indent="-232943" algn="ctr" eaLnBrk="0" fontAlgn="base" hangingPunct="0">
              <a:lnSpc>
                <a:spcPct val="90000"/>
              </a:lnSpc>
              <a:spcBef>
                <a:spcPct val="50000"/>
              </a:spcBef>
              <a:spcAft>
                <a:spcPct val="0"/>
              </a:spcAft>
              <a:buClr>
                <a:schemeClr val="accent1"/>
              </a:buClr>
              <a:defRPr sz="2000" b="1">
                <a:solidFill>
                  <a:schemeClr val="tx1"/>
                </a:solidFill>
                <a:latin typeface="Arial" charset="0"/>
              </a:defRPr>
            </a:lvl6pPr>
            <a:lvl7pPr marL="3028264" indent="-232943" algn="ctr" eaLnBrk="0" fontAlgn="base" hangingPunct="0">
              <a:lnSpc>
                <a:spcPct val="90000"/>
              </a:lnSpc>
              <a:spcBef>
                <a:spcPct val="50000"/>
              </a:spcBef>
              <a:spcAft>
                <a:spcPct val="0"/>
              </a:spcAft>
              <a:buClr>
                <a:schemeClr val="accent1"/>
              </a:buClr>
              <a:defRPr sz="2000" b="1">
                <a:solidFill>
                  <a:schemeClr val="tx1"/>
                </a:solidFill>
                <a:latin typeface="Arial" charset="0"/>
              </a:defRPr>
            </a:lvl7pPr>
            <a:lvl8pPr marL="3494151" indent="-232943" algn="ctr" eaLnBrk="0" fontAlgn="base" hangingPunct="0">
              <a:lnSpc>
                <a:spcPct val="90000"/>
              </a:lnSpc>
              <a:spcBef>
                <a:spcPct val="50000"/>
              </a:spcBef>
              <a:spcAft>
                <a:spcPct val="0"/>
              </a:spcAft>
              <a:buClr>
                <a:schemeClr val="accent1"/>
              </a:buClr>
              <a:defRPr sz="2000" b="1">
                <a:solidFill>
                  <a:schemeClr val="tx1"/>
                </a:solidFill>
                <a:latin typeface="Arial" charset="0"/>
              </a:defRPr>
            </a:lvl8pPr>
            <a:lvl9pPr marL="3960038" indent="-232943" algn="ctr" eaLnBrk="0" fontAlgn="base" hangingPunct="0">
              <a:lnSpc>
                <a:spcPct val="90000"/>
              </a:lnSpc>
              <a:spcBef>
                <a:spcPct val="50000"/>
              </a:spcBef>
              <a:spcAft>
                <a:spcPct val="0"/>
              </a:spcAft>
              <a:buClr>
                <a:schemeClr val="accent1"/>
              </a:buClr>
              <a:defRPr sz="2000" b="1">
                <a:solidFill>
                  <a:schemeClr val="tx1"/>
                </a:solidFill>
                <a:latin typeface="Arial" charset="0"/>
              </a:defRPr>
            </a:lvl9pPr>
          </a:lstStyle>
          <a:p>
            <a:fld id="{FFA2E92D-732B-4AC3-8B11-41C34E6EDD8E}" type="slidenum">
              <a:rPr lang="en-US" sz="1200" b="0">
                <a:latin typeface="Times" charset="0"/>
              </a:rPr>
              <a:pPr/>
              <a:t>5</a:t>
            </a:fld>
            <a:endParaRPr lang="en-US" sz="1200" b="0">
              <a:latin typeface="Times" charset="0"/>
            </a:endParaRPr>
          </a:p>
        </p:txBody>
      </p:sp>
    </p:spTree>
    <p:extLst>
      <p:ext uri="{BB962C8B-B14F-4D97-AF65-F5344CB8AC3E}">
        <p14:creationId xmlns:p14="http://schemas.microsoft.com/office/powerpoint/2010/main" val="15303690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6A60253C-D1DA-4119-90CC-AC9EF5EACF5A}" type="slidenum">
              <a:rPr lang="en-GB" smtClean="0"/>
              <a:pPr>
                <a:defRPr/>
              </a:pPr>
              <a:t>6</a:t>
            </a:fld>
            <a:endParaRPr lang="en-GB"/>
          </a:p>
        </p:txBody>
      </p:sp>
    </p:spTree>
    <p:extLst>
      <p:ext uri="{BB962C8B-B14F-4D97-AF65-F5344CB8AC3E}">
        <p14:creationId xmlns:p14="http://schemas.microsoft.com/office/powerpoint/2010/main" val="11941455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6A60253C-D1DA-4119-90CC-AC9EF5EACF5A}" type="slidenum">
              <a:rPr lang="en-GB" smtClean="0"/>
              <a:pPr>
                <a:defRPr/>
              </a:pPr>
              <a:t>7</a:t>
            </a:fld>
            <a:endParaRPr lang="en-GB"/>
          </a:p>
        </p:txBody>
      </p:sp>
    </p:spTree>
    <p:extLst>
      <p:ext uri="{BB962C8B-B14F-4D97-AF65-F5344CB8AC3E}">
        <p14:creationId xmlns:p14="http://schemas.microsoft.com/office/powerpoint/2010/main" val="28343531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300" dirty="0"/>
              <a:t>ILOSTAT-ART is a free basic statistical processor that can compute statistical tables (reported indicators) defined by DSD’s, either by processing microdata sets or transcoding aggregate input data. It relies strongly on mappings between input variables and DSD's concepts, which can be saved and reused. This approach ensures the consistency of the output codes since they match the structure of the DSD. </a:t>
            </a:r>
          </a:p>
          <a:p>
            <a:r>
              <a:rPr lang="en-GB" sz="1300" dirty="0"/>
              <a:t>Different file formats can be processed (e.g. Stata, SPSS, csv, SDMX), and produces output “data packages” in Excel, csv or SDMX formats, ready to fulfil the data reporting requirements or feed a .Stat dissemination platform. </a:t>
            </a:r>
            <a:endParaRPr lang="en-GB" dirty="0"/>
          </a:p>
        </p:txBody>
      </p:sp>
      <p:sp>
        <p:nvSpPr>
          <p:cNvPr id="4" name="Slide Number Placeholder 3"/>
          <p:cNvSpPr>
            <a:spLocks noGrp="1"/>
          </p:cNvSpPr>
          <p:nvPr>
            <p:ph type="sldNum" sz="quarter" idx="10"/>
          </p:nvPr>
        </p:nvSpPr>
        <p:spPr/>
        <p:txBody>
          <a:bodyPr/>
          <a:lstStyle/>
          <a:p>
            <a:pPr>
              <a:defRPr/>
            </a:pPr>
            <a:fld id="{6A60253C-D1DA-4119-90CC-AC9EF5EACF5A}" type="slidenum">
              <a:rPr lang="en-GB" smtClean="0"/>
              <a:pPr>
                <a:defRPr/>
              </a:pPr>
              <a:t>8</a:t>
            </a:fld>
            <a:endParaRPr lang="en-GB"/>
          </a:p>
        </p:txBody>
      </p:sp>
    </p:spTree>
    <p:extLst>
      <p:ext uri="{BB962C8B-B14F-4D97-AF65-F5344CB8AC3E}">
        <p14:creationId xmlns:p14="http://schemas.microsoft.com/office/powerpoint/2010/main" val="28257597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6A60253C-D1DA-4119-90CC-AC9EF5EACF5A}" type="slidenum">
              <a:rPr lang="en-GB" smtClean="0"/>
              <a:pPr>
                <a:defRPr/>
              </a:pPr>
              <a:t>9</a:t>
            </a:fld>
            <a:endParaRPr lang="en-GB"/>
          </a:p>
        </p:txBody>
      </p:sp>
    </p:spTree>
    <p:extLst>
      <p:ext uri="{BB962C8B-B14F-4D97-AF65-F5344CB8AC3E}">
        <p14:creationId xmlns:p14="http://schemas.microsoft.com/office/powerpoint/2010/main" val="17800957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6A60253C-D1DA-4119-90CC-AC9EF5EACF5A}" type="slidenum">
              <a:rPr lang="en-GB" smtClean="0"/>
              <a:pPr>
                <a:defRPr/>
              </a:pPr>
              <a:t>11</a:t>
            </a:fld>
            <a:endParaRPr lang="en-GB"/>
          </a:p>
        </p:txBody>
      </p:sp>
    </p:spTree>
    <p:extLst>
      <p:ext uri="{BB962C8B-B14F-4D97-AF65-F5344CB8AC3E}">
        <p14:creationId xmlns:p14="http://schemas.microsoft.com/office/powerpoint/2010/main" val="3556407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6A60253C-D1DA-4119-90CC-AC9EF5EACF5A}" type="slidenum">
              <a:rPr lang="en-GB" smtClean="0"/>
              <a:pPr>
                <a:defRPr/>
              </a:pPr>
              <a:t>12</a:t>
            </a:fld>
            <a:endParaRPr lang="en-GB"/>
          </a:p>
        </p:txBody>
      </p:sp>
    </p:spTree>
    <p:extLst>
      <p:ext uri="{BB962C8B-B14F-4D97-AF65-F5344CB8AC3E}">
        <p14:creationId xmlns:p14="http://schemas.microsoft.com/office/powerpoint/2010/main" val="32274202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6A60253C-D1DA-4119-90CC-AC9EF5EACF5A}" type="slidenum">
              <a:rPr lang="en-GB" smtClean="0"/>
              <a:pPr>
                <a:defRPr/>
              </a:pPr>
              <a:t>13</a:t>
            </a:fld>
            <a:endParaRPr lang="en-GB"/>
          </a:p>
        </p:txBody>
      </p:sp>
    </p:spTree>
    <p:extLst>
      <p:ext uri="{BB962C8B-B14F-4D97-AF65-F5344CB8AC3E}">
        <p14:creationId xmlns:p14="http://schemas.microsoft.com/office/powerpoint/2010/main" val="32051690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6A60253C-D1DA-4119-90CC-AC9EF5EACF5A}" type="slidenum">
              <a:rPr lang="en-GB" smtClean="0"/>
              <a:pPr>
                <a:defRPr/>
              </a:pPr>
              <a:t>14</a:t>
            </a:fld>
            <a:endParaRPr lang="en-GB"/>
          </a:p>
        </p:txBody>
      </p:sp>
    </p:spTree>
    <p:extLst>
      <p:ext uri="{BB962C8B-B14F-4D97-AF65-F5344CB8AC3E}">
        <p14:creationId xmlns:p14="http://schemas.microsoft.com/office/powerpoint/2010/main" val="30082677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300" dirty="0"/>
              <a:t>One year ago, during the “Meeting of Experts 2016” in Aguascalientes, MEX, we discussed during the Breakout Session 2 “How to design and build an SDMX Enterprise Architecture”.</a:t>
            </a:r>
          </a:p>
          <a:p>
            <a:r>
              <a:rPr lang="en-GB" sz="1300" dirty="0"/>
              <a:t>Amongst the three basic scenarios presented, the so called “Light” intended for data reporting only and without a real SDMX architecture in place, happened to be recognized as a quite common situation along data producers in developing countries. Many of them lack a central repository of indicators, and the information to be reported is “spread” inside the institution in a number of different formats and media. </a:t>
            </a:r>
          </a:p>
          <a:p>
            <a:r>
              <a:rPr lang="en-GB" sz="1300" dirty="0"/>
              <a:t>Some tools are available from the SDMX community to help initiating the data reporting in SDMX, like the SDMX-RI Mapping tools to generate a “PUSH” mode flow, or the SDMX Converter if no database where SDMX-RI can be plugged in.</a:t>
            </a:r>
          </a:p>
          <a:p>
            <a:endParaRPr lang="en-GB" sz="1300" dirty="0"/>
          </a:p>
          <a:p>
            <a:r>
              <a:rPr lang="en-GB" sz="1300" dirty="0"/>
              <a:t>Nonetheless, quite often (just to make it a bit more difficult)  the structure of the indicators calculated by the data producer for its internal use differs from the specification of the information to be reported which, for example, uses a different variant of a classification breakdown. In this case, the microdata needs to be re-processed to generate the outputs with the right structure.</a:t>
            </a:r>
          </a:p>
          <a:p>
            <a:pPr marL="531397" algn="just">
              <a:spcBef>
                <a:spcPts val="638"/>
              </a:spcBef>
            </a:pPr>
            <a:endParaRPr lang="en-GB" i="1" dirty="0" smtClean="0">
              <a:solidFill>
                <a:srgbClr val="FF0000"/>
              </a:solidFill>
            </a:endParaRPr>
          </a:p>
          <a:p>
            <a:pPr marL="531397" algn="just">
              <a:spcBef>
                <a:spcPts val="638"/>
              </a:spcBef>
            </a:pPr>
            <a:r>
              <a:rPr lang="en-GB" i="1" dirty="0" smtClean="0">
                <a:solidFill>
                  <a:srgbClr val="FF0000"/>
                </a:solidFill>
              </a:rPr>
              <a:t>Questionnaires in Excel</a:t>
            </a:r>
            <a:r>
              <a:rPr lang="en-GB" i="1" dirty="0" smtClean="0"/>
              <a:t>, </a:t>
            </a:r>
            <a:r>
              <a:rPr lang="en-GB" sz="1300" dirty="0"/>
              <a:t>require manual transcription of data (and metadata) </a:t>
            </a:r>
            <a:r>
              <a:rPr lang="en-GB" sz="1300" dirty="0">
                <a:sym typeface="Wingdings" panose="05000000000000000000" pitchFamily="2" charset="2"/>
              </a:rPr>
              <a:t></a:t>
            </a:r>
            <a:r>
              <a:rPr lang="en-GB" sz="1300" dirty="0"/>
              <a:t> Experts won’t do this job.</a:t>
            </a:r>
          </a:p>
          <a:p>
            <a:pPr marL="531397" algn="just">
              <a:spcBef>
                <a:spcPts val="638"/>
              </a:spcBef>
            </a:pPr>
            <a:r>
              <a:rPr lang="en-GB" i="1" dirty="0" smtClean="0">
                <a:solidFill>
                  <a:srgbClr val="FF0000"/>
                </a:solidFill>
              </a:rPr>
              <a:t>Questionnaires arrive late</a:t>
            </a:r>
            <a:r>
              <a:rPr lang="en-GB" i="1" dirty="0" smtClean="0"/>
              <a:t>, </a:t>
            </a:r>
            <a:r>
              <a:rPr lang="en-GB" sz="1300" dirty="0"/>
              <a:t>when the survey has already been processed and published </a:t>
            </a:r>
            <a:r>
              <a:rPr lang="en-GB" sz="1300" dirty="0">
                <a:sym typeface="Wingdings" panose="05000000000000000000" pitchFamily="2" charset="2"/>
              </a:rPr>
              <a:t></a:t>
            </a:r>
            <a:r>
              <a:rPr lang="en-GB" sz="1300" dirty="0"/>
              <a:t> Experts are likely to be engaged in another project.</a:t>
            </a:r>
          </a:p>
          <a:p>
            <a:pPr marL="531397" algn="just">
              <a:spcBef>
                <a:spcPts val="638"/>
              </a:spcBef>
            </a:pPr>
            <a:r>
              <a:rPr lang="en-GB" i="1" dirty="0" smtClean="0">
                <a:solidFill>
                  <a:srgbClr val="FF0000"/>
                </a:solidFill>
              </a:rPr>
              <a:t>Breakdowns are different </a:t>
            </a:r>
            <a:r>
              <a:rPr lang="en-GB" sz="1300" dirty="0"/>
              <a:t>from those used at national level </a:t>
            </a:r>
            <a:r>
              <a:rPr lang="en-GB" sz="1300" dirty="0">
                <a:sym typeface="Wingdings" panose="05000000000000000000" pitchFamily="2" charset="2"/>
              </a:rPr>
              <a:t> Requires re-processing including new mappings</a:t>
            </a:r>
          </a:p>
          <a:p>
            <a:pPr marL="531397" algn="just">
              <a:spcBef>
                <a:spcPts val="638"/>
              </a:spcBef>
            </a:pPr>
            <a:r>
              <a:rPr lang="en-GB" i="1" dirty="0" smtClean="0">
                <a:solidFill>
                  <a:srgbClr val="FF0000"/>
                </a:solidFill>
              </a:rPr>
              <a:t>Variables definitions may differ </a:t>
            </a:r>
            <a:r>
              <a:rPr lang="en-GB" sz="1300" dirty="0"/>
              <a:t>from those used at national level </a:t>
            </a:r>
            <a:r>
              <a:rPr lang="en-GB" sz="1300" dirty="0">
                <a:sym typeface="Wingdings" panose="05000000000000000000" pitchFamily="2" charset="2"/>
              </a:rPr>
              <a:t> Requires re-processing including new calculations</a:t>
            </a:r>
          </a:p>
          <a:p>
            <a:pPr marL="531397" algn="just">
              <a:spcBef>
                <a:spcPts val="638"/>
              </a:spcBef>
            </a:pPr>
            <a:endParaRPr lang="en-GB" sz="1300" dirty="0"/>
          </a:p>
          <a:p>
            <a:endParaRPr lang="fr-CH" dirty="0" smtClean="0"/>
          </a:p>
          <a:p>
            <a:endParaRPr lang="en-GB" dirty="0"/>
          </a:p>
        </p:txBody>
      </p:sp>
      <p:sp>
        <p:nvSpPr>
          <p:cNvPr id="4" name="Slide Number Placeholder 3"/>
          <p:cNvSpPr>
            <a:spLocks noGrp="1"/>
          </p:cNvSpPr>
          <p:nvPr>
            <p:ph type="sldNum" sz="quarter" idx="10"/>
          </p:nvPr>
        </p:nvSpPr>
        <p:spPr/>
        <p:txBody>
          <a:bodyPr/>
          <a:lstStyle/>
          <a:p>
            <a:pPr>
              <a:defRPr/>
            </a:pPr>
            <a:fld id="{6A60253C-D1DA-4119-90CC-AC9EF5EACF5A}" type="slidenum">
              <a:rPr lang="en-GB" smtClean="0"/>
              <a:pPr>
                <a:defRPr/>
              </a:pPr>
              <a:t>15</a:t>
            </a:fld>
            <a:endParaRPr lang="en-GB"/>
          </a:p>
        </p:txBody>
      </p:sp>
    </p:spTree>
    <p:extLst>
      <p:ext uri="{BB962C8B-B14F-4D97-AF65-F5344CB8AC3E}">
        <p14:creationId xmlns:p14="http://schemas.microsoft.com/office/powerpoint/2010/main" val="16429012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6A60253C-D1DA-4119-90CC-AC9EF5EACF5A}" type="slidenum">
              <a:rPr lang="en-GB" smtClean="0"/>
              <a:pPr>
                <a:defRPr/>
              </a:pPr>
              <a:t>16</a:t>
            </a:fld>
            <a:endParaRPr lang="en-GB"/>
          </a:p>
        </p:txBody>
      </p:sp>
    </p:spTree>
    <p:extLst>
      <p:ext uri="{BB962C8B-B14F-4D97-AF65-F5344CB8AC3E}">
        <p14:creationId xmlns:p14="http://schemas.microsoft.com/office/powerpoint/2010/main" val="38184743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6A60253C-D1DA-4119-90CC-AC9EF5EACF5A}" type="slidenum">
              <a:rPr lang="en-GB" smtClean="0"/>
              <a:pPr>
                <a:defRPr/>
              </a:pPr>
              <a:t>17</a:t>
            </a:fld>
            <a:endParaRPr lang="en-GB"/>
          </a:p>
        </p:txBody>
      </p:sp>
    </p:spTree>
    <p:extLst>
      <p:ext uri="{BB962C8B-B14F-4D97-AF65-F5344CB8AC3E}">
        <p14:creationId xmlns:p14="http://schemas.microsoft.com/office/powerpoint/2010/main" val="12579675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6A60253C-D1DA-4119-90CC-AC9EF5EACF5A}" type="slidenum">
              <a:rPr lang="en-GB" smtClean="0"/>
              <a:pPr>
                <a:defRPr/>
              </a:pPr>
              <a:t>18</a:t>
            </a:fld>
            <a:endParaRPr lang="en-GB"/>
          </a:p>
        </p:txBody>
      </p:sp>
    </p:spTree>
    <p:extLst>
      <p:ext uri="{BB962C8B-B14F-4D97-AF65-F5344CB8AC3E}">
        <p14:creationId xmlns:p14="http://schemas.microsoft.com/office/powerpoint/2010/main" val="1776902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6A60253C-D1DA-4119-90CC-AC9EF5EACF5A}" type="slidenum">
              <a:rPr lang="en-GB" smtClean="0"/>
              <a:pPr>
                <a:defRPr/>
              </a:pPr>
              <a:t>19</a:t>
            </a:fld>
            <a:endParaRPr lang="en-GB"/>
          </a:p>
        </p:txBody>
      </p:sp>
    </p:spTree>
    <p:extLst>
      <p:ext uri="{BB962C8B-B14F-4D97-AF65-F5344CB8AC3E}">
        <p14:creationId xmlns:p14="http://schemas.microsoft.com/office/powerpoint/2010/main" val="7867192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6A60253C-D1DA-4119-90CC-AC9EF5EACF5A}" type="slidenum">
              <a:rPr lang="en-GB" smtClean="0"/>
              <a:pPr>
                <a:defRPr/>
              </a:pPr>
              <a:t>20</a:t>
            </a:fld>
            <a:endParaRPr lang="en-GB"/>
          </a:p>
        </p:txBody>
      </p:sp>
    </p:spTree>
    <p:extLst>
      <p:ext uri="{BB962C8B-B14F-4D97-AF65-F5344CB8AC3E}">
        <p14:creationId xmlns:p14="http://schemas.microsoft.com/office/powerpoint/2010/main" val="40882788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6A60253C-D1DA-4119-90CC-AC9EF5EACF5A}" type="slidenum">
              <a:rPr lang="en-GB" smtClean="0"/>
              <a:pPr>
                <a:defRPr/>
              </a:pPr>
              <a:t>21</a:t>
            </a:fld>
            <a:endParaRPr lang="en-GB"/>
          </a:p>
        </p:txBody>
      </p:sp>
    </p:spTree>
    <p:extLst>
      <p:ext uri="{BB962C8B-B14F-4D97-AF65-F5344CB8AC3E}">
        <p14:creationId xmlns:p14="http://schemas.microsoft.com/office/powerpoint/2010/main" val="13796123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6A60253C-D1DA-4119-90CC-AC9EF5EACF5A}" type="slidenum">
              <a:rPr lang="en-GB" smtClean="0"/>
              <a:pPr>
                <a:defRPr/>
              </a:pPr>
              <a:t>22</a:t>
            </a:fld>
            <a:endParaRPr lang="en-GB"/>
          </a:p>
        </p:txBody>
      </p:sp>
    </p:spTree>
    <p:extLst>
      <p:ext uri="{BB962C8B-B14F-4D97-AF65-F5344CB8AC3E}">
        <p14:creationId xmlns:p14="http://schemas.microsoft.com/office/powerpoint/2010/main" val="41437919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6A60253C-D1DA-4119-90CC-AC9EF5EACF5A}" type="slidenum">
              <a:rPr lang="en-GB" smtClean="0"/>
              <a:pPr>
                <a:defRPr/>
              </a:pPr>
              <a:t>23</a:t>
            </a:fld>
            <a:endParaRPr lang="en-GB"/>
          </a:p>
        </p:txBody>
      </p:sp>
    </p:spTree>
    <p:extLst>
      <p:ext uri="{BB962C8B-B14F-4D97-AF65-F5344CB8AC3E}">
        <p14:creationId xmlns:p14="http://schemas.microsoft.com/office/powerpoint/2010/main" val="32657196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8976" y="125868"/>
            <a:ext cx="1850736" cy="801221"/>
          </a:xfrm>
          <a:prstGeom prst="rect">
            <a:avLst/>
          </a:prstGeom>
        </p:spPr>
      </p:pic>
    </p:spTree>
    <p:extLst>
      <p:ext uri="{BB962C8B-B14F-4D97-AF65-F5344CB8AC3E}">
        <p14:creationId xmlns:p14="http://schemas.microsoft.com/office/powerpoint/2010/main" val="31132352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8976" y="125868"/>
            <a:ext cx="1850736" cy="801221"/>
          </a:xfrm>
          <a:prstGeom prst="rect">
            <a:avLst/>
          </a:prstGeom>
        </p:spPr>
      </p:pic>
    </p:spTree>
    <p:extLst>
      <p:ext uri="{BB962C8B-B14F-4D97-AF65-F5344CB8AC3E}">
        <p14:creationId xmlns:p14="http://schemas.microsoft.com/office/powerpoint/2010/main" val="14722908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8976" y="125868"/>
            <a:ext cx="1850736" cy="801221"/>
          </a:xfrm>
          <a:prstGeom prst="rect">
            <a:avLst/>
          </a:prstGeom>
        </p:spPr>
      </p:pic>
    </p:spTree>
    <p:extLst>
      <p:ext uri="{BB962C8B-B14F-4D97-AF65-F5344CB8AC3E}">
        <p14:creationId xmlns:p14="http://schemas.microsoft.com/office/powerpoint/2010/main" val="41944554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8976" y="125868"/>
            <a:ext cx="1850736" cy="801221"/>
          </a:xfrm>
          <a:prstGeom prst="rect">
            <a:avLst/>
          </a:prstGeom>
        </p:spPr>
      </p:pic>
    </p:spTree>
    <p:extLst>
      <p:ext uri="{BB962C8B-B14F-4D97-AF65-F5344CB8AC3E}">
        <p14:creationId xmlns:p14="http://schemas.microsoft.com/office/powerpoint/2010/main" val="36632506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9/10/2019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8976" y="125868"/>
            <a:ext cx="1850736" cy="801221"/>
          </a:xfrm>
          <a:prstGeom prst="rect">
            <a:avLst/>
          </a:prstGeom>
        </p:spPr>
      </p:pic>
    </p:spTree>
    <p:extLst>
      <p:ext uri="{BB962C8B-B14F-4D97-AF65-F5344CB8AC3E}">
        <p14:creationId xmlns:p14="http://schemas.microsoft.com/office/powerpoint/2010/main" val="31974844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9/10/2019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8976" y="125868"/>
            <a:ext cx="1850736" cy="801221"/>
          </a:xfrm>
          <a:prstGeom prst="rect">
            <a:avLst/>
          </a:prstGeom>
        </p:spPr>
      </p:pic>
    </p:spTree>
    <p:extLst>
      <p:ext uri="{BB962C8B-B14F-4D97-AF65-F5344CB8AC3E}">
        <p14:creationId xmlns:p14="http://schemas.microsoft.com/office/powerpoint/2010/main" val="25696266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9/10/2019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8976" y="125868"/>
            <a:ext cx="1850736" cy="801221"/>
          </a:xfrm>
          <a:prstGeom prst="rect">
            <a:avLst/>
          </a:prstGeom>
        </p:spPr>
      </p:pic>
    </p:spTree>
    <p:extLst>
      <p:ext uri="{BB962C8B-B14F-4D97-AF65-F5344CB8AC3E}">
        <p14:creationId xmlns:p14="http://schemas.microsoft.com/office/powerpoint/2010/main" val="4941595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8976" y="125868"/>
            <a:ext cx="1850736" cy="801221"/>
          </a:xfrm>
          <a:prstGeom prst="rect">
            <a:avLst/>
          </a:prstGeom>
        </p:spPr>
      </p:pic>
    </p:spTree>
    <p:extLst>
      <p:ext uri="{BB962C8B-B14F-4D97-AF65-F5344CB8AC3E}">
        <p14:creationId xmlns:p14="http://schemas.microsoft.com/office/powerpoint/2010/main" val="22640605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9/10/2019</a:t>
            </a:fld>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8976" y="125868"/>
            <a:ext cx="1850736" cy="801221"/>
          </a:xfrm>
          <a:prstGeom prst="rect">
            <a:avLst/>
          </a:prstGeom>
        </p:spPr>
      </p:pic>
    </p:spTree>
    <p:extLst>
      <p:ext uri="{BB962C8B-B14F-4D97-AF65-F5344CB8AC3E}">
        <p14:creationId xmlns:p14="http://schemas.microsoft.com/office/powerpoint/2010/main" val="41693419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8976" y="125868"/>
            <a:ext cx="1850736" cy="801221"/>
          </a:xfrm>
          <a:prstGeom prst="rect">
            <a:avLst/>
          </a:prstGeom>
        </p:spPr>
      </p:pic>
    </p:spTree>
    <p:extLst>
      <p:ext uri="{BB962C8B-B14F-4D97-AF65-F5344CB8AC3E}">
        <p14:creationId xmlns:p14="http://schemas.microsoft.com/office/powerpoint/2010/main" val="1657409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8976" y="125868"/>
            <a:ext cx="1850736" cy="801221"/>
          </a:xfrm>
          <a:prstGeom prst="rect">
            <a:avLst/>
          </a:prstGeom>
        </p:spPr>
      </p:pic>
    </p:spTree>
    <p:extLst>
      <p:ext uri="{BB962C8B-B14F-4D97-AF65-F5344CB8AC3E}">
        <p14:creationId xmlns:p14="http://schemas.microsoft.com/office/powerpoint/2010/main" val="25913832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8976" y="125868"/>
            <a:ext cx="1850736" cy="801221"/>
          </a:xfrm>
          <a:prstGeom prst="rect">
            <a:avLst/>
          </a:prstGeom>
        </p:spPr>
      </p:pic>
    </p:spTree>
    <p:extLst>
      <p:ext uri="{BB962C8B-B14F-4D97-AF65-F5344CB8AC3E}">
        <p14:creationId xmlns:p14="http://schemas.microsoft.com/office/powerpoint/2010/main" val="20940776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8976" y="125868"/>
            <a:ext cx="1850736" cy="801221"/>
          </a:xfrm>
          <a:prstGeom prst="rect">
            <a:avLst/>
          </a:prstGeom>
        </p:spPr>
      </p:pic>
    </p:spTree>
    <p:extLst>
      <p:ext uri="{BB962C8B-B14F-4D97-AF65-F5344CB8AC3E}">
        <p14:creationId xmlns:p14="http://schemas.microsoft.com/office/powerpoint/2010/main" val="3770171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8976" y="125868"/>
            <a:ext cx="1850736" cy="801221"/>
          </a:xfrm>
          <a:prstGeom prst="rect">
            <a:avLst/>
          </a:prstGeom>
        </p:spPr>
      </p:pic>
    </p:spTree>
    <p:extLst>
      <p:ext uri="{BB962C8B-B14F-4D97-AF65-F5344CB8AC3E}">
        <p14:creationId xmlns:p14="http://schemas.microsoft.com/office/powerpoint/2010/main" val="29495835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8976" y="125868"/>
            <a:ext cx="1850736" cy="801221"/>
          </a:xfrm>
          <a:prstGeom prst="rect">
            <a:avLst/>
          </a:prstGeom>
        </p:spPr>
      </p:pic>
    </p:spTree>
    <p:extLst>
      <p:ext uri="{BB962C8B-B14F-4D97-AF65-F5344CB8AC3E}">
        <p14:creationId xmlns:p14="http://schemas.microsoft.com/office/powerpoint/2010/main" val="41760356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8976" y="125868"/>
            <a:ext cx="1850736" cy="801221"/>
          </a:xfrm>
          <a:prstGeom prst="rect">
            <a:avLst/>
          </a:prstGeom>
        </p:spPr>
      </p:pic>
    </p:spTree>
    <p:extLst>
      <p:ext uri="{BB962C8B-B14F-4D97-AF65-F5344CB8AC3E}">
        <p14:creationId xmlns:p14="http://schemas.microsoft.com/office/powerpoint/2010/main" val="35842863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9/10/2019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pic>
        <p:nvPicPr>
          <p:cNvPr id="18" name="Picture 17"/>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28976" y="125868"/>
            <a:ext cx="1850736" cy="801221"/>
          </a:xfrm>
          <a:prstGeom prst="rect">
            <a:avLst/>
          </a:prstGeom>
        </p:spPr>
      </p:pic>
      <p:sp>
        <p:nvSpPr>
          <p:cNvPr id="29" name="Rectangle 2"/>
          <p:cNvSpPr>
            <a:spLocks noChangeArrowheads="1"/>
          </p:cNvSpPr>
          <p:nvPr userDrawn="1"/>
        </p:nvSpPr>
        <p:spPr bwMode="auto">
          <a:xfrm>
            <a:off x="0" y="6453188"/>
            <a:ext cx="12188824" cy="404812"/>
          </a:xfrm>
          <a:prstGeom prst="rect">
            <a:avLst/>
          </a:prstGeom>
          <a:solidFill>
            <a:srgbClr val="0000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US" altLang="en-US" sz="1100" dirty="0" smtClean="0">
                <a:solidFill>
                  <a:schemeClr val="bg1">
                    <a:lumMod val="95000"/>
                  </a:schemeClr>
                </a:solidFill>
              </a:rPr>
              <a:t>SDMX Global Conference</a:t>
            </a:r>
          </a:p>
        </p:txBody>
      </p:sp>
      <p:sp>
        <p:nvSpPr>
          <p:cNvPr id="30" name="Rectangle 5"/>
          <p:cNvSpPr txBox="1">
            <a:spLocks noChangeArrowheads="1"/>
          </p:cNvSpPr>
          <p:nvPr userDrawn="1"/>
        </p:nvSpPr>
        <p:spPr bwMode="auto">
          <a:xfrm>
            <a:off x="20419" y="6539707"/>
            <a:ext cx="9310907" cy="2889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100" kern="1200">
                <a:solidFill>
                  <a:srgbClr val="CCCC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GB" smtClean="0"/>
              <a:t>ILO Department of Statistics</a:t>
            </a:r>
            <a:endParaRPr lang="en-GB" dirty="0"/>
          </a:p>
        </p:txBody>
      </p:sp>
      <p:sp>
        <p:nvSpPr>
          <p:cNvPr id="31" name="Rectangle 6"/>
          <p:cNvSpPr txBox="1">
            <a:spLocks noChangeArrowheads="1"/>
          </p:cNvSpPr>
          <p:nvPr userDrawn="1"/>
        </p:nvSpPr>
        <p:spPr bwMode="auto">
          <a:xfrm>
            <a:off x="10903617" y="6503984"/>
            <a:ext cx="909637" cy="2682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marL="0" algn="r" defTabSz="457200" rtl="0" eaLnBrk="1" latinLnBrk="0" hangingPunct="1">
              <a:defRPr sz="1400" kern="1200">
                <a:solidFill>
                  <a:srgbClr val="FFFF99"/>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27A2C9BB-B4C1-4C1A-84E3-1A5A893FCF23}" type="slidenum">
              <a:rPr lang="en-GB" smtClean="0"/>
              <a:pPr>
                <a:defRPr/>
              </a:pPr>
              <a:t>‹#›</a:t>
            </a:fld>
            <a:endParaRPr lang="en-GB"/>
          </a:p>
        </p:txBody>
      </p:sp>
      <p:pic>
        <p:nvPicPr>
          <p:cNvPr id="32" name="Picture 31"/>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284017" y="5063835"/>
            <a:ext cx="1794165" cy="1794165"/>
          </a:xfrm>
          <a:prstGeom prst="rect">
            <a:avLst/>
          </a:prstGeom>
        </p:spPr>
      </p:pic>
    </p:spTree>
    <p:extLst>
      <p:ext uri="{BB962C8B-B14F-4D97-AF65-F5344CB8AC3E}">
        <p14:creationId xmlns:p14="http://schemas.microsoft.com/office/powerpoint/2010/main" val="648340830"/>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 id="2147483825" r:id="rId12"/>
    <p:sldLayoutId id="2147483826" r:id="rId13"/>
    <p:sldLayoutId id="2147483827" r:id="rId14"/>
    <p:sldLayoutId id="2147483828" r:id="rId15"/>
    <p:sldLayoutId id="2147483829" r:id="rId1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image" Target="../media/image9.jpeg"/><Relationship Id="rId13" Type="http://schemas.openxmlformats.org/officeDocument/2006/relationships/image" Target="../media/image14.jpg"/><Relationship Id="rId3" Type="http://schemas.openxmlformats.org/officeDocument/2006/relationships/image" Target="../media/image4.jpeg"/><Relationship Id="rId7" Type="http://schemas.openxmlformats.org/officeDocument/2006/relationships/image" Target="../media/image8.png"/><Relationship Id="rId12" Type="http://schemas.openxmlformats.org/officeDocument/2006/relationships/image" Target="../media/image13.png"/><Relationship Id="rId17" Type="http://schemas.openxmlformats.org/officeDocument/2006/relationships/image" Target="../media/image18.png"/><Relationship Id="rId2" Type="http://schemas.openxmlformats.org/officeDocument/2006/relationships/notesSlide" Target="../notesSlides/notesSlide4.xml"/><Relationship Id="rId16" Type="http://schemas.openxmlformats.org/officeDocument/2006/relationships/image" Target="../media/image17.png"/><Relationship Id="rId1" Type="http://schemas.openxmlformats.org/officeDocument/2006/relationships/slideLayout" Target="../slideLayouts/slideLayout4.xml"/><Relationship Id="rId6" Type="http://schemas.openxmlformats.org/officeDocument/2006/relationships/image" Target="../media/image7.png"/><Relationship Id="rId11" Type="http://schemas.openxmlformats.org/officeDocument/2006/relationships/image" Target="../media/image12.jpe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1.jpe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8" Type="http://schemas.openxmlformats.org/officeDocument/2006/relationships/image" Target="../media/image26.jpg"/><Relationship Id="rId13" Type="http://schemas.openxmlformats.org/officeDocument/2006/relationships/image" Target="../media/image31.jpeg"/><Relationship Id="rId18" Type="http://schemas.openxmlformats.org/officeDocument/2006/relationships/image" Target="../media/image17.png"/><Relationship Id="rId3" Type="http://schemas.openxmlformats.org/officeDocument/2006/relationships/image" Target="../media/image21.jpeg"/><Relationship Id="rId7" Type="http://schemas.openxmlformats.org/officeDocument/2006/relationships/image" Target="../media/image25.jpeg"/><Relationship Id="rId12" Type="http://schemas.openxmlformats.org/officeDocument/2006/relationships/image" Target="../media/image30.jpeg"/><Relationship Id="rId17" Type="http://schemas.openxmlformats.org/officeDocument/2006/relationships/image" Target="../media/image16.png"/><Relationship Id="rId2" Type="http://schemas.openxmlformats.org/officeDocument/2006/relationships/notesSlide" Target="../notesSlides/notesSlide7.xml"/><Relationship Id="rId16" Type="http://schemas.openxmlformats.org/officeDocument/2006/relationships/image" Target="../media/image33.jpeg"/><Relationship Id="rId20"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5" Type="http://schemas.openxmlformats.org/officeDocument/2006/relationships/image" Target="../media/image13.png"/><Relationship Id="rId10" Type="http://schemas.openxmlformats.org/officeDocument/2006/relationships/image" Target="../media/image28.jpeg"/><Relationship Id="rId19" Type="http://schemas.openxmlformats.org/officeDocument/2006/relationships/image" Target="../media/image20.png"/><Relationship Id="rId4" Type="http://schemas.openxmlformats.org/officeDocument/2006/relationships/image" Target="../media/image22.png"/><Relationship Id="rId9" Type="http://schemas.openxmlformats.org/officeDocument/2006/relationships/image" Target="../media/image27.jpeg"/><Relationship Id="rId14" Type="http://schemas.openxmlformats.org/officeDocument/2006/relationships/image" Target="../media/image32.png"/></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6.jpeg"/><Relationship Id="rId7"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37.jpg"/><Relationship Id="rId10" Type="http://schemas.openxmlformats.org/officeDocument/2006/relationships/image" Target="../media/image41.png"/><Relationship Id="rId4" Type="http://schemas.openxmlformats.org/officeDocument/2006/relationships/image" Target="../media/image26.jpg"/><Relationship Id="rId9" Type="http://schemas.openxmlformats.org/officeDocument/2006/relationships/image" Target="../media/image40.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hyperlink" Target="mailto:greising@ilo.org" TargetMode="External"/><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845313" y="3446303"/>
            <a:ext cx="6048375" cy="1539875"/>
          </a:xfrm>
        </p:spPr>
        <p:txBody>
          <a:bodyPr/>
          <a:lstStyle/>
          <a:p>
            <a:r>
              <a:rPr lang="en-GB" dirty="0" smtClean="0"/>
              <a:t>SDMX </a:t>
            </a:r>
            <a:br>
              <a:rPr lang="en-GB" dirty="0" smtClean="0"/>
            </a:br>
            <a:r>
              <a:rPr lang="en-GB" dirty="0" smtClean="0"/>
              <a:t>at the International Labour Organization</a:t>
            </a:r>
            <a:endParaRPr lang="en-GB" dirty="0"/>
          </a:p>
        </p:txBody>
      </p:sp>
      <p:pic>
        <p:nvPicPr>
          <p:cNvPr id="4" name="Picture 4" descr="ilo_trans_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210931" y="188642"/>
            <a:ext cx="1728788" cy="164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1245"/>
          <p:cNvSpPr>
            <a:spLocks noChangeArrowheads="1"/>
          </p:cNvSpPr>
          <p:nvPr/>
        </p:nvSpPr>
        <p:spPr bwMode="auto">
          <a:xfrm>
            <a:off x="3686970" y="5292967"/>
            <a:ext cx="4818061" cy="1223963"/>
          </a:xfrm>
          <a:prstGeom prst="rect">
            <a:avLst/>
          </a:prstGeom>
          <a:solidFill>
            <a:srgbClr val="3366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98000"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GB" altLang="en-US" b="1" i="0" kern="1200" dirty="0" smtClean="0">
                <a:solidFill>
                  <a:srgbClr val="FFFF99"/>
                </a:solidFill>
              </a:rPr>
              <a:t>SDMX Global Conference</a:t>
            </a:r>
            <a:endParaRPr lang="en-GB" altLang="en-US" sz="900" b="1" i="0" dirty="0">
              <a:solidFill>
                <a:srgbClr val="FFFF99"/>
              </a:solidFill>
              <a:cs typeface="Arial" charset="0"/>
            </a:endParaRPr>
          </a:p>
          <a:p>
            <a:pPr algn="ctr" eaLnBrk="1" hangingPunct="1"/>
            <a:endParaRPr lang="en-GB" altLang="en-US" sz="1600" b="1" i="0" dirty="0" smtClean="0">
              <a:solidFill>
                <a:srgbClr val="FFFF99"/>
              </a:solidFill>
            </a:endParaRPr>
          </a:p>
          <a:p>
            <a:pPr algn="ctr" eaLnBrk="1" hangingPunct="1"/>
            <a:r>
              <a:rPr lang="en-GB" altLang="en-US" sz="1600" b="1" i="0" dirty="0" smtClean="0">
                <a:solidFill>
                  <a:srgbClr val="FFFF99"/>
                </a:solidFill>
              </a:rPr>
              <a:t>16 – 19 September,</a:t>
            </a:r>
            <a:r>
              <a:rPr lang="en-GB" altLang="en-US" sz="1600" b="1" i="0" baseline="0" dirty="0" smtClean="0">
                <a:solidFill>
                  <a:srgbClr val="FFFF99"/>
                </a:solidFill>
              </a:rPr>
              <a:t> </a:t>
            </a:r>
            <a:r>
              <a:rPr lang="en-GB" altLang="en-US" sz="1600" b="1" i="0" dirty="0" smtClean="0">
                <a:solidFill>
                  <a:srgbClr val="FFFF99"/>
                </a:solidFill>
              </a:rPr>
              <a:t>2019</a:t>
            </a:r>
            <a:r>
              <a:rPr lang="en-GB" altLang="en-US" sz="1600" b="1" i="0" baseline="0" dirty="0" smtClean="0">
                <a:solidFill>
                  <a:srgbClr val="FFFF99"/>
                </a:solidFill>
              </a:rPr>
              <a:t> – Budapest, Hungary</a:t>
            </a:r>
            <a:endParaRPr lang="en-GB" altLang="en-US" sz="1600" b="1" i="0" dirty="0">
              <a:solidFill>
                <a:srgbClr val="FFFF99"/>
              </a:solidFill>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4017" y="5063835"/>
            <a:ext cx="1794165" cy="1794165"/>
          </a:xfrm>
          <a:prstGeom prst="rect">
            <a:avLst/>
          </a:prstGeom>
        </p:spPr>
      </p:pic>
    </p:spTree>
    <p:extLst>
      <p:ext uri="{BB962C8B-B14F-4D97-AF65-F5344CB8AC3E}">
        <p14:creationId xmlns:p14="http://schemas.microsoft.com/office/powerpoint/2010/main" val="4196451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4776" y="54844"/>
            <a:ext cx="7581900" cy="1143000"/>
          </a:xfrm>
        </p:spPr>
        <p:txBody>
          <a:bodyPr/>
          <a:lstStyle/>
          <a:p>
            <a:r>
              <a:rPr lang="fr-CH" dirty="0" smtClean="0"/>
              <a:t>Once </a:t>
            </a:r>
            <a:r>
              <a:rPr lang="fr-CH" dirty="0" err="1" smtClean="0"/>
              <a:t>upon</a:t>
            </a:r>
            <a:r>
              <a:rPr lang="fr-CH" dirty="0" smtClean="0"/>
              <a:t> a time…</a:t>
            </a:r>
            <a:endParaRPr lang="en-GB" dirty="0"/>
          </a:p>
        </p:txBody>
      </p:sp>
      <p:sp>
        <p:nvSpPr>
          <p:cNvPr id="3" name="Content Placeholder 2"/>
          <p:cNvSpPr>
            <a:spLocks noGrp="1"/>
          </p:cNvSpPr>
          <p:nvPr>
            <p:ph idx="1"/>
          </p:nvPr>
        </p:nvSpPr>
        <p:spPr>
          <a:xfrm>
            <a:off x="841617" y="1100861"/>
            <a:ext cx="8676456" cy="4413247"/>
          </a:xfrm>
        </p:spPr>
        <p:txBody>
          <a:bodyPr>
            <a:noAutofit/>
          </a:bodyPr>
          <a:lstStyle/>
          <a:p>
            <a:r>
              <a:rPr lang="fr-CH" sz="2400" dirty="0" err="1"/>
              <a:t>Dissemination</a:t>
            </a:r>
            <a:r>
              <a:rPr lang="fr-CH" sz="2400" dirty="0"/>
              <a:t> WS for ILOSTAT – 1st </a:t>
            </a:r>
            <a:r>
              <a:rPr lang="fr-CH" sz="2400" dirty="0" err="1"/>
              <a:t>generation</a:t>
            </a:r>
            <a:r>
              <a:rPr lang="fr-CH" sz="2400" dirty="0"/>
              <a:t>: 2013</a:t>
            </a:r>
          </a:p>
          <a:p>
            <a:pPr lvl="1"/>
            <a:r>
              <a:rPr lang="fr-CH" sz="2000" dirty="0"/>
              <a:t>Limited </a:t>
            </a:r>
            <a:r>
              <a:rPr lang="fr-CH" sz="2000" dirty="0" err="1"/>
              <a:t>number</a:t>
            </a:r>
            <a:r>
              <a:rPr lang="fr-CH" sz="2000" dirty="0"/>
              <a:t> of artefacts and formats </a:t>
            </a:r>
            <a:r>
              <a:rPr lang="fr-CH" sz="2000" dirty="0" err="1"/>
              <a:t>delivered</a:t>
            </a:r>
            <a:endParaRPr lang="fr-CH" sz="2000" dirty="0"/>
          </a:p>
          <a:p>
            <a:pPr lvl="1"/>
            <a:r>
              <a:rPr lang="fr-CH" sz="2000" dirty="0"/>
              <a:t>«Virtual </a:t>
            </a:r>
            <a:r>
              <a:rPr lang="fr-CH" sz="2000" dirty="0" err="1"/>
              <a:t>registry</a:t>
            </a:r>
            <a:r>
              <a:rPr lang="fr-CH" sz="2000" dirty="0"/>
              <a:t>» </a:t>
            </a:r>
            <a:r>
              <a:rPr lang="fr-CH" sz="2000" dirty="0" err="1"/>
              <a:t>approach</a:t>
            </a:r>
            <a:r>
              <a:rPr lang="fr-CH" sz="2000" dirty="0"/>
              <a:t>: all artefacts </a:t>
            </a:r>
            <a:r>
              <a:rPr lang="fr-CH" sz="2000" dirty="0" err="1"/>
              <a:t>generated</a:t>
            </a:r>
            <a:r>
              <a:rPr lang="fr-CH" sz="2000" dirty="0"/>
              <a:t> «on-the-</a:t>
            </a:r>
            <a:r>
              <a:rPr lang="fr-CH" sz="2000" dirty="0" err="1"/>
              <a:t>fly</a:t>
            </a:r>
            <a:r>
              <a:rPr lang="fr-CH" sz="2000" dirty="0"/>
              <a:t>» </a:t>
            </a:r>
            <a:r>
              <a:rPr lang="fr-CH" sz="2000" dirty="0" err="1"/>
              <a:t>based</a:t>
            </a:r>
            <a:r>
              <a:rPr lang="fr-CH" sz="2000" dirty="0"/>
              <a:t> on the structural metadata information in ILOSTAT</a:t>
            </a:r>
          </a:p>
          <a:p>
            <a:r>
              <a:rPr lang="fr-CH" sz="2400" dirty="0" err="1"/>
              <a:t>Internal</a:t>
            </a:r>
            <a:r>
              <a:rPr lang="fr-CH" sz="2400" dirty="0"/>
              <a:t> «</a:t>
            </a:r>
            <a:r>
              <a:rPr lang="fr-CH" sz="2400" dirty="0" err="1"/>
              <a:t>consumers</a:t>
            </a:r>
            <a:r>
              <a:rPr lang="fr-CH" sz="2400" dirty="0"/>
              <a:t>»</a:t>
            </a:r>
          </a:p>
          <a:p>
            <a:pPr lvl="1"/>
            <a:r>
              <a:rPr lang="fr-CH" sz="2000" dirty="0"/>
              <a:t>ILO </a:t>
            </a:r>
            <a:r>
              <a:rPr lang="fr-CH" sz="2000" dirty="0" err="1"/>
              <a:t>Knowledge</a:t>
            </a:r>
            <a:r>
              <a:rPr lang="fr-CH" sz="2000" dirty="0"/>
              <a:t> Gateway: </a:t>
            </a:r>
            <a:r>
              <a:rPr lang="fr-CH" sz="2000" dirty="0" err="1"/>
              <a:t>very</a:t>
            </a:r>
            <a:r>
              <a:rPr lang="fr-CH" sz="2000" dirty="0"/>
              <a:t> </a:t>
            </a:r>
            <a:r>
              <a:rPr lang="fr-CH" sz="2000" dirty="0" err="1"/>
              <a:t>easy</a:t>
            </a:r>
            <a:r>
              <a:rPr lang="fr-CH" sz="2000" dirty="0"/>
              <a:t> </a:t>
            </a:r>
            <a:r>
              <a:rPr lang="fr-CH" sz="2000" dirty="0" err="1"/>
              <a:t>integration</a:t>
            </a:r>
            <a:r>
              <a:rPr lang="fr-CH" sz="2000" dirty="0"/>
              <a:t> of </a:t>
            </a:r>
            <a:r>
              <a:rPr lang="fr-CH" sz="2000" dirty="0" err="1"/>
              <a:t>statistical</a:t>
            </a:r>
            <a:r>
              <a:rPr lang="fr-CH" sz="2000" dirty="0"/>
              <a:t> DWI</a:t>
            </a:r>
          </a:p>
          <a:p>
            <a:pPr lvl="1"/>
            <a:r>
              <a:rPr lang="fr-CH" sz="2000" dirty="0"/>
              <a:t>Country profiles: Desktop and Mobile applications</a:t>
            </a:r>
          </a:p>
          <a:p>
            <a:pPr lvl="1"/>
            <a:r>
              <a:rPr lang="fr-CH" sz="2000" dirty="0"/>
              <a:t>Data Mapper: IMF </a:t>
            </a:r>
            <a:r>
              <a:rPr lang="fr-CH" sz="2000" dirty="0" err="1"/>
              <a:t>product</a:t>
            </a:r>
            <a:r>
              <a:rPr lang="fr-CH" sz="2000" dirty="0"/>
              <a:t> </a:t>
            </a:r>
            <a:r>
              <a:rPr lang="fr-CH" sz="2000" dirty="0" err="1"/>
              <a:t>adapted</a:t>
            </a:r>
            <a:r>
              <a:rPr lang="fr-CH" sz="2000" dirty="0"/>
              <a:t> to consume SDMX API</a:t>
            </a:r>
          </a:p>
          <a:p>
            <a:pPr lvl="1"/>
            <a:r>
              <a:rPr lang="fr-CH" sz="2000" dirty="0"/>
              <a:t>WESO and </a:t>
            </a:r>
            <a:r>
              <a:rPr lang="fr-CH" sz="2000" dirty="0" err="1"/>
              <a:t>YouthSTATS</a:t>
            </a:r>
            <a:r>
              <a:rPr lang="fr-CH" sz="2000" dirty="0"/>
              <a:t> </a:t>
            </a:r>
            <a:r>
              <a:rPr lang="fr-CH" sz="2000" dirty="0" err="1"/>
              <a:t>dashboards</a:t>
            </a:r>
            <a:endParaRPr lang="fr-CH" sz="2000" dirty="0"/>
          </a:p>
          <a:p>
            <a:endParaRPr lang="en-GB" sz="3200" dirty="0"/>
          </a:p>
        </p:txBody>
      </p:sp>
    </p:spTree>
    <p:extLst>
      <p:ext uri="{BB962C8B-B14F-4D97-AF65-F5344CB8AC3E}">
        <p14:creationId xmlns:p14="http://schemas.microsoft.com/office/powerpoint/2010/main" val="1407335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100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left)">
                                      <p:cBhvr>
                                        <p:cTn id="11" dur="1000"/>
                                        <p:tgtEl>
                                          <p:spTgt spid="3">
                                            <p:txEl>
                                              <p:pRg st="1" end="1"/>
                                            </p:txEl>
                                          </p:spTgt>
                                        </p:tgtEl>
                                      </p:cBhvr>
                                    </p:animEffect>
                                  </p:childTnLst>
                                </p:cTn>
                              </p:par>
                            </p:childTnLst>
                          </p:cTn>
                        </p:par>
                        <p:par>
                          <p:cTn id="12" fill="hold">
                            <p:stCondLst>
                              <p:cond delay="2500"/>
                            </p:stCondLst>
                            <p:childTnLst>
                              <p:par>
                                <p:cTn id="13" presetID="22" presetClass="entr" presetSubtype="8" fill="hold" nodeType="afterEffect">
                                  <p:stCondLst>
                                    <p:cond delay="100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1000"/>
                                        <p:tgtEl>
                                          <p:spTgt spid="3">
                                            <p:txEl>
                                              <p:pRg st="2" end="2"/>
                                            </p:txEl>
                                          </p:spTgt>
                                        </p:tgtEl>
                                      </p:cBhvr>
                                    </p:animEffect>
                                  </p:childTnLst>
                                </p:cTn>
                              </p:par>
                            </p:childTnLst>
                          </p:cTn>
                        </p:par>
                        <p:par>
                          <p:cTn id="16" fill="hold">
                            <p:stCondLst>
                              <p:cond delay="4500"/>
                            </p:stCondLst>
                            <p:childTnLst>
                              <p:par>
                                <p:cTn id="17" presetID="22" presetClass="entr" presetSubtype="8" fill="hold" nodeType="afterEffect">
                                  <p:stCondLst>
                                    <p:cond delay="100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left)">
                                      <p:cBhvr>
                                        <p:cTn id="19" dur="1000"/>
                                        <p:tgtEl>
                                          <p:spTgt spid="3">
                                            <p:txEl>
                                              <p:pRg st="3" end="3"/>
                                            </p:txEl>
                                          </p:spTgt>
                                        </p:tgtEl>
                                      </p:cBhvr>
                                    </p:animEffect>
                                  </p:childTnLst>
                                </p:cTn>
                              </p:par>
                            </p:childTnLst>
                          </p:cTn>
                        </p:par>
                        <p:par>
                          <p:cTn id="20" fill="hold">
                            <p:stCondLst>
                              <p:cond delay="6500"/>
                            </p:stCondLst>
                            <p:childTnLst>
                              <p:par>
                                <p:cTn id="21" presetID="22" presetClass="entr" presetSubtype="8" fill="hold" nodeType="afterEffect">
                                  <p:stCondLst>
                                    <p:cond delay="100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left)">
                                      <p:cBhvr>
                                        <p:cTn id="23" dur="1000"/>
                                        <p:tgtEl>
                                          <p:spTgt spid="3">
                                            <p:txEl>
                                              <p:pRg st="4" end="4"/>
                                            </p:txEl>
                                          </p:spTgt>
                                        </p:tgtEl>
                                      </p:cBhvr>
                                    </p:animEffect>
                                  </p:childTnLst>
                                </p:cTn>
                              </p:par>
                            </p:childTnLst>
                          </p:cTn>
                        </p:par>
                        <p:par>
                          <p:cTn id="24" fill="hold">
                            <p:stCondLst>
                              <p:cond delay="8500"/>
                            </p:stCondLst>
                            <p:childTnLst>
                              <p:par>
                                <p:cTn id="25" presetID="22" presetClass="entr" presetSubtype="8" fill="hold" nodeType="afterEffect">
                                  <p:stCondLst>
                                    <p:cond delay="100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left)">
                                      <p:cBhvr>
                                        <p:cTn id="27" dur="1000"/>
                                        <p:tgtEl>
                                          <p:spTgt spid="3">
                                            <p:txEl>
                                              <p:pRg st="5" end="5"/>
                                            </p:txEl>
                                          </p:spTgt>
                                        </p:tgtEl>
                                      </p:cBhvr>
                                    </p:animEffect>
                                  </p:childTnLst>
                                </p:cTn>
                              </p:par>
                            </p:childTnLst>
                          </p:cTn>
                        </p:par>
                        <p:par>
                          <p:cTn id="28" fill="hold">
                            <p:stCondLst>
                              <p:cond delay="10500"/>
                            </p:stCondLst>
                            <p:childTnLst>
                              <p:par>
                                <p:cTn id="29" presetID="22" presetClass="entr" presetSubtype="8" fill="hold" nodeType="afterEffect">
                                  <p:stCondLst>
                                    <p:cond delay="100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wipe(left)">
                                      <p:cBhvr>
                                        <p:cTn id="31" dur="1000"/>
                                        <p:tgtEl>
                                          <p:spTgt spid="3">
                                            <p:txEl>
                                              <p:pRg st="6" end="6"/>
                                            </p:txEl>
                                          </p:spTgt>
                                        </p:tgtEl>
                                      </p:cBhvr>
                                    </p:animEffect>
                                  </p:childTnLst>
                                </p:cTn>
                              </p:par>
                            </p:childTnLst>
                          </p:cTn>
                        </p:par>
                        <p:par>
                          <p:cTn id="32" fill="hold">
                            <p:stCondLst>
                              <p:cond delay="12500"/>
                            </p:stCondLst>
                            <p:childTnLst>
                              <p:par>
                                <p:cTn id="33" presetID="22" presetClass="entr" presetSubtype="8" fill="hold" nodeType="afterEffect">
                                  <p:stCondLst>
                                    <p:cond delay="100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wipe(left)">
                                      <p:cBhvr>
                                        <p:cTn id="35"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8596" y="116931"/>
            <a:ext cx="7581900" cy="1143000"/>
          </a:xfrm>
        </p:spPr>
        <p:txBody>
          <a:bodyPr/>
          <a:lstStyle/>
          <a:p>
            <a:r>
              <a:rPr lang="fr-CH" dirty="0" err="1" smtClean="0"/>
              <a:t>Expanding</a:t>
            </a:r>
            <a:r>
              <a:rPr lang="fr-CH" dirty="0" smtClean="0"/>
              <a:t> the use of SDMX</a:t>
            </a:r>
            <a:endParaRPr lang="en-GB" dirty="0"/>
          </a:p>
        </p:txBody>
      </p:sp>
      <p:sp>
        <p:nvSpPr>
          <p:cNvPr id="4" name="Content Placeholder 3"/>
          <p:cNvSpPr>
            <a:spLocks noGrp="1"/>
          </p:cNvSpPr>
          <p:nvPr>
            <p:ph sz="half" idx="2"/>
          </p:nvPr>
        </p:nvSpPr>
        <p:spPr>
          <a:xfrm>
            <a:off x="803209" y="1259931"/>
            <a:ext cx="9091067" cy="3823284"/>
          </a:xfrm>
        </p:spPr>
        <p:txBody>
          <a:bodyPr>
            <a:noAutofit/>
          </a:bodyPr>
          <a:lstStyle/>
          <a:p>
            <a:r>
              <a:rPr lang="fr-CH" sz="2400" dirty="0" smtClean="0"/>
              <a:t>SDMX </a:t>
            </a:r>
            <a:r>
              <a:rPr lang="fr-CH" sz="2400" dirty="0" err="1" smtClean="0"/>
              <a:t>Query</a:t>
            </a:r>
            <a:r>
              <a:rPr lang="fr-CH" sz="2400" dirty="0" smtClean="0"/>
              <a:t> </a:t>
            </a:r>
            <a:r>
              <a:rPr lang="fr-CH" sz="2400" dirty="0" err="1" smtClean="0"/>
              <a:t>builder</a:t>
            </a:r>
            <a:endParaRPr lang="fr-CH" sz="2400" dirty="0" smtClean="0"/>
          </a:p>
          <a:p>
            <a:pPr lvl="1"/>
            <a:r>
              <a:rPr lang="fr-CH" sz="2000" dirty="0" smtClean="0"/>
              <a:t>On line «</a:t>
            </a:r>
            <a:r>
              <a:rPr lang="fr-CH" sz="2000" dirty="0" err="1" smtClean="0"/>
              <a:t>wizard</a:t>
            </a:r>
            <a:r>
              <a:rPr lang="fr-CH" sz="2000" dirty="0" smtClean="0"/>
              <a:t>» to </a:t>
            </a:r>
            <a:r>
              <a:rPr lang="fr-CH" sz="2000" dirty="0" err="1" smtClean="0"/>
              <a:t>access</a:t>
            </a:r>
            <a:r>
              <a:rPr lang="fr-CH" sz="2000" dirty="0" smtClean="0"/>
              <a:t> ILOSTAT data and metadata in SDMX</a:t>
            </a:r>
          </a:p>
          <a:p>
            <a:r>
              <a:rPr lang="fr-CH" sz="2400" dirty="0" smtClean="0"/>
              <a:t>ILOSTAT Excel </a:t>
            </a:r>
            <a:r>
              <a:rPr lang="fr-CH" sz="2400" dirty="0" err="1" smtClean="0"/>
              <a:t>Add-in</a:t>
            </a:r>
            <a:endParaRPr lang="fr-CH" sz="2400" dirty="0" smtClean="0"/>
          </a:p>
          <a:p>
            <a:pPr lvl="1"/>
            <a:r>
              <a:rPr lang="fr-CH" sz="2000" dirty="0" err="1" smtClean="0"/>
              <a:t>Superseeded</a:t>
            </a:r>
            <a:r>
              <a:rPr lang="fr-CH" sz="2000" dirty="0" smtClean="0"/>
              <a:t> (</a:t>
            </a:r>
            <a:r>
              <a:rPr lang="fr-CH" sz="2000" dirty="0" err="1" smtClean="0"/>
              <a:t>with</a:t>
            </a:r>
            <a:r>
              <a:rPr lang="fr-CH" sz="2000" dirty="0" smtClean="0"/>
              <a:t> new </a:t>
            </a:r>
            <a:r>
              <a:rPr lang="fr-CH" sz="2000" dirty="0" err="1" smtClean="0"/>
              <a:t>functionalities</a:t>
            </a:r>
            <a:r>
              <a:rPr lang="fr-CH" sz="2000" dirty="0" smtClean="0"/>
              <a:t>) the former «KILM» Excel </a:t>
            </a:r>
            <a:r>
              <a:rPr lang="fr-CH" sz="2000" dirty="0" err="1" smtClean="0"/>
              <a:t>Add-in</a:t>
            </a:r>
            <a:r>
              <a:rPr lang="fr-CH" sz="2000" dirty="0" smtClean="0"/>
              <a:t> </a:t>
            </a:r>
          </a:p>
          <a:p>
            <a:pPr lvl="1"/>
            <a:r>
              <a:rPr lang="fr-CH" sz="2000" dirty="0" err="1" smtClean="0"/>
              <a:t>Replaced</a:t>
            </a:r>
            <a:r>
              <a:rPr lang="fr-CH" sz="2000" dirty="0" smtClean="0"/>
              <a:t> the </a:t>
            </a:r>
            <a:r>
              <a:rPr lang="fr-CH" sz="2000" dirty="0" err="1" smtClean="0"/>
              <a:t>old</a:t>
            </a:r>
            <a:r>
              <a:rPr lang="fr-CH" sz="2000" dirty="0" smtClean="0"/>
              <a:t> </a:t>
            </a:r>
            <a:r>
              <a:rPr lang="fr-CH" sz="2000" dirty="0" err="1" smtClean="0"/>
              <a:t>proprietary</a:t>
            </a:r>
            <a:r>
              <a:rPr lang="fr-CH" sz="2000" dirty="0" smtClean="0"/>
              <a:t> WS by the SDMX standard API </a:t>
            </a:r>
          </a:p>
          <a:p>
            <a:r>
              <a:rPr lang="fr-CH" sz="2400" dirty="0" smtClean="0"/>
              <a:t>ILOSTAT Data Publisher</a:t>
            </a:r>
          </a:p>
          <a:p>
            <a:pPr lvl="1"/>
            <a:r>
              <a:rPr lang="fr-CH" sz="2000" dirty="0" smtClean="0"/>
              <a:t>Simple to use desktop </a:t>
            </a:r>
            <a:r>
              <a:rPr lang="fr-CH" sz="2000" dirty="0" err="1" smtClean="0"/>
              <a:t>tool</a:t>
            </a:r>
            <a:r>
              <a:rPr lang="fr-CH" sz="2000" dirty="0" smtClean="0"/>
              <a:t> to </a:t>
            </a:r>
            <a:r>
              <a:rPr lang="fr-CH" sz="2000" dirty="0" err="1" smtClean="0"/>
              <a:t>extract</a:t>
            </a:r>
            <a:r>
              <a:rPr lang="fr-CH" sz="2000" dirty="0" smtClean="0"/>
              <a:t> data and metadata </a:t>
            </a:r>
            <a:r>
              <a:rPr lang="fr-CH" sz="2000" dirty="0" err="1" smtClean="0"/>
              <a:t>from</a:t>
            </a:r>
            <a:r>
              <a:rPr lang="fr-CH" sz="2000" dirty="0" smtClean="0"/>
              <a:t> ILOSTAT </a:t>
            </a:r>
          </a:p>
          <a:p>
            <a:pPr lvl="1"/>
            <a:r>
              <a:rPr lang="fr-CH" sz="2000" dirty="0" err="1" smtClean="0"/>
              <a:t>Downloads</a:t>
            </a:r>
            <a:r>
              <a:rPr lang="fr-CH" sz="2000" dirty="0" smtClean="0"/>
              <a:t> information for one country </a:t>
            </a:r>
            <a:r>
              <a:rPr lang="fr-CH" sz="2000" dirty="0" err="1" smtClean="0"/>
              <a:t>ready</a:t>
            </a:r>
            <a:r>
              <a:rPr lang="fr-CH" sz="2000" dirty="0" smtClean="0"/>
              <a:t> to </a:t>
            </a:r>
            <a:r>
              <a:rPr lang="fr-CH" sz="2000" dirty="0" err="1" smtClean="0"/>
              <a:t>upload</a:t>
            </a:r>
            <a:r>
              <a:rPr lang="fr-CH" sz="2000" dirty="0" smtClean="0"/>
              <a:t> to .Stat v7</a:t>
            </a:r>
          </a:p>
        </p:txBody>
      </p:sp>
    </p:spTree>
    <p:extLst>
      <p:ext uri="{BB962C8B-B14F-4D97-AF65-F5344CB8AC3E}">
        <p14:creationId xmlns:p14="http://schemas.microsoft.com/office/powerpoint/2010/main" val="33868714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childTnLst>
                          </p:cTn>
                        </p:par>
                        <p:par>
                          <p:cTn id="8" fill="hold">
                            <p:stCondLst>
                              <p:cond delay="1000"/>
                            </p:stCondLst>
                            <p:childTnLst>
                              <p:par>
                                <p:cTn id="9" presetID="22" presetClass="entr" presetSubtype="8" fill="hold" nodeType="afterEffect">
                                  <p:stCondLst>
                                    <p:cond delay="1500"/>
                                  </p:stCondLst>
                                  <p:childTnLst>
                                    <p:set>
                                      <p:cBhvr>
                                        <p:cTn id="10" dur="1" fill="hold">
                                          <p:stCondLst>
                                            <p:cond delay="0"/>
                                          </p:stCondLst>
                                        </p:cTn>
                                        <p:tgtEl>
                                          <p:spTgt spid="4">
                                            <p:txEl>
                                              <p:pRg st="1" end="1"/>
                                            </p:txEl>
                                          </p:spTgt>
                                        </p:tgtEl>
                                        <p:attrNameLst>
                                          <p:attrName>style.visibility</p:attrName>
                                        </p:attrNameLst>
                                      </p:cBhvr>
                                      <p:to>
                                        <p:strVal val="visible"/>
                                      </p:to>
                                    </p:set>
                                    <p:animEffect transition="in" filter="wipe(left)">
                                      <p:cBhvr>
                                        <p:cTn id="11" dur="1000"/>
                                        <p:tgtEl>
                                          <p:spTgt spid="4">
                                            <p:txEl>
                                              <p:pRg st="1" end="1"/>
                                            </p:txEl>
                                          </p:spTgt>
                                        </p:tgtEl>
                                      </p:cBhvr>
                                    </p:animEffect>
                                  </p:childTnLst>
                                </p:cTn>
                              </p:par>
                            </p:childTnLst>
                          </p:cTn>
                        </p:par>
                        <p:par>
                          <p:cTn id="12" fill="hold">
                            <p:stCondLst>
                              <p:cond delay="3500"/>
                            </p:stCondLst>
                            <p:childTnLst>
                              <p:par>
                                <p:cTn id="13" presetID="22" presetClass="entr" presetSubtype="8" fill="hold" nodeType="afterEffect">
                                  <p:stCondLst>
                                    <p:cond delay="150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wipe(left)">
                                      <p:cBhvr>
                                        <p:cTn id="15" dur="1000"/>
                                        <p:tgtEl>
                                          <p:spTgt spid="4">
                                            <p:txEl>
                                              <p:pRg st="2" end="2"/>
                                            </p:txEl>
                                          </p:spTgt>
                                        </p:tgtEl>
                                      </p:cBhvr>
                                    </p:animEffect>
                                  </p:childTnLst>
                                </p:cTn>
                              </p:par>
                            </p:childTnLst>
                          </p:cTn>
                        </p:par>
                        <p:par>
                          <p:cTn id="16" fill="hold">
                            <p:stCondLst>
                              <p:cond delay="6000"/>
                            </p:stCondLst>
                            <p:childTnLst>
                              <p:par>
                                <p:cTn id="17" presetID="22" presetClass="entr" presetSubtype="8" fill="hold" nodeType="afterEffect">
                                  <p:stCondLst>
                                    <p:cond delay="150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wipe(left)">
                                      <p:cBhvr>
                                        <p:cTn id="19" dur="1000"/>
                                        <p:tgtEl>
                                          <p:spTgt spid="4">
                                            <p:txEl>
                                              <p:pRg st="3" end="3"/>
                                            </p:txEl>
                                          </p:spTgt>
                                        </p:tgtEl>
                                      </p:cBhvr>
                                    </p:animEffect>
                                  </p:childTnLst>
                                </p:cTn>
                              </p:par>
                            </p:childTnLst>
                          </p:cTn>
                        </p:par>
                        <p:par>
                          <p:cTn id="20" fill="hold">
                            <p:stCondLst>
                              <p:cond delay="8500"/>
                            </p:stCondLst>
                            <p:childTnLst>
                              <p:par>
                                <p:cTn id="21" presetID="22" presetClass="entr" presetSubtype="8" fill="hold" nodeType="afterEffect">
                                  <p:stCondLst>
                                    <p:cond delay="150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wipe(left)">
                                      <p:cBhvr>
                                        <p:cTn id="23" dur="1000"/>
                                        <p:tgtEl>
                                          <p:spTgt spid="4">
                                            <p:txEl>
                                              <p:pRg st="4" end="4"/>
                                            </p:txEl>
                                          </p:spTgt>
                                        </p:tgtEl>
                                      </p:cBhvr>
                                    </p:animEffect>
                                  </p:childTnLst>
                                </p:cTn>
                              </p:par>
                            </p:childTnLst>
                          </p:cTn>
                        </p:par>
                        <p:par>
                          <p:cTn id="24" fill="hold">
                            <p:stCondLst>
                              <p:cond delay="11000"/>
                            </p:stCondLst>
                            <p:childTnLst>
                              <p:par>
                                <p:cTn id="25" presetID="22" presetClass="entr" presetSubtype="8" fill="hold" nodeType="afterEffect">
                                  <p:stCondLst>
                                    <p:cond delay="150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wipe(left)">
                                      <p:cBhvr>
                                        <p:cTn id="27" dur="1000"/>
                                        <p:tgtEl>
                                          <p:spTgt spid="4">
                                            <p:txEl>
                                              <p:pRg st="5" end="5"/>
                                            </p:txEl>
                                          </p:spTgt>
                                        </p:tgtEl>
                                      </p:cBhvr>
                                    </p:animEffect>
                                  </p:childTnLst>
                                </p:cTn>
                              </p:par>
                            </p:childTnLst>
                          </p:cTn>
                        </p:par>
                        <p:par>
                          <p:cTn id="28" fill="hold">
                            <p:stCondLst>
                              <p:cond delay="13500"/>
                            </p:stCondLst>
                            <p:childTnLst>
                              <p:par>
                                <p:cTn id="29" presetID="22" presetClass="entr" presetSubtype="8" fill="hold" nodeType="afterEffect">
                                  <p:stCondLst>
                                    <p:cond delay="1500"/>
                                  </p:stCondLst>
                                  <p:childTnLst>
                                    <p:set>
                                      <p:cBhvr>
                                        <p:cTn id="30" dur="1" fill="hold">
                                          <p:stCondLst>
                                            <p:cond delay="0"/>
                                          </p:stCondLst>
                                        </p:cTn>
                                        <p:tgtEl>
                                          <p:spTgt spid="4">
                                            <p:txEl>
                                              <p:pRg st="6" end="6"/>
                                            </p:txEl>
                                          </p:spTgt>
                                        </p:tgtEl>
                                        <p:attrNameLst>
                                          <p:attrName>style.visibility</p:attrName>
                                        </p:attrNameLst>
                                      </p:cBhvr>
                                      <p:to>
                                        <p:strVal val="visible"/>
                                      </p:to>
                                    </p:set>
                                    <p:animEffect transition="in" filter="wipe(left)">
                                      <p:cBhvr>
                                        <p:cTn id="31" dur="1000"/>
                                        <p:tgtEl>
                                          <p:spTgt spid="4">
                                            <p:txEl>
                                              <p:pRg st="6" end="6"/>
                                            </p:txEl>
                                          </p:spTgt>
                                        </p:tgtEl>
                                      </p:cBhvr>
                                    </p:animEffect>
                                  </p:childTnLst>
                                </p:cTn>
                              </p:par>
                            </p:childTnLst>
                          </p:cTn>
                        </p:par>
                        <p:par>
                          <p:cTn id="32" fill="hold">
                            <p:stCondLst>
                              <p:cond delay="16000"/>
                            </p:stCondLst>
                            <p:childTnLst>
                              <p:par>
                                <p:cTn id="33" presetID="22" presetClass="entr" presetSubtype="8" fill="hold" nodeType="afterEffect">
                                  <p:stCondLst>
                                    <p:cond delay="1500"/>
                                  </p:stCondLst>
                                  <p:childTnLst>
                                    <p:set>
                                      <p:cBhvr>
                                        <p:cTn id="34" dur="1" fill="hold">
                                          <p:stCondLst>
                                            <p:cond delay="0"/>
                                          </p:stCondLst>
                                        </p:cTn>
                                        <p:tgtEl>
                                          <p:spTgt spid="4">
                                            <p:txEl>
                                              <p:pRg st="7" end="7"/>
                                            </p:txEl>
                                          </p:spTgt>
                                        </p:tgtEl>
                                        <p:attrNameLst>
                                          <p:attrName>style.visibility</p:attrName>
                                        </p:attrNameLst>
                                      </p:cBhvr>
                                      <p:to>
                                        <p:strVal val="visible"/>
                                      </p:to>
                                    </p:set>
                                    <p:animEffect transition="in" filter="wipe(left)">
                                      <p:cBhvr>
                                        <p:cTn id="35" dur="10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8596" y="116931"/>
            <a:ext cx="7581900" cy="1143000"/>
          </a:xfrm>
        </p:spPr>
        <p:txBody>
          <a:bodyPr/>
          <a:lstStyle/>
          <a:p>
            <a:r>
              <a:rPr lang="fr-CH" dirty="0" err="1" smtClean="0"/>
              <a:t>Expanding</a:t>
            </a:r>
            <a:r>
              <a:rPr lang="fr-CH" dirty="0" smtClean="0"/>
              <a:t> the use of SDMX</a:t>
            </a:r>
            <a:endParaRPr lang="en-GB" dirty="0"/>
          </a:p>
        </p:txBody>
      </p:sp>
      <p:sp>
        <p:nvSpPr>
          <p:cNvPr id="4" name="Content Placeholder 3"/>
          <p:cNvSpPr>
            <a:spLocks noGrp="1"/>
          </p:cNvSpPr>
          <p:nvPr>
            <p:ph sz="half" idx="2"/>
          </p:nvPr>
        </p:nvSpPr>
        <p:spPr>
          <a:xfrm>
            <a:off x="1315478" y="1259931"/>
            <a:ext cx="8664990" cy="4114229"/>
          </a:xfrm>
        </p:spPr>
        <p:txBody>
          <a:bodyPr>
            <a:noAutofit/>
          </a:bodyPr>
          <a:lstStyle/>
          <a:p>
            <a:r>
              <a:rPr lang="fr-CH" sz="2400" dirty="0" smtClean="0"/>
              <a:t>Second </a:t>
            </a:r>
            <a:r>
              <a:rPr lang="fr-CH" sz="2400" dirty="0" err="1" smtClean="0"/>
              <a:t>generation</a:t>
            </a:r>
            <a:r>
              <a:rPr lang="fr-CH" sz="2400" dirty="0" smtClean="0"/>
              <a:t> WS: 2018</a:t>
            </a:r>
          </a:p>
          <a:p>
            <a:pPr lvl="1"/>
            <a:r>
              <a:rPr lang="fr-CH" sz="2000" dirty="0" err="1"/>
              <a:t>Same</a:t>
            </a:r>
            <a:r>
              <a:rPr lang="fr-CH" sz="2000" dirty="0"/>
              <a:t> architecture as the </a:t>
            </a:r>
            <a:r>
              <a:rPr lang="fr-CH" sz="2000" dirty="0" err="1"/>
              <a:t>previous</a:t>
            </a:r>
            <a:r>
              <a:rPr lang="fr-CH" sz="2000" dirty="0"/>
              <a:t> </a:t>
            </a:r>
            <a:r>
              <a:rPr lang="fr-CH" sz="2000" dirty="0" smtClean="0"/>
              <a:t>version (on-the-</a:t>
            </a:r>
            <a:r>
              <a:rPr lang="fr-CH" sz="2000" dirty="0" err="1" smtClean="0"/>
              <a:t>fly</a:t>
            </a:r>
            <a:r>
              <a:rPr lang="fr-CH" sz="2000" dirty="0" smtClean="0"/>
              <a:t> </a:t>
            </a:r>
            <a:r>
              <a:rPr lang="fr-CH" sz="2000" dirty="0" err="1" smtClean="0"/>
              <a:t>virtual</a:t>
            </a:r>
            <a:r>
              <a:rPr lang="fr-CH" sz="2000" dirty="0" smtClean="0"/>
              <a:t> </a:t>
            </a:r>
            <a:r>
              <a:rPr lang="fr-CH" sz="2000" dirty="0" err="1" smtClean="0"/>
              <a:t>registry</a:t>
            </a:r>
            <a:r>
              <a:rPr lang="fr-CH" sz="2000" dirty="0" smtClean="0"/>
              <a:t>)</a:t>
            </a:r>
          </a:p>
          <a:p>
            <a:pPr lvl="1"/>
            <a:r>
              <a:rPr lang="fr-CH" sz="2000" dirty="0" err="1" smtClean="0"/>
              <a:t>Based</a:t>
            </a:r>
            <a:r>
              <a:rPr lang="fr-CH" sz="2000" dirty="0" smtClean="0"/>
              <a:t> on .Net NSIWS by Eurostat</a:t>
            </a:r>
          </a:p>
          <a:p>
            <a:pPr lvl="1"/>
            <a:r>
              <a:rPr lang="fr-CH" sz="2000" dirty="0" err="1" smtClean="0"/>
              <a:t>Implements</a:t>
            </a:r>
            <a:r>
              <a:rPr lang="fr-CH" sz="2000" dirty="0" smtClean="0"/>
              <a:t> all artefacts and complies </a:t>
            </a:r>
            <a:r>
              <a:rPr lang="fr-CH" sz="2000" dirty="0" err="1" smtClean="0"/>
              <a:t>with</a:t>
            </a:r>
            <a:r>
              <a:rPr lang="fr-CH" sz="2000" dirty="0" smtClean="0"/>
              <a:t> </a:t>
            </a:r>
            <a:r>
              <a:rPr lang="fr-CH" sz="2000" dirty="0" err="1" smtClean="0"/>
              <a:t>RESTful</a:t>
            </a:r>
            <a:r>
              <a:rPr lang="fr-CH" sz="2000" dirty="0" smtClean="0"/>
              <a:t> API v. 1.4 </a:t>
            </a:r>
            <a:r>
              <a:rPr lang="fr-CH" sz="2000" dirty="0" err="1" smtClean="0"/>
              <a:t>specification</a:t>
            </a:r>
            <a:endParaRPr lang="fr-CH" sz="2000" dirty="0" smtClean="0"/>
          </a:p>
          <a:p>
            <a:pPr lvl="1"/>
            <a:r>
              <a:rPr lang="fr-CH" sz="2000" dirty="0" err="1" smtClean="0"/>
              <a:t>Delivers</a:t>
            </a:r>
            <a:r>
              <a:rPr lang="fr-CH" sz="2000" dirty="0" smtClean="0"/>
              <a:t> all </a:t>
            </a:r>
            <a:r>
              <a:rPr lang="fr-CH" sz="2000" dirty="0" err="1" smtClean="0"/>
              <a:t>available</a:t>
            </a:r>
            <a:r>
              <a:rPr lang="fr-CH" sz="2000" dirty="0" smtClean="0"/>
              <a:t> formats: SDMX-ML, SDMX-csv and SDMX-</a:t>
            </a:r>
            <a:r>
              <a:rPr lang="fr-CH" sz="2000" dirty="0" err="1" smtClean="0"/>
              <a:t>json</a:t>
            </a:r>
            <a:endParaRPr lang="fr-CH" sz="2000" dirty="0" smtClean="0"/>
          </a:p>
          <a:p>
            <a:r>
              <a:rPr lang="fr-CH" sz="2400" dirty="0" err="1" smtClean="0"/>
              <a:t>ILO.Stat</a:t>
            </a:r>
            <a:r>
              <a:rPr lang="fr-CH" sz="2400" dirty="0" smtClean="0"/>
              <a:t> </a:t>
            </a:r>
            <a:r>
              <a:rPr lang="fr-CH" sz="2400" dirty="0" err="1" smtClean="0"/>
              <a:t>based</a:t>
            </a:r>
            <a:r>
              <a:rPr lang="fr-CH" sz="2400" dirty="0" smtClean="0"/>
              <a:t> in SIS-CC Data Explorer </a:t>
            </a:r>
          </a:p>
          <a:p>
            <a:pPr lvl="1"/>
            <a:r>
              <a:rPr lang="fr-CH" sz="2000" dirty="0" smtClean="0"/>
              <a:t>DE «</a:t>
            </a:r>
            <a:r>
              <a:rPr lang="fr-CH" sz="2000" dirty="0" err="1" smtClean="0"/>
              <a:t>connects</a:t>
            </a:r>
            <a:r>
              <a:rPr lang="fr-CH" sz="2000" dirty="0" smtClean="0"/>
              <a:t>» to ILOSTAT by </a:t>
            </a:r>
            <a:r>
              <a:rPr lang="fr-CH" sz="2000" dirty="0" err="1" smtClean="0"/>
              <a:t>consuming</a:t>
            </a:r>
            <a:r>
              <a:rPr lang="fr-CH" sz="2000" dirty="0" smtClean="0"/>
              <a:t> the new WS</a:t>
            </a:r>
          </a:p>
          <a:p>
            <a:pPr lvl="1"/>
            <a:r>
              <a:rPr lang="fr-CH" sz="2000" dirty="0" smtClean="0"/>
              <a:t>No changes in </a:t>
            </a:r>
            <a:r>
              <a:rPr lang="fr-CH" sz="2000" dirty="0" err="1" smtClean="0"/>
              <a:t>ILOSTAT’s</a:t>
            </a:r>
            <a:r>
              <a:rPr lang="fr-CH" sz="2000" dirty="0" smtClean="0"/>
              <a:t> </a:t>
            </a:r>
            <a:r>
              <a:rPr lang="fr-CH" sz="2000" dirty="0" err="1" smtClean="0"/>
              <a:t>backend</a:t>
            </a:r>
            <a:endParaRPr lang="fr-CH" sz="2000" dirty="0" smtClean="0"/>
          </a:p>
        </p:txBody>
      </p:sp>
    </p:spTree>
    <p:extLst>
      <p:ext uri="{BB962C8B-B14F-4D97-AF65-F5344CB8AC3E}">
        <p14:creationId xmlns:p14="http://schemas.microsoft.com/office/powerpoint/2010/main" val="17278164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childTnLst>
                          </p:cTn>
                        </p:par>
                        <p:par>
                          <p:cTn id="8" fill="hold">
                            <p:stCondLst>
                              <p:cond delay="1000"/>
                            </p:stCondLst>
                            <p:childTnLst>
                              <p:par>
                                <p:cTn id="9" presetID="22" presetClass="entr" presetSubtype="8" fill="hold" nodeType="afterEffect">
                                  <p:stCondLst>
                                    <p:cond delay="1000"/>
                                  </p:stCondLst>
                                  <p:childTnLst>
                                    <p:set>
                                      <p:cBhvr>
                                        <p:cTn id="10" dur="1" fill="hold">
                                          <p:stCondLst>
                                            <p:cond delay="0"/>
                                          </p:stCondLst>
                                        </p:cTn>
                                        <p:tgtEl>
                                          <p:spTgt spid="4">
                                            <p:txEl>
                                              <p:pRg st="1" end="1"/>
                                            </p:txEl>
                                          </p:spTgt>
                                        </p:tgtEl>
                                        <p:attrNameLst>
                                          <p:attrName>style.visibility</p:attrName>
                                        </p:attrNameLst>
                                      </p:cBhvr>
                                      <p:to>
                                        <p:strVal val="visible"/>
                                      </p:to>
                                    </p:set>
                                    <p:animEffect transition="in" filter="wipe(left)">
                                      <p:cBhvr>
                                        <p:cTn id="11" dur="1000"/>
                                        <p:tgtEl>
                                          <p:spTgt spid="4">
                                            <p:txEl>
                                              <p:pRg st="1" end="1"/>
                                            </p:txEl>
                                          </p:spTgt>
                                        </p:tgtEl>
                                      </p:cBhvr>
                                    </p:animEffect>
                                  </p:childTnLst>
                                </p:cTn>
                              </p:par>
                            </p:childTnLst>
                          </p:cTn>
                        </p:par>
                        <p:par>
                          <p:cTn id="12" fill="hold">
                            <p:stCondLst>
                              <p:cond delay="3000"/>
                            </p:stCondLst>
                            <p:childTnLst>
                              <p:par>
                                <p:cTn id="13" presetID="22" presetClass="entr" presetSubtype="8" fill="hold" nodeType="afterEffect">
                                  <p:stCondLst>
                                    <p:cond delay="100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wipe(left)">
                                      <p:cBhvr>
                                        <p:cTn id="15" dur="1000"/>
                                        <p:tgtEl>
                                          <p:spTgt spid="4">
                                            <p:txEl>
                                              <p:pRg st="2" end="2"/>
                                            </p:txEl>
                                          </p:spTgt>
                                        </p:tgtEl>
                                      </p:cBhvr>
                                    </p:animEffect>
                                  </p:childTnLst>
                                </p:cTn>
                              </p:par>
                            </p:childTnLst>
                          </p:cTn>
                        </p:par>
                        <p:par>
                          <p:cTn id="16" fill="hold">
                            <p:stCondLst>
                              <p:cond delay="5000"/>
                            </p:stCondLst>
                            <p:childTnLst>
                              <p:par>
                                <p:cTn id="17" presetID="22" presetClass="entr" presetSubtype="8" fill="hold" nodeType="afterEffect">
                                  <p:stCondLst>
                                    <p:cond delay="100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wipe(left)">
                                      <p:cBhvr>
                                        <p:cTn id="19" dur="1000"/>
                                        <p:tgtEl>
                                          <p:spTgt spid="4">
                                            <p:txEl>
                                              <p:pRg st="3" end="3"/>
                                            </p:txEl>
                                          </p:spTgt>
                                        </p:tgtEl>
                                      </p:cBhvr>
                                    </p:animEffect>
                                  </p:childTnLst>
                                </p:cTn>
                              </p:par>
                            </p:childTnLst>
                          </p:cTn>
                        </p:par>
                        <p:par>
                          <p:cTn id="20" fill="hold">
                            <p:stCondLst>
                              <p:cond delay="7000"/>
                            </p:stCondLst>
                            <p:childTnLst>
                              <p:par>
                                <p:cTn id="21" presetID="22" presetClass="entr" presetSubtype="8" fill="hold" nodeType="afterEffect">
                                  <p:stCondLst>
                                    <p:cond delay="100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wipe(left)">
                                      <p:cBhvr>
                                        <p:cTn id="23" dur="1000"/>
                                        <p:tgtEl>
                                          <p:spTgt spid="4">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100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wipe(left)">
                                      <p:cBhvr>
                                        <p:cTn id="28" dur="1000"/>
                                        <p:tgtEl>
                                          <p:spTgt spid="4">
                                            <p:txEl>
                                              <p:pRg st="5" end="5"/>
                                            </p:txEl>
                                          </p:spTgt>
                                        </p:tgtEl>
                                      </p:cBhvr>
                                    </p:animEffect>
                                  </p:childTnLst>
                                </p:cTn>
                              </p:par>
                            </p:childTnLst>
                          </p:cTn>
                        </p:par>
                        <p:par>
                          <p:cTn id="29" fill="hold">
                            <p:stCondLst>
                              <p:cond delay="2000"/>
                            </p:stCondLst>
                            <p:childTnLst>
                              <p:par>
                                <p:cTn id="30" presetID="22" presetClass="entr" presetSubtype="8" fill="hold" nodeType="afterEffect">
                                  <p:stCondLst>
                                    <p:cond delay="100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wipe(left)">
                                      <p:cBhvr>
                                        <p:cTn id="32" dur="1000"/>
                                        <p:tgtEl>
                                          <p:spTgt spid="4">
                                            <p:txEl>
                                              <p:pRg st="6" end="6"/>
                                            </p:txEl>
                                          </p:spTgt>
                                        </p:tgtEl>
                                      </p:cBhvr>
                                    </p:animEffect>
                                  </p:childTnLst>
                                </p:cTn>
                              </p:par>
                            </p:childTnLst>
                          </p:cTn>
                        </p:par>
                        <p:par>
                          <p:cTn id="33" fill="hold">
                            <p:stCondLst>
                              <p:cond delay="4000"/>
                            </p:stCondLst>
                            <p:childTnLst>
                              <p:par>
                                <p:cTn id="34" presetID="22" presetClass="entr" presetSubtype="8" fill="hold" nodeType="afterEffect">
                                  <p:stCondLst>
                                    <p:cond delay="1000"/>
                                  </p:stCondLst>
                                  <p:childTnLst>
                                    <p:set>
                                      <p:cBhvr>
                                        <p:cTn id="35" dur="1" fill="hold">
                                          <p:stCondLst>
                                            <p:cond delay="0"/>
                                          </p:stCondLst>
                                        </p:cTn>
                                        <p:tgtEl>
                                          <p:spTgt spid="4">
                                            <p:txEl>
                                              <p:pRg st="7" end="7"/>
                                            </p:txEl>
                                          </p:spTgt>
                                        </p:tgtEl>
                                        <p:attrNameLst>
                                          <p:attrName>style.visibility</p:attrName>
                                        </p:attrNameLst>
                                      </p:cBhvr>
                                      <p:to>
                                        <p:strVal val="visible"/>
                                      </p:to>
                                    </p:set>
                                    <p:animEffect transition="in" filter="wipe(left)">
                                      <p:cBhvr>
                                        <p:cTn id="36" dur="10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Rounded Rectangle 59"/>
          <p:cNvSpPr/>
          <p:nvPr/>
        </p:nvSpPr>
        <p:spPr>
          <a:xfrm>
            <a:off x="5614194" y="2531001"/>
            <a:ext cx="892536" cy="898227"/>
          </a:xfrm>
          <a:prstGeom prst="roundRect">
            <a:avLst/>
          </a:prstGeom>
          <a:solidFill>
            <a:srgbClr val="FFD6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Oval 3"/>
          <p:cNvSpPr/>
          <p:nvPr/>
        </p:nvSpPr>
        <p:spPr>
          <a:xfrm>
            <a:off x="4870590" y="2059648"/>
            <a:ext cx="1176751" cy="887163"/>
          </a:xfrm>
          <a:prstGeom prst="ellipse">
            <a:avLst/>
          </a:prstGeom>
          <a:solidFill>
            <a:srgbClr val="FFD6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531" name="Title 14"/>
          <p:cNvSpPr>
            <a:spLocks noGrp="1"/>
          </p:cNvSpPr>
          <p:nvPr>
            <p:ph type="title"/>
          </p:nvPr>
        </p:nvSpPr>
        <p:spPr>
          <a:xfrm>
            <a:off x="2855640" y="146324"/>
            <a:ext cx="6480720" cy="1143000"/>
          </a:xfrm>
        </p:spPr>
        <p:txBody>
          <a:bodyPr/>
          <a:lstStyle/>
          <a:p>
            <a:pPr>
              <a:defRPr/>
            </a:pPr>
            <a:r>
              <a:rPr lang="en-GB" dirty="0" smtClean="0"/>
              <a:t>ILOSTAT Modular Architecture</a:t>
            </a:r>
            <a:endParaRPr lang="en-US" dirty="0" smtClean="0"/>
          </a:p>
        </p:txBody>
      </p:sp>
      <p:sp>
        <p:nvSpPr>
          <p:cNvPr id="5" name="Rounded Rectangle 4"/>
          <p:cNvSpPr/>
          <p:nvPr/>
        </p:nvSpPr>
        <p:spPr>
          <a:xfrm>
            <a:off x="2710349" y="4542005"/>
            <a:ext cx="3237828" cy="923604"/>
          </a:xfrm>
          <a:prstGeom prst="roundRect">
            <a:avLst/>
          </a:prstGeom>
          <a:solidFill>
            <a:srgbClr val="D1D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ounded Rectangle 6"/>
          <p:cNvSpPr/>
          <p:nvPr/>
        </p:nvSpPr>
        <p:spPr>
          <a:xfrm>
            <a:off x="3042108" y="3443094"/>
            <a:ext cx="1559207" cy="1080120"/>
          </a:xfrm>
          <a:prstGeom prst="roundRect">
            <a:avLst/>
          </a:prstGeom>
          <a:solidFill>
            <a:srgbClr val="FEA9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 name="Group 5"/>
          <p:cNvGrpSpPr/>
          <p:nvPr/>
        </p:nvGrpSpPr>
        <p:grpSpPr>
          <a:xfrm>
            <a:off x="4626285" y="3459075"/>
            <a:ext cx="1863351" cy="1990816"/>
            <a:chOff x="3400546" y="3742440"/>
            <a:chExt cx="1622830" cy="1990816"/>
          </a:xfrm>
        </p:grpSpPr>
        <p:sp>
          <p:nvSpPr>
            <p:cNvPr id="8" name="Rounded Rectangle 7"/>
            <p:cNvSpPr/>
            <p:nvPr/>
          </p:nvSpPr>
          <p:spPr>
            <a:xfrm>
              <a:off x="3400546" y="3742440"/>
              <a:ext cx="1622830" cy="1067212"/>
            </a:xfrm>
            <a:prstGeom prst="roundRect">
              <a:avLst/>
            </a:prstGeom>
            <a:solidFill>
              <a:srgbClr val="C6D1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ounded Rectangle 8"/>
            <p:cNvSpPr/>
            <p:nvPr/>
          </p:nvSpPr>
          <p:spPr>
            <a:xfrm>
              <a:off x="4572000" y="3933056"/>
              <a:ext cx="451376" cy="1800200"/>
            </a:xfrm>
            <a:prstGeom prst="roundRect">
              <a:avLst/>
            </a:prstGeom>
            <a:solidFill>
              <a:srgbClr val="C6D1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4" name="Group 13"/>
          <p:cNvGrpSpPr/>
          <p:nvPr/>
        </p:nvGrpSpPr>
        <p:grpSpPr>
          <a:xfrm>
            <a:off x="2221738" y="2526076"/>
            <a:ext cx="792088" cy="2923815"/>
            <a:chOff x="799302" y="2866002"/>
            <a:chExt cx="792088" cy="2923815"/>
          </a:xfrm>
        </p:grpSpPr>
        <p:sp>
          <p:nvSpPr>
            <p:cNvPr id="10" name="Rounded Rectangle 9"/>
            <p:cNvSpPr/>
            <p:nvPr/>
          </p:nvSpPr>
          <p:spPr>
            <a:xfrm>
              <a:off x="799303" y="3799002"/>
              <a:ext cx="792087" cy="1064139"/>
            </a:xfrm>
            <a:prstGeom prst="roundRect">
              <a:avLst/>
            </a:prstGeom>
            <a:solidFill>
              <a:srgbClr val="A8FF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ounded Rectangle 12"/>
            <p:cNvSpPr/>
            <p:nvPr/>
          </p:nvSpPr>
          <p:spPr>
            <a:xfrm>
              <a:off x="799302" y="2866002"/>
              <a:ext cx="460329" cy="2923815"/>
            </a:xfrm>
            <a:prstGeom prst="roundRect">
              <a:avLst/>
            </a:prstGeom>
            <a:solidFill>
              <a:srgbClr val="A8FF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grpSp>
      <p:sp>
        <p:nvSpPr>
          <p:cNvPr id="15" name="Rounded Rectangle 14"/>
          <p:cNvSpPr/>
          <p:nvPr/>
        </p:nvSpPr>
        <p:spPr>
          <a:xfrm>
            <a:off x="2710349" y="2526077"/>
            <a:ext cx="2858468" cy="898227"/>
          </a:xfrm>
          <a:prstGeom prst="roundRect">
            <a:avLst/>
          </a:prstGeom>
          <a:solidFill>
            <a:srgbClr val="FFD6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p:cNvSpPr txBox="1"/>
          <p:nvPr/>
        </p:nvSpPr>
        <p:spPr>
          <a:xfrm>
            <a:off x="2199854" y="3475322"/>
            <a:ext cx="753731" cy="338554"/>
          </a:xfrm>
          <a:prstGeom prst="rect">
            <a:avLst/>
          </a:prstGeom>
          <a:noFill/>
        </p:spPr>
        <p:txBody>
          <a:bodyPr wrap="none" rtlCol="0">
            <a:spAutoFit/>
          </a:bodyPr>
          <a:lstStyle/>
          <a:p>
            <a:pPr algn="ctr"/>
            <a:r>
              <a:rPr lang="fr-CH" sz="800" b="1" dirty="0">
                <a:solidFill>
                  <a:srgbClr val="00B050"/>
                </a:solidFill>
              </a:rPr>
              <a:t>WORKFLOW</a:t>
            </a:r>
          </a:p>
          <a:p>
            <a:pPr algn="ctr"/>
            <a:r>
              <a:rPr lang="fr-CH" sz="800" b="1" dirty="0">
                <a:solidFill>
                  <a:srgbClr val="00B050"/>
                </a:solidFill>
              </a:rPr>
              <a:t>CONTROL</a:t>
            </a:r>
            <a:endParaRPr lang="en-GB" sz="800" b="1" dirty="0">
              <a:solidFill>
                <a:srgbClr val="00B050"/>
              </a:solidFill>
            </a:endParaRPr>
          </a:p>
        </p:txBody>
      </p:sp>
      <p:sp>
        <p:nvSpPr>
          <p:cNvPr id="19" name="TextBox 18"/>
          <p:cNvSpPr txBox="1"/>
          <p:nvPr/>
        </p:nvSpPr>
        <p:spPr>
          <a:xfrm>
            <a:off x="4457801" y="3140151"/>
            <a:ext cx="915635" cy="215444"/>
          </a:xfrm>
          <a:prstGeom prst="rect">
            <a:avLst/>
          </a:prstGeom>
          <a:noFill/>
        </p:spPr>
        <p:txBody>
          <a:bodyPr wrap="none" rtlCol="0">
            <a:spAutoFit/>
          </a:bodyPr>
          <a:lstStyle/>
          <a:p>
            <a:r>
              <a:rPr lang="fr-CH" sz="800" b="1" dirty="0">
                <a:solidFill>
                  <a:srgbClr val="F3900D"/>
                </a:solidFill>
              </a:rPr>
              <a:t>DISSEMINATION</a:t>
            </a:r>
            <a:endParaRPr lang="en-GB" sz="800" b="1" dirty="0">
              <a:solidFill>
                <a:srgbClr val="F3900D"/>
              </a:solidFill>
            </a:endParaRPr>
          </a:p>
        </p:txBody>
      </p:sp>
      <p:sp>
        <p:nvSpPr>
          <p:cNvPr id="20" name="TextBox 19"/>
          <p:cNvSpPr txBox="1"/>
          <p:nvPr/>
        </p:nvSpPr>
        <p:spPr>
          <a:xfrm>
            <a:off x="3286896" y="3453210"/>
            <a:ext cx="1066318" cy="338554"/>
          </a:xfrm>
          <a:prstGeom prst="rect">
            <a:avLst/>
          </a:prstGeom>
          <a:noFill/>
        </p:spPr>
        <p:txBody>
          <a:bodyPr wrap="none" rtlCol="0">
            <a:spAutoFit/>
          </a:bodyPr>
          <a:lstStyle/>
          <a:p>
            <a:pPr algn="ctr"/>
            <a:r>
              <a:rPr lang="fr-CH" sz="800" b="1" dirty="0">
                <a:solidFill>
                  <a:srgbClr val="FF0000"/>
                </a:solidFill>
              </a:rPr>
              <a:t>VALIDATION &amp; </a:t>
            </a:r>
          </a:p>
          <a:p>
            <a:pPr algn="ctr"/>
            <a:r>
              <a:rPr lang="fr-CH" sz="800" b="1" dirty="0">
                <a:solidFill>
                  <a:srgbClr val="FF0000"/>
                </a:solidFill>
              </a:rPr>
              <a:t>TRANSFORMATION</a:t>
            </a:r>
            <a:endParaRPr lang="en-GB" sz="800" b="1" dirty="0">
              <a:solidFill>
                <a:srgbClr val="FF0000"/>
              </a:solidFill>
            </a:endParaRPr>
          </a:p>
        </p:txBody>
      </p:sp>
      <p:sp>
        <p:nvSpPr>
          <p:cNvPr id="21" name="TextBox 20"/>
          <p:cNvSpPr txBox="1"/>
          <p:nvPr/>
        </p:nvSpPr>
        <p:spPr>
          <a:xfrm>
            <a:off x="4709739" y="4610705"/>
            <a:ext cx="1074333" cy="215444"/>
          </a:xfrm>
          <a:prstGeom prst="rect">
            <a:avLst/>
          </a:prstGeom>
          <a:noFill/>
        </p:spPr>
        <p:txBody>
          <a:bodyPr wrap="none" rtlCol="0">
            <a:spAutoFit/>
          </a:bodyPr>
          <a:lstStyle/>
          <a:p>
            <a:r>
              <a:rPr lang="fr-CH" sz="800" b="1" dirty="0">
                <a:solidFill>
                  <a:srgbClr val="002060"/>
                </a:solidFill>
              </a:rPr>
              <a:t>DATA COLLECTION</a:t>
            </a:r>
            <a:endParaRPr lang="en-GB" sz="800" b="1" dirty="0">
              <a:solidFill>
                <a:srgbClr val="002060"/>
              </a:solidFill>
            </a:endParaRPr>
          </a:p>
        </p:txBody>
      </p:sp>
      <p:sp>
        <p:nvSpPr>
          <p:cNvPr id="22" name="TextBox 21"/>
          <p:cNvSpPr txBox="1"/>
          <p:nvPr/>
        </p:nvSpPr>
        <p:spPr>
          <a:xfrm>
            <a:off x="5532409" y="3475322"/>
            <a:ext cx="854721" cy="338554"/>
          </a:xfrm>
          <a:prstGeom prst="rect">
            <a:avLst/>
          </a:prstGeom>
          <a:noFill/>
        </p:spPr>
        <p:txBody>
          <a:bodyPr wrap="none" rtlCol="0">
            <a:spAutoFit/>
          </a:bodyPr>
          <a:lstStyle/>
          <a:p>
            <a:pPr algn="ctr"/>
            <a:r>
              <a:rPr lang="fr-CH" sz="800" b="1" dirty="0"/>
              <a:t>METADATA</a:t>
            </a:r>
          </a:p>
          <a:p>
            <a:pPr algn="ctr"/>
            <a:r>
              <a:rPr lang="fr-CH" sz="800" b="1" dirty="0"/>
              <a:t>MANAGEMENT</a:t>
            </a:r>
            <a:endParaRPr lang="en-GB" sz="800" b="1" dirty="0"/>
          </a:p>
        </p:txBody>
      </p:sp>
      <p:grpSp>
        <p:nvGrpSpPr>
          <p:cNvPr id="25" name="Group 24"/>
          <p:cNvGrpSpPr/>
          <p:nvPr/>
        </p:nvGrpSpPr>
        <p:grpSpPr>
          <a:xfrm>
            <a:off x="7806496" y="2662173"/>
            <a:ext cx="238863" cy="511974"/>
            <a:chOff x="5164056" y="292250"/>
            <a:chExt cx="582614" cy="1182424"/>
          </a:xfrm>
        </p:grpSpPr>
        <p:pic>
          <p:nvPicPr>
            <p:cNvPr id="26" name="Picture 4" descr="http://www.wired.com/wp-content/uploads/2014/09/iphone6-inline.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020" t="6217" r="35715" b="4656"/>
            <a:stretch/>
          </p:blipFill>
          <p:spPr bwMode="auto">
            <a:xfrm>
              <a:off x="5164056" y="292250"/>
              <a:ext cx="582614" cy="118242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http://www.ilo.org/ilostat/content/conn/ILOSTATContentServer/path/Contribution%20Folders/statistics/web_pages/images/appl_1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34416" y="452164"/>
              <a:ext cx="457542" cy="418325"/>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http://www.ilo.org/ilostat/content/conn/ILOSTATContentServer/path/Contribution%20Folders/statistics/web_pages/images/appl_14.png"/>
            <p:cNvPicPr>
              <a:picLocks noChangeAspect="1" noChangeArrowheads="1"/>
            </p:cNvPicPr>
            <p:nvPr/>
          </p:nvPicPr>
          <p:blipFill rotWithShape="1">
            <a:blip r:embed="rId5">
              <a:extLst>
                <a:ext uri="{28A0092B-C50C-407E-A947-70E740481C1C}">
                  <a14:useLocalDpi xmlns:a14="http://schemas.microsoft.com/office/drawing/2010/main" val="0"/>
                </a:ext>
              </a:extLst>
            </a:blip>
            <a:srcRect l="59055" r="15268" b="75309"/>
            <a:stretch/>
          </p:blipFill>
          <p:spPr bwMode="auto">
            <a:xfrm>
              <a:off x="5231947" y="872336"/>
              <a:ext cx="466506" cy="44392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2" name="Group 31"/>
          <p:cNvGrpSpPr/>
          <p:nvPr/>
        </p:nvGrpSpPr>
        <p:grpSpPr>
          <a:xfrm>
            <a:off x="7470405" y="3390122"/>
            <a:ext cx="774354" cy="822123"/>
            <a:chOff x="5347348" y="1670773"/>
            <a:chExt cx="1943222" cy="1784065"/>
          </a:xfrm>
        </p:grpSpPr>
        <p:grpSp>
          <p:nvGrpSpPr>
            <p:cNvPr id="33" name="Group 32"/>
            <p:cNvGrpSpPr/>
            <p:nvPr/>
          </p:nvGrpSpPr>
          <p:grpSpPr>
            <a:xfrm>
              <a:off x="5536782" y="1670773"/>
              <a:ext cx="1243812" cy="828092"/>
              <a:chOff x="6535449" y="2267856"/>
              <a:chExt cx="1934518" cy="1656184"/>
            </a:xfrm>
          </p:grpSpPr>
          <p:pic>
            <p:nvPicPr>
              <p:cNvPr id="38" name="Picture 13" descr="http://4.bp.blogspot.com/-NtVNyfdmypE/Tm9LQuIXt1I/AAAAAAAACCw/hvBIw5QGBf4/s1600/JQuerySelector10.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35449" y="2267856"/>
                <a:ext cx="1934518" cy="165618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1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64013" y="2474677"/>
                <a:ext cx="1860036" cy="1413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34" name="Group 33"/>
            <p:cNvGrpSpPr/>
            <p:nvPr/>
          </p:nvGrpSpPr>
          <p:grpSpPr>
            <a:xfrm>
              <a:off x="6046758" y="2082364"/>
              <a:ext cx="1243812" cy="828092"/>
              <a:chOff x="6976828" y="3933056"/>
              <a:chExt cx="1934518" cy="1656184"/>
            </a:xfrm>
          </p:grpSpPr>
          <p:pic>
            <p:nvPicPr>
              <p:cNvPr id="36" name="Picture 13" descr="http://4.bp.blogspot.com/-NtVNyfdmypE/Tm9LQuIXt1I/AAAAAAAACCw/hvBIw5QGBf4/s1600/JQuerySelector10.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76828" y="3933056"/>
                <a:ext cx="1934518" cy="165618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36"/>
              <p:cNvPicPr>
                <a:picLocks noChangeAspect="1"/>
              </p:cNvPicPr>
              <p:nvPr/>
            </p:nvPicPr>
            <p:blipFill rotWithShape="1">
              <a:blip r:embed="rId8" cstate="print">
                <a:extLst>
                  <a:ext uri="{28A0092B-C50C-407E-A947-70E740481C1C}">
                    <a14:useLocalDpi xmlns:a14="http://schemas.microsoft.com/office/drawing/2010/main" val="0"/>
                  </a:ext>
                </a:extLst>
              </a:blip>
              <a:srcRect l="685" b="16633"/>
              <a:stretch/>
            </p:blipFill>
            <p:spPr>
              <a:xfrm>
                <a:off x="7026324" y="4153627"/>
                <a:ext cx="1810540" cy="1399609"/>
              </a:xfrm>
              <a:prstGeom prst="rect">
                <a:avLst/>
              </a:prstGeom>
            </p:spPr>
          </p:pic>
        </p:grpSp>
        <p:pic>
          <p:nvPicPr>
            <p:cNvPr id="35" name="Picture 34"/>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347348" y="2493676"/>
              <a:ext cx="1309654" cy="961162"/>
            </a:xfrm>
            <a:prstGeom prst="rect">
              <a:avLst/>
            </a:prstGeom>
            <a:noFill/>
            <a:ln w="9525">
              <a:solidFill>
                <a:schemeClr val="tx1">
                  <a:lumMod val="50000"/>
                  <a:lumOff val="50000"/>
                </a:schemeClr>
              </a:solidFill>
              <a:miter lim="800000"/>
              <a:headEnd/>
              <a:tailEnd/>
            </a:ln>
            <a:extLst>
              <a:ext uri="{909E8E84-426E-40DD-AFC4-6F175D3DCCD1}">
                <a14:hiddenFill xmlns:a14="http://schemas.microsoft.com/office/drawing/2010/main">
                  <a:solidFill>
                    <a:schemeClr val="accent1"/>
                  </a:solidFill>
                </a14:hiddenFill>
              </a:ext>
            </a:extLst>
          </p:spPr>
        </p:pic>
      </p:grpSp>
      <p:pic>
        <p:nvPicPr>
          <p:cNvPr id="41" name="Picture 11" descr="http://www.stritch.edu/uploadedImages/Library/Demos_and_Tutorials/Excel_Demos/Excel10Logo.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177201" y="1242800"/>
            <a:ext cx="586408" cy="695364"/>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8" descr="http://t3.gstatic.com/images?q=tbn:ANd9GcQiPifhcYDh0ubpxi1lKiDlwZ3kX0t253HqyYiNHPIVnM1bFsnyGoCClI-N"/>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27447" t="1608"/>
          <a:stretch/>
        </p:blipFill>
        <p:spPr bwMode="auto">
          <a:xfrm>
            <a:off x="6507966" y="2573786"/>
            <a:ext cx="795457" cy="986402"/>
          </a:xfrm>
          <a:prstGeom prst="rect">
            <a:avLst/>
          </a:prstGeom>
          <a:solidFill>
            <a:srgbClr val="00B0F0"/>
          </a:solidFill>
          <a:extLst/>
        </p:spPr>
      </p:pic>
      <p:pic>
        <p:nvPicPr>
          <p:cNvPr id="1026" name="Picture 2" descr="Image result for WEB ICON"/>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293556" y="2007953"/>
            <a:ext cx="972688" cy="972689"/>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descr="Image result for WEB ICON"/>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828215" y="5015910"/>
            <a:ext cx="972688" cy="972689"/>
          </a:xfrm>
          <a:prstGeom prst="rect">
            <a:avLst/>
          </a:prstGeom>
          <a:noFill/>
          <a:extLst>
            <a:ext uri="{909E8E84-426E-40DD-AFC4-6F175D3DCCD1}">
              <a14:hiddenFill xmlns:a14="http://schemas.microsoft.com/office/drawing/2010/main">
                <a:solidFill>
                  <a:srgbClr val="FFFFFF"/>
                </a:solidFill>
              </a14:hiddenFill>
            </a:ext>
          </a:extLst>
        </p:spPr>
      </p:pic>
      <p:grpSp>
        <p:nvGrpSpPr>
          <p:cNvPr id="51" name="Group 50"/>
          <p:cNvGrpSpPr/>
          <p:nvPr/>
        </p:nvGrpSpPr>
        <p:grpSpPr>
          <a:xfrm>
            <a:off x="5597100" y="2526076"/>
            <a:ext cx="892536" cy="898227"/>
            <a:chOff x="4174664" y="2636912"/>
            <a:chExt cx="892536" cy="898227"/>
          </a:xfrm>
        </p:grpSpPr>
        <p:sp>
          <p:nvSpPr>
            <p:cNvPr id="17" name="Rounded Rectangle 16"/>
            <p:cNvSpPr/>
            <p:nvPr/>
          </p:nvSpPr>
          <p:spPr>
            <a:xfrm>
              <a:off x="4174664" y="2636912"/>
              <a:ext cx="892536" cy="898227"/>
            </a:xfrm>
            <a:prstGeom prst="roundRect">
              <a:avLst/>
            </a:prstGeom>
            <a:solidFill>
              <a:srgbClr val="FFD6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3" name="Picture 42"/>
            <p:cNvPicPr>
              <a:picLocks noChangeAspect="1"/>
            </p:cNvPicPr>
            <p:nvPr/>
          </p:nvPicPr>
          <p:blipFill>
            <a:blip r:embed="rId1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221724" y="2818750"/>
              <a:ext cx="788462" cy="500611"/>
            </a:xfrm>
            <a:prstGeom prst="rect">
              <a:avLst/>
            </a:prstGeom>
          </p:spPr>
        </p:pic>
      </p:grpSp>
      <p:grpSp>
        <p:nvGrpSpPr>
          <p:cNvPr id="50" name="Group 49"/>
          <p:cNvGrpSpPr/>
          <p:nvPr/>
        </p:nvGrpSpPr>
        <p:grpSpPr>
          <a:xfrm>
            <a:off x="2990509" y="5287285"/>
            <a:ext cx="586408" cy="814474"/>
            <a:chOff x="1568073" y="5398122"/>
            <a:chExt cx="586408" cy="814474"/>
          </a:xfrm>
        </p:grpSpPr>
        <p:pic>
          <p:nvPicPr>
            <p:cNvPr id="45" name="Picture 11" descr="http://www.stritch.edu/uploadedImages/Library/Demos_and_Tutorials/Excel_Demos/Excel10Logo.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568073" y="5517232"/>
              <a:ext cx="586408" cy="695364"/>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4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606158" y="5398122"/>
              <a:ext cx="503007" cy="200637"/>
            </a:xfrm>
            <a:prstGeom prst="rect">
              <a:avLst/>
            </a:prstGeom>
          </p:spPr>
        </p:pic>
      </p:grpSp>
      <p:pic>
        <p:nvPicPr>
          <p:cNvPr id="53" name="Picture 52"/>
          <p:cNvPicPr>
            <a:picLocks noChangeAspect="1"/>
          </p:cNvPicPr>
          <p:nvPr/>
        </p:nvPicPr>
        <p:blipFill>
          <a:blip r:embed="rId15"/>
          <a:stretch>
            <a:fillRect/>
          </a:stretch>
        </p:blipFill>
        <p:spPr>
          <a:xfrm>
            <a:off x="4968226" y="5102751"/>
            <a:ext cx="1026210" cy="1026210"/>
          </a:xfrm>
          <a:prstGeom prst="rect">
            <a:avLst/>
          </a:prstGeom>
        </p:spPr>
      </p:pic>
      <p:pic>
        <p:nvPicPr>
          <p:cNvPr id="57" name="Picture 56"/>
          <p:cNvPicPr>
            <a:picLocks noChangeAspect="1"/>
          </p:cNvPicPr>
          <p:nvPr/>
        </p:nvPicPr>
        <p:blipFill>
          <a:blip r:embed="rId15"/>
          <a:stretch>
            <a:fillRect/>
          </a:stretch>
        </p:blipFill>
        <p:spPr>
          <a:xfrm>
            <a:off x="6083232" y="3820572"/>
            <a:ext cx="1026210" cy="1026210"/>
          </a:xfrm>
          <a:prstGeom prst="rect">
            <a:avLst/>
          </a:prstGeom>
        </p:spPr>
      </p:pic>
      <p:sp>
        <p:nvSpPr>
          <p:cNvPr id="49" name="Rounded Rectangle 48"/>
          <p:cNvSpPr/>
          <p:nvPr/>
        </p:nvSpPr>
        <p:spPr>
          <a:xfrm>
            <a:off x="2221739" y="3437774"/>
            <a:ext cx="4267897" cy="2050198"/>
          </a:xfrm>
          <a:prstGeom prst="roundRect">
            <a:avLst/>
          </a:prstGeom>
          <a:noFill/>
          <a:ln>
            <a:solidFill>
              <a:srgbClr val="190DB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6" name="Picture 4"/>
          <p:cNvPicPr>
            <a:picLocks noChangeAspect="1" noChangeArrowheads="1"/>
          </p:cNvPicPr>
          <p:nvPr/>
        </p:nvPicPr>
        <p:blipFill rotWithShape="1">
          <a:blip r:embed="rId16" cstate="email">
            <a:extLst>
              <a:ext uri="{28A0092B-C50C-407E-A947-70E740481C1C}">
                <a14:useLocalDpi xmlns:a14="http://schemas.microsoft.com/office/drawing/2010/main"/>
              </a:ext>
            </a:extLst>
          </a:blip>
          <a:srcRect l="29821" r="29073"/>
          <a:stretch/>
        </p:blipFill>
        <p:spPr bwMode="auto">
          <a:xfrm>
            <a:off x="4194237" y="2702879"/>
            <a:ext cx="833705" cy="416207"/>
          </a:xfrm>
          <a:prstGeom prst="rect">
            <a:avLst/>
          </a:prstGeom>
          <a:noFill/>
          <a:extLst>
            <a:ext uri="{909E8E84-426E-40DD-AFC4-6F175D3DCCD1}">
              <a14:hiddenFill xmlns:a14="http://schemas.microsoft.com/office/drawing/2010/main">
                <a:solidFill>
                  <a:srgbClr val="FFFFFF"/>
                </a:solidFill>
              </a14:hiddenFill>
            </a:ext>
          </a:extLst>
        </p:spPr>
      </p:pic>
      <p:grpSp>
        <p:nvGrpSpPr>
          <p:cNvPr id="54" name="Group 53"/>
          <p:cNvGrpSpPr/>
          <p:nvPr/>
        </p:nvGrpSpPr>
        <p:grpSpPr>
          <a:xfrm>
            <a:off x="4411865" y="1608825"/>
            <a:ext cx="2086988" cy="1787418"/>
            <a:chOff x="2175476" y="1561507"/>
            <a:chExt cx="4499088" cy="4400005"/>
          </a:xfrm>
        </p:grpSpPr>
        <p:sp>
          <p:nvSpPr>
            <p:cNvPr id="55" name="Block Arc 54"/>
            <p:cNvSpPr/>
            <p:nvPr/>
          </p:nvSpPr>
          <p:spPr>
            <a:xfrm>
              <a:off x="2175476" y="1561507"/>
              <a:ext cx="4499088" cy="4400005"/>
            </a:xfrm>
            <a:prstGeom prst="blockArc">
              <a:avLst/>
            </a:prstGeom>
            <a:solidFill>
              <a:srgbClr val="4BACC6"/>
            </a:solidFill>
            <a:ln w="25400" cap="flat" cmpd="sng" algn="ctr">
              <a:solidFill>
                <a:srgbClr val="357D91"/>
              </a:solid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350" kern="0" dirty="0">
                <a:solidFill>
                  <a:prstClr val="black"/>
                </a:solidFill>
                <a:latin typeface="Calibri"/>
              </a:endParaRPr>
            </a:p>
          </p:txBody>
        </p:sp>
        <p:sp>
          <p:nvSpPr>
            <p:cNvPr id="56" name="Rectangle 55"/>
            <p:cNvSpPr/>
            <p:nvPr/>
          </p:nvSpPr>
          <p:spPr>
            <a:xfrm>
              <a:off x="2822105" y="1650722"/>
              <a:ext cx="3204216" cy="984932"/>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r>
                <a:rPr lang="en-GB" sz="800" b="1" kern="0" dirty="0">
                  <a:solidFill>
                    <a:prstClr val="white">
                      <a:lumMod val="95000"/>
                    </a:prstClr>
                  </a:solidFill>
                </a:rPr>
                <a:t>.Stat DE</a:t>
              </a:r>
            </a:p>
            <a:p>
              <a:pPr algn="ctr" defTabSz="685800">
                <a:defRPr/>
              </a:pPr>
              <a:r>
                <a:rPr lang="en-GB" sz="600" kern="0" dirty="0">
                  <a:solidFill>
                    <a:prstClr val="white">
                      <a:lumMod val="95000"/>
                    </a:prstClr>
                  </a:solidFill>
                </a:rPr>
                <a:t>Reusable Components for the Web</a:t>
              </a:r>
            </a:p>
            <a:p>
              <a:pPr algn="ctr" defTabSz="685800">
                <a:defRPr/>
              </a:pPr>
              <a:r>
                <a:rPr lang="en-GB" sz="600" kern="0" dirty="0">
                  <a:solidFill>
                    <a:prstClr val="white">
                      <a:lumMod val="95000"/>
                    </a:prstClr>
                  </a:solidFill>
                </a:rPr>
                <a:t>Search | Visualise | Share</a:t>
              </a:r>
            </a:p>
          </p:txBody>
        </p:sp>
      </p:grpSp>
      <p:sp>
        <p:nvSpPr>
          <p:cNvPr id="59" name="Title 14"/>
          <p:cNvSpPr txBox="1">
            <a:spLocks/>
          </p:cNvSpPr>
          <p:nvPr/>
        </p:nvSpPr>
        <p:spPr bwMode="auto">
          <a:xfrm>
            <a:off x="2855640" y="-126316"/>
            <a:ext cx="648072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000">
                <a:solidFill>
                  <a:schemeClr val="bg1"/>
                </a:solidFill>
                <a:latin typeface="Arial Narrow" panose="020B0606020202030204" pitchFamily="34" charset="0"/>
                <a:ea typeface="+mj-ea"/>
                <a:cs typeface="+mj-cs"/>
              </a:defRPr>
            </a:lvl1pPr>
            <a:lvl2pPr algn="l" rtl="0" eaLnBrk="1" fontAlgn="base" hangingPunct="1">
              <a:spcBef>
                <a:spcPct val="0"/>
              </a:spcBef>
              <a:spcAft>
                <a:spcPct val="0"/>
              </a:spcAft>
              <a:defRPr sz="4000">
                <a:solidFill>
                  <a:srgbClr val="000066"/>
                </a:solidFill>
                <a:latin typeface="Arial Narrow" pitchFamily="34" charset="0"/>
              </a:defRPr>
            </a:lvl2pPr>
            <a:lvl3pPr algn="l" rtl="0" eaLnBrk="1" fontAlgn="base" hangingPunct="1">
              <a:spcBef>
                <a:spcPct val="0"/>
              </a:spcBef>
              <a:spcAft>
                <a:spcPct val="0"/>
              </a:spcAft>
              <a:defRPr sz="4000">
                <a:solidFill>
                  <a:srgbClr val="000066"/>
                </a:solidFill>
                <a:latin typeface="Arial Narrow" pitchFamily="34" charset="0"/>
              </a:defRPr>
            </a:lvl3pPr>
            <a:lvl4pPr algn="l" rtl="0" eaLnBrk="1" fontAlgn="base" hangingPunct="1">
              <a:spcBef>
                <a:spcPct val="0"/>
              </a:spcBef>
              <a:spcAft>
                <a:spcPct val="0"/>
              </a:spcAft>
              <a:defRPr sz="4000">
                <a:solidFill>
                  <a:srgbClr val="000066"/>
                </a:solidFill>
                <a:latin typeface="Arial Narrow" pitchFamily="34" charset="0"/>
              </a:defRPr>
            </a:lvl4pPr>
            <a:lvl5pPr algn="l" rtl="0" eaLnBrk="1" fontAlgn="base" hangingPunct="1">
              <a:spcBef>
                <a:spcPct val="0"/>
              </a:spcBef>
              <a:spcAft>
                <a:spcPct val="0"/>
              </a:spcAft>
              <a:defRPr sz="4000">
                <a:solidFill>
                  <a:srgbClr val="000066"/>
                </a:solidFill>
                <a:latin typeface="Arial Narrow" pitchFamily="34" charset="0"/>
              </a:defRPr>
            </a:lvl5pPr>
            <a:lvl6pPr marL="457200" algn="l" rtl="0" eaLnBrk="1" fontAlgn="base" hangingPunct="1">
              <a:spcBef>
                <a:spcPct val="0"/>
              </a:spcBef>
              <a:spcAft>
                <a:spcPct val="0"/>
              </a:spcAft>
              <a:defRPr sz="4000">
                <a:solidFill>
                  <a:srgbClr val="000066"/>
                </a:solidFill>
                <a:latin typeface="Arial" charset="0"/>
              </a:defRPr>
            </a:lvl6pPr>
            <a:lvl7pPr marL="914400" algn="l" rtl="0" eaLnBrk="1" fontAlgn="base" hangingPunct="1">
              <a:spcBef>
                <a:spcPct val="0"/>
              </a:spcBef>
              <a:spcAft>
                <a:spcPct val="0"/>
              </a:spcAft>
              <a:defRPr sz="4000">
                <a:solidFill>
                  <a:srgbClr val="000066"/>
                </a:solidFill>
                <a:latin typeface="Arial" charset="0"/>
              </a:defRPr>
            </a:lvl7pPr>
            <a:lvl8pPr marL="1371600" algn="l" rtl="0" eaLnBrk="1" fontAlgn="base" hangingPunct="1">
              <a:spcBef>
                <a:spcPct val="0"/>
              </a:spcBef>
              <a:spcAft>
                <a:spcPct val="0"/>
              </a:spcAft>
              <a:defRPr sz="4000">
                <a:solidFill>
                  <a:srgbClr val="000066"/>
                </a:solidFill>
                <a:latin typeface="Arial" charset="0"/>
              </a:defRPr>
            </a:lvl8pPr>
            <a:lvl9pPr marL="1828800" algn="l" rtl="0" eaLnBrk="1" fontAlgn="base" hangingPunct="1">
              <a:spcBef>
                <a:spcPct val="0"/>
              </a:spcBef>
              <a:spcAft>
                <a:spcPct val="0"/>
              </a:spcAft>
              <a:defRPr sz="4000">
                <a:solidFill>
                  <a:srgbClr val="000066"/>
                </a:solidFill>
                <a:latin typeface="Arial" charset="0"/>
              </a:defRPr>
            </a:lvl9pPr>
          </a:lstStyle>
          <a:p>
            <a:pPr fontAlgn="auto">
              <a:spcAft>
                <a:spcPts val="0"/>
              </a:spcAft>
              <a:defRPr/>
            </a:pPr>
            <a:r>
              <a:rPr lang="en-GB" b="1" kern="0" dirty="0" err="1">
                <a:solidFill>
                  <a:srgbClr val="0070C0"/>
                </a:solidFill>
              </a:rPr>
              <a:t>ILO.Stat</a:t>
            </a:r>
            <a:r>
              <a:rPr lang="en-GB" b="1" kern="0" dirty="0">
                <a:solidFill>
                  <a:srgbClr val="0070C0"/>
                </a:solidFill>
              </a:rPr>
              <a:t> Modular Architecture</a:t>
            </a:r>
            <a:endParaRPr lang="en-US" b="1" kern="0" dirty="0">
              <a:solidFill>
                <a:srgbClr val="0070C0"/>
              </a:solidFill>
            </a:endParaRPr>
          </a:p>
        </p:txBody>
      </p:sp>
      <p:grpSp>
        <p:nvGrpSpPr>
          <p:cNvPr id="58" name="Group 57"/>
          <p:cNvGrpSpPr/>
          <p:nvPr/>
        </p:nvGrpSpPr>
        <p:grpSpPr>
          <a:xfrm>
            <a:off x="7730672" y="2014555"/>
            <a:ext cx="424005" cy="582809"/>
            <a:chOff x="6308235" y="2125391"/>
            <a:chExt cx="424005" cy="582809"/>
          </a:xfrm>
        </p:grpSpPr>
        <p:pic>
          <p:nvPicPr>
            <p:cNvPr id="61" name="Picture 60"/>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338201" y="2125391"/>
              <a:ext cx="394039" cy="394039"/>
            </a:xfrm>
            <a:prstGeom prst="rect">
              <a:avLst/>
            </a:prstGeom>
          </p:spPr>
        </p:pic>
        <p:sp>
          <p:nvSpPr>
            <p:cNvPr id="62" name="TextBox 61"/>
            <p:cNvSpPr txBox="1"/>
            <p:nvPr/>
          </p:nvSpPr>
          <p:spPr>
            <a:xfrm>
              <a:off x="6308235" y="2523534"/>
              <a:ext cx="410690" cy="184666"/>
            </a:xfrm>
            <a:prstGeom prst="rect">
              <a:avLst/>
            </a:prstGeom>
            <a:noFill/>
          </p:spPr>
          <p:txBody>
            <a:bodyPr wrap="none" rtlCol="0">
              <a:spAutoFit/>
            </a:bodyPr>
            <a:lstStyle/>
            <a:p>
              <a:r>
                <a:rPr lang="en-GB" sz="600" dirty="0"/>
                <a:t>SMART</a:t>
              </a:r>
            </a:p>
          </p:txBody>
        </p:sp>
      </p:grpSp>
    </p:spTree>
    <p:extLst>
      <p:ext uri="{BB962C8B-B14F-4D97-AF65-F5344CB8AC3E}">
        <p14:creationId xmlns:p14="http://schemas.microsoft.com/office/powerpoint/2010/main" val="19110325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childTnLst>
                          </p:cTn>
                        </p:par>
                        <p:par>
                          <p:cTn id="10" fill="hold">
                            <p:stCondLst>
                              <p:cond delay="500"/>
                            </p:stCondLst>
                            <p:childTnLst>
                              <p:par>
                                <p:cTn id="11" presetID="6" presetClass="emph" presetSubtype="0" fill="hold" nodeType="afterEffect">
                                  <p:stCondLst>
                                    <p:cond delay="0"/>
                                  </p:stCondLst>
                                  <p:childTnLst>
                                    <p:animScale>
                                      <p:cBhvr>
                                        <p:cTn id="12" dur="2000" fill="hold"/>
                                        <p:tgtEl>
                                          <p:spTgt spid="51"/>
                                        </p:tgtEl>
                                      </p:cBhvr>
                                      <p:by x="150000" y="150000"/>
                                    </p:animScale>
                                  </p:childTnLst>
                                </p:cTn>
                              </p:par>
                              <p:par>
                                <p:cTn id="13" presetID="42" presetClass="path" presetSubtype="0" accel="50000" decel="50000" fill="hold" nodeType="withEffect">
                                  <p:stCondLst>
                                    <p:cond delay="0"/>
                                  </p:stCondLst>
                                  <p:childTnLst>
                                    <p:animMotion origin="layout" path="M 1.94444E-6 0 L -0.05018 -0.03889 " pathEditMode="relative" rAng="0" ptsTypes="AA">
                                      <p:cBhvr>
                                        <p:cTn id="14" dur="2000" fill="hold"/>
                                        <p:tgtEl>
                                          <p:spTgt spid="51"/>
                                        </p:tgtEl>
                                        <p:attrNameLst>
                                          <p:attrName>ppt_x</p:attrName>
                                          <p:attrName>ppt_y</p:attrName>
                                        </p:attrNameLst>
                                      </p:cBhvr>
                                      <p:rCtr x="-2517" y="-1944"/>
                                    </p:animMotion>
                                  </p:childTnLst>
                                </p:cTn>
                              </p:par>
                              <p:par>
                                <p:cTn id="15" presetID="10" presetClass="entr" presetSubtype="0" fill="hold" grpId="0" nodeType="withEffect">
                                  <p:stCondLst>
                                    <p:cond delay="0"/>
                                  </p:stCondLst>
                                  <p:childTnLst>
                                    <p:set>
                                      <p:cBhvr>
                                        <p:cTn id="16" dur="1" fill="hold">
                                          <p:stCondLst>
                                            <p:cond delay="0"/>
                                          </p:stCondLst>
                                        </p:cTn>
                                        <p:tgtEl>
                                          <p:spTgt spid="60"/>
                                        </p:tgtEl>
                                        <p:attrNameLst>
                                          <p:attrName>style.visibility</p:attrName>
                                        </p:attrNameLst>
                                      </p:cBhvr>
                                      <p:to>
                                        <p:strVal val="visible"/>
                                      </p:to>
                                    </p:set>
                                    <p:animEffect transition="in" filter="fade">
                                      <p:cBhvr>
                                        <p:cTn id="17" dur="500"/>
                                        <p:tgtEl>
                                          <p:spTgt spid="60"/>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1" fill="hold" nodeType="clickEffect">
                                  <p:stCondLst>
                                    <p:cond delay="0"/>
                                  </p:stCondLst>
                                  <p:childTnLst>
                                    <p:set>
                                      <p:cBhvr>
                                        <p:cTn id="21" dur="1" fill="hold">
                                          <p:stCondLst>
                                            <p:cond delay="0"/>
                                          </p:stCondLst>
                                        </p:cTn>
                                        <p:tgtEl>
                                          <p:spTgt spid="54"/>
                                        </p:tgtEl>
                                        <p:attrNameLst>
                                          <p:attrName>style.visibility</p:attrName>
                                        </p:attrNameLst>
                                      </p:cBhvr>
                                      <p:to>
                                        <p:strVal val="visible"/>
                                      </p:to>
                                    </p:set>
                                    <p:anim calcmode="lin" valueType="num">
                                      <p:cBhvr additive="base">
                                        <p:cTn id="22" dur="500" fill="hold"/>
                                        <p:tgtEl>
                                          <p:spTgt spid="54"/>
                                        </p:tgtEl>
                                        <p:attrNameLst>
                                          <p:attrName>ppt_x</p:attrName>
                                        </p:attrNameLst>
                                      </p:cBhvr>
                                      <p:tavLst>
                                        <p:tav tm="0">
                                          <p:val>
                                            <p:strVal val="#ppt_x"/>
                                          </p:val>
                                        </p:tav>
                                        <p:tav tm="100000">
                                          <p:val>
                                            <p:strVal val="#ppt_x"/>
                                          </p:val>
                                        </p:tav>
                                      </p:tavLst>
                                    </p:anim>
                                    <p:anim calcmode="lin" valueType="num">
                                      <p:cBhvr additive="base">
                                        <p:cTn id="23" dur="500" fill="hold"/>
                                        <p:tgtEl>
                                          <p:spTgt spid="54"/>
                                        </p:tgtEl>
                                        <p:attrNameLst>
                                          <p:attrName>ppt_y</p:attrName>
                                        </p:attrNameLst>
                                      </p:cBhvr>
                                      <p:tavLst>
                                        <p:tav tm="0">
                                          <p:val>
                                            <p:strVal val="0-#ppt_h/2"/>
                                          </p:val>
                                        </p:tav>
                                        <p:tav tm="100000">
                                          <p:val>
                                            <p:strVal val="#ppt_y"/>
                                          </p:val>
                                        </p:tav>
                                      </p:tavLst>
                                    </p:anim>
                                  </p:childTnLst>
                                </p:cTn>
                              </p:par>
                              <p:par>
                                <p:cTn id="24" presetID="53" presetClass="entr" presetSubtype="16" fill="hold" grpId="0" nodeType="with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Effect transition="in" filter="fade">
                                      <p:cBhvr>
                                        <p:cTn id="28" dur="5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grpId="0" nodeType="clickEffect">
                                  <p:stCondLst>
                                    <p:cond delay="0"/>
                                  </p:stCondLst>
                                  <p:childTnLst>
                                    <p:animEffect transition="out" filter="fade">
                                      <p:cBhvr>
                                        <p:cTn id="32" dur="500"/>
                                        <p:tgtEl>
                                          <p:spTgt spid="22531"/>
                                        </p:tgtEl>
                                      </p:cBhvr>
                                    </p:animEffect>
                                    <p:set>
                                      <p:cBhvr>
                                        <p:cTn id="33" dur="1" fill="hold">
                                          <p:stCondLst>
                                            <p:cond delay="499"/>
                                          </p:stCondLst>
                                        </p:cTn>
                                        <p:tgtEl>
                                          <p:spTgt spid="22531"/>
                                        </p:tgtEl>
                                        <p:attrNameLst>
                                          <p:attrName>style.visibility</p:attrName>
                                        </p:attrNameLst>
                                      </p:cBhvr>
                                      <p:to>
                                        <p:strVal val="hidden"/>
                                      </p:to>
                                    </p:set>
                                  </p:childTnLst>
                                </p:cTn>
                              </p:par>
                            </p:childTnLst>
                          </p:cTn>
                        </p:par>
                        <p:par>
                          <p:cTn id="34" fill="hold">
                            <p:stCondLst>
                              <p:cond delay="500"/>
                            </p:stCondLst>
                            <p:childTnLst>
                              <p:par>
                                <p:cTn id="35" presetID="10" presetClass="entr" presetSubtype="0" fill="hold" grpId="0" nodeType="afterEffect">
                                  <p:stCondLst>
                                    <p:cond delay="0"/>
                                  </p:stCondLst>
                                  <p:childTnLst>
                                    <p:set>
                                      <p:cBhvr>
                                        <p:cTn id="36" dur="1" fill="hold">
                                          <p:stCondLst>
                                            <p:cond delay="0"/>
                                          </p:stCondLst>
                                        </p:cTn>
                                        <p:tgtEl>
                                          <p:spTgt spid="59"/>
                                        </p:tgtEl>
                                        <p:attrNameLst>
                                          <p:attrName>style.visibility</p:attrName>
                                        </p:attrNameLst>
                                      </p:cBhvr>
                                      <p:to>
                                        <p:strVal val="visible"/>
                                      </p:to>
                                    </p:set>
                                    <p:animEffect transition="in" filter="fade">
                                      <p:cBhvr>
                                        <p:cTn id="37"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4" grpId="0" animBg="1"/>
      <p:bldP spid="22531" grpId="0"/>
      <p:bldP spid="5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8596" y="116931"/>
            <a:ext cx="5781700" cy="1143000"/>
          </a:xfrm>
        </p:spPr>
        <p:txBody>
          <a:bodyPr/>
          <a:lstStyle/>
          <a:p>
            <a:r>
              <a:rPr lang="fr-CH" dirty="0" err="1" smtClean="0"/>
              <a:t>Community</a:t>
            </a:r>
            <a:r>
              <a:rPr lang="fr-CH" dirty="0" smtClean="0"/>
              <a:t> </a:t>
            </a:r>
            <a:r>
              <a:rPr lang="fr-CH" dirty="0" err="1" smtClean="0"/>
              <a:t>work</a:t>
            </a:r>
            <a:endParaRPr lang="en-GB" dirty="0"/>
          </a:p>
        </p:txBody>
      </p:sp>
      <p:sp>
        <p:nvSpPr>
          <p:cNvPr id="4" name="Content Placeholder 3"/>
          <p:cNvSpPr>
            <a:spLocks noGrp="1"/>
          </p:cNvSpPr>
          <p:nvPr>
            <p:ph sz="half" idx="2"/>
          </p:nvPr>
        </p:nvSpPr>
        <p:spPr>
          <a:xfrm>
            <a:off x="1598146" y="978350"/>
            <a:ext cx="8975726" cy="4114229"/>
          </a:xfrm>
        </p:spPr>
        <p:txBody>
          <a:bodyPr>
            <a:noAutofit/>
          </a:bodyPr>
          <a:lstStyle/>
          <a:p>
            <a:r>
              <a:rPr lang="fr-CH" sz="2400" dirty="0" smtClean="0"/>
              <a:t>SDMX v 2.1 plug-in for .Stat v7</a:t>
            </a:r>
          </a:p>
          <a:p>
            <a:pPr lvl="1"/>
            <a:r>
              <a:rPr lang="fr-CH" sz="2000" dirty="0" err="1" smtClean="0"/>
              <a:t>Same</a:t>
            </a:r>
            <a:r>
              <a:rPr lang="fr-CH" sz="2000" dirty="0" smtClean="0"/>
              <a:t> architecture as </a:t>
            </a:r>
            <a:r>
              <a:rPr lang="fr-CH" sz="2000" dirty="0" err="1" smtClean="0"/>
              <a:t>ILOSTAT’s</a:t>
            </a:r>
            <a:r>
              <a:rPr lang="fr-CH" sz="2000" dirty="0" smtClean="0"/>
              <a:t> API</a:t>
            </a:r>
          </a:p>
          <a:p>
            <a:pPr lvl="1"/>
            <a:r>
              <a:rPr lang="fr-CH" sz="2000" dirty="0" err="1" smtClean="0"/>
              <a:t>Provides</a:t>
            </a:r>
            <a:r>
              <a:rPr lang="fr-CH" sz="2000" dirty="0" smtClean="0"/>
              <a:t> a full SDMX </a:t>
            </a:r>
            <a:r>
              <a:rPr lang="fr-CH" sz="2000" dirty="0" err="1" smtClean="0"/>
              <a:t>compliant</a:t>
            </a:r>
            <a:r>
              <a:rPr lang="fr-CH" sz="2000" dirty="0" smtClean="0"/>
              <a:t> API to .Stat v7 </a:t>
            </a:r>
            <a:r>
              <a:rPr lang="fr-CH" sz="2000" dirty="0" err="1" smtClean="0"/>
              <a:t>platforms</a:t>
            </a:r>
            <a:endParaRPr lang="fr-CH" sz="2000" dirty="0" smtClean="0"/>
          </a:p>
          <a:p>
            <a:pPr lvl="1"/>
            <a:r>
              <a:rPr lang="fr-CH" sz="2000" dirty="0" err="1" smtClean="0"/>
              <a:t>Enables</a:t>
            </a:r>
            <a:r>
              <a:rPr lang="fr-CH" sz="2000" dirty="0" smtClean="0"/>
              <a:t> a </a:t>
            </a:r>
            <a:r>
              <a:rPr lang="fr-CH" sz="2000" dirty="0" err="1" smtClean="0"/>
              <a:t>smooth</a:t>
            </a:r>
            <a:r>
              <a:rPr lang="fr-CH" sz="2000" dirty="0" smtClean="0"/>
              <a:t> migration to .Stat Suite</a:t>
            </a:r>
          </a:p>
          <a:p>
            <a:pPr lvl="2"/>
            <a:r>
              <a:rPr lang="fr-CH" sz="1800" dirty="0" smtClean="0"/>
              <a:t>Data and Metadata </a:t>
            </a:r>
            <a:r>
              <a:rPr lang="fr-CH" sz="1800" dirty="0" err="1" smtClean="0"/>
              <a:t>download</a:t>
            </a:r>
            <a:endParaRPr lang="fr-CH" sz="1800" dirty="0" smtClean="0"/>
          </a:p>
          <a:p>
            <a:pPr lvl="2"/>
            <a:r>
              <a:rPr lang="fr-CH" sz="1800" dirty="0" smtClean="0"/>
              <a:t>Data Explorer </a:t>
            </a:r>
            <a:r>
              <a:rPr lang="fr-CH" sz="1800" dirty="0" err="1" smtClean="0"/>
              <a:t>connected</a:t>
            </a:r>
            <a:r>
              <a:rPr lang="fr-CH" sz="1800" dirty="0" smtClean="0"/>
              <a:t> to v.7 </a:t>
            </a:r>
            <a:r>
              <a:rPr lang="fr-CH" sz="1800" dirty="0" err="1" smtClean="0"/>
              <a:t>backend</a:t>
            </a:r>
            <a:endParaRPr lang="fr-CH" sz="1800" dirty="0" smtClean="0"/>
          </a:p>
          <a:p>
            <a:r>
              <a:rPr lang="fr-CH" sz="2400" dirty="0" smtClean="0"/>
              <a:t>Global DSD for </a:t>
            </a:r>
          </a:p>
          <a:p>
            <a:pPr lvl="1"/>
            <a:r>
              <a:rPr lang="fr-CH" sz="2000" dirty="0" smtClean="0"/>
              <a:t>Price </a:t>
            </a:r>
            <a:r>
              <a:rPr lang="fr-CH" sz="2000" dirty="0" err="1" smtClean="0"/>
              <a:t>statistics</a:t>
            </a:r>
            <a:endParaRPr lang="fr-CH" sz="2000" dirty="0" smtClean="0"/>
          </a:p>
          <a:p>
            <a:pPr lvl="1"/>
            <a:r>
              <a:rPr lang="fr-CH" sz="2000" dirty="0" smtClean="0"/>
              <a:t>Labour </a:t>
            </a:r>
            <a:r>
              <a:rPr lang="fr-CH" sz="2000" dirty="0" err="1" smtClean="0"/>
              <a:t>statistics</a:t>
            </a:r>
            <a:endParaRPr lang="fr-CH" sz="2000" dirty="0" smtClean="0"/>
          </a:p>
          <a:p>
            <a:pPr lvl="1"/>
            <a:r>
              <a:rPr lang="fr-CH" sz="2000" dirty="0" smtClean="0"/>
              <a:t>SDG </a:t>
            </a:r>
            <a:r>
              <a:rPr lang="fr-CH" sz="2000" dirty="0" err="1" smtClean="0"/>
              <a:t>reporting</a:t>
            </a:r>
            <a:endParaRPr lang="fr-CH" sz="2000" dirty="0" smtClean="0"/>
          </a:p>
          <a:p>
            <a:r>
              <a:rPr lang="fr-CH" sz="2400" dirty="0" err="1" smtClean="0"/>
              <a:t>Definition</a:t>
            </a:r>
            <a:r>
              <a:rPr lang="fr-CH" sz="2400" dirty="0" smtClean="0"/>
              <a:t> of MSD </a:t>
            </a:r>
            <a:r>
              <a:rPr lang="fr-CH" sz="2400" dirty="0" err="1" smtClean="0"/>
              <a:t>mapping</a:t>
            </a:r>
            <a:r>
              <a:rPr lang="fr-CH" sz="2400" dirty="0" smtClean="0"/>
              <a:t> Global MCS to IHSN DDI-C </a:t>
            </a:r>
            <a:r>
              <a:rPr lang="fr-CH" sz="2400" dirty="0" err="1" smtClean="0"/>
              <a:t>template</a:t>
            </a:r>
            <a:r>
              <a:rPr lang="fr-CH" sz="2400" dirty="0"/>
              <a:t> </a:t>
            </a:r>
            <a:r>
              <a:rPr lang="fr-CH" sz="2400" dirty="0">
                <a:solidFill>
                  <a:srgbClr val="FF0000"/>
                </a:solidFill>
              </a:rPr>
              <a:t>(</a:t>
            </a:r>
            <a:r>
              <a:rPr lang="fr-CH" sz="2400" i="1" dirty="0" err="1">
                <a:solidFill>
                  <a:srgbClr val="FF0000"/>
                </a:solidFill>
              </a:rPr>
              <a:t>work</a:t>
            </a:r>
            <a:r>
              <a:rPr lang="fr-CH" sz="2400" i="1" dirty="0">
                <a:solidFill>
                  <a:srgbClr val="FF0000"/>
                </a:solidFill>
              </a:rPr>
              <a:t> in </a:t>
            </a:r>
            <a:r>
              <a:rPr lang="fr-CH" sz="2400" i="1" dirty="0" err="1">
                <a:solidFill>
                  <a:srgbClr val="FF0000"/>
                </a:solidFill>
              </a:rPr>
              <a:t>progress</a:t>
            </a:r>
            <a:r>
              <a:rPr lang="fr-CH" sz="2400" dirty="0">
                <a:solidFill>
                  <a:srgbClr val="FF0000"/>
                </a:solidFill>
              </a:rPr>
              <a:t>)</a:t>
            </a:r>
          </a:p>
          <a:p>
            <a:endParaRPr lang="fr-CH" sz="2400" dirty="0" smtClean="0"/>
          </a:p>
          <a:p>
            <a:endParaRPr lang="en-GB" sz="2400" dirty="0"/>
          </a:p>
        </p:txBody>
      </p:sp>
    </p:spTree>
    <p:extLst>
      <p:ext uri="{BB962C8B-B14F-4D97-AF65-F5344CB8AC3E}">
        <p14:creationId xmlns:p14="http://schemas.microsoft.com/office/powerpoint/2010/main" val="26000407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00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childTnLst>
                          </p:cTn>
                        </p:par>
                        <p:par>
                          <p:cTn id="8" fill="hold">
                            <p:stCondLst>
                              <p:cond delay="3000"/>
                            </p:stCondLst>
                            <p:childTnLst>
                              <p:par>
                                <p:cTn id="9" presetID="22" presetClass="entr" presetSubtype="8" fill="hold" nodeType="afterEffect">
                                  <p:stCondLst>
                                    <p:cond delay="1000"/>
                                  </p:stCondLst>
                                  <p:childTnLst>
                                    <p:set>
                                      <p:cBhvr>
                                        <p:cTn id="10" dur="1" fill="hold">
                                          <p:stCondLst>
                                            <p:cond delay="0"/>
                                          </p:stCondLst>
                                        </p:cTn>
                                        <p:tgtEl>
                                          <p:spTgt spid="4">
                                            <p:txEl>
                                              <p:pRg st="1" end="1"/>
                                            </p:txEl>
                                          </p:spTgt>
                                        </p:tgtEl>
                                        <p:attrNameLst>
                                          <p:attrName>style.visibility</p:attrName>
                                        </p:attrNameLst>
                                      </p:cBhvr>
                                      <p:to>
                                        <p:strVal val="visible"/>
                                      </p:to>
                                    </p:set>
                                    <p:animEffect transition="in" filter="wipe(left)">
                                      <p:cBhvr>
                                        <p:cTn id="11" dur="1000"/>
                                        <p:tgtEl>
                                          <p:spTgt spid="4">
                                            <p:txEl>
                                              <p:pRg st="1" end="1"/>
                                            </p:txEl>
                                          </p:spTgt>
                                        </p:tgtEl>
                                      </p:cBhvr>
                                    </p:animEffect>
                                  </p:childTnLst>
                                </p:cTn>
                              </p:par>
                            </p:childTnLst>
                          </p:cTn>
                        </p:par>
                        <p:par>
                          <p:cTn id="12" fill="hold">
                            <p:stCondLst>
                              <p:cond delay="5000"/>
                            </p:stCondLst>
                            <p:childTnLst>
                              <p:par>
                                <p:cTn id="13" presetID="22" presetClass="entr" presetSubtype="8" fill="hold" nodeType="afterEffect">
                                  <p:stCondLst>
                                    <p:cond delay="200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wipe(left)">
                                      <p:cBhvr>
                                        <p:cTn id="15" dur="1000"/>
                                        <p:tgtEl>
                                          <p:spTgt spid="4">
                                            <p:txEl>
                                              <p:pRg st="2" end="2"/>
                                            </p:txEl>
                                          </p:spTgt>
                                        </p:tgtEl>
                                      </p:cBhvr>
                                    </p:animEffect>
                                  </p:childTnLst>
                                </p:cTn>
                              </p:par>
                            </p:childTnLst>
                          </p:cTn>
                        </p:par>
                        <p:par>
                          <p:cTn id="16" fill="hold">
                            <p:stCondLst>
                              <p:cond delay="8000"/>
                            </p:stCondLst>
                            <p:childTnLst>
                              <p:par>
                                <p:cTn id="17" presetID="22" presetClass="entr" presetSubtype="8" fill="hold" nodeType="afterEffect">
                                  <p:stCondLst>
                                    <p:cond delay="200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wipe(left)">
                                      <p:cBhvr>
                                        <p:cTn id="19" dur="1000"/>
                                        <p:tgtEl>
                                          <p:spTgt spid="4">
                                            <p:txEl>
                                              <p:pRg st="3" end="3"/>
                                            </p:txEl>
                                          </p:spTgt>
                                        </p:tgtEl>
                                      </p:cBhvr>
                                    </p:animEffect>
                                  </p:childTnLst>
                                </p:cTn>
                              </p:par>
                            </p:childTnLst>
                          </p:cTn>
                        </p:par>
                        <p:par>
                          <p:cTn id="20" fill="hold">
                            <p:stCondLst>
                              <p:cond delay="11000"/>
                            </p:stCondLst>
                            <p:childTnLst>
                              <p:par>
                                <p:cTn id="21" presetID="22" presetClass="entr" presetSubtype="8" fill="hold" nodeType="afterEffect">
                                  <p:stCondLst>
                                    <p:cond delay="200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wipe(left)">
                                      <p:cBhvr>
                                        <p:cTn id="23" dur="1000"/>
                                        <p:tgtEl>
                                          <p:spTgt spid="4">
                                            <p:txEl>
                                              <p:pRg st="4" end="4"/>
                                            </p:txEl>
                                          </p:spTgt>
                                        </p:tgtEl>
                                      </p:cBhvr>
                                    </p:animEffect>
                                  </p:childTnLst>
                                </p:cTn>
                              </p:par>
                            </p:childTnLst>
                          </p:cTn>
                        </p:par>
                        <p:par>
                          <p:cTn id="24" fill="hold">
                            <p:stCondLst>
                              <p:cond delay="14000"/>
                            </p:stCondLst>
                            <p:childTnLst>
                              <p:par>
                                <p:cTn id="25" presetID="22" presetClass="entr" presetSubtype="8" fill="hold" nodeType="afterEffect">
                                  <p:stCondLst>
                                    <p:cond delay="200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wipe(left)">
                                      <p:cBhvr>
                                        <p:cTn id="27" dur="1000"/>
                                        <p:tgtEl>
                                          <p:spTgt spid="4">
                                            <p:txEl>
                                              <p:pRg st="5" end="5"/>
                                            </p:txEl>
                                          </p:spTgt>
                                        </p:tgtEl>
                                      </p:cBhvr>
                                    </p:animEffect>
                                  </p:childTnLst>
                                </p:cTn>
                              </p:par>
                            </p:childTnLst>
                          </p:cTn>
                        </p:par>
                        <p:par>
                          <p:cTn id="28" fill="hold">
                            <p:stCondLst>
                              <p:cond delay="17000"/>
                            </p:stCondLst>
                            <p:childTnLst>
                              <p:par>
                                <p:cTn id="29" presetID="22" presetClass="entr" presetSubtype="8" fill="hold" nodeType="afterEffect">
                                  <p:stCondLst>
                                    <p:cond delay="2000"/>
                                  </p:stCondLst>
                                  <p:childTnLst>
                                    <p:set>
                                      <p:cBhvr>
                                        <p:cTn id="30" dur="1" fill="hold">
                                          <p:stCondLst>
                                            <p:cond delay="0"/>
                                          </p:stCondLst>
                                        </p:cTn>
                                        <p:tgtEl>
                                          <p:spTgt spid="4">
                                            <p:txEl>
                                              <p:pRg st="6" end="6"/>
                                            </p:txEl>
                                          </p:spTgt>
                                        </p:tgtEl>
                                        <p:attrNameLst>
                                          <p:attrName>style.visibility</p:attrName>
                                        </p:attrNameLst>
                                      </p:cBhvr>
                                      <p:to>
                                        <p:strVal val="visible"/>
                                      </p:to>
                                    </p:set>
                                    <p:animEffect transition="in" filter="wipe(left)">
                                      <p:cBhvr>
                                        <p:cTn id="31" dur="1000"/>
                                        <p:tgtEl>
                                          <p:spTgt spid="4">
                                            <p:txEl>
                                              <p:pRg st="6" end="6"/>
                                            </p:txEl>
                                          </p:spTgt>
                                        </p:tgtEl>
                                      </p:cBhvr>
                                    </p:animEffect>
                                  </p:childTnLst>
                                </p:cTn>
                              </p:par>
                            </p:childTnLst>
                          </p:cTn>
                        </p:par>
                        <p:par>
                          <p:cTn id="32" fill="hold">
                            <p:stCondLst>
                              <p:cond delay="20000"/>
                            </p:stCondLst>
                            <p:childTnLst>
                              <p:par>
                                <p:cTn id="33" presetID="22" presetClass="entr" presetSubtype="8" fill="hold" nodeType="afterEffect">
                                  <p:stCondLst>
                                    <p:cond delay="2000"/>
                                  </p:stCondLst>
                                  <p:childTnLst>
                                    <p:set>
                                      <p:cBhvr>
                                        <p:cTn id="34" dur="1" fill="hold">
                                          <p:stCondLst>
                                            <p:cond delay="0"/>
                                          </p:stCondLst>
                                        </p:cTn>
                                        <p:tgtEl>
                                          <p:spTgt spid="4">
                                            <p:txEl>
                                              <p:pRg st="7" end="7"/>
                                            </p:txEl>
                                          </p:spTgt>
                                        </p:tgtEl>
                                        <p:attrNameLst>
                                          <p:attrName>style.visibility</p:attrName>
                                        </p:attrNameLst>
                                      </p:cBhvr>
                                      <p:to>
                                        <p:strVal val="visible"/>
                                      </p:to>
                                    </p:set>
                                    <p:animEffect transition="in" filter="wipe(left)">
                                      <p:cBhvr>
                                        <p:cTn id="35" dur="1000"/>
                                        <p:tgtEl>
                                          <p:spTgt spid="4">
                                            <p:txEl>
                                              <p:pRg st="7" end="7"/>
                                            </p:txEl>
                                          </p:spTgt>
                                        </p:tgtEl>
                                      </p:cBhvr>
                                    </p:animEffect>
                                  </p:childTnLst>
                                </p:cTn>
                              </p:par>
                            </p:childTnLst>
                          </p:cTn>
                        </p:par>
                        <p:par>
                          <p:cTn id="36" fill="hold">
                            <p:stCondLst>
                              <p:cond delay="23000"/>
                            </p:stCondLst>
                            <p:childTnLst>
                              <p:par>
                                <p:cTn id="37" presetID="22" presetClass="entr" presetSubtype="8" fill="hold" nodeType="afterEffect">
                                  <p:stCondLst>
                                    <p:cond delay="2000"/>
                                  </p:stCondLst>
                                  <p:childTnLst>
                                    <p:set>
                                      <p:cBhvr>
                                        <p:cTn id="38" dur="1" fill="hold">
                                          <p:stCondLst>
                                            <p:cond delay="0"/>
                                          </p:stCondLst>
                                        </p:cTn>
                                        <p:tgtEl>
                                          <p:spTgt spid="4">
                                            <p:txEl>
                                              <p:pRg st="8" end="8"/>
                                            </p:txEl>
                                          </p:spTgt>
                                        </p:tgtEl>
                                        <p:attrNameLst>
                                          <p:attrName>style.visibility</p:attrName>
                                        </p:attrNameLst>
                                      </p:cBhvr>
                                      <p:to>
                                        <p:strVal val="visible"/>
                                      </p:to>
                                    </p:set>
                                    <p:animEffect transition="in" filter="wipe(left)">
                                      <p:cBhvr>
                                        <p:cTn id="39" dur="1000"/>
                                        <p:tgtEl>
                                          <p:spTgt spid="4">
                                            <p:txEl>
                                              <p:pRg st="8" end="8"/>
                                            </p:txEl>
                                          </p:spTgt>
                                        </p:tgtEl>
                                      </p:cBhvr>
                                    </p:animEffect>
                                  </p:childTnLst>
                                </p:cTn>
                              </p:par>
                            </p:childTnLst>
                          </p:cTn>
                        </p:par>
                        <p:par>
                          <p:cTn id="40" fill="hold">
                            <p:stCondLst>
                              <p:cond delay="26000"/>
                            </p:stCondLst>
                            <p:childTnLst>
                              <p:par>
                                <p:cTn id="41" presetID="22" presetClass="entr" presetSubtype="8" fill="hold" nodeType="afterEffect">
                                  <p:stCondLst>
                                    <p:cond delay="2000"/>
                                  </p:stCondLst>
                                  <p:childTnLst>
                                    <p:set>
                                      <p:cBhvr>
                                        <p:cTn id="42" dur="1" fill="hold">
                                          <p:stCondLst>
                                            <p:cond delay="0"/>
                                          </p:stCondLst>
                                        </p:cTn>
                                        <p:tgtEl>
                                          <p:spTgt spid="4">
                                            <p:txEl>
                                              <p:pRg st="9" end="9"/>
                                            </p:txEl>
                                          </p:spTgt>
                                        </p:tgtEl>
                                        <p:attrNameLst>
                                          <p:attrName>style.visibility</p:attrName>
                                        </p:attrNameLst>
                                      </p:cBhvr>
                                      <p:to>
                                        <p:strVal val="visible"/>
                                      </p:to>
                                    </p:set>
                                    <p:animEffect transition="in" filter="wipe(left)">
                                      <p:cBhvr>
                                        <p:cTn id="43" dur="1000"/>
                                        <p:tgtEl>
                                          <p:spTgt spid="4">
                                            <p:txEl>
                                              <p:pRg st="9" end="9"/>
                                            </p:txEl>
                                          </p:spTgt>
                                        </p:tgtEl>
                                      </p:cBhvr>
                                    </p:animEffect>
                                  </p:childTnLst>
                                </p:cTn>
                              </p:par>
                            </p:childTnLst>
                          </p:cTn>
                        </p:par>
                        <p:par>
                          <p:cTn id="44" fill="hold">
                            <p:stCondLst>
                              <p:cond delay="29000"/>
                            </p:stCondLst>
                            <p:childTnLst>
                              <p:par>
                                <p:cTn id="45" presetID="22" presetClass="entr" presetSubtype="8" fill="hold" nodeType="afterEffect">
                                  <p:stCondLst>
                                    <p:cond delay="2000"/>
                                  </p:stCondLst>
                                  <p:childTnLst>
                                    <p:set>
                                      <p:cBhvr>
                                        <p:cTn id="46" dur="1" fill="hold">
                                          <p:stCondLst>
                                            <p:cond delay="0"/>
                                          </p:stCondLst>
                                        </p:cTn>
                                        <p:tgtEl>
                                          <p:spTgt spid="4">
                                            <p:txEl>
                                              <p:pRg st="10" end="10"/>
                                            </p:txEl>
                                          </p:spTgt>
                                        </p:tgtEl>
                                        <p:attrNameLst>
                                          <p:attrName>style.visibility</p:attrName>
                                        </p:attrNameLst>
                                      </p:cBhvr>
                                      <p:to>
                                        <p:strVal val="visible"/>
                                      </p:to>
                                    </p:set>
                                    <p:animEffect transition="in" filter="wipe(left)">
                                      <p:cBhvr>
                                        <p:cTn id="47" dur="10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8596" y="116931"/>
            <a:ext cx="5781700" cy="1143000"/>
          </a:xfrm>
        </p:spPr>
        <p:txBody>
          <a:bodyPr/>
          <a:lstStyle/>
          <a:p>
            <a:r>
              <a:rPr lang="fr-CH" dirty="0" smtClean="0"/>
              <a:t>Tools</a:t>
            </a:r>
            <a:endParaRPr lang="en-GB" dirty="0"/>
          </a:p>
        </p:txBody>
      </p:sp>
      <p:sp>
        <p:nvSpPr>
          <p:cNvPr id="4" name="Content Placeholder 3"/>
          <p:cNvSpPr>
            <a:spLocks noGrp="1"/>
          </p:cNvSpPr>
          <p:nvPr>
            <p:ph sz="half" idx="2"/>
          </p:nvPr>
        </p:nvSpPr>
        <p:spPr>
          <a:xfrm>
            <a:off x="1536951" y="1223451"/>
            <a:ext cx="8664990" cy="4114229"/>
          </a:xfrm>
        </p:spPr>
        <p:txBody>
          <a:bodyPr>
            <a:noAutofit/>
          </a:bodyPr>
          <a:lstStyle/>
          <a:p>
            <a:r>
              <a:rPr lang="fr-CH" sz="2400" dirty="0" smtClean="0"/>
              <a:t>         SMART</a:t>
            </a:r>
          </a:p>
          <a:p>
            <a:pPr lvl="1"/>
            <a:r>
              <a:rPr lang="fr-CH" sz="2000" dirty="0" smtClean="0"/>
              <a:t>Use of SDMX structural metadata to </a:t>
            </a:r>
            <a:r>
              <a:rPr lang="fr-CH" sz="2000" dirty="0" err="1" smtClean="0"/>
              <a:t>define</a:t>
            </a:r>
            <a:r>
              <a:rPr lang="fr-CH" sz="2000" dirty="0" smtClean="0"/>
              <a:t> </a:t>
            </a:r>
            <a:r>
              <a:rPr lang="fr-CH" sz="2000" dirty="0" err="1" smtClean="0"/>
              <a:t>calculations</a:t>
            </a:r>
            <a:r>
              <a:rPr lang="fr-CH" sz="2000" dirty="0" smtClean="0"/>
              <a:t> and data </a:t>
            </a:r>
            <a:r>
              <a:rPr lang="fr-CH" sz="2000" dirty="0" err="1" smtClean="0"/>
              <a:t>recoding</a:t>
            </a:r>
            <a:r>
              <a:rPr lang="fr-CH" sz="2000" dirty="0" smtClean="0"/>
              <a:t> and </a:t>
            </a:r>
            <a:r>
              <a:rPr lang="fr-CH" sz="2000" dirty="0" err="1" smtClean="0"/>
              <a:t>reformatting</a:t>
            </a:r>
            <a:r>
              <a:rPr lang="fr-CH" sz="2000" dirty="0" smtClean="0"/>
              <a:t> </a:t>
            </a:r>
          </a:p>
          <a:p>
            <a:pPr lvl="1"/>
            <a:r>
              <a:rPr lang="fr-CH" sz="2000" dirty="0" smtClean="0"/>
              <a:t>SDMX-</a:t>
            </a:r>
            <a:r>
              <a:rPr lang="fr-CH" sz="2000" dirty="0" err="1" smtClean="0"/>
              <a:t>driven</a:t>
            </a:r>
            <a:r>
              <a:rPr lang="fr-CH" sz="2000" dirty="0" smtClean="0"/>
              <a:t> data conversion (</a:t>
            </a:r>
            <a:r>
              <a:rPr lang="fr-CH" sz="2000" dirty="0" err="1" smtClean="0"/>
              <a:t>including</a:t>
            </a:r>
            <a:r>
              <a:rPr lang="fr-CH" sz="2000" dirty="0" smtClean="0"/>
              <a:t> </a:t>
            </a:r>
            <a:r>
              <a:rPr lang="fr-CH" sz="2000" dirty="0" err="1" smtClean="0"/>
              <a:t>microdata</a:t>
            </a:r>
            <a:r>
              <a:rPr lang="fr-CH" sz="2000" dirty="0" smtClean="0"/>
              <a:t>)</a:t>
            </a:r>
          </a:p>
          <a:p>
            <a:pPr lvl="1"/>
            <a:r>
              <a:rPr lang="fr-CH" sz="2000" dirty="0" smtClean="0"/>
              <a:t>Batch utility SMARTcmd.exe </a:t>
            </a:r>
            <a:r>
              <a:rPr lang="fr-CH" sz="2000" dirty="0" err="1" smtClean="0"/>
              <a:t>allows</a:t>
            </a:r>
            <a:r>
              <a:rPr lang="fr-CH" sz="2000" dirty="0" smtClean="0"/>
              <a:t> </a:t>
            </a:r>
            <a:r>
              <a:rPr lang="fr-CH" sz="2000" dirty="0" err="1" smtClean="0"/>
              <a:t>scripting</a:t>
            </a:r>
            <a:r>
              <a:rPr lang="fr-CH" sz="2000" dirty="0" smtClean="0"/>
              <a:t> </a:t>
            </a:r>
          </a:p>
          <a:p>
            <a:pPr lvl="1"/>
            <a:r>
              <a:rPr lang="en-GB" sz="2000" dirty="0"/>
              <a:t>Data reporting without a real SDMX architecture in </a:t>
            </a:r>
            <a:r>
              <a:rPr lang="en-GB" sz="2000" dirty="0" smtClean="0"/>
              <a:t>place</a:t>
            </a:r>
            <a:endParaRPr lang="fr-CH" sz="2000" dirty="0" smtClean="0"/>
          </a:p>
          <a:p>
            <a:r>
              <a:rPr lang="fr-CH" sz="2400" dirty="0" smtClean="0"/>
              <a:t>        DSD </a:t>
            </a:r>
            <a:r>
              <a:rPr lang="fr-CH" sz="2400" dirty="0" err="1" smtClean="0"/>
              <a:t>Constructor</a:t>
            </a:r>
            <a:endParaRPr lang="fr-CH" sz="2400" dirty="0" smtClean="0"/>
          </a:p>
          <a:p>
            <a:pPr lvl="1"/>
            <a:r>
              <a:rPr lang="fr-CH" sz="2000" dirty="0" err="1" smtClean="0"/>
              <a:t>Easy</a:t>
            </a:r>
            <a:r>
              <a:rPr lang="fr-CH" sz="2000" dirty="0" smtClean="0"/>
              <a:t> to use </a:t>
            </a:r>
            <a:r>
              <a:rPr lang="fr-CH" sz="2000" dirty="0" err="1" smtClean="0"/>
              <a:t>tool</a:t>
            </a:r>
            <a:r>
              <a:rPr lang="fr-CH" sz="2000" dirty="0" smtClean="0"/>
              <a:t> for </a:t>
            </a:r>
            <a:r>
              <a:rPr lang="fr-CH" sz="2000" dirty="0" err="1" smtClean="0"/>
              <a:t>creating</a:t>
            </a:r>
            <a:r>
              <a:rPr lang="fr-CH" sz="2000" dirty="0" smtClean="0"/>
              <a:t>/</a:t>
            </a:r>
            <a:r>
              <a:rPr lang="fr-CH" sz="2000" dirty="0" err="1" smtClean="0"/>
              <a:t>editing</a:t>
            </a:r>
            <a:r>
              <a:rPr lang="fr-CH" sz="2000" dirty="0" smtClean="0"/>
              <a:t> DSD by </a:t>
            </a:r>
            <a:r>
              <a:rPr lang="fr-CH" sz="2000" dirty="0" err="1" smtClean="0"/>
              <a:t>combining</a:t>
            </a:r>
            <a:r>
              <a:rPr lang="fr-CH" sz="2000" dirty="0" smtClean="0"/>
              <a:t> concepts</a:t>
            </a:r>
          </a:p>
          <a:p>
            <a:pPr lvl="1"/>
            <a:r>
              <a:rPr lang="fr-CH" sz="2000" dirty="0" smtClean="0"/>
              <a:t>Online </a:t>
            </a:r>
            <a:r>
              <a:rPr lang="fr-CH" sz="2000" dirty="0" err="1" smtClean="0"/>
              <a:t>connection</a:t>
            </a:r>
            <a:r>
              <a:rPr lang="fr-CH" sz="2000" dirty="0" smtClean="0"/>
              <a:t> to </a:t>
            </a:r>
            <a:r>
              <a:rPr lang="fr-CH" sz="2000" dirty="0" err="1" smtClean="0"/>
              <a:t>any</a:t>
            </a:r>
            <a:r>
              <a:rPr lang="fr-CH" sz="2000" dirty="0" smtClean="0"/>
              <a:t> SDMX </a:t>
            </a:r>
            <a:r>
              <a:rPr lang="fr-CH" sz="2000" dirty="0" err="1" smtClean="0"/>
              <a:t>Registry</a:t>
            </a:r>
            <a:endParaRPr lang="fr-CH" sz="2000" dirty="0" smtClean="0"/>
          </a:p>
          <a:p>
            <a:pPr lvl="1"/>
            <a:r>
              <a:rPr lang="fr-CH" sz="2000" dirty="0" err="1" smtClean="0"/>
              <a:t>Codelists</a:t>
            </a:r>
            <a:r>
              <a:rPr lang="fr-CH" sz="2000" dirty="0" smtClean="0"/>
              <a:t> and annotations management</a:t>
            </a:r>
          </a:p>
          <a:p>
            <a:pPr lvl="1"/>
            <a:r>
              <a:rPr lang="fr-CH" sz="2000" dirty="0" err="1" smtClean="0"/>
              <a:t>Perfect</a:t>
            </a:r>
            <a:r>
              <a:rPr lang="fr-CH" sz="2000" dirty="0" smtClean="0"/>
              <a:t> SMART </a:t>
            </a:r>
            <a:r>
              <a:rPr lang="fr-CH" sz="2000" dirty="0" err="1" smtClean="0"/>
              <a:t>companion</a:t>
            </a:r>
            <a:r>
              <a:rPr lang="fr-CH" sz="2000" dirty="0" smtClean="0"/>
              <a:t> </a:t>
            </a:r>
            <a:r>
              <a:rPr lang="fr-CH" sz="2000" dirty="0" err="1" smtClean="0"/>
              <a:t>tool</a:t>
            </a:r>
            <a:endParaRPr lang="fr-CH" sz="2000" dirty="0" smtClean="0"/>
          </a:p>
          <a:p>
            <a:pPr lvl="1"/>
            <a:endParaRPr lang="fr-CH" sz="2000" dirty="0" smtClean="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68737" y="1182722"/>
            <a:ext cx="493129" cy="493129"/>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13514" y="3708464"/>
            <a:ext cx="403573" cy="463103"/>
          </a:xfrm>
          <a:prstGeom prst="rect">
            <a:avLst/>
          </a:prstGeom>
        </p:spPr>
      </p:pic>
    </p:spTree>
    <p:extLst>
      <p:ext uri="{BB962C8B-B14F-4D97-AF65-F5344CB8AC3E}">
        <p14:creationId xmlns:p14="http://schemas.microsoft.com/office/powerpoint/2010/main" val="9838423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100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left)">
                                      <p:cBhvr>
                                        <p:cTn id="7" dur="1000"/>
                                        <p:tgtEl>
                                          <p:spTgt spid="4">
                                            <p:txEl>
                                              <p:pRg st="1" end="1"/>
                                            </p:txEl>
                                          </p:spTgt>
                                        </p:tgtEl>
                                      </p:cBhvr>
                                    </p:animEffect>
                                  </p:childTnLst>
                                </p:cTn>
                              </p:par>
                            </p:childTnLst>
                          </p:cTn>
                        </p:par>
                        <p:par>
                          <p:cTn id="8" fill="hold">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4">
                                            <p:txEl>
                                              <p:pRg st="2" end="2"/>
                                            </p:txEl>
                                          </p:spTgt>
                                        </p:tgtEl>
                                        <p:attrNameLst>
                                          <p:attrName>style.visibility</p:attrName>
                                        </p:attrNameLst>
                                      </p:cBhvr>
                                      <p:to>
                                        <p:strVal val="visible"/>
                                      </p:to>
                                    </p:set>
                                    <p:animEffect transition="in" filter="wipe(left)">
                                      <p:cBhvr>
                                        <p:cTn id="11" dur="1000"/>
                                        <p:tgtEl>
                                          <p:spTgt spid="4">
                                            <p:txEl>
                                              <p:pRg st="2" end="2"/>
                                            </p:txEl>
                                          </p:spTgt>
                                        </p:tgtEl>
                                      </p:cBhvr>
                                    </p:animEffect>
                                  </p:childTnLst>
                                </p:cTn>
                              </p:par>
                            </p:childTnLst>
                          </p:cTn>
                        </p:par>
                        <p:par>
                          <p:cTn id="12" fill="hold">
                            <p:stCondLst>
                              <p:cond delay="4000"/>
                            </p:stCondLst>
                            <p:childTnLst>
                              <p:par>
                                <p:cTn id="13" presetID="22" presetClass="entr" presetSubtype="8" fill="hold" nodeType="afterEffect">
                                  <p:stCondLst>
                                    <p:cond delay="1000"/>
                                  </p:stCondLst>
                                  <p:childTnLst>
                                    <p:set>
                                      <p:cBhvr>
                                        <p:cTn id="14" dur="1" fill="hold">
                                          <p:stCondLst>
                                            <p:cond delay="0"/>
                                          </p:stCondLst>
                                        </p:cTn>
                                        <p:tgtEl>
                                          <p:spTgt spid="4">
                                            <p:txEl>
                                              <p:pRg st="3" end="3"/>
                                            </p:txEl>
                                          </p:spTgt>
                                        </p:tgtEl>
                                        <p:attrNameLst>
                                          <p:attrName>style.visibility</p:attrName>
                                        </p:attrNameLst>
                                      </p:cBhvr>
                                      <p:to>
                                        <p:strVal val="visible"/>
                                      </p:to>
                                    </p:set>
                                    <p:animEffect transition="in" filter="wipe(left)">
                                      <p:cBhvr>
                                        <p:cTn id="15" dur="1000"/>
                                        <p:tgtEl>
                                          <p:spTgt spid="4">
                                            <p:txEl>
                                              <p:pRg st="3" end="3"/>
                                            </p:txEl>
                                          </p:spTgt>
                                        </p:tgtEl>
                                      </p:cBhvr>
                                    </p:animEffect>
                                  </p:childTnLst>
                                </p:cTn>
                              </p:par>
                            </p:childTnLst>
                          </p:cTn>
                        </p:par>
                        <p:par>
                          <p:cTn id="16" fill="hold">
                            <p:stCondLst>
                              <p:cond delay="6000"/>
                            </p:stCondLst>
                            <p:childTnLst>
                              <p:par>
                                <p:cTn id="17" presetID="22" presetClass="entr" presetSubtype="8" fill="hold" nodeType="afterEffect">
                                  <p:stCondLst>
                                    <p:cond delay="100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wipe(left)">
                                      <p:cBhvr>
                                        <p:cTn id="19" dur="1000"/>
                                        <p:tgtEl>
                                          <p:spTgt spid="4">
                                            <p:txEl>
                                              <p:pRg st="4" end="4"/>
                                            </p:txEl>
                                          </p:spTgt>
                                        </p:tgtEl>
                                      </p:cBhvr>
                                    </p:animEffect>
                                  </p:childTnLst>
                                </p:cTn>
                              </p:par>
                            </p:childTnLst>
                          </p:cTn>
                        </p:par>
                        <p:par>
                          <p:cTn id="20" fill="hold">
                            <p:stCondLst>
                              <p:cond delay="8000"/>
                            </p:stCondLst>
                            <p:childTnLst>
                              <p:par>
                                <p:cTn id="21" presetID="10"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par>
                          <p:cTn id="24" fill="hold">
                            <p:stCondLst>
                              <p:cond delay="8500"/>
                            </p:stCondLst>
                            <p:childTnLst>
                              <p:par>
                                <p:cTn id="25" presetID="22" presetClass="entr" presetSubtype="8" fill="hold" nodeType="afterEffect">
                                  <p:stCondLst>
                                    <p:cond delay="100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wipe(left)">
                                      <p:cBhvr>
                                        <p:cTn id="27" dur="1000"/>
                                        <p:tgtEl>
                                          <p:spTgt spid="4">
                                            <p:txEl>
                                              <p:pRg st="5" end="5"/>
                                            </p:txEl>
                                          </p:spTgt>
                                        </p:tgtEl>
                                      </p:cBhvr>
                                    </p:animEffect>
                                  </p:childTnLst>
                                </p:cTn>
                              </p:par>
                            </p:childTnLst>
                          </p:cTn>
                        </p:par>
                        <p:par>
                          <p:cTn id="28" fill="hold">
                            <p:stCondLst>
                              <p:cond delay="10500"/>
                            </p:stCondLst>
                            <p:childTnLst>
                              <p:par>
                                <p:cTn id="29" presetID="22" presetClass="entr" presetSubtype="8" fill="hold" nodeType="afterEffect">
                                  <p:stCondLst>
                                    <p:cond delay="1000"/>
                                  </p:stCondLst>
                                  <p:childTnLst>
                                    <p:set>
                                      <p:cBhvr>
                                        <p:cTn id="30" dur="1" fill="hold">
                                          <p:stCondLst>
                                            <p:cond delay="0"/>
                                          </p:stCondLst>
                                        </p:cTn>
                                        <p:tgtEl>
                                          <p:spTgt spid="4">
                                            <p:txEl>
                                              <p:pRg st="6" end="6"/>
                                            </p:txEl>
                                          </p:spTgt>
                                        </p:tgtEl>
                                        <p:attrNameLst>
                                          <p:attrName>style.visibility</p:attrName>
                                        </p:attrNameLst>
                                      </p:cBhvr>
                                      <p:to>
                                        <p:strVal val="visible"/>
                                      </p:to>
                                    </p:set>
                                    <p:animEffect transition="in" filter="wipe(left)">
                                      <p:cBhvr>
                                        <p:cTn id="31" dur="1000"/>
                                        <p:tgtEl>
                                          <p:spTgt spid="4">
                                            <p:txEl>
                                              <p:pRg st="6" end="6"/>
                                            </p:txEl>
                                          </p:spTgt>
                                        </p:tgtEl>
                                      </p:cBhvr>
                                    </p:animEffect>
                                  </p:childTnLst>
                                </p:cTn>
                              </p:par>
                            </p:childTnLst>
                          </p:cTn>
                        </p:par>
                        <p:par>
                          <p:cTn id="32" fill="hold">
                            <p:stCondLst>
                              <p:cond delay="12500"/>
                            </p:stCondLst>
                            <p:childTnLst>
                              <p:par>
                                <p:cTn id="33" presetID="22" presetClass="entr" presetSubtype="8" fill="hold" nodeType="afterEffect">
                                  <p:stCondLst>
                                    <p:cond delay="1000"/>
                                  </p:stCondLst>
                                  <p:childTnLst>
                                    <p:set>
                                      <p:cBhvr>
                                        <p:cTn id="34" dur="1" fill="hold">
                                          <p:stCondLst>
                                            <p:cond delay="0"/>
                                          </p:stCondLst>
                                        </p:cTn>
                                        <p:tgtEl>
                                          <p:spTgt spid="4">
                                            <p:txEl>
                                              <p:pRg st="7" end="7"/>
                                            </p:txEl>
                                          </p:spTgt>
                                        </p:tgtEl>
                                        <p:attrNameLst>
                                          <p:attrName>style.visibility</p:attrName>
                                        </p:attrNameLst>
                                      </p:cBhvr>
                                      <p:to>
                                        <p:strVal val="visible"/>
                                      </p:to>
                                    </p:set>
                                    <p:animEffect transition="in" filter="wipe(left)">
                                      <p:cBhvr>
                                        <p:cTn id="35" dur="1000"/>
                                        <p:tgtEl>
                                          <p:spTgt spid="4">
                                            <p:txEl>
                                              <p:pRg st="7" end="7"/>
                                            </p:txEl>
                                          </p:spTgt>
                                        </p:tgtEl>
                                      </p:cBhvr>
                                    </p:animEffect>
                                  </p:childTnLst>
                                </p:cTn>
                              </p:par>
                            </p:childTnLst>
                          </p:cTn>
                        </p:par>
                        <p:par>
                          <p:cTn id="36" fill="hold">
                            <p:stCondLst>
                              <p:cond delay="14500"/>
                            </p:stCondLst>
                            <p:childTnLst>
                              <p:par>
                                <p:cTn id="37" presetID="22" presetClass="entr" presetSubtype="8" fill="hold" nodeType="afterEffect">
                                  <p:stCondLst>
                                    <p:cond delay="1000"/>
                                  </p:stCondLst>
                                  <p:childTnLst>
                                    <p:set>
                                      <p:cBhvr>
                                        <p:cTn id="38" dur="1" fill="hold">
                                          <p:stCondLst>
                                            <p:cond delay="0"/>
                                          </p:stCondLst>
                                        </p:cTn>
                                        <p:tgtEl>
                                          <p:spTgt spid="4">
                                            <p:txEl>
                                              <p:pRg st="8" end="8"/>
                                            </p:txEl>
                                          </p:spTgt>
                                        </p:tgtEl>
                                        <p:attrNameLst>
                                          <p:attrName>style.visibility</p:attrName>
                                        </p:attrNameLst>
                                      </p:cBhvr>
                                      <p:to>
                                        <p:strVal val="visible"/>
                                      </p:to>
                                    </p:set>
                                    <p:animEffect transition="in" filter="wipe(left)">
                                      <p:cBhvr>
                                        <p:cTn id="39" dur="1000"/>
                                        <p:tgtEl>
                                          <p:spTgt spid="4">
                                            <p:txEl>
                                              <p:pRg st="8" end="8"/>
                                            </p:txEl>
                                          </p:spTgt>
                                        </p:tgtEl>
                                      </p:cBhvr>
                                    </p:animEffect>
                                  </p:childTnLst>
                                </p:cTn>
                              </p:par>
                            </p:childTnLst>
                          </p:cTn>
                        </p:par>
                        <p:par>
                          <p:cTn id="40" fill="hold">
                            <p:stCondLst>
                              <p:cond delay="16500"/>
                            </p:stCondLst>
                            <p:childTnLst>
                              <p:par>
                                <p:cTn id="41" presetID="22" presetClass="entr" presetSubtype="8" fill="hold" nodeType="afterEffect">
                                  <p:stCondLst>
                                    <p:cond delay="1000"/>
                                  </p:stCondLst>
                                  <p:childTnLst>
                                    <p:set>
                                      <p:cBhvr>
                                        <p:cTn id="42" dur="1" fill="hold">
                                          <p:stCondLst>
                                            <p:cond delay="0"/>
                                          </p:stCondLst>
                                        </p:cTn>
                                        <p:tgtEl>
                                          <p:spTgt spid="4">
                                            <p:txEl>
                                              <p:pRg st="9" end="9"/>
                                            </p:txEl>
                                          </p:spTgt>
                                        </p:tgtEl>
                                        <p:attrNameLst>
                                          <p:attrName>style.visibility</p:attrName>
                                        </p:attrNameLst>
                                      </p:cBhvr>
                                      <p:to>
                                        <p:strVal val="visible"/>
                                      </p:to>
                                    </p:set>
                                    <p:animEffect transition="in" filter="wipe(left)">
                                      <p:cBhvr>
                                        <p:cTn id="43" dur="10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4766418" y="1497424"/>
            <a:ext cx="1733382" cy="1371298"/>
            <a:chOff x="2708443" y="397177"/>
            <a:chExt cx="1733382" cy="1371298"/>
          </a:xfrm>
        </p:grpSpPr>
        <p:pic>
          <p:nvPicPr>
            <p:cNvPr id="2" name="Picture 2" descr="Cloud computing and database  3D icon isolated on white background Stock Photo - 1484679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08443" y="397177"/>
              <a:ext cx="1733382" cy="1371298"/>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14" descr="http://www.ncomva.se/guide/Images/3dIcons/sdmx_icon_3d.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56243" y="830812"/>
              <a:ext cx="490354" cy="53761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6" name="Group 25"/>
          <p:cNvGrpSpPr/>
          <p:nvPr/>
        </p:nvGrpSpPr>
        <p:grpSpPr>
          <a:xfrm>
            <a:off x="9055524" y="3938394"/>
            <a:ext cx="1136548" cy="1146790"/>
            <a:chOff x="7378276" y="4711800"/>
            <a:chExt cx="1368152" cy="1447272"/>
          </a:xfrm>
        </p:grpSpPr>
        <p:grpSp>
          <p:nvGrpSpPr>
            <p:cNvPr id="25" name="Group 24"/>
            <p:cNvGrpSpPr/>
            <p:nvPr/>
          </p:nvGrpSpPr>
          <p:grpSpPr>
            <a:xfrm>
              <a:off x="7378276" y="4711800"/>
              <a:ext cx="1368152" cy="1447272"/>
              <a:chOff x="7158661" y="4495182"/>
              <a:chExt cx="1368152" cy="1447272"/>
            </a:xfrm>
          </p:grpSpPr>
          <p:sp>
            <p:nvSpPr>
              <p:cNvPr id="9" name="Flowchart: Alternate Process 8"/>
              <p:cNvSpPr/>
              <p:nvPr/>
            </p:nvSpPr>
            <p:spPr>
              <a:xfrm>
                <a:off x="7158661" y="4495182"/>
                <a:ext cx="1368152" cy="1447272"/>
              </a:xfrm>
              <a:prstGeom prst="flowChartAlternate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85887" y="4711800"/>
                <a:ext cx="504255" cy="562599"/>
              </a:xfrm>
              <a:prstGeom prst="rect">
                <a:avLst/>
              </a:prstGeom>
              <a:solidFill>
                <a:schemeClr val="bg1"/>
              </a:solidFill>
              <a:ln>
                <a:noFill/>
              </a:ln>
            </p:spPr>
          </p:pic>
          <p:pic>
            <p:nvPicPr>
              <p:cNvPr id="11" name="Picture 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019" y="5052631"/>
                <a:ext cx="660559" cy="4435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61618" y="5799524"/>
              <a:ext cx="1001467" cy="288032"/>
            </a:xfrm>
            <a:prstGeom prst="rect">
              <a:avLst/>
            </a:prstGeom>
          </p:spPr>
        </p:pic>
      </p:grpSp>
      <p:sp>
        <p:nvSpPr>
          <p:cNvPr id="14" name="Rounded Rectangle 13"/>
          <p:cNvSpPr/>
          <p:nvPr/>
        </p:nvSpPr>
        <p:spPr>
          <a:xfrm>
            <a:off x="4007768" y="3429000"/>
            <a:ext cx="2808312" cy="1728192"/>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2400" b="1" dirty="0">
                <a:solidFill>
                  <a:srgbClr val="FF0000"/>
                </a:solidFill>
              </a:rPr>
              <a:t>SMART</a:t>
            </a:r>
            <a:endParaRPr lang="en-GB" sz="2400" b="1" dirty="0">
              <a:solidFill>
                <a:srgbClr val="FF0000"/>
              </a:solidFill>
            </a:endParaRPr>
          </a:p>
        </p:txBody>
      </p:sp>
      <p:pic>
        <p:nvPicPr>
          <p:cNvPr id="15" name="Picture 1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362258" y="3879041"/>
            <a:ext cx="781414" cy="781414"/>
          </a:xfrm>
          <a:prstGeom prst="rect">
            <a:avLst/>
          </a:prstGeom>
        </p:spPr>
      </p:pic>
      <p:grpSp>
        <p:nvGrpSpPr>
          <p:cNvPr id="21" name="Group 20"/>
          <p:cNvGrpSpPr/>
          <p:nvPr/>
        </p:nvGrpSpPr>
        <p:grpSpPr>
          <a:xfrm>
            <a:off x="2629745" y="2269405"/>
            <a:ext cx="579932" cy="622713"/>
            <a:chOff x="919550" y="2732405"/>
            <a:chExt cx="579932" cy="622713"/>
          </a:xfrm>
        </p:grpSpPr>
        <p:grpSp>
          <p:nvGrpSpPr>
            <p:cNvPr id="17" name="Group 16"/>
            <p:cNvGrpSpPr/>
            <p:nvPr/>
          </p:nvGrpSpPr>
          <p:grpSpPr>
            <a:xfrm>
              <a:off x="919550" y="2732405"/>
              <a:ext cx="579932" cy="622713"/>
              <a:chOff x="1396377" y="5622754"/>
              <a:chExt cx="579932" cy="622713"/>
            </a:xfrm>
          </p:grpSpPr>
          <p:pic>
            <p:nvPicPr>
              <p:cNvPr id="19" name="Picture 16" descr="Image result for doc icon"/>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396377" y="5622754"/>
                <a:ext cx="579932" cy="62271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4" descr="http://www.ncomva.se/guide/Images/3dIcons/sdmx_icon_3d.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63913" y="5824838"/>
                <a:ext cx="244860" cy="268458"/>
              </a:xfrm>
              <a:prstGeom prst="rect">
                <a:avLst/>
              </a:prstGeom>
              <a:noFill/>
              <a:extLst>
                <a:ext uri="{909E8E84-426E-40DD-AFC4-6F175D3DCCD1}">
                  <a14:hiddenFill xmlns:a14="http://schemas.microsoft.com/office/drawing/2010/main">
                    <a:solidFill>
                      <a:srgbClr val="FFFFFF"/>
                    </a:solidFill>
                  </a14:hiddenFill>
                </a:ext>
              </a:extLst>
            </p:spPr>
          </p:pic>
        </p:grpSp>
        <p:sp>
          <p:nvSpPr>
            <p:cNvPr id="18" name="TextBox 17"/>
            <p:cNvSpPr txBox="1"/>
            <p:nvPr/>
          </p:nvSpPr>
          <p:spPr>
            <a:xfrm>
              <a:off x="1008980" y="3102023"/>
              <a:ext cx="359394" cy="215444"/>
            </a:xfrm>
            <a:prstGeom prst="rect">
              <a:avLst/>
            </a:prstGeom>
            <a:noFill/>
          </p:spPr>
          <p:txBody>
            <a:bodyPr wrap="none" rtlCol="0">
              <a:spAutoFit/>
            </a:bodyPr>
            <a:lstStyle/>
            <a:p>
              <a:r>
                <a:rPr lang="fr-CH" sz="800" dirty="0"/>
                <a:t>DSD</a:t>
              </a:r>
              <a:endParaRPr lang="en-GB" sz="800" dirty="0"/>
            </a:p>
          </p:txBody>
        </p:sp>
      </p:grpSp>
      <p:pic>
        <p:nvPicPr>
          <p:cNvPr id="22" name="Picture 8" descr="Image result for excel 2010 logo"/>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690368" y="5546070"/>
            <a:ext cx="532731" cy="538855"/>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187366" y="2388084"/>
            <a:ext cx="533813" cy="550322"/>
          </a:xfrm>
          <a:prstGeom prst="rect">
            <a:avLst/>
          </a:prstGeom>
        </p:spPr>
      </p:pic>
      <p:sp>
        <p:nvSpPr>
          <p:cNvPr id="27" name="Right Arrow 26"/>
          <p:cNvSpPr/>
          <p:nvPr/>
        </p:nvSpPr>
        <p:spPr>
          <a:xfrm rot="2262904">
            <a:off x="3440549" y="3028398"/>
            <a:ext cx="460188" cy="196336"/>
          </a:xfrm>
          <a:prstGeom prst="rightArrow">
            <a:avLst/>
          </a:prstGeom>
          <a:solidFill>
            <a:schemeClr val="accent1">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ight Arrow 30"/>
          <p:cNvSpPr/>
          <p:nvPr/>
        </p:nvSpPr>
        <p:spPr>
          <a:xfrm>
            <a:off x="3287688" y="4171580"/>
            <a:ext cx="460188" cy="1963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ight Arrow 31"/>
          <p:cNvSpPr/>
          <p:nvPr/>
        </p:nvSpPr>
        <p:spPr>
          <a:xfrm rot="5400000">
            <a:off x="5441283" y="3008961"/>
            <a:ext cx="360387" cy="196336"/>
          </a:xfrm>
          <a:prstGeom prst="rightArrow">
            <a:avLst/>
          </a:prstGeom>
          <a:solidFill>
            <a:schemeClr val="accent1">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ight Arrow 33"/>
          <p:cNvSpPr/>
          <p:nvPr/>
        </p:nvSpPr>
        <p:spPr>
          <a:xfrm rot="9954651">
            <a:off x="3450458" y="2169877"/>
            <a:ext cx="1417504" cy="185624"/>
          </a:xfrm>
          <a:prstGeom prst="rightArrow">
            <a:avLst/>
          </a:prstGeom>
          <a:solidFill>
            <a:schemeClr val="accent1">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ight Arrow 34"/>
          <p:cNvSpPr/>
          <p:nvPr/>
        </p:nvSpPr>
        <p:spPr>
          <a:xfrm rot="1925730">
            <a:off x="6964707" y="5278286"/>
            <a:ext cx="460188" cy="196336"/>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ight Arrow 35"/>
          <p:cNvSpPr/>
          <p:nvPr/>
        </p:nvSpPr>
        <p:spPr>
          <a:xfrm>
            <a:off x="6911968" y="4429451"/>
            <a:ext cx="460188" cy="196336"/>
          </a:xfrm>
          <a:prstGeom prst="rightArrow">
            <a:avLst/>
          </a:prstGeom>
          <a:solidFill>
            <a:srgbClr val="3366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ight Arrow 36"/>
          <p:cNvSpPr/>
          <p:nvPr/>
        </p:nvSpPr>
        <p:spPr>
          <a:xfrm rot="19084830">
            <a:off x="6885942" y="3080705"/>
            <a:ext cx="460188" cy="196336"/>
          </a:xfrm>
          <a:prstGeom prst="rightArrow">
            <a:avLst/>
          </a:prstGeom>
          <a:solidFill>
            <a:srgbClr val="A5002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Bent Arrow 37"/>
          <p:cNvSpPr/>
          <p:nvPr/>
        </p:nvSpPr>
        <p:spPr>
          <a:xfrm>
            <a:off x="7381202" y="1601585"/>
            <a:ext cx="575530" cy="526982"/>
          </a:xfrm>
          <a:prstGeom prst="bentArrow">
            <a:avLst/>
          </a:prstGeom>
          <a:solidFill>
            <a:srgbClr val="A5002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9" name="Right Arrow 38"/>
          <p:cNvSpPr/>
          <p:nvPr/>
        </p:nvSpPr>
        <p:spPr>
          <a:xfrm>
            <a:off x="8352972" y="4429451"/>
            <a:ext cx="460188" cy="196336"/>
          </a:xfrm>
          <a:prstGeom prst="rightArrow">
            <a:avLst/>
          </a:prstGeom>
          <a:solidFill>
            <a:srgbClr val="3366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0" name="Group 39"/>
          <p:cNvGrpSpPr/>
          <p:nvPr/>
        </p:nvGrpSpPr>
        <p:grpSpPr>
          <a:xfrm>
            <a:off x="7424396" y="4221088"/>
            <a:ext cx="991013" cy="1007522"/>
            <a:chOff x="6342443" y="4971440"/>
            <a:chExt cx="991013" cy="1007522"/>
          </a:xfrm>
        </p:grpSpPr>
        <p:pic>
          <p:nvPicPr>
            <p:cNvPr id="41" name="Picture 4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342443" y="4971440"/>
              <a:ext cx="533813" cy="550322"/>
            </a:xfrm>
            <a:prstGeom prst="rect">
              <a:avLst/>
            </a:prstGeom>
          </p:spPr>
        </p:pic>
        <p:pic>
          <p:nvPicPr>
            <p:cNvPr id="42" name="Picture 4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494843" y="5123840"/>
              <a:ext cx="533813" cy="550322"/>
            </a:xfrm>
            <a:prstGeom prst="rect">
              <a:avLst/>
            </a:prstGeom>
          </p:spPr>
        </p:pic>
        <p:pic>
          <p:nvPicPr>
            <p:cNvPr id="43" name="Picture 4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647243" y="5276240"/>
              <a:ext cx="533813" cy="550322"/>
            </a:xfrm>
            <a:prstGeom prst="rect">
              <a:avLst/>
            </a:prstGeom>
          </p:spPr>
        </p:pic>
        <p:pic>
          <p:nvPicPr>
            <p:cNvPr id="44" name="Picture 43"/>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799643" y="5428640"/>
              <a:ext cx="533813" cy="550322"/>
            </a:xfrm>
            <a:prstGeom prst="rect">
              <a:avLst/>
            </a:prstGeom>
          </p:spPr>
        </p:pic>
      </p:grpSp>
      <p:pic>
        <p:nvPicPr>
          <p:cNvPr id="46" name="Picture 2" descr="Image result for analysis icon"/>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047751" y="5337386"/>
            <a:ext cx="971550" cy="971551"/>
          </a:xfrm>
          <a:prstGeom prst="rect">
            <a:avLst/>
          </a:prstGeom>
          <a:noFill/>
          <a:extLst>
            <a:ext uri="{909E8E84-426E-40DD-AFC4-6F175D3DCCD1}">
              <a14:hiddenFill xmlns:a14="http://schemas.microsoft.com/office/drawing/2010/main">
                <a:solidFill>
                  <a:srgbClr val="FFFFFF"/>
                </a:solidFill>
              </a14:hiddenFill>
            </a:ext>
          </a:extLst>
        </p:spPr>
      </p:pic>
      <p:sp>
        <p:nvSpPr>
          <p:cNvPr id="47" name="Right Arrow 46"/>
          <p:cNvSpPr/>
          <p:nvPr/>
        </p:nvSpPr>
        <p:spPr>
          <a:xfrm>
            <a:off x="8418070" y="5626825"/>
            <a:ext cx="395090" cy="196336"/>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ounded Rectangle 7"/>
          <p:cNvSpPr/>
          <p:nvPr/>
        </p:nvSpPr>
        <p:spPr>
          <a:xfrm>
            <a:off x="4232444" y="3639163"/>
            <a:ext cx="892977" cy="353689"/>
          </a:xfrm>
          <a:prstGeom prst="roundRect">
            <a:avLst/>
          </a:prstGeom>
          <a:solidFill>
            <a:srgbClr val="A5002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800" b="1" dirty="0"/>
              <a:t>DATA</a:t>
            </a:r>
          </a:p>
          <a:p>
            <a:pPr algn="ctr"/>
            <a:r>
              <a:rPr lang="fr-CH" sz="800" b="1" dirty="0"/>
              <a:t>REPORTING</a:t>
            </a:r>
            <a:endParaRPr lang="en-GB" sz="800" b="1" dirty="0"/>
          </a:p>
        </p:txBody>
      </p:sp>
      <p:sp>
        <p:nvSpPr>
          <p:cNvPr id="49" name="Rounded Rectangle 48"/>
          <p:cNvSpPr/>
          <p:nvPr/>
        </p:nvSpPr>
        <p:spPr>
          <a:xfrm>
            <a:off x="4232444" y="4585921"/>
            <a:ext cx="892977" cy="353689"/>
          </a:xfrm>
          <a:prstGeom prst="roundRect">
            <a:avLst/>
          </a:prstGeom>
          <a:solidFill>
            <a:srgbClr val="3366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800" b="1" dirty="0"/>
              <a:t>LMIS </a:t>
            </a:r>
          </a:p>
          <a:p>
            <a:pPr algn="ctr"/>
            <a:r>
              <a:rPr lang="fr-CH" sz="800" b="1" dirty="0"/>
              <a:t>UPLOAD</a:t>
            </a:r>
            <a:endParaRPr lang="en-GB" sz="800" b="1" dirty="0"/>
          </a:p>
        </p:txBody>
      </p:sp>
      <p:sp>
        <p:nvSpPr>
          <p:cNvPr id="50" name="Rounded Rectangle 49"/>
          <p:cNvSpPr/>
          <p:nvPr/>
        </p:nvSpPr>
        <p:spPr>
          <a:xfrm>
            <a:off x="5612473" y="4594566"/>
            <a:ext cx="892977" cy="353689"/>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800" b="1" dirty="0"/>
              <a:t>LMI ANALYSIS</a:t>
            </a:r>
            <a:endParaRPr lang="en-GB" sz="800" b="1" dirty="0"/>
          </a:p>
        </p:txBody>
      </p:sp>
      <p:grpSp>
        <p:nvGrpSpPr>
          <p:cNvPr id="23" name="Group 22"/>
          <p:cNvGrpSpPr/>
          <p:nvPr/>
        </p:nvGrpSpPr>
        <p:grpSpPr>
          <a:xfrm>
            <a:off x="2603737" y="3216995"/>
            <a:ext cx="480935" cy="478661"/>
            <a:chOff x="929118" y="3605805"/>
            <a:chExt cx="480935" cy="478661"/>
          </a:xfrm>
        </p:grpSpPr>
        <p:sp>
          <p:nvSpPr>
            <p:cNvPr id="54" name="Right Arrow 53"/>
            <p:cNvSpPr/>
            <p:nvPr/>
          </p:nvSpPr>
          <p:spPr>
            <a:xfrm rot="5400000">
              <a:off x="816088" y="3721467"/>
              <a:ext cx="476029" cy="249970"/>
            </a:xfrm>
            <a:prstGeom prst="rightArrow">
              <a:avLst/>
            </a:prstGeom>
            <a:solidFill>
              <a:srgbClr val="CCCC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Right Arrow 54"/>
            <p:cNvSpPr/>
            <p:nvPr/>
          </p:nvSpPr>
          <p:spPr>
            <a:xfrm rot="16200000">
              <a:off x="1045737" y="3720150"/>
              <a:ext cx="478661" cy="249971"/>
            </a:xfrm>
            <a:prstGeom prst="rightArrow">
              <a:avLst/>
            </a:prstGeom>
            <a:solidFill>
              <a:srgbClr val="CCCC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6" name="Group 5"/>
          <p:cNvGrpSpPr/>
          <p:nvPr/>
        </p:nvGrpSpPr>
        <p:grpSpPr>
          <a:xfrm>
            <a:off x="5285505" y="5764025"/>
            <a:ext cx="746299" cy="674291"/>
            <a:chOff x="3131840" y="5683288"/>
            <a:chExt cx="674291" cy="674291"/>
          </a:xfrm>
        </p:grpSpPr>
        <p:pic>
          <p:nvPicPr>
            <p:cNvPr id="1026" name="Picture 2" descr="Image result for relationship document icon"/>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131840" y="5683288"/>
              <a:ext cx="674291" cy="67429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147373" y="5766597"/>
              <a:ext cx="445396" cy="184666"/>
            </a:xfrm>
            <a:prstGeom prst="rect">
              <a:avLst/>
            </a:prstGeom>
            <a:noFill/>
          </p:spPr>
          <p:txBody>
            <a:bodyPr wrap="none" rtlCol="0">
              <a:spAutoFit/>
            </a:bodyPr>
            <a:lstStyle/>
            <a:p>
              <a:r>
                <a:rPr lang="fr-CH" sz="600" dirty="0"/>
                <a:t>MAPPING</a:t>
              </a:r>
              <a:endParaRPr lang="en-GB" sz="600" dirty="0"/>
            </a:p>
          </p:txBody>
        </p:sp>
      </p:grpSp>
      <p:grpSp>
        <p:nvGrpSpPr>
          <p:cNvPr id="51" name="Group 50"/>
          <p:cNvGrpSpPr/>
          <p:nvPr/>
        </p:nvGrpSpPr>
        <p:grpSpPr>
          <a:xfrm>
            <a:off x="7474199" y="3501009"/>
            <a:ext cx="579932" cy="622713"/>
            <a:chOff x="919550" y="2732405"/>
            <a:chExt cx="579932" cy="622713"/>
          </a:xfrm>
        </p:grpSpPr>
        <p:grpSp>
          <p:nvGrpSpPr>
            <p:cNvPr id="56" name="Group 55"/>
            <p:cNvGrpSpPr/>
            <p:nvPr/>
          </p:nvGrpSpPr>
          <p:grpSpPr>
            <a:xfrm>
              <a:off x="919550" y="2732405"/>
              <a:ext cx="579932" cy="622713"/>
              <a:chOff x="1396377" y="5622754"/>
              <a:chExt cx="579932" cy="622713"/>
            </a:xfrm>
          </p:grpSpPr>
          <p:pic>
            <p:nvPicPr>
              <p:cNvPr id="58" name="Picture 16" descr="Image result for doc icon"/>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396377" y="5622754"/>
                <a:ext cx="579932" cy="622713"/>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14" descr="http://www.ncomva.se/guide/Images/3dIcons/sdmx_icon_3d.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63913" y="5824838"/>
                <a:ext cx="244860" cy="268458"/>
              </a:xfrm>
              <a:prstGeom prst="rect">
                <a:avLst/>
              </a:prstGeom>
              <a:noFill/>
              <a:extLst>
                <a:ext uri="{909E8E84-426E-40DD-AFC4-6F175D3DCCD1}">
                  <a14:hiddenFill xmlns:a14="http://schemas.microsoft.com/office/drawing/2010/main">
                    <a:solidFill>
                      <a:srgbClr val="FFFFFF"/>
                    </a:solidFill>
                  </a14:hiddenFill>
                </a:ext>
              </a:extLst>
            </p:spPr>
          </p:pic>
        </p:grpSp>
        <p:sp>
          <p:nvSpPr>
            <p:cNvPr id="57" name="TextBox 56"/>
            <p:cNvSpPr txBox="1"/>
            <p:nvPr/>
          </p:nvSpPr>
          <p:spPr>
            <a:xfrm>
              <a:off x="947002" y="3116487"/>
              <a:ext cx="540533" cy="215444"/>
            </a:xfrm>
            <a:prstGeom prst="rect">
              <a:avLst/>
            </a:prstGeom>
            <a:noFill/>
          </p:spPr>
          <p:txBody>
            <a:bodyPr wrap="none" rtlCol="0">
              <a:spAutoFit/>
            </a:bodyPr>
            <a:lstStyle/>
            <a:p>
              <a:r>
                <a:rPr lang="fr-CH" sz="800" dirty="0" err="1"/>
                <a:t>Dataset</a:t>
              </a:r>
              <a:endParaRPr lang="en-GB" sz="800" dirty="0"/>
            </a:p>
          </p:txBody>
        </p:sp>
      </p:grpSp>
      <p:sp>
        <p:nvSpPr>
          <p:cNvPr id="62" name="Rounded Rectangle 61"/>
          <p:cNvSpPr/>
          <p:nvPr/>
        </p:nvSpPr>
        <p:spPr>
          <a:xfrm>
            <a:off x="5616096" y="3625280"/>
            <a:ext cx="892977" cy="353689"/>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700" b="1" dirty="0">
                <a:solidFill>
                  <a:schemeClr val="accent3">
                    <a:lumMod val="50000"/>
                  </a:schemeClr>
                </a:solidFill>
              </a:rPr>
              <a:t>DATA</a:t>
            </a:r>
            <a:r>
              <a:rPr lang="fr-CH" sz="800" b="1" dirty="0">
                <a:solidFill>
                  <a:schemeClr val="accent3">
                    <a:lumMod val="50000"/>
                  </a:schemeClr>
                </a:solidFill>
              </a:rPr>
              <a:t> </a:t>
            </a:r>
            <a:r>
              <a:rPr lang="fr-CH" sz="700" b="1" dirty="0">
                <a:solidFill>
                  <a:schemeClr val="accent3">
                    <a:lumMod val="50000"/>
                  </a:schemeClr>
                </a:solidFill>
              </a:rPr>
              <a:t>CONVERSION</a:t>
            </a:r>
            <a:endParaRPr lang="en-GB" sz="800" b="1" dirty="0">
              <a:solidFill>
                <a:schemeClr val="accent3">
                  <a:lumMod val="50000"/>
                </a:schemeClr>
              </a:solidFill>
            </a:endParaRPr>
          </a:p>
        </p:txBody>
      </p:sp>
      <p:pic>
        <p:nvPicPr>
          <p:cNvPr id="63" name="Picture 6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392426" y="4928719"/>
            <a:ext cx="621324" cy="640539"/>
          </a:xfrm>
          <a:prstGeom prst="rect">
            <a:avLst/>
          </a:prstGeom>
        </p:spPr>
      </p:pic>
      <p:grpSp>
        <p:nvGrpSpPr>
          <p:cNvPr id="65" name="Group 64"/>
          <p:cNvGrpSpPr/>
          <p:nvPr/>
        </p:nvGrpSpPr>
        <p:grpSpPr>
          <a:xfrm>
            <a:off x="3182225" y="5664934"/>
            <a:ext cx="579932" cy="622713"/>
            <a:chOff x="919550" y="2732405"/>
            <a:chExt cx="579932" cy="622713"/>
          </a:xfrm>
        </p:grpSpPr>
        <p:grpSp>
          <p:nvGrpSpPr>
            <p:cNvPr id="66" name="Group 65"/>
            <p:cNvGrpSpPr/>
            <p:nvPr/>
          </p:nvGrpSpPr>
          <p:grpSpPr>
            <a:xfrm>
              <a:off x="919550" y="2732405"/>
              <a:ext cx="579932" cy="622713"/>
              <a:chOff x="1396377" y="5622754"/>
              <a:chExt cx="579932" cy="622713"/>
            </a:xfrm>
          </p:grpSpPr>
          <p:pic>
            <p:nvPicPr>
              <p:cNvPr id="68" name="Picture 16" descr="Image result for doc icon"/>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396377" y="5622754"/>
                <a:ext cx="579932" cy="622713"/>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14" descr="http://www.ncomva.se/guide/Images/3dIcons/sdmx_icon_3d.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63913" y="5824838"/>
                <a:ext cx="244860" cy="268458"/>
              </a:xfrm>
              <a:prstGeom prst="rect">
                <a:avLst/>
              </a:prstGeom>
              <a:noFill/>
              <a:extLst>
                <a:ext uri="{909E8E84-426E-40DD-AFC4-6F175D3DCCD1}">
                  <a14:hiddenFill xmlns:a14="http://schemas.microsoft.com/office/drawing/2010/main">
                    <a:solidFill>
                      <a:srgbClr val="FFFFFF"/>
                    </a:solidFill>
                  </a14:hiddenFill>
                </a:ext>
              </a:extLst>
            </p:spPr>
          </p:pic>
        </p:grpSp>
        <p:sp>
          <p:nvSpPr>
            <p:cNvPr id="67" name="TextBox 66"/>
            <p:cNvSpPr txBox="1"/>
            <p:nvPr/>
          </p:nvSpPr>
          <p:spPr>
            <a:xfrm>
              <a:off x="947002" y="3116487"/>
              <a:ext cx="540533" cy="215444"/>
            </a:xfrm>
            <a:prstGeom prst="rect">
              <a:avLst/>
            </a:prstGeom>
            <a:noFill/>
          </p:spPr>
          <p:txBody>
            <a:bodyPr wrap="none" rtlCol="0">
              <a:spAutoFit/>
            </a:bodyPr>
            <a:lstStyle/>
            <a:p>
              <a:r>
                <a:rPr lang="fr-CH" sz="800" dirty="0" err="1"/>
                <a:t>Dataset</a:t>
              </a:r>
              <a:endParaRPr lang="en-GB" sz="800" dirty="0"/>
            </a:p>
          </p:txBody>
        </p:sp>
      </p:grpSp>
      <p:sp>
        <p:nvSpPr>
          <p:cNvPr id="70" name="Right Arrow 69"/>
          <p:cNvSpPr/>
          <p:nvPr/>
        </p:nvSpPr>
        <p:spPr>
          <a:xfrm rot="20216777">
            <a:off x="3198476" y="4974836"/>
            <a:ext cx="460188" cy="196336"/>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Right Arrow 70"/>
          <p:cNvSpPr/>
          <p:nvPr/>
        </p:nvSpPr>
        <p:spPr>
          <a:xfrm rot="18282058">
            <a:off x="3634816" y="5397815"/>
            <a:ext cx="460188" cy="196336"/>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2" name="Group 71"/>
          <p:cNvGrpSpPr/>
          <p:nvPr/>
        </p:nvGrpSpPr>
        <p:grpSpPr>
          <a:xfrm>
            <a:off x="9047751" y="2513860"/>
            <a:ext cx="1118206" cy="1086739"/>
            <a:chOff x="7698571" y="4820048"/>
            <a:chExt cx="1368152" cy="1447272"/>
          </a:xfrm>
        </p:grpSpPr>
        <p:sp>
          <p:nvSpPr>
            <p:cNvPr id="73" name="Flowchart: Alternate Process 72"/>
            <p:cNvSpPr/>
            <p:nvPr/>
          </p:nvSpPr>
          <p:spPr>
            <a:xfrm>
              <a:off x="7698571" y="4820048"/>
              <a:ext cx="1368152" cy="1447272"/>
            </a:xfrm>
            <a:prstGeom prst="flowChartAlternate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74" name="Picture 2" descr="Image result for sdg logos"/>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797883" y="5092596"/>
              <a:ext cx="1166605" cy="902175"/>
            </a:xfrm>
            <a:prstGeom prst="rect">
              <a:avLst/>
            </a:prstGeom>
            <a:noFill/>
            <a:extLst>
              <a:ext uri="{909E8E84-426E-40DD-AFC4-6F175D3DCCD1}">
                <a14:hiddenFill xmlns:a14="http://schemas.microsoft.com/office/drawing/2010/main">
                  <a:solidFill>
                    <a:srgbClr val="FFFFFF"/>
                  </a:solidFill>
                </a14:hiddenFill>
              </a:ext>
            </a:extLst>
          </p:spPr>
        </p:pic>
      </p:grpSp>
      <p:sp>
        <p:nvSpPr>
          <p:cNvPr id="75" name="Right Arrow 74"/>
          <p:cNvSpPr/>
          <p:nvPr/>
        </p:nvSpPr>
        <p:spPr>
          <a:xfrm>
            <a:off x="6918980" y="3808728"/>
            <a:ext cx="460188" cy="196336"/>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6" name="Right Arrow 75"/>
          <p:cNvSpPr/>
          <p:nvPr/>
        </p:nvSpPr>
        <p:spPr>
          <a:xfrm rot="19617331">
            <a:off x="8110619" y="3129562"/>
            <a:ext cx="582740" cy="215808"/>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7" name="Right Arrow 76"/>
          <p:cNvSpPr/>
          <p:nvPr/>
        </p:nvSpPr>
        <p:spPr>
          <a:xfrm rot="19084830">
            <a:off x="6986091" y="3083703"/>
            <a:ext cx="460188" cy="196336"/>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 name="Right Arrow 77"/>
          <p:cNvSpPr/>
          <p:nvPr/>
        </p:nvSpPr>
        <p:spPr>
          <a:xfrm>
            <a:off x="6960096" y="3861048"/>
            <a:ext cx="460188" cy="196336"/>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9" name="Right Arrow 78"/>
          <p:cNvSpPr/>
          <p:nvPr/>
        </p:nvSpPr>
        <p:spPr>
          <a:xfrm>
            <a:off x="6960096" y="4509120"/>
            <a:ext cx="460188" cy="196336"/>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0" name="Right Arrow 79"/>
          <p:cNvSpPr/>
          <p:nvPr/>
        </p:nvSpPr>
        <p:spPr>
          <a:xfrm rot="1925730">
            <a:off x="6977090" y="5336453"/>
            <a:ext cx="460188" cy="196336"/>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extBox 27"/>
          <p:cNvSpPr txBox="1"/>
          <p:nvPr/>
        </p:nvSpPr>
        <p:spPr>
          <a:xfrm>
            <a:off x="1617691" y="4190892"/>
            <a:ext cx="753732" cy="246221"/>
          </a:xfrm>
          <a:prstGeom prst="rect">
            <a:avLst/>
          </a:prstGeom>
          <a:noFill/>
        </p:spPr>
        <p:txBody>
          <a:bodyPr wrap="none" rtlCol="0">
            <a:spAutoFit/>
          </a:bodyPr>
          <a:lstStyle/>
          <a:p>
            <a:r>
              <a:rPr lang="fr-CH" sz="1000" dirty="0" err="1"/>
              <a:t>Microdata</a:t>
            </a:r>
            <a:endParaRPr lang="en-GB" sz="1000" dirty="0"/>
          </a:p>
        </p:txBody>
      </p:sp>
      <p:sp>
        <p:nvSpPr>
          <p:cNvPr id="81" name="TextBox 80"/>
          <p:cNvSpPr txBox="1"/>
          <p:nvPr/>
        </p:nvSpPr>
        <p:spPr>
          <a:xfrm>
            <a:off x="1532396" y="5373216"/>
            <a:ext cx="841897" cy="400110"/>
          </a:xfrm>
          <a:prstGeom prst="rect">
            <a:avLst/>
          </a:prstGeom>
          <a:noFill/>
        </p:spPr>
        <p:txBody>
          <a:bodyPr wrap="none" rtlCol="0">
            <a:spAutoFit/>
          </a:bodyPr>
          <a:lstStyle/>
          <a:p>
            <a:pPr algn="ctr"/>
            <a:r>
              <a:rPr lang="fr-CH" sz="1000" dirty="0" err="1"/>
              <a:t>Aggregated</a:t>
            </a:r>
            <a:endParaRPr lang="fr-CH" sz="1000" dirty="0"/>
          </a:p>
          <a:p>
            <a:pPr algn="ctr"/>
            <a:r>
              <a:rPr lang="fr-CH" sz="1000" dirty="0"/>
              <a:t>Data</a:t>
            </a:r>
            <a:endParaRPr lang="en-GB" sz="1000" dirty="0"/>
          </a:p>
        </p:txBody>
      </p:sp>
      <p:sp>
        <p:nvSpPr>
          <p:cNvPr id="30" name="Left Brace 29"/>
          <p:cNvSpPr/>
          <p:nvPr/>
        </p:nvSpPr>
        <p:spPr>
          <a:xfrm>
            <a:off x="2271246" y="3861048"/>
            <a:ext cx="152347" cy="901716"/>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2" name="Left Brace 81"/>
          <p:cNvSpPr/>
          <p:nvPr/>
        </p:nvSpPr>
        <p:spPr>
          <a:xfrm>
            <a:off x="2270305" y="4864881"/>
            <a:ext cx="131440" cy="1444055"/>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3" name="TextBox 82"/>
          <p:cNvSpPr txBox="1"/>
          <p:nvPr/>
        </p:nvSpPr>
        <p:spPr>
          <a:xfrm>
            <a:off x="1616400" y="2420888"/>
            <a:ext cx="758541" cy="400110"/>
          </a:xfrm>
          <a:prstGeom prst="rect">
            <a:avLst/>
          </a:prstGeom>
          <a:noFill/>
        </p:spPr>
        <p:txBody>
          <a:bodyPr wrap="none" rtlCol="0">
            <a:spAutoFit/>
          </a:bodyPr>
          <a:lstStyle/>
          <a:p>
            <a:pPr algn="ctr"/>
            <a:r>
              <a:rPr lang="fr-CH" sz="1000" dirty="0"/>
              <a:t>Structural</a:t>
            </a:r>
          </a:p>
          <a:p>
            <a:pPr algn="ctr"/>
            <a:r>
              <a:rPr lang="fr-CH" sz="1000" dirty="0" err="1"/>
              <a:t>Metadata</a:t>
            </a:r>
            <a:endParaRPr lang="en-GB" sz="1000" dirty="0"/>
          </a:p>
        </p:txBody>
      </p:sp>
      <p:sp>
        <p:nvSpPr>
          <p:cNvPr id="84" name="Left Brace 83"/>
          <p:cNvSpPr/>
          <p:nvPr/>
        </p:nvSpPr>
        <p:spPr>
          <a:xfrm>
            <a:off x="2283579" y="2150050"/>
            <a:ext cx="152347" cy="901716"/>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5" name="Title 3"/>
          <p:cNvSpPr txBox="1">
            <a:spLocks/>
          </p:cNvSpPr>
          <p:nvPr/>
        </p:nvSpPr>
        <p:spPr bwMode="auto">
          <a:xfrm>
            <a:off x="4373723" y="52269"/>
            <a:ext cx="37159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4000">
                <a:solidFill>
                  <a:schemeClr val="bg1"/>
                </a:solidFill>
                <a:latin typeface="Arial Narrow" panose="020B0606020202030204" pitchFamily="34" charset="0"/>
                <a:ea typeface="+mj-ea"/>
                <a:cs typeface="+mj-cs"/>
              </a:defRPr>
            </a:lvl1pPr>
            <a:lvl2pPr algn="l" rtl="0" eaLnBrk="0" fontAlgn="base" hangingPunct="0">
              <a:spcBef>
                <a:spcPct val="0"/>
              </a:spcBef>
              <a:spcAft>
                <a:spcPct val="0"/>
              </a:spcAft>
              <a:defRPr sz="4000">
                <a:solidFill>
                  <a:srgbClr val="000066"/>
                </a:solidFill>
                <a:latin typeface="Arial Narrow" pitchFamily="34" charset="0"/>
              </a:defRPr>
            </a:lvl2pPr>
            <a:lvl3pPr algn="l" rtl="0" eaLnBrk="0" fontAlgn="base" hangingPunct="0">
              <a:spcBef>
                <a:spcPct val="0"/>
              </a:spcBef>
              <a:spcAft>
                <a:spcPct val="0"/>
              </a:spcAft>
              <a:defRPr sz="4000">
                <a:solidFill>
                  <a:srgbClr val="000066"/>
                </a:solidFill>
                <a:latin typeface="Arial Narrow" pitchFamily="34" charset="0"/>
              </a:defRPr>
            </a:lvl3pPr>
            <a:lvl4pPr algn="l" rtl="0" eaLnBrk="0" fontAlgn="base" hangingPunct="0">
              <a:spcBef>
                <a:spcPct val="0"/>
              </a:spcBef>
              <a:spcAft>
                <a:spcPct val="0"/>
              </a:spcAft>
              <a:defRPr sz="4000">
                <a:solidFill>
                  <a:srgbClr val="000066"/>
                </a:solidFill>
                <a:latin typeface="Arial Narrow" pitchFamily="34" charset="0"/>
              </a:defRPr>
            </a:lvl4pPr>
            <a:lvl5pPr algn="l" rtl="0" eaLnBrk="0" fontAlgn="base" hangingPunct="0">
              <a:spcBef>
                <a:spcPct val="0"/>
              </a:spcBef>
              <a:spcAft>
                <a:spcPct val="0"/>
              </a:spcAft>
              <a:defRPr sz="4000">
                <a:solidFill>
                  <a:srgbClr val="000066"/>
                </a:solidFill>
                <a:latin typeface="Arial Narrow" pitchFamily="34" charset="0"/>
              </a:defRPr>
            </a:lvl5pPr>
            <a:lvl6pPr marL="457200" algn="l" rtl="0" fontAlgn="base">
              <a:spcBef>
                <a:spcPct val="0"/>
              </a:spcBef>
              <a:spcAft>
                <a:spcPct val="0"/>
              </a:spcAft>
              <a:defRPr sz="4000">
                <a:solidFill>
                  <a:srgbClr val="000066"/>
                </a:solidFill>
                <a:latin typeface="Arial" charset="0"/>
              </a:defRPr>
            </a:lvl6pPr>
            <a:lvl7pPr marL="914400" algn="l" rtl="0" fontAlgn="base">
              <a:spcBef>
                <a:spcPct val="0"/>
              </a:spcBef>
              <a:spcAft>
                <a:spcPct val="0"/>
              </a:spcAft>
              <a:defRPr sz="4000">
                <a:solidFill>
                  <a:srgbClr val="000066"/>
                </a:solidFill>
                <a:latin typeface="Arial" charset="0"/>
              </a:defRPr>
            </a:lvl7pPr>
            <a:lvl8pPr marL="1371600" algn="l" rtl="0" fontAlgn="base">
              <a:spcBef>
                <a:spcPct val="0"/>
              </a:spcBef>
              <a:spcAft>
                <a:spcPct val="0"/>
              </a:spcAft>
              <a:defRPr sz="4000">
                <a:solidFill>
                  <a:srgbClr val="000066"/>
                </a:solidFill>
                <a:latin typeface="Arial" charset="0"/>
              </a:defRPr>
            </a:lvl8pPr>
            <a:lvl9pPr marL="1828800" algn="l" rtl="0" fontAlgn="base">
              <a:spcBef>
                <a:spcPct val="0"/>
              </a:spcBef>
              <a:spcAft>
                <a:spcPct val="0"/>
              </a:spcAft>
              <a:defRPr sz="4000">
                <a:solidFill>
                  <a:srgbClr val="000066"/>
                </a:solidFill>
                <a:latin typeface="Arial" charset="0"/>
              </a:defRPr>
            </a:lvl9pPr>
          </a:lstStyle>
          <a:p>
            <a:pPr fontAlgn="auto">
              <a:spcAft>
                <a:spcPts val="0"/>
              </a:spcAft>
              <a:defRPr/>
            </a:pPr>
            <a:r>
              <a:rPr lang="en-GB" sz="4500" kern="0" dirty="0">
                <a:solidFill>
                  <a:srgbClr val="0070C0"/>
                </a:solidFill>
              </a:rPr>
              <a:t>SMART</a:t>
            </a:r>
          </a:p>
        </p:txBody>
      </p:sp>
      <p:sp>
        <p:nvSpPr>
          <p:cNvPr id="92" name="TextBox 91"/>
          <p:cNvSpPr txBox="1"/>
          <p:nvPr/>
        </p:nvSpPr>
        <p:spPr>
          <a:xfrm>
            <a:off x="5169406" y="1345208"/>
            <a:ext cx="987770" cy="246221"/>
          </a:xfrm>
          <a:prstGeom prst="rect">
            <a:avLst/>
          </a:prstGeom>
          <a:noFill/>
        </p:spPr>
        <p:txBody>
          <a:bodyPr wrap="none" rtlCol="0">
            <a:spAutoFit/>
          </a:bodyPr>
          <a:lstStyle/>
          <a:p>
            <a:pPr algn="ctr"/>
            <a:r>
              <a:rPr lang="fr-CH" sz="1000" dirty="0"/>
              <a:t>SDMX </a:t>
            </a:r>
            <a:r>
              <a:rPr lang="fr-CH" sz="1000" dirty="0" err="1"/>
              <a:t>Registry</a:t>
            </a:r>
            <a:endParaRPr lang="fr-CH" sz="1000" dirty="0"/>
          </a:p>
        </p:txBody>
      </p:sp>
      <p:grpSp>
        <p:nvGrpSpPr>
          <p:cNvPr id="29" name="Group 28"/>
          <p:cNvGrpSpPr/>
          <p:nvPr/>
        </p:nvGrpSpPr>
        <p:grpSpPr>
          <a:xfrm>
            <a:off x="8089623" y="1314315"/>
            <a:ext cx="1118206" cy="1086739"/>
            <a:chOff x="6565623" y="1314314"/>
            <a:chExt cx="1118206" cy="1086739"/>
          </a:xfrm>
        </p:grpSpPr>
        <p:sp>
          <p:nvSpPr>
            <p:cNvPr id="123" name="Flowchart: Alternate Process 122"/>
            <p:cNvSpPr/>
            <p:nvPr/>
          </p:nvSpPr>
          <p:spPr>
            <a:xfrm>
              <a:off x="6565623" y="1314314"/>
              <a:ext cx="1118206" cy="1086739"/>
            </a:xfrm>
            <a:prstGeom prst="flowChartAlternate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00" name="Group 99"/>
            <p:cNvGrpSpPr/>
            <p:nvPr/>
          </p:nvGrpSpPr>
          <p:grpSpPr>
            <a:xfrm>
              <a:off x="6683112" y="1353647"/>
              <a:ext cx="995913" cy="900986"/>
              <a:chOff x="1501307" y="1719662"/>
              <a:chExt cx="4887704" cy="4520136"/>
            </a:xfrm>
          </p:grpSpPr>
          <p:sp>
            <p:nvSpPr>
              <p:cNvPr id="101" name="Rounded Rectangle 100"/>
              <p:cNvSpPr/>
              <p:nvPr/>
            </p:nvSpPr>
            <p:spPr>
              <a:xfrm>
                <a:off x="4893763" y="2641837"/>
                <a:ext cx="892536" cy="898227"/>
              </a:xfrm>
              <a:prstGeom prst="roundRect">
                <a:avLst/>
              </a:prstGeom>
              <a:solidFill>
                <a:srgbClr val="FFD6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Oval 101"/>
              <p:cNvSpPr/>
              <p:nvPr/>
            </p:nvSpPr>
            <p:spPr>
              <a:xfrm>
                <a:off x="4150158" y="2170484"/>
                <a:ext cx="1176751" cy="887163"/>
              </a:xfrm>
              <a:prstGeom prst="ellipse">
                <a:avLst/>
              </a:prstGeom>
              <a:solidFill>
                <a:srgbClr val="FFD6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 name="Rounded Rectangle 102"/>
              <p:cNvSpPr/>
              <p:nvPr/>
            </p:nvSpPr>
            <p:spPr>
              <a:xfrm>
                <a:off x="1989918" y="4652842"/>
                <a:ext cx="3237828" cy="923604"/>
              </a:xfrm>
              <a:prstGeom prst="roundRect">
                <a:avLst/>
              </a:prstGeom>
              <a:solidFill>
                <a:srgbClr val="D1D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4" name="Rounded Rectangle 103"/>
              <p:cNvSpPr/>
              <p:nvPr/>
            </p:nvSpPr>
            <p:spPr>
              <a:xfrm>
                <a:off x="2321676" y="3553931"/>
                <a:ext cx="1559207" cy="1080120"/>
              </a:xfrm>
              <a:prstGeom prst="roundRect">
                <a:avLst/>
              </a:prstGeom>
              <a:solidFill>
                <a:srgbClr val="FEA9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05" name="Group 104"/>
              <p:cNvGrpSpPr/>
              <p:nvPr/>
            </p:nvGrpSpPr>
            <p:grpSpPr>
              <a:xfrm>
                <a:off x="3905853" y="3569912"/>
                <a:ext cx="1863351" cy="1990816"/>
                <a:chOff x="3400546" y="3742440"/>
                <a:chExt cx="1622830" cy="1990816"/>
              </a:xfrm>
            </p:grpSpPr>
            <p:sp>
              <p:nvSpPr>
                <p:cNvPr id="120" name="Rounded Rectangle 119"/>
                <p:cNvSpPr/>
                <p:nvPr/>
              </p:nvSpPr>
              <p:spPr>
                <a:xfrm>
                  <a:off x="3400546" y="3742440"/>
                  <a:ext cx="1622830" cy="1067212"/>
                </a:xfrm>
                <a:prstGeom prst="roundRect">
                  <a:avLst/>
                </a:prstGeom>
                <a:solidFill>
                  <a:srgbClr val="C6D1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1" name="Rounded Rectangle 120"/>
                <p:cNvSpPr/>
                <p:nvPr/>
              </p:nvSpPr>
              <p:spPr>
                <a:xfrm>
                  <a:off x="4572000" y="3933056"/>
                  <a:ext cx="451376" cy="1800200"/>
                </a:xfrm>
                <a:prstGeom prst="roundRect">
                  <a:avLst/>
                </a:prstGeom>
                <a:solidFill>
                  <a:srgbClr val="C6D1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06" name="Group 105"/>
              <p:cNvGrpSpPr/>
              <p:nvPr/>
            </p:nvGrpSpPr>
            <p:grpSpPr>
              <a:xfrm>
                <a:off x="1501307" y="2636912"/>
                <a:ext cx="792088" cy="2923815"/>
                <a:chOff x="799302" y="2866002"/>
                <a:chExt cx="792088" cy="2923815"/>
              </a:xfrm>
            </p:grpSpPr>
            <p:sp>
              <p:nvSpPr>
                <p:cNvPr id="118" name="Rounded Rectangle 117"/>
                <p:cNvSpPr/>
                <p:nvPr/>
              </p:nvSpPr>
              <p:spPr>
                <a:xfrm>
                  <a:off x="799303" y="3799002"/>
                  <a:ext cx="792087" cy="1064139"/>
                </a:xfrm>
                <a:prstGeom prst="roundRect">
                  <a:avLst/>
                </a:prstGeom>
                <a:solidFill>
                  <a:srgbClr val="A8FF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9" name="Rounded Rectangle 118"/>
                <p:cNvSpPr/>
                <p:nvPr/>
              </p:nvSpPr>
              <p:spPr>
                <a:xfrm>
                  <a:off x="799302" y="2866002"/>
                  <a:ext cx="460329" cy="2923815"/>
                </a:xfrm>
                <a:prstGeom prst="roundRect">
                  <a:avLst/>
                </a:prstGeom>
                <a:solidFill>
                  <a:srgbClr val="A8FF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grpSp>
          <p:sp>
            <p:nvSpPr>
              <p:cNvPr id="107" name="Rounded Rectangle 106"/>
              <p:cNvSpPr/>
              <p:nvPr/>
            </p:nvSpPr>
            <p:spPr>
              <a:xfrm>
                <a:off x="1989918" y="2636913"/>
                <a:ext cx="2858468" cy="898227"/>
              </a:xfrm>
              <a:prstGeom prst="roundRect">
                <a:avLst/>
              </a:prstGeom>
              <a:solidFill>
                <a:srgbClr val="FFD6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8" name="Picture 2" descr="Image result for WEB ICON"/>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573125" y="2118789"/>
                <a:ext cx="972688" cy="972689"/>
              </a:xfrm>
              <a:prstGeom prst="rect">
                <a:avLst/>
              </a:prstGeom>
              <a:noFill/>
              <a:extLst>
                <a:ext uri="{909E8E84-426E-40DD-AFC4-6F175D3DCCD1}">
                  <a14:hiddenFill xmlns:a14="http://schemas.microsoft.com/office/drawing/2010/main">
                    <a:solidFill>
                      <a:srgbClr val="FFFFFF"/>
                    </a:solidFill>
                  </a14:hiddenFill>
                </a:ext>
              </a:extLst>
            </p:spPr>
          </p:pic>
          <p:pic>
            <p:nvPicPr>
              <p:cNvPr id="109" name="Picture 2" descr="Image result for WEB ICON"/>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107784" y="5126746"/>
                <a:ext cx="972688" cy="972689"/>
              </a:xfrm>
              <a:prstGeom prst="rect">
                <a:avLst/>
              </a:prstGeom>
              <a:noFill/>
              <a:extLst>
                <a:ext uri="{909E8E84-426E-40DD-AFC4-6F175D3DCCD1}">
                  <a14:hiddenFill xmlns:a14="http://schemas.microsoft.com/office/drawing/2010/main">
                    <a:solidFill>
                      <a:srgbClr val="FFFFFF"/>
                    </a:solidFill>
                  </a14:hiddenFill>
                </a:ext>
              </a:extLst>
            </p:spPr>
          </p:pic>
          <p:grpSp>
            <p:nvGrpSpPr>
              <p:cNvPr id="110" name="Group 109"/>
              <p:cNvGrpSpPr/>
              <p:nvPr/>
            </p:nvGrpSpPr>
            <p:grpSpPr>
              <a:xfrm>
                <a:off x="4370992" y="2392868"/>
                <a:ext cx="1398213" cy="1142271"/>
                <a:chOff x="3668987" y="2392868"/>
                <a:chExt cx="1398213" cy="1142271"/>
              </a:xfrm>
            </p:grpSpPr>
            <p:sp>
              <p:nvSpPr>
                <p:cNvPr id="116" name="Rounded Rectangle 115"/>
                <p:cNvSpPr/>
                <p:nvPr/>
              </p:nvSpPr>
              <p:spPr>
                <a:xfrm>
                  <a:off x="4174664" y="2636912"/>
                  <a:ext cx="892536" cy="898227"/>
                </a:xfrm>
                <a:prstGeom prst="roundRect">
                  <a:avLst/>
                </a:prstGeom>
                <a:solidFill>
                  <a:srgbClr val="FFD6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7" name="Picture 116"/>
                <p:cNvPicPr>
                  <a:picLocks noChangeAspect="1"/>
                </p:cNvPicPr>
                <p:nvPr/>
              </p:nvPicPr>
              <p:blipFill>
                <a:blip r:embed="rId1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668987" y="2392868"/>
                  <a:ext cx="788462" cy="500611"/>
                </a:xfrm>
                <a:prstGeom prst="rect">
                  <a:avLst/>
                </a:prstGeom>
              </p:spPr>
            </p:pic>
          </p:grpSp>
          <p:pic>
            <p:nvPicPr>
              <p:cNvPr id="111" name="Picture 110"/>
              <p:cNvPicPr>
                <a:picLocks noChangeAspect="1"/>
              </p:cNvPicPr>
              <p:nvPr/>
            </p:nvPicPr>
            <p:blipFill>
              <a:blip r:embed="rId17"/>
              <a:stretch>
                <a:fillRect/>
              </a:stretch>
            </p:blipFill>
            <p:spPr>
              <a:xfrm>
                <a:off x="4247795" y="5213588"/>
                <a:ext cx="1026210" cy="1026210"/>
              </a:xfrm>
              <a:prstGeom prst="rect">
                <a:avLst/>
              </a:prstGeom>
            </p:spPr>
          </p:pic>
          <p:pic>
            <p:nvPicPr>
              <p:cNvPr id="112" name="Picture 111"/>
              <p:cNvPicPr>
                <a:picLocks noChangeAspect="1"/>
              </p:cNvPicPr>
              <p:nvPr/>
            </p:nvPicPr>
            <p:blipFill>
              <a:blip r:embed="rId17"/>
              <a:stretch>
                <a:fillRect/>
              </a:stretch>
            </p:blipFill>
            <p:spPr>
              <a:xfrm>
                <a:off x="5362801" y="3931409"/>
                <a:ext cx="1026210" cy="1026210"/>
              </a:xfrm>
              <a:prstGeom prst="rect">
                <a:avLst/>
              </a:prstGeom>
            </p:spPr>
          </p:pic>
          <p:sp>
            <p:nvSpPr>
              <p:cNvPr id="113" name="Rounded Rectangle 112"/>
              <p:cNvSpPr/>
              <p:nvPr/>
            </p:nvSpPr>
            <p:spPr>
              <a:xfrm>
                <a:off x="1501307" y="3548611"/>
                <a:ext cx="4267897" cy="2050198"/>
              </a:xfrm>
              <a:prstGeom prst="roundRect">
                <a:avLst/>
              </a:prstGeom>
              <a:noFill/>
              <a:ln>
                <a:solidFill>
                  <a:srgbClr val="190DB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4" name="Picture 4"/>
              <p:cNvPicPr>
                <a:picLocks noChangeAspect="1" noChangeArrowheads="1"/>
              </p:cNvPicPr>
              <p:nvPr/>
            </p:nvPicPr>
            <p:blipFill rotWithShape="1">
              <a:blip r:embed="rId18" cstate="email">
                <a:extLst>
                  <a:ext uri="{28A0092B-C50C-407E-A947-70E740481C1C}">
                    <a14:useLocalDpi xmlns:a14="http://schemas.microsoft.com/office/drawing/2010/main"/>
                  </a:ext>
                </a:extLst>
              </a:blip>
              <a:srcRect l="29821" r="29073"/>
              <a:stretch/>
            </p:blipFill>
            <p:spPr bwMode="auto">
              <a:xfrm>
                <a:off x="3473805" y="2813715"/>
                <a:ext cx="833705" cy="416207"/>
              </a:xfrm>
              <a:prstGeom prst="rect">
                <a:avLst/>
              </a:prstGeom>
              <a:noFill/>
              <a:extLst>
                <a:ext uri="{909E8E84-426E-40DD-AFC4-6F175D3DCCD1}">
                  <a14:hiddenFill xmlns:a14="http://schemas.microsoft.com/office/drawing/2010/main">
                    <a:solidFill>
                      <a:srgbClr val="FFFFFF"/>
                    </a:solidFill>
                  </a14:hiddenFill>
                </a:ext>
              </a:extLst>
            </p:spPr>
          </p:pic>
          <p:sp>
            <p:nvSpPr>
              <p:cNvPr id="115" name="Block Arc 114"/>
              <p:cNvSpPr/>
              <p:nvPr/>
            </p:nvSpPr>
            <p:spPr>
              <a:xfrm>
                <a:off x="3691434" y="1719662"/>
                <a:ext cx="2086988" cy="1787418"/>
              </a:xfrm>
              <a:prstGeom prst="blockArc">
                <a:avLst/>
              </a:prstGeom>
              <a:solidFill>
                <a:srgbClr val="4BACC6"/>
              </a:solidFill>
              <a:ln w="25400" cap="flat" cmpd="sng" algn="ctr">
                <a:solidFill>
                  <a:srgbClr val="357D91"/>
                </a:solid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350" kern="0" dirty="0">
                  <a:solidFill>
                    <a:prstClr val="black"/>
                  </a:solidFill>
                  <a:latin typeface="Calibri"/>
                </a:endParaRPr>
              </a:p>
            </p:txBody>
          </p:sp>
        </p:grpSp>
        <p:sp>
          <p:nvSpPr>
            <p:cNvPr id="16" name="TextBox 15"/>
            <p:cNvSpPr txBox="1"/>
            <p:nvPr/>
          </p:nvSpPr>
          <p:spPr>
            <a:xfrm>
              <a:off x="6805256" y="2167521"/>
              <a:ext cx="636713" cy="230832"/>
            </a:xfrm>
            <a:prstGeom prst="rect">
              <a:avLst/>
            </a:prstGeom>
            <a:noFill/>
          </p:spPr>
          <p:txBody>
            <a:bodyPr wrap="none" rtlCol="0">
              <a:spAutoFit/>
            </a:bodyPr>
            <a:lstStyle/>
            <a:p>
              <a:r>
                <a:rPr lang="fr-CH" sz="900" b="1" dirty="0">
                  <a:solidFill>
                    <a:srgbClr val="3366FF"/>
                  </a:solidFill>
                </a:rPr>
                <a:t>ILOSTAT</a:t>
              </a:r>
              <a:endParaRPr lang="en-GB" sz="900" b="1" dirty="0">
                <a:solidFill>
                  <a:srgbClr val="3366FF"/>
                </a:solidFill>
              </a:endParaRPr>
            </a:p>
          </p:txBody>
        </p:sp>
      </p:grpSp>
      <p:sp>
        <p:nvSpPr>
          <p:cNvPr id="125" name="Right Arrow 124"/>
          <p:cNvSpPr/>
          <p:nvPr/>
        </p:nvSpPr>
        <p:spPr>
          <a:xfrm rot="11119751">
            <a:off x="3430383" y="1474865"/>
            <a:ext cx="1338504" cy="242501"/>
          </a:xfrm>
          <a:prstGeom prst="rightArrow">
            <a:avLst/>
          </a:prstGeom>
          <a:noFill/>
          <a:ln>
            <a:solidFill>
              <a:srgbClr val="0C5FA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grpSp>
        <p:nvGrpSpPr>
          <p:cNvPr id="126" name="Group 125"/>
          <p:cNvGrpSpPr/>
          <p:nvPr/>
        </p:nvGrpSpPr>
        <p:grpSpPr>
          <a:xfrm>
            <a:off x="2654929" y="1300900"/>
            <a:ext cx="1207382" cy="696192"/>
            <a:chOff x="1907704" y="1739557"/>
            <a:chExt cx="2203540" cy="1034856"/>
          </a:xfrm>
        </p:grpSpPr>
        <p:pic>
          <p:nvPicPr>
            <p:cNvPr id="127" name="Picture 126"/>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2145163" y="1739557"/>
              <a:ext cx="684737" cy="688380"/>
            </a:xfrm>
            <a:prstGeom prst="rect">
              <a:avLst/>
            </a:prstGeom>
          </p:spPr>
        </p:pic>
        <p:sp>
          <p:nvSpPr>
            <p:cNvPr id="128" name="TextBox 127"/>
            <p:cNvSpPr txBox="1"/>
            <p:nvPr/>
          </p:nvSpPr>
          <p:spPr>
            <a:xfrm>
              <a:off x="1907704" y="2385542"/>
              <a:ext cx="2203540" cy="388871"/>
            </a:xfrm>
            <a:prstGeom prst="rect">
              <a:avLst/>
            </a:prstGeom>
            <a:noFill/>
          </p:spPr>
          <p:txBody>
            <a:bodyPr wrap="none" rtlCol="0">
              <a:spAutoFit/>
            </a:bodyPr>
            <a:lstStyle/>
            <a:p>
              <a:r>
                <a:rPr lang="en-GB" sz="1100" dirty="0"/>
                <a:t>DSD Constructor</a:t>
              </a:r>
            </a:p>
          </p:txBody>
        </p:sp>
      </p:grpSp>
      <p:sp>
        <p:nvSpPr>
          <p:cNvPr id="129" name="Right Arrow 128"/>
          <p:cNvSpPr/>
          <p:nvPr/>
        </p:nvSpPr>
        <p:spPr>
          <a:xfrm rot="5698531">
            <a:off x="2807268" y="2013989"/>
            <a:ext cx="284507" cy="162666"/>
          </a:xfrm>
          <a:prstGeom prst="rightArrow">
            <a:avLst/>
          </a:prstGeom>
          <a:noFill/>
          <a:ln>
            <a:solidFill>
              <a:srgbClr val="0C5FA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130" name="Picture 129"/>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3195320" y="233553"/>
            <a:ext cx="858939" cy="858939"/>
          </a:xfrm>
          <a:prstGeom prst="rect">
            <a:avLst/>
          </a:prstGeom>
        </p:spPr>
      </p:pic>
    </p:spTree>
    <p:extLst>
      <p:ext uri="{BB962C8B-B14F-4D97-AF65-F5344CB8AC3E}">
        <p14:creationId xmlns:p14="http://schemas.microsoft.com/office/powerpoint/2010/main" val="315411026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500" fill="hold"/>
                                        <p:tgtEl>
                                          <p:spTgt spid="15"/>
                                        </p:tgtEl>
                                        <p:attrNameLst>
                                          <p:attrName>ppt_w</p:attrName>
                                        </p:attrNameLst>
                                      </p:cBhvr>
                                      <p:tavLst>
                                        <p:tav tm="0">
                                          <p:val>
                                            <p:fltVal val="0"/>
                                          </p:val>
                                        </p:tav>
                                        <p:tav tm="100000">
                                          <p:val>
                                            <p:strVal val="#ppt_w"/>
                                          </p:val>
                                        </p:tav>
                                      </p:tavLst>
                                    </p:anim>
                                    <p:anim calcmode="lin" valueType="num">
                                      <p:cBhvr>
                                        <p:cTn id="15" dur="500" fill="hold"/>
                                        <p:tgtEl>
                                          <p:spTgt spid="15"/>
                                        </p:tgtEl>
                                        <p:attrNameLst>
                                          <p:attrName>ppt_h</p:attrName>
                                        </p:attrNameLst>
                                      </p:cBhvr>
                                      <p:tavLst>
                                        <p:tav tm="0">
                                          <p:val>
                                            <p:fltVal val="0"/>
                                          </p:val>
                                        </p:tav>
                                        <p:tav tm="100000">
                                          <p:val>
                                            <p:strVal val="#ppt_h"/>
                                          </p:val>
                                        </p:tav>
                                      </p:tavLst>
                                    </p:anim>
                                    <p:animEffect transition="in" filter="fade">
                                      <p:cBhvr>
                                        <p:cTn id="16" dur="500"/>
                                        <p:tgtEl>
                                          <p:spTgt spid="15"/>
                                        </p:tgtEl>
                                      </p:cBhvr>
                                    </p:animEffect>
                                  </p:childTnLst>
                                </p:cTn>
                              </p:par>
                              <p:par>
                                <p:cTn id="17" presetID="1"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wipe(left)">
                                      <p:cBhvr>
                                        <p:cTn id="24" dur="500"/>
                                        <p:tgtEl>
                                          <p:spTgt spid="31"/>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500" fill="hold"/>
                                        <p:tgtEl>
                                          <p:spTgt spid="12"/>
                                        </p:tgtEl>
                                        <p:attrNameLst>
                                          <p:attrName>ppt_w</p:attrName>
                                        </p:attrNameLst>
                                      </p:cBhvr>
                                      <p:tavLst>
                                        <p:tav tm="0">
                                          <p:val>
                                            <p:fltVal val="0"/>
                                          </p:val>
                                        </p:tav>
                                        <p:tav tm="100000">
                                          <p:val>
                                            <p:strVal val="#ppt_w"/>
                                          </p:val>
                                        </p:tav>
                                      </p:tavLst>
                                    </p:anim>
                                    <p:anim calcmode="lin" valueType="num">
                                      <p:cBhvr>
                                        <p:cTn id="30" dur="500" fill="hold"/>
                                        <p:tgtEl>
                                          <p:spTgt spid="12"/>
                                        </p:tgtEl>
                                        <p:attrNameLst>
                                          <p:attrName>ppt_h</p:attrName>
                                        </p:attrNameLst>
                                      </p:cBhvr>
                                      <p:tavLst>
                                        <p:tav tm="0">
                                          <p:val>
                                            <p:fltVal val="0"/>
                                          </p:val>
                                        </p:tav>
                                        <p:tav tm="100000">
                                          <p:val>
                                            <p:strVal val="#ppt_h"/>
                                          </p:val>
                                        </p:tav>
                                      </p:tavLst>
                                    </p:anim>
                                    <p:animEffect transition="in" filter="fade">
                                      <p:cBhvr>
                                        <p:cTn id="31" dur="500"/>
                                        <p:tgtEl>
                                          <p:spTgt spid="12"/>
                                        </p:tgtEl>
                                      </p:cBhvr>
                                    </p:animEffect>
                                  </p:childTnLst>
                                </p:cTn>
                              </p:par>
                            </p:childTnLst>
                          </p:cTn>
                        </p:par>
                        <p:par>
                          <p:cTn id="32" fill="hold">
                            <p:stCondLst>
                              <p:cond delay="500"/>
                            </p:stCondLst>
                            <p:childTnLst>
                              <p:par>
                                <p:cTn id="33" presetID="22" presetClass="entr" presetSubtype="2" fill="hold" grpId="0"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right)">
                                      <p:cBhvr>
                                        <p:cTn id="35" dur="500"/>
                                        <p:tgtEl>
                                          <p:spTgt spid="34"/>
                                        </p:tgtEl>
                                      </p:cBhvr>
                                    </p:animEffect>
                                  </p:childTnLst>
                                </p:cTn>
                              </p:par>
                            </p:childTnLst>
                          </p:cTn>
                        </p:par>
                        <p:par>
                          <p:cTn id="36" fill="hold">
                            <p:stCondLst>
                              <p:cond delay="1000"/>
                            </p:stCondLst>
                            <p:childTnLst>
                              <p:par>
                                <p:cTn id="37" presetID="53" presetClass="entr" presetSubtype="16" fill="hold" nodeType="after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p:cTn id="39" dur="500" fill="hold"/>
                                        <p:tgtEl>
                                          <p:spTgt spid="21"/>
                                        </p:tgtEl>
                                        <p:attrNameLst>
                                          <p:attrName>ppt_w</p:attrName>
                                        </p:attrNameLst>
                                      </p:cBhvr>
                                      <p:tavLst>
                                        <p:tav tm="0">
                                          <p:val>
                                            <p:fltVal val="0"/>
                                          </p:val>
                                        </p:tav>
                                        <p:tav tm="100000">
                                          <p:val>
                                            <p:strVal val="#ppt_w"/>
                                          </p:val>
                                        </p:tav>
                                      </p:tavLst>
                                    </p:anim>
                                    <p:anim calcmode="lin" valueType="num">
                                      <p:cBhvr>
                                        <p:cTn id="40" dur="500" fill="hold"/>
                                        <p:tgtEl>
                                          <p:spTgt spid="21"/>
                                        </p:tgtEl>
                                        <p:attrNameLst>
                                          <p:attrName>ppt_h</p:attrName>
                                        </p:attrNameLst>
                                      </p:cBhvr>
                                      <p:tavLst>
                                        <p:tav tm="0">
                                          <p:val>
                                            <p:fltVal val="0"/>
                                          </p:val>
                                        </p:tav>
                                        <p:tav tm="100000">
                                          <p:val>
                                            <p:strVal val="#ppt_h"/>
                                          </p:val>
                                        </p:tav>
                                      </p:tavLst>
                                    </p:anim>
                                    <p:animEffect transition="in" filter="fade">
                                      <p:cBhvr>
                                        <p:cTn id="41" dur="500"/>
                                        <p:tgtEl>
                                          <p:spTgt spid="21"/>
                                        </p:tgtEl>
                                      </p:cBhvr>
                                    </p:animEffect>
                                  </p:childTnLst>
                                </p:cTn>
                              </p:par>
                              <p:par>
                                <p:cTn id="42" presetID="1" presetClass="entr" presetSubtype="0" fill="hold" grpId="0" nodeType="withEffect">
                                  <p:stCondLst>
                                    <p:cond delay="0"/>
                                  </p:stCondLst>
                                  <p:childTnLst>
                                    <p:set>
                                      <p:cBhvr>
                                        <p:cTn id="43" dur="1" fill="hold">
                                          <p:stCondLst>
                                            <p:cond delay="0"/>
                                          </p:stCondLst>
                                        </p:cTn>
                                        <p:tgtEl>
                                          <p:spTgt spid="83"/>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84"/>
                                        </p:tgtEl>
                                        <p:attrNameLst>
                                          <p:attrName>style.visibility</p:attrName>
                                        </p:attrNameLst>
                                      </p:cBhvr>
                                      <p:to>
                                        <p:strVal val="visible"/>
                                      </p:to>
                                    </p:set>
                                  </p:childTnLst>
                                </p:cTn>
                              </p:par>
                            </p:childTnLst>
                          </p:cTn>
                        </p:par>
                        <p:par>
                          <p:cTn id="46" fill="hold">
                            <p:stCondLst>
                              <p:cond delay="1500"/>
                            </p:stCondLst>
                            <p:childTnLst>
                              <p:par>
                                <p:cTn id="47" presetID="10" presetClass="entr" presetSubtype="0" fill="hold" grpId="0" nodeType="after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fade">
                                      <p:cBhvr>
                                        <p:cTn id="49" dur="500"/>
                                        <p:tgtEl>
                                          <p:spTgt spid="27"/>
                                        </p:tgtEl>
                                      </p:cBhvr>
                                    </p:animEffect>
                                  </p:childTnLst>
                                </p:cTn>
                              </p:par>
                            </p:childTnLst>
                          </p:cTn>
                        </p:par>
                        <p:par>
                          <p:cTn id="50" fill="hold">
                            <p:stCondLst>
                              <p:cond delay="2000"/>
                            </p:stCondLst>
                            <p:childTnLst>
                              <p:par>
                                <p:cTn id="51" presetID="22" presetClass="entr" presetSubtype="1" fill="hold" grpId="0" nodeType="afterEffect">
                                  <p:stCondLst>
                                    <p:cond delay="500"/>
                                  </p:stCondLst>
                                  <p:childTnLst>
                                    <p:set>
                                      <p:cBhvr>
                                        <p:cTn id="52" dur="1" fill="hold">
                                          <p:stCondLst>
                                            <p:cond delay="0"/>
                                          </p:stCondLst>
                                        </p:cTn>
                                        <p:tgtEl>
                                          <p:spTgt spid="32"/>
                                        </p:tgtEl>
                                        <p:attrNameLst>
                                          <p:attrName>style.visibility</p:attrName>
                                        </p:attrNameLst>
                                      </p:cBhvr>
                                      <p:to>
                                        <p:strVal val="visible"/>
                                      </p:to>
                                    </p:set>
                                    <p:animEffect transition="in" filter="wipe(up)">
                                      <p:cBhvr>
                                        <p:cTn id="53" dur="500"/>
                                        <p:tgtEl>
                                          <p:spTgt spid="32"/>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nodeType="click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wipe(down)">
                                      <p:cBhvr>
                                        <p:cTn id="58" dur="500"/>
                                        <p:tgtEl>
                                          <p:spTgt spid="23"/>
                                        </p:tgtEl>
                                      </p:cBhvr>
                                    </p:animEffect>
                                  </p:childTnLst>
                                </p:cTn>
                              </p:par>
                            </p:childTnLst>
                          </p:cTn>
                        </p:par>
                        <p:par>
                          <p:cTn id="59" fill="hold">
                            <p:stCondLst>
                              <p:cond delay="500"/>
                            </p:stCondLst>
                            <p:childTnLst>
                              <p:par>
                                <p:cTn id="60" presetID="42" presetClass="path" presetSubtype="0" accel="50000" decel="50000" fill="hold" nodeType="afterEffect">
                                  <p:stCondLst>
                                    <p:cond delay="1250"/>
                                  </p:stCondLst>
                                  <p:childTnLst>
                                    <p:animMotion origin="layout" path="M -8.33333E-7 4.81481E-6 L 0.22656 0.29305 " pathEditMode="relative" rAng="0" ptsTypes="AA">
                                      <p:cBhvr>
                                        <p:cTn id="61" dur="2000" fill="hold"/>
                                        <p:tgtEl>
                                          <p:spTgt spid="23"/>
                                        </p:tgtEl>
                                        <p:attrNameLst>
                                          <p:attrName>ppt_x</p:attrName>
                                          <p:attrName>ppt_y</p:attrName>
                                        </p:attrNameLst>
                                      </p:cBhvr>
                                      <p:rCtr x="11319" y="14653"/>
                                    </p:animMotion>
                                  </p:childTnLst>
                                </p:cTn>
                              </p:par>
                              <p:par>
                                <p:cTn id="62" presetID="10" presetClass="entr" presetSubtype="0" fill="hold" nodeType="withEffect">
                                  <p:stCondLst>
                                    <p:cond delay="1500"/>
                                  </p:stCondLst>
                                  <p:childTnLst>
                                    <p:set>
                                      <p:cBhvr>
                                        <p:cTn id="63" dur="1" fill="hold">
                                          <p:stCondLst>
                                            <p:cond delay="0"/>
                                          </p:stCondLst>
                                        </p:cTn>
                                        <p:tgtEl>
                                          <p:spTgt spid="6"/>
                                        </p:tgtEl>
                                        <p:attrNameLst>
                                          <p:attrName>style.visibility</p:attrName>
                                        </p:attrNameLst>
                                      </p:cBhvr>
                                      <p:to>
                                        <p:strVal val="visible"/>
                                      </p:to>
                                    </p:set>
                                    <p:animEffect transition="in" filter="fade">
                                      <p:cBhvr>
                                        <p:cTn id="64" dur="500"/>
                                        <p:tgtEl>
                                          <p:spTgt spid="6"/>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grpId="0" nodeType="clickEffect">
                                  <p:stCondLst>
                                    <p:cond delay="0"/>
                                  </p:stCondLst>
                                  <p:childTnLst>
                                    <p:set>
                                      <p:cBhvr>
                                        <p:cTn id="68" dur="1" fill="hold">
                                          <p:stCondLst>
                                            <p:cond delay="0"/>
                                          </p:stCondLst>
                                        </p:cTn>
                                        <p:tgtEl>
                                          <p:spTgt spid="37"/>
                                        </p:tgtEl>
                                        <p:attrNameLst>
                                          <p:attrName>style.visibility</p:attrName>
                                        </p:attrNameLst>
                                      </p:cBhvr>
                                      <p:to>
                                        <p:strVal val="visible"/>
                                      </p:to>
                                    </p:set>
                                    <p:animEffect transition="in" filter="wipe(left)">
                                      <p:cBhvr>
                                        <p:cTn id="69" dur="500"/>
                                        <p:tgtEl>
                                          <p:spTgt spid="37"/>
                                        </p:tgtEl>
                                      </p:cBhvr>
                                    </p:animEffect>
                                  </p:childTnLst>
                                </p:cTn>
                              </p:par>
                            </p:childTnLst>
                          </p:cTn>
                        </p:par>
                        <p:par>
                          <p:cTn id="70" fill="hold">
                            <p:stCondLst>
                              <p:cond delay="500"/>
                            </p:stCondLst>
                            <p:childTnLst>
                              <p:par>
                                <p:cTn id="71" presetID="10" presetClass="entr" presetSubtype="0" fill="hold" nodeType="after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500"/>
                                        <p:tgtEl>
                                          <p:spTgt spid="24"/>
                                        </p:tgtEl>
                                      </p:cBhvr>
                                    </p:animEffect>
                                  </p:childTnLst>
                                </p:cTn>
                              </p:par>
                            </p:childTnLst>
                          </p:cTn>
                        </p:par>
                        <p:par>
                          <p:cTn id="74" fill="hold">
                            <p:stCondLst>
                              <p:cond delay="1000"/>
                            </p:stCondLst>
                            <p:childTnLst>
                              <p:par>
                                <p:cTn id="75" presetID="22" presetClass="entr" presetSubtype="4" fill="hold" grpId="0" nodeType="afterEffect">
                                  <p:stCondLst>
                                    <p:cond delay="0"/>
                                  </p:stCondLst>
                                  <p:childTnLst>
                                    <p:set>
                                      <p:cBhvr>
                                        <p:cTn id="76" dur="1" fill="hold">
                                          <p:stCondLst>
                                            <p:cond delay="0"/>
                                          </p:stCondLst>
                                        </p:cTn>
                                        <p:tgtEl>
                                          <p:spTgt spid="38"/>
                                        </p:tgtEl>
                                        <p:attrNameLst>
                                          <p:attrName>style.visibility</p:attrName>
                                        </p:attrNameLst>
                                      </p:cBhvr>
                                      <p:to>
                                        <p:strVal val="visible"/>
                                      </p:to>
                                    </p:set>
                                    <p:animEffect transition="in" filter="wipe(down)">
                                      <p:cBhvr>
                                        <p:cTn id="77" dur="500"/>
                                        <p:tgtEl>
                                          <p:spTgt spid="38"/>
                                        </p:tgtEl>
                                      </p:cBhvr>
                                    </p:animEffect>
                                  </p:childTnLst>
                                </p:cTn>
                              </p:par>
                            </p:childTnLst>
                          </p:cTn>
                        </p:par>
                        <p:par>
                          <p:cTn id="78" fill="hold">
                            <p:stCondLst>
                              <p:cond delay="1500"/>
                            </p:stCondLst>
                            <p:childTnLst>
                              <p:par>
                                <p:cTn id="79" presetID="1" presetClass="entr" presetSubtype="0" fill="hold" nodeType="afterEffect">
                                  <p:stCondLst>
                                    <p:cond delay="0"/>
                                  </p:stCondLst>
                                  <p:childTnLst>
                                    <p:set>
                                      <p:cBhvr>
                                        <p:cTn id="80" dur="1" fill="hold">
                                          <p:stCondLst>
                                            <p:cond delay="0"/>
                                          </p:stCondLst>
                                        </p:cTn>
                                        <p:tgtEl>
                                          <p:spTgt spid="29"/>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75"/>
                                        </p:tgtEl>
                                        <p:attrNameLst>
                                          <p:attrName>style.visibility</p:attrName>
                                        </p:attrNameLst>
                                      </p:cBhvr>
                                      <p:to>
                                        <p:strVal val="visible"/>
                                      </p:to>
                                    </p:set>
                                    <p:animEffect transition="in" filter="fade">
                                      <p:cBhvr>
                                        <p:cTn id="85" dur="500"/>
                                        <p:tgtEl>
                                          <p:spTgt spid="75"/>
                                        </p:tgtEl>
                                      </p:cBhvr>
                                    </p:animEffect>
                                  </p:childTnLst>
                                </p:cTn>
                              </p:par>
                            </p:childTnLst>
                          </p:cTn>
                        </p:par>
                        <p:par>
                          <p:cTn id="86" fill="hold">
                            <p:stCondLst>
                              <p:cond delay="500"/>
                            </p:stCondLst>
                            <p:childTnLst>
                              <p:par>
                                <p:cTn id="87" presetID="53" presetClass="entr" presetSubtype="16" fill="hold" nodeType="afterEffect">
                                  <p:stCondLst>
                                    <p:cond delay="0"/>
                                  </p:stCondLst>
                                  <p:childTnLst>
                                    <p:set>
                                      <p:cBhvr>
                                        <p:cTn id="88" dur="1" fill="hold">
                                          <p:stCondLst>
                                            <p:cond delay="0"/>
                                          </p:stCondLst>
                                        </p:cTn>
                                        <p:tgtEl>
                                          <p:spTgt spid="51"/>
                                        </p:tgtEl>
                                        <p:attrNameLst>
                                          <p:attrName>style.visibility</p:attrName>
                                        </p:attrNameLst>
                                      </p:cBhvr>
                                      <p:to>
                                        <p:strVal val="visible"/>
                                      </p:to>
                                    </p:set>
                                    <p:anim calcmode="lin" valueType="num">
                                      <p:cBhvr>
                                        <p:cTn id="89" dur="500" fill="hold"/>
                                        <p:tgtEl>
                                          <p:spTgt spid="51"/>
                                        </p:tgtEl>
                                        <p:attrNameLst>
                                          <p:attrName>ppt_w</p:attrName>
                                        </p:attrNameLst>
                                      </p:cBhvr>
                                      <p:tavLst>
                                        <p:tav tm="0">
                                          <p:val>
                                            <p:fltVal val="0"/>
                                          </p:val>
                                        </p:tav>
                                        <p:tav tm="100000">
                                          <p:val>
                                            <p:strVal val="#ppt_w"/>
                                          </p:val>
                                        </p:tav>
                                      </p:tavLst>
                                    </p:anim>
                                    <p:anim calcmode="lin" valueType="num">
                                      <p:cBhvr>
                                        <p:cTn id="90" dur="500" fill="hold"/>
                                        <p:tgtEl>
                                          <p:spTgt spid="51"/>
                                        </p:tgtEl>
                                        <p:attrNameLst>
                                          <p:attrName>ppt_h</p:attrName>
                                        </p:attrNameLst>
                                      </p:cBhvr>
                                      <p:tavLst>
                                        <p:tav tm="0">
                                          <p:val>
                                            <p:fltVal val="0"/>
                                          </p:val>
                                        </p:tav>
                                        <p:tav tm="100000">
                                          <p:val>
                                            <p:strVal val="#ppt_h"/>
                                          </p:val>
                                        </p:tav>
                                      </p:tavLst>
                                    </p:anim>
                                    <p:animEffect transition="in" filter="fade">
                                      <p:cBhvr>
                                        <p:cTn id="91" dur="500"/>
                                        <p:tgtEl>
                                          <p:spTgt spid="51"/>
                                        </p:tgtEl>
                                      </p:cBhvr>
                                    </p:animEffect>
                                  </p:childTnLst>
                                </p:cTn>
                              </p:par>
                            </p:childTnLst>
                          </p:cTn>
                        </p:par>
                        <p:par>
                          <p:cTn id="92" fill="hold">
                            <p:stCondLst>
                              <p:cond delay="1000"/>
                            </p:stCondLst>
                            <p:childTnLst>
                              <p:par>
                                <p:cTn id="93" presetID="22" presetClass="entr" presetSubtype="8" fill="hold" grpId="0" nodeType="afterEffect">
                                  <p:stCondLst>
                                    <p:cond delay="0"/>
                                  </p:stCondLst>
                                  <p:childTnLst>
                                    <p:set>
                                      <p:cBhvr>
                                        <p:cTn id="94" dur="1" fill="hold">
                                          <p:stCondLst>
                                            <p:cond delay="0"/>
                                          </p:stCondLst>
                                        </p:cTn>
                                        <p:tgtEl>
                                          <p:spTgt spid="76"/>
                                        </p:tgtEl>
                                        <p:attrNameLst>
                                          <p:attrName>style.visibility</p:attrName>
                                        </p:attrNameLst>
                                      </p:cBhvr>
                                      <p:to>
                                        <p:strVal val="visible"/>
                                      </p:to>
                                    </p:set>
                                    <p:animEffect transition="in" filter="wipe(left)">
                                      <p:cBhvr>
                                        <p:cTn id="95" dur="500"/>
                                        <p:tgtEl>
                                          <p:spTgt spid="76"/>
                                        </p:tgtEl>
                                      </p:cBhvr>
                                    </p:animEffect>
                                  </p:childTnLst>
                                </p:cTn>
                              </p:par>
                            </p:childTnLst>
                          </p:cTn>
                        </p:par>
                        <p:par>
                          <p:cTn id="96" fill="hold">
                            <p:stCondLst>
                              <p:cond delay="1500"/>
                            </p:stCondLst>
                            <p:childTnLst>
                              <p:par>
                                <p:cTn id="97" presetID="1" presetClass="entr" presetSubtype="0" fill="hold" nodeType="afterEffect">
                                  <p:stCondLst>
                                    <p:cond delay="0"/>
                                  </p:stCondLst>
                                  <p:childTnLst>
                                    <p:set>
                                      <p:cBhvr>
                                        <p:cTn id="98" dur="1" fill="hold">
                                          <p:stCondLst>
                                            <p:cond delay="499"/>
                                          </p:stCondLst>
                                        </p:cTn>
                                        <p:tgtEl>
                                          <p:spTgt spid="72"/>
                                        </p:tgtEl>
                                        <p:attrNameLst>
                                          <p:attrName>style.visibility</p:attrName>
                                        </p:attrNameLst>
                                      </p:cBhvr>
                                      <p:to>
                                        <p:strVal val="visible"/>
                                      </p:to>
                                    </p:set>
                                  </p:childTnLst>
                                </p:cTn>
                              </p:par>
                            </p:childTnLst>
                          </p:cTn>
                        </p:par>
                        <p:par>
                          <p:cTn id="99" fill="hold">
                            <p:stCondLst>
                              <p:cond delay="2000"/>
                            </p:stCondLst>
                            <p:childTnLst>
                              <p:par>
                                <p:cTn id="100" presetID="53" presetClass="entr" presetSubtype="16" fill="hold" grpId="0" nodeType="afterEffect">
                                  <p:stCondLst>
                                    <p:cond delay="0"/>
                                  </p:stCondLst>
                                  <p:childTnLst>
                                    <p:set>
                                      <p:cBhvr>
                                        <p:cTn id="101" dur="1" fill="hold">
                                          <p:stCondLst>
                                            <p:cond delay="0"/>
                                          </p:stCondLst>
                                        </p:cTn>
                                        <p:tgtEl>
                                          <p:spTgt spid="8"/>
                                        </p:tgtEl>
                                        <p:attrNameLst>
                                          <p:attrName>style.visibility</p:attrName>
                                        </p:attrNameLst>
                                      </p:cBhvr>
                                      <p:to>
                                        <p:strVal val="visible"/>
                                      </p:to>
                                    </p:set>
                                    <p:anim calcmode="lin" valueType="num">
                                      <p:cBhvr>
                                        <p:cTn id="102" dur="500" fill="hold"/>
                                        <p:tgtEl>
                                          <p:spTgt spid="8"/>
                                        </p:tgtEl>
                                        <p:attrNameLst>
                                          <p:attrName>ppt_w</p:attrName>
                                        </p:attrNameLst>
                                      </p:cBhvr>
                                      <p:tavLst>
                                        <p:tav tm="0">
                                          <p:val>
                                            <p:fltVal val="0"/>
                                          </p:val>
                                        </p:tav>
                                        <p:tav tm="100000">
                                          <p:val>
                                            <p:strVal val="#ppt_w"/>
                                          </p:val>
                                        </p:tav>
                                      </p:tavLst>
                                    </p:anim>
                                    <p:anim calcmode="lin" valueType="num">
                                      <p:cBhvr>
                                        <p:cTn id="103" dur="500" fill="hold"/>
                                        <p:tgtEl>
                                          <p:spTgt spid="8"/>
                                        </p:tgtEl>
                                        <p:attrNameLst>
                                          <p:attrName>ppt_h</p:attrName>
                                        </p:attrNameLst>
                                      </p:cBhvr>
                                      <p:tavLst>
                                        <p:tav tm="0">
                                          <p:val>
                                            <p:fltVal val="0"/>
                                          </p:val>
                                        </p:tav>
                                        <p:tav tm="100000">
                                          <p:val>
                                            <p:strVal val="#ppt_h"/>
                                          </p:val>
                                        </p:tav>
                                      </p:tavLst>
                                    </p:anim>
                                    <p:animEffect transition="in" filter="fade">
                                      <p:cBhvr>
                                        <p:cTn id="104" dur="500"/>
                                        <p:tgtEl>
                                          <p:spTgt spid="8"/>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1" fill="hold" grpId="0" nodeType="clickEffect">
                                  <p:stCondLst>
                                    <p:cond delay="0"/>
                                  </p:stCondLst>
                                  <p:childTnLst>
                                    <p:set>
                                      <p:cBhvr>
                                        <p:cTn id="108" dur="1" fill="hold">
                                          <p:stCondLst>
                                            <p:cond delay="0"/>
                                          </p:stCondLst>
                                        </p:cTn>
                                        <p:tgtEl>
                                          <p:spTgt spid="36"/>
                                        </p:tgtEl>
                                        <p:attrNameLst>
                                          <p:attrName>style.visibility</p:attrName>
                                        </p:attrNameLst>
                                      </p:cBhvr>
                                      <p:to>
                                        <p:strVal val="visible"/>
                                      </p:to>
                                    </p:set>
                                    <p:animEffect transition="in" filter="wipe(up)">
                                      <p:cBhvr>
                                        <p:cTn id="109" dur="500"/>
                                        <p:tgtEl>
                                          <p:spTgt spid="36"/>
                                        </p:tgtEl>
                                      </p:cBhvr>
                                    </p:animEffect>
                                  </p:childTnLst>
                                </p:cTn>
                              </p:par>
                            </p:childTnLst>
                          </p:cTn>
                        </p:par>
                        <p:par>
                          <p:cTn id="110" fill="hold">
                            <p:stCondLst>
                              <p:cond delay="500"/>
                            </p:stCondLst>
                            <p:childTnLst>
                              <p:par>
                                <p:cTn id="111" presetID="10" presetClass="entr" presetSubtype="0" fill="hold" nodeType="afterEffect">
                                  <p:stCondLst>
                                    <p:cond delay="0"/>
                                  </p:stCondLst>
                                  <p:childTnLst>
                                    <p:set>
                                      <p:cBhvr>
                                        <p:cTn id="112" dur="1" fill="hold">
                                          <p:stCondLst>
                                            <p:cond delay="0"/>
                                          </p:stCondLst>
                                        </p:cTn>
                                        <p:tgtEl>
                                          <p:spTgt spid="40"/>
                                        </p:tgtEl>
                                        <p:attrNameLst>
                                          <p:attrName>style.visibility</p:attrName>
                                        </p:attrNameLst>
                                      </p:cBhvr>
                                      <p:to>
                                        <p:strVal val="visible"/>
                                      </p:to>
                                    </p:set>
                                    <p:animEffect transition="in" filter="fade">
                                      <p:cBhvr>
                                        <p:cTn id="113" dur="500"/>
                                        <p:tgtEl>
                                          <p:spTgt spid="40"/>
                                        </p:tgtEl>
                                      </p:cBhvr>
                                    </p:animEffect>
                                  </p:childTnLst>
                                </p:cTn>
                              </p:par>
                            </p:childTnLst>
                          </p:cTn>
                        </p:par>
                        <p:par>
                          <p:cTn id="114" fill="hold">
                            <p:stCondLst>
                              <p:cond delay="1000"/>
                            </p:stCondLst>
                            <p:childTnLst>
                              <p:par>
                                <p:cTn id="115" presetID="22" presetClass="entr" presetSubtype="8" fill="hold" grpId="0" nodeType="afterEffect">
                                  <p:stCondLst>
                                    <p:cond delay="0"/>
                                  </p:stCondLst>
                                  <p:childTnLst>
                                    <p:set>
                                      <p:cBhvr>
                                        <p:cTn id="116" dur="1" fill="hold">
                                          <p:stCondLst>
                                            <p:cond delay="0"/>
                                          </p:stCondLst>
                                        </p:cTn>
                                        <p:tgtEl>
                                          <p:spTgt spid="39"/>
                                        </p:tgtEl>
                                        <p:attrNameLst>
                                          <p:attrName>style.visibility</p:attrName>
                                        </p:attrNameLst>
                                      </p:cBhvr>
                                      <p:to>
                                        <p:strVal val="visible"/>
                                      </p:to>
                                    </p:set>
                                    <p:animEffect transition="in" filter="wipe(left)">
                                      <p:cBhvr>
                                        <p:cTn id="117" dur="500"/>
                                        <p:tgtEl>
                                          <p:spTgt spid="39"/>
                                        </p:tgtEl>
                                      </p:cBhvr>
                                    </p:animEffect>
                                  </p:childTnLst>
                                </p:cTn>
                              </p:par>
                            </p:childTnLst>
                          </p:cTn>
                        </p:par>
                        <p:par>
                          <p:cTn id="118" fill="hold">
                            <p:stCondLst>
                              <p:cond delay="1500"/>
                            </p:stCondLst>
                            <p:childTnLst>
                              <p:par>
                                <p:cTn id="119" presetID="10" presetClass="entr" presetSubtype="0" fill="hold" nodeType="afterEffect">
                                  <p:stCondLst>
                                    <p:cond delay="0"/>
                                  </p:stCondLst>
                                  <p:childTnLst>
                                    <p:set>
                                      <p:cBhvr>
                                        <p:cTn id="120" dur="1" fill="hold">
                                          <p:stCondLst>
                                            <p:cond delay="0"/>
                                          </p:stCondLst>
                                        </p:cTn>
                                        <p:tgtEl>
                                          <p:spTgt spid="26"/>
                                        </p:tgtEl>
                                        <p:attrNameLst>
                                          <p:attrName>style.visibility</p:attrName>
                                        </p:attrNameLst>
                                      </p:cBhvr>
                                      <p:to>
                                        <p:strVal val="visible"/>
                                      </p:to>
                                    </p:set>
                                    <p:animEffect transition="in" filter="fade">
                                      <p:cBhvr>
                                        <p:cTn id="121" dur="500"/>
                                        <p:tgtEl>
                                          <p:spTgt spid="26"/>
                                        </p:tgtEl>
                                      </p:cBhvr>
                                    </p:animEffect>
                                  </p:childTnLst>
                                </p:cTn>
                              </p:par>
                            </p:childTnLst>
                          </p:cTn>
                        </p:par>
                        <p:par>
                          <p:cTn id="122" fill="hold">
                            <p:stCondLst>
                              <p:cond delay="2000"/>
                            </p:stCondLst>
                            <p:childTnLst>
                              <p:par>
                                <p:cTn id="123" presetID="53" presetClass="entr" presetSubtype="16" fill="hold" grpId="0" nodeType="afterEffect">
                                  <p:stCondLst>
                                    <p:cond delay="0"/>
                                  </p:stCondLst>
                                  <p:childTnLst>
                                    <p:set>
                                      <p:cBhvr>
                                        <p:cTn id="124" dur="1" fill="hold">
                                          <p:stCondLst>
                                            <p:cond delay="0"/>
                                          </p:stCondLst>
                                        </p:cTn>
                                        <p:tgtEl>
                                          <p:spTgt spid="49"/>
                                        </p:tgtEl>
                                        <p:attrNameLst>
                                          <p:attrName>style.visibility</p:attrName>
                                        </p:attrNameLst>
                                      </p:cBhvr>
                                      <p:to>
                                        <p:strVal val="visible"/>
                                      </p:to>
                                    </p:set>
                                    <p:anim calcmode="lin" valueType="num">
                                      <p:cBhvr>
                                        <p:cTn id="125" dur="500" fill="hold"/>
                                        <p:tgtEl>
                                          <p:spTgt spid="49"/>
                                        </p:tgtEl>
                                        <p:attrNameLst>
                                          <p:attrName>ppt_w</p:attrName>
                                        </p:attrNameLst>
                                      </p:cBhvr>
                                      <p:tavLst>
                                        <p:tav tm="0">
                                          <p:val>
                                            <p:fltVal val="0"/>
                                          </p:val>
                                        </p:tav>
                                        <p:tav tm="100000">
                                          <p:val>
                                            <p:strVal val="#ppt_w"/>
                                          </p:val>
                                        </p:tav>
                                      </p:tavLst>
                                    </p:anim>
                                    <p:anim calcmode="lin" valueType="num">
                                      <p:cBhvr>
                                        <p:cTn id="126" dur="500" fill="hold"/>
                                        <p:tgtEl>
                                          <p:spTgt spid="49"/>
                                        </p:tgtEl>
                                        <p:attrNameLst>
                                          <p:attrName>ppt_h</p:attrName>
                                        </p:attrNameLst>
                                      </p:cBhvr>
                                      <p:tavLst>
                                        <p:tav tm="0">
                                          <p:val>
                                            <p:fltVal val="0"/>
                                          </p:val>
                                        </p:tav>
                                        <p:tav tm="100000">
                                          <p:val>
                                            <p:strVal val="#ppt_h"/>
                                          </p:val>
                                        </p:tav>
                                      </p:tavLst>
                                    </p:anim>
                                    <p:animEffect transition="in" filter="fade">
                                      <p:cBhvr>
                                        <p:cTn id="127" dur="500"/>
                                        <p:tgtEl>
                                          <p:spTgt spid="49"/>
                                        </p:tgtEl>
                                      </p:cBhvr>
                                    </p:animEffect>
                                  </p:childTnLst>
                                </p:cTn>
                              </p:par>
                            </p:childTnLst>
                          </p:cTn>
                        </p:par>
                      </p:childTnLst>
                    </p:cTn>
                  </p:par>
                  <p:par>
                    <p:cTn id="128" fill="hold">
                      <p:stCondLst>
                        <p:cond delay="indefinite"/>
                      </p:stCondLst>
                      <p:childTnLst>
                        <p:par>
                          <p:cTn id="129" fill="hold">
                            <p:stCondLst>
                              <p:cond delay="0"/>
                            </p:stCondLst>
                            <p:childTnLst>
                              <p:par>
                                <p:cTn id="130" presetID="22" presetClass="entr" presetSubtype="8" fill="hold" grpId="0" nodeType="clickEffect">
                                  <p:stCondLst>
                                    <p:cond delay="0"/>
                                  </p:stCondLst>
                                  <p:childTnLst>
                                    <p:set>
                                      <p:cBhvr>
                                        <p:cTn id="131" dur="1" fill="hold">
                                          <p:stCondLst>
                                            <p:cond delay="0"/>
                                          </p:stCondLst>
                                        </p:cTn>
                                        <p:tgtEl>
                                          <p:spTgt spid="35"/>
                                        </p:tgtEl>
                                        <p:attrNameLst>
                                          <p:attrName>style.visibility</p:attrName>
                                        </p:attrNameLst>
                                      </p:cBhvr>
                                      <p:to>
                                        <p:strVal val="visible"/>
                                      </p:to>
                                    </p:set>
                                    <p:animEffect transition="in" filter="wipe(left)">
                                      <p:cBhvr>
                                        <p:cTn id="132" dur="500"/>
                                        <p:tgtEl>
                                          <p:spTgt spid="35"/>
                                        </p:tgtEl>
                                      </p:cBhvr>
                                    </p:animEffect>
                                  </p:childTnLst>
                                </p:cTn>
                              </p:par>
                            </p:childTnLst>
                          </p:cTn>
                        </p:par>
                        <p:par>
                          <p:cTn id="133" fill="hold">
                            <p:stCondLst>
                              <p:cond delay="500"/>
                            </p:stCondLst>
                            <p:childTnLst>
                              <p:par>
                                <p:cTn id="134" presetID="10" presetClass="entr" presetSubtype="0" fill="hold" nodeType="afterEffect">
                                  <p:stCondLst>
                                    <p:cond delay="0"/>
                                  </p:stCondLst>
                                  <p:childTnLst>
                                    <p:set>
                                      <p:cBhvr>
                                        <p:cTn id="135" dur="1" fill="hold">
                                          <p:stCondLst>
                                            <p:cond delay="0"/>
                                          </p:stCondLst>
                                        </p:cTn>
                                        <p:tgtEl>
                                          <p:spTgt spid="22"/>
                                        </p:tgtEl>
                                        <p:attrNameLst>
                                          <p:attrName>style.visibility</p:attrName>
                                        </p:attrNameLst>
                                      </p:cBhvr>
                                      <p:to>
                                        <p:strVal val="visible"/>
                                      </p:to>
                                    </p:set>
                                    <p:animEffect transition="in" filter="fade">
                                      <p:cBhvr>
                                        <p:cTn id="136" dur="500"/>
                                        <p:tgtEl>
                                          <p:spTgt spid="22"/>
                                        </p:tgtEl>
                                      </p:cBhvr>
                                    </p:animEffect>
                                  </p:childTnLst>
                                </p:cTn>
                              </p:par>
                            </p:childTnLst>
                          </p:cTn>
                        </p:par>
                        <p:par>
                          <p:cTn id="137" fill="hold">
                            <p:stCondLst>
                              <p:cond delay="1000"/>
                            </p:stCondLst>
                            <p:childTnLst>
                              <p:par>
                                <p:cTn id="138" presetID="22" presetClass="entr" presetSubtype="8" fill="hold" grpId="0" nodeType="afterEffect">
                                  <p:stCondLst>
                                    <p:cond delay="0"/>
                                  </p:stCondLst>
                                  <p:childTnLst>
                                    <p:set>
                                      <p:cBhvr>
                                        <p:cTn id="139" dur="1" fill="hold">
                                          <p:stCondLst>
                                            <p:cond delay="0"/>
                                          </p:stCondLst>
                                        </p:cTn>
                                        <p:tgtEl>
                                          <p:spTgt spid="47"/>
                                        </p:tgtEl>
                                        <p:attrNameLst>
                                          <p:attrName>style.visibility</p:attrName>
                                        </p:attrNameLst>
                                      </p:cBhvr>
                                      <p:to>
                                        <p:strVal val="visible"/>
                                      </p:to>
                                    </p:set>
                                    <p:animEffect transition="in" filter="wipe(left)">
                                      <p:cBhvr>
                                        <p:cTn id="140" dur="500"/>
                                        <p:tgtEl>
                                          <p:spTgt spid="47"/>
                                        </p:tgtEl>
                                      </p:cBhvr>
                                    </p:animEffect>
                                  </p:childTnLst>
                                </p:cTn>
                              </p:par>
                            </p:childTnLst>
                          </p:cTn>
                        </p:par>
                        <p:par>
                          <p:cTn id="141" fill="hold">
                            <p:stCondLst>
                              <p:cond delay="1500"/>
                            </p:stCondLst>
                            <p:childTnLst>
                              <p:par>
                                <p:cTn id="142" presetID="53" presetClass="entr" presetSubtype="16" fill="hold" nodeType="afterEffect">
                                  <p:stCondLst>
                                    <p:cond delay="0"/>
                                  </p:stCondLst>
                                  <p:childTnLst>
                                    <p:set>
                                      <p:cBhvr>
                                        <p:cTn id="143" dur="1" fill="hold">
                                          <p:stCondLst>
                                            <p:cond delay="0"/>
                                          </p:stCondLst>
                                        </p:cTn>
                                        <p:tgtEl>
                                          <p:spTgt spid="46"/>
                                        </p:tgtEl>
                                        <p:attrNameLst>
                                          <p:attrName>style.visibility</p:attrName>
                                        </p:attrNameLst>
                                      </p:cBhvr>
                                      <p:to>
                                        <p:strVal val="visible"/>
                                      </p:to>
                                    </p:set>
                                    <p:anim calcmode="lin" valueType="num">
                                      <p:cBhvr>
                                        <p:cTn id="144" dur="500" fill="hold"/>
                                        <p:tgtEl>
                                          <p:spTgt spid="46"/>
                                        </p:tgtEl>
                                        <p:attrNameLst>
                                          <p:attrName>ppt_w</p:attrName>
                                        </p:attrNameLst>
                                      </p:cBhvr>
                                      <p:tavLst>
                                        <p:tav tm="0">
                                          <p:val>
                                            <p:fltVal val="0"/>
                                          </p:val>
                                        </p:tav>
                                        <p:tav tm="100000">
                                          <p:val>
                                            <p:strVal val="#ppt_w"/>
                                          </p:val>
                                        </p:tav>
                                      </p:tavLst>
                                    </p:anim>
                                    <p:anim calcmode="lin" valueType="num">
                                      <p:cBhvr>
                                        <p:cTn id="145" dur="500" fill="hold"/>
                                        <p:tgtEl>
                                          <p:spTgt spid="46"/>
                                        </p:tgtEl>
                                        <p:attrNameLst>
                                          <p:attrName>ppt_h</p:attrName>
                                        </p:attrNameLst>
                                      </p:cBhvr>
                                      <p:tavLst>
                                        <p:tav tm="0">
                                          <p:val>
                                            <p:fltVal val="0"/>
                                          </p:val>
                                        </p:tav>
                                        <p:tav tm="100000">
                                          <p:val>
                                            <p:strVal val="#ppt_h"/>
                                          </p:val>
                                        </p:tav>
                                      </p:tavLst>
                                    </p:anim>
                                    <p:animEffect transition="in" filter="fade">
                                      <p:cBhvr>
                                        <p:cTn id="146" dur="500"/>
                                        <p:tgtEl>
                                          <p:spTgt spid="46"/>
                                        </p:tgtEl>
                                      </p:cBhvr>
                                    </p:animEffect>
                                  </p:childTnLst>
                                </p:cTn>
                              </p:par>
                            </p:childTnLst>
                          </p:cTn>
                        </p:par>
                        <p:par>
                          <p:cTn id="147" fill="hold">
                            <p:stCondLst>
                              <p:cond delay="2000"/>
                            </p:stCondLst>
                            <p:childTnLst>
                              <p:par>
                                <p:cTn id="148" presetID="53" presetClass="entr" presetSubtype="16" fill="hold" grpId="0" nodeType="afterEffect">
                                  <p:stCondLst>
                                    <p:cond delay="0"/>
                                  </p:stCondLst>
                                  <p:childTnLst>
                                    <p:set>
                                      <p:cBhvr>
                                        <p:cTn id="149" dur="1" fill="hold">
                                          <p:stCondLst>
                                            <p:cond delay="0"/>
                                          </p:stCondLst>
                                        </p:cTn>
                                        <p:tgtEl>
                                          <p:spTgt spid="50"/>
                                        </p:tgtEl>
                                        <p:attrNameLst>
                                          <p:attrName>style.visibility</p:attrName>
                                        </p:attrNameLst>
                                      </p:cBhvr>
                                      <p:to>
                                        <p:strVal val="visible"/>
                                      </p:to>
                                    </p:set>
                                    <p:anim calcmode="lin" valueType="num">
                                      <p:cBhvr>
                                        <p:cTn id="150" dur="500" fill="hold"/>
                                        <p:tgtEl>
                                          <p:spTgt spid="50"/>
                                        </p:tgtEl>
                                        <p:attrNameLst>
                                          <p:attrName>ppt_w</p:attrName>
                                        </p:attrNameLst>
                                      </p:cBhvr>
                                      <p:tavLst>
                                        <p:tav tm="0">
                                          <p:val>
                                            <p:fltVal val="0"/>
                                          </p:val>
                                        </p:tav>
                                        <p:tav tm="100000">
                                          <p:val>
                                            <p:strVal val="#ppt_w"/>
                                          </p:val>
                                        </p:tav>
                                      </p:tavLst>
                                    </p:anim>
                                    <p:anim calcmode="lin" valueType="num">
                                      <p:cBhvr>
                                        <p:cTn id="151" dur="500" fill="hold"/>
                                        <p:tgtEl>
                                          <p:spTgt spid="50"/>
                                        </p:tgtEl>
                                        <p:attrNameLst>
                                          <p:attrName>ppt_h</p:attrName>
                                        </p:attrNameLst>
                                      </p:cBhvr>
                                      <p:tavLst>
                                        <p:tav tm="0">
                                          <p:val>
                                            <p:fltVal val="0"/>
                                          </p:val>
                                        </p:tav>
                                        <p:tav tm="100000">
                                          <p:val>
                                            <p:strVal val="#ppt_h"/>
                                          </p:val>
                                        </p:tav>
                                      </p:tavLst>
                                    </p:anim>
                                    <p:animEffect transition="in" filter="fade">
                                      <p:cBhvr>
                                        <p:cTn id="152" dur="500"/>
                                        <p:tgtEl>
                                          <p:spTgt spid="50"/>
                                        </p:tgtEl>
                                      </p:cBhvr>
                                    </p:animEffect>
                                  </p:childTnLst>
                                </p:cTn>
                              </p:par>
                            </p:childTnLst>
                          </p:cTn>
                        </p:par>
                      </p:childTnLst>
                    </p:cTn>
                  </p:par>
                  <p:par>
                    <p:cTn id="153" fill="hold">
                      <p:stCondLst>
                        <p:cond delay="indefinite"/>
                      </p:stCondLst>
                      <p:childTnLst>
                        <p:par>
                          <p:cTn id="154" fill="hold">
                            <p:stCondLst>
                              <p:cond delay="0"/>
                            </p:stCondLst>
                            <p:childTnLst>
                              <p:par>
                                <p:cTn id="155" presetID="10" presetClass="entr" presetSubtype="0" fill="hold" nodeType="clickEffect">
                                  <p:stCondLst>
                                    <p:cond delay="0"/>
                                  </p:stCondLst>
                                  <p:childTnLst>
                                    <p:set>
                                      <p:cBhvr>
                                        <p:cTn id="156" dur="1" fill="hold">
                                          <p:stCondLst>
                                            <p:cond delay="0"/>
                                          </p:stCondLst>
                                        </p:cTn>
                                        <p:tgtEl>
                                          <p:spTgt spid="63"/>
                                        </p:tgtEl>
                                        <p:attrNameLst>
                                          <p:attrName>style.visibility</p:attrName>
                                        </p:attrNameLst>
                                      </p:cBhvr>
                                      <p:to>
                                        <p:strVal val="visible"/>
                                      </p:to>
                                    </p:set>
                                    <p:animEffect transition="in" filter="fade">
                                      <p:cBhvr>
                                        <p:cTn id="157" dur="500"/>
                                        <p:tgtEl>
                                          <p:spTgt spid="63"/>
                                        </p:tgtEl>
                                      </p:cBhvr>
                                    </p:animEffect>
                                  </p:childTnLst>
                                </p:cTn>
                              </p:par>
                            </p:childTnLst>
                          </p:cTn>
                        </p:par>
                        <p:par>
                          <p:cTn id="158" fill="hold">
                            <p:stCondLst>
                              <p:cond delay="500"/>
                            </p:stCondLst>
                            <p:childTnLst>
                              <p:par>
                                <p:cTn id="159" presetID="22" presetClass="entr" presetSubtype="8" fill="hold" grpId="0" nodeType="afterEffect">
                                  <p:stCondLst>
                                    <p:cond delay="0"/>
                                  </p:stCondLst>
                                  <p:childTnLst>
                                    <p:set>
                                      <p:cBhvr>
                                        <p:cTn id="160" dur="1" fill="hold">
                                          <p:stCondLst>
                                            <p:cond delay="0"/>
                                          </p:stCondLst>
                                        </p:cTn>
                                        <p:tgtEl>
                                          <p:spTgt spid="70"/>
                                        </p:tgtEl>
                                        <p:attrNameLst>
                                          <p:attrName>style.visibility</p:attrName>
                                        </p:attrNameLst>
                                      </p:cBhvr>
                                      <p:to>
                                        <p:strVal val="visible"/>
                                      </p:to>
                                    </p:set>
                                    <p:animEffect transition="in" filter="wipe(left)">
                                      <p:cBhvr>
                                        <p:cTn id="161" dur="500"/>
                                        <p:tgtEl>
                                          <p:spTgt spid="70"/>
                                        </p:tgtEl>
                                      </p:cBhvr>
                                    </p:animEffect>
                                  </p:childTnLst>
                                </p:cTn>
                              </p:par>
                            </p:childTnLst>
                          </p:cTn>
                        </p:par>
                        <p:par>
                          <p:cTn id="162" fill="hold">
                            <p:stCondLst>
                              <p:cond delay="1000"/>
                            </p:stCondLst>
                            <p:childTnLst>
                              <p:par>
                                <p:cTn id="163" presetID="53" presetClass="entr" presetSubtype="16" fill="hold" nodeType="afterEffect">
                                  <p:stCondLst>
                                    <p:cond delay="0"/>
                                  </p:stCondLst>
                                  <p:childTnLst>
                                    <p:set>
                                      <p:cBhvr>
                                        <p:cTn id="164" dur="1" fill="hold">
                                          <p:stCondLst>
                                            <p:cond delay="0"/>
                                          </p:stCondLst>
                                        </p:cTn>
                                        <p:tgtEl>
                                          <p:spTgt spid="65"/>
                                        </p:tgtEl>
                                        <p:attrNameLst>
                                          <p:attrName>style.visibility</p:attrName>
                                        </p:attrNameLst>
                                      </p:cBhvr>
                                      <p:to>
                                        <p:strVal val="visible"/>
                                      </p:to>
                                    </p:set>
                                    <p:anim calcmode="lin" valueType="num">
                                      <p:cBhvr>
                                        <p:cTn id="165" dur="500" fill="hold"/>
                                        <p:tgtEl>
                                          <p:spTgt spid="65"/>
                                        </p:tgtEl>
                                        <p:attrNameLst>
                                          <p:attrName>ppt_w</p:attrName>
                                        </p:attrNameLst>
                                      </p:cBhvr>
                                      <p:tavLst>
                                        <p:tav tm="0">
                                          <p:val>
                                            <p:fltVal val="0"/>
                                          </p:val>
                                        </p:tav>
                                        <p:tav tm="100000">
                                          <p:val>
                                            <p:strVal val="#ppt_w"/>
                                          </p:val>
                                        </p:tav>
                                      </p:tavLst>
                                    </p:anim>
                                    <p:anim calcmode="lin" valueType="num">
                                      <p:cBhvr>
                                        <p:cTn id="166" dur="500" fill="hold"/>
                                        <p:tgtEl>
                                          <p:spTgt spid="65"/>
                                        </p:tgtEl>
                                        <p:attrNameLst>
                                          <p:attrName>ppt_h</p:attrName>
                                        </p:attrNameLst>
                                      </p:cBhvr>
                                      <p:tavLst>
                                        <p:tav tm="0">
                                          <p:val>
                                            <p:fltVal val="0"/>
                                          </p:val>
                                        </p:tav>
                                        <p:tav tm="100000">
                                          <p:val>
                                            <p:strVal val="#ppt_h"/>
                                          </p:val>
                                        </p:tav>
                                      </p:tavLst>
                                    </p:anim>
                                    <p:animEffect transition="in" filter="fade">
                                      <p:cBhvr>
                                        <p:cTn id="167" dur="500"/>
                                        <p:tgtEl>
                                          <p:spTgt spid="65"/>
                                        </p:tgtEl>
                                      </p:cBhvr>
                                    </p:animEffect>
                                  </p:childTnLst>
                                </p:cTn>
                              </p:par>
                              <p:par>
                                <p:cTn id="168" presetID="1" presetClass="entr" presetSubtype="0" fill="hold" grpId="0" nodeType="withEffect">
                                  <p:stCondLst>
                                    <p:cond delay="0"/>
                                  </p:stCondLst>
                                  <p:childTnLst>
                                    <p:set>
                                      <p:cBhvr>
                                        <p:cTn id="169" dur="1" fill="hold">
                                          <p:stCondLst>
                                            <p:cond delay="0"/>
                                          </p:stCondLst>
                                        </p:cTn>
                                        <p:tgtEl>
                                          <p:spTgt spid="81"/>
                                        </p:tgtEl>
                                        <p:attrNameLst>
                                          <p:attrName>style.visibility</p:attrName>
                                        </p:attrNameLst>
                                      </p:cBhvr>
                                      <p:to>
                                        <p:strVal val="visible"/>
                                      </p:to>
                                    </p:set>
                                  </p:childTnLst>
                                </p:cTn>
                              </p:par>
                              <p:par>
                                <p:cTn id="170" presetID="1" presetClass="entr" presetSubtype="0" fill="hold" grpId="0" nodeType="withEffect">
                                  <p:stCondLst>
                                    <p:cond delay="0"/>
                                  </p:stCondLst>
                                  <p:childTnLst>
                                    <p:set>
                                      <p:cBhvr>
                                        <p:cTn id="171" dur="1" fill="hold">
                                          <p:stCondLst>
                                            <p:cond delay="0"/>
                                          </p:stCondLst>
                                        </p:cTn>
                                        <p:tgtEl>
                                          <p:spTgt spid="82"/>
                                        </p:tgtEl>
                                        <p:attrNameLst>
                                          <p:attrName>style.visibility</p:attrName>
                                        </p:attrNameLst>
                                      </p:cBhvr>
                                      <p:to>
                                        <p:strVal val="visible"/>
                                      </p:to>
                                    </p:set>
                                  </p:childTnLst>
                                </p:cTn>
                              </p:par>
                            </p:childTnLst>
                          </p:cTn>
                        </p:par>
                        <p:par>
                          <p:cTn id="172" fill="hold">
                            <p:stCondLst>
                              <p:cond delay="1500"/>
                            </p:stCondLst>
                            <p:childTnLst>
                              <p:par>
                                <p:cTn id="173" presetID="22" presetClass="entr" presetSubtype="8" fill="hold" grpId="0" nodeType="afterEffect">
                                  <p:stCondLst>
                                    <p:cond delay="0"/>
                                  </p:stCondLst>
                                  <p:childTnLst>
                                    <p:set>
                                      <p:cBhvr>
                                        <p:cTn id="174" dur="1" fill="hold">
                                          <p:stCondLst>
                                            <p:cond delay="0"/>
                                          </p:stCondLst>
                                        </p:cTn>
                                        <p:tgtEl>
                                          <p:spTgt spid="71"/>
                                        </p:tgtEl>
                                        <p:attrNameLst>
                                          <p:attrName>style.visibility</p:attrName>
                                        </p:attrNameLst>
                                      </p:cBhvr>
                                      <p:to>
                                        <p:strVal val="visible"/>
                                      </p:to>
                                    </p:set>
                                    <p:animEffect transition="in" filter="wipe(left)">
                                      <p:cBhvr>
                                        <p:cTn id="175" dur="500"/>
                                        <p:tgtEl>
                                          <p:spTgt spid="71"/>
                                        </p:tgtEl>
                                      </p:cBhvr>
                                    </p:animEffect>
                                  </p:childTnLst>
                                </p:cTn>
                              </p:par>
                            </p:childTnLst>
                          </p:cTn>
                        </p:par>
                        <p:par>
                          <p:cTn id="176" fill="hold">
                            <p:stCondLst>
                              <p:cond delay="2000"/>
                            </p:stCondLst>
                            <p:childTnLst>
                              <p:par>
                                <p:cTn id="177" presetID="53" presetClass="entr" presetSubtype="16" fill="hold" grpId="0" nodeType="afterEffect">
                                  <p:stCondLst>
                                    <p:cond delay="0"/>
                                  </p:stCondLst>
                                  <p:childTnLst>
                                    <p:set>
                                      <p:cBhvr>
                                        <p:cTn id="178" dur="1" fill="hold">
                                          <p:stCondLst>
                                            <p:cond delay="0"/>
                                          </p:stCondLst>
                                        </p:cTn>
                                        <p:tgtEl>
                                          <p:spTgt spid="62"/>
                                        </p:tgtEl>
                                        <p:attrNameLst>
                                          <p:attrName>style.visibility</p:attrName>
                                        </p:attrNameLst>
                                      </p:cBhvr>
                                      <p:to>
                                        <p:strVal val="visible"/>
                                      </p:to>
                                    </p:set>
                                    <p:anim calcmode="lin" valueType="num">
                                      <p:cBhvr>
                                        <p:cTn id="179" dur="500" fill="hold"/>
                                        <p:tgtEl>
                                          <p:spTgt spid="62"/>
                                        </p:tgtEl>
                                        <p:attrNameLst>
                                          <p:attrName>ppt_w</p:attrName>
                                        </p:attrNameLst>
                                      </p:cBhvr>
                                      <p:tavLst>
                                        <p:tav tm="0">
                                          <p:val>
                                            <p:fltVal val="0"/>
                                          </p:val>
                                        </p:tav>
                                        <p:tav tm="100000">
                                          <p:val>
                                            <p:strVal val="#ppt_w"/>
                                          </p:val>
                                        </p:tav>
                                      </p:tavLst>
                                    </p:anim>
                                    <p:anim calcmode="lin" valueType="num">
                                      <p:cBhvr>
                                        <p:cTn id="180" dur="500" fill="hold"/>
                                        <p:tgtEl>
                                          <p:spTgt spid="62"/>
                                        </p:tgtEl>
                                        <p:attrNameLst>
                                          <p:attrName>ppt_h</p:attrName>
                                        </p:attrNameLst>
                                      </p:cBhvr>
                                      <p:tavLst>
                                        <p:tav tm="0">
                                          <p:val>
                                            <p:fltVal val="0"/>
                                          </p:val>
                                        </p:tav>
                                        <p:tav tm="100000">
                                          <p:val>
                                            <p:strVal val="#ppt_h"/>
                                          </p:val>
                                        </p:tav>
                                      </p:tavLst>
                                    </p:anim>
                                    <p:animEffect transition="in" filter="fade">
                                      <p:cBhvr>
                                        <p:cTn id="181" dur="500"/>
                                        <p:tgtEl>
                                          <p:spTgt spid="62"/>
                                        </p:tgtEl>
                                      </p:cBhvr>
                                    </p:animEffect>
                                  </p:childTnLst>
                                </p:cTn>
                              </p:par>
                              <p:par>
                                <p:cTn id="182" presetID="22" presetClass="entr" presetSubtype="8" fill="hold" grpId="0" nodeType="withEffect">
                                  <p:stCondLst>
                                    <p:cond delay="0"/>
                                  </p:stCondLst>
                                  <p:childTnLst>
                                    <p:set>
                                      <p:cBhvr>
                                        <p:cTn id="183" dur="1" fill="hold">
                                          <p:stCondLst>
                                            <p:cond delay="0"/>
                                          </p:stCondLst>
                                        </p:cTn>
                                        <p:tgtEl>
                                          <p:spTgt spid="77"/>
                                        </p:tgtEl>
                                        <p:attrNameLst>
                                          <p:attrName>style.visibility</p:attrName>
                                        </p:attrNameLst>
                                      </p:cBhvr>
                                      <p:to>
                                        <p:strVal val="visible"/>
                                      </p:to>
                                    </p:set>
                                    <p:animEffect transition="in" filter="wipe(left)">
                                      <p:cBhvr>
                                        <p:cTn id="184" dur="500"/>
                                        <p:tgtEl>
                                          <p:spTgt spid="77"/>
                                        </p:tgtEl>
                                      </p:cBhvr>
                                    </p:animEffect>
                                  </p:childTnLst>
                                </p:cTn>
                              </p:par>
                              <p:par>
                                <p:cTn id="185" presetID="10" presetClass="entr" presetSubtype="0" fill="hold" grpId="0" nodeType="withEffect">
                                  <p:stCondLst>
                                    <p:cond delay="0"/>
                                  </p:stCondLst>
                                  <p:childTnLst>
                                    <p:set>
                                      <p:cBhvr>
                                        <p:cTn id="186" dur="1" fill="hold">
                                          <p:stCondLst>
                                            <p:cond delay="0"/>
                                          </p:stCondLst>
                                        </p:cTn>
                                        <p:tgtEl>
                                          <p:spTgt spid="78"/>
                                        </p:tgtEl>
                                        <p:attrNameLst>
                                          <p:attrName>style.visibility</p:attrName>
                                        </p:attrNameLst>
                                      </p:cBhvr>
                                      <p:to>
                                        <p:strVal val="visible"/>
                                      </p:to>
                                    </p:set>
                                    <p:animEffect transition="in" filter="fade">
                                      <p:cBhvr>
                                        <p:cTn id="187" dur="500"/>
                                        <p:tgtEl>
                                          <p:spTgt spid="78"/>
                                        </p:tgtEl>
                                      </p:cBhvr>
                                    </p:animEffect>
                                  </p:childTnLst>
                                </p:cTn>
                              </p:par>
                              <p:par>
                                <p:cTn id="188" presetID="22" presetClass="entr" presetSubtype="1" fill="hold" grpId="0" nodeType="withEffect">
                                  <p:stCondLst>
                                    <p:cond delay="0"/>
                                  </p:stCondLst>
                                  <p:childTnLst>
                                    <p:set>
                                      <p:cBhvr>
                                        <p:cTn id="189" dur="1" fill="hold">
                                          <p:stCondLst>
                                            <p:cond delay="0"/>
                                          </p:stCondLst>
                                        </p:cTn>
                                        <p:tgtEl>
                                          <p:spTgt spid="79"/>
                                        </p:tgtEl>
                                        <p:attrNameLst>
                                          <p:attrName>style.visibility</p:attrName>
                                        </p:attrNameLst>
                                      </p:cBhvr>
                                      <p:to>
                                        <p:strVal val="visible"/>
                                      </p:to>
                                    </p:set>
                                    <p:animEffect transition="in" filter="wipe(up)">
                                      <p:cBhvr>
                                        <p:cTn id="190" dur="500"/>
                                        <p:tgtEl>
                                          <p:spTgt spid="79"/>
                                        </p:tgtEl>
                                      </p:cBhvr>
                                    </p:animEffect>
                                  </p:childTnLst>
                                </p:cTn>
                              </p:par>
                              <p:par>
                                <p:cTn id="191" presetID="22" presetClass="entr" presetSubtype="8" fill="hold" grpId="0" nodeType="withEffect">
                                  <p:stCondLst>
                                    <p:cond delay="0"/>
                                  </p:stCondLst>
                                  <p:childTnLst>
                                    <p:set>
                                      <p:cBhvr>
                                        <p:cTn id="192" dur="1" fill="hold">
                                          <p:stCondLst>
                                            <p:cond delay="0"/>
                                          </p:stCondLst>
                                        </p:cTn>
                                        <p:tgtEl>
                                          <p:spTgt spid="80"/>
                                        </p:tgtEl>
                                        <p:attrNameLst>
                                          <p:attrName>style.visibility</p:attrName>
                                        </p:attrNameLst>
                                      </p:cBhvr>
                                      <p:to>
                                        <p:strVal val="visible"/>
                                      </p:to>
                                    </p:set>
                                    <p:animEffect transition="in" filter="wipe(left)">
                                      <p:cBhvr>
                                        <p:cTn id="193" dur="500"/>
                                        <p:tgtEl>
                                          <p:spTgt spid="80"/>
                                        </p:tgtEl>
                                      </p:cBhvr>
                                    </p:animEffect>
                                  </p:childTnLst>
                                </p:cTn>
                              </p:par>
                              <p:par>
                                <p:cTn id="194" presetID="1" presetClass="entr" presetSubtype="0" fill="hold" grpId="0" nodeType="withEffect">
                                  <p:stCondLst>
                                    <p:cond delay="0"/>
                                  </p:stCondLst>
                                  <p:childTnLst>
                                    <p:set>
                                      <p:cBhvr>
                                        <p:cTn id="195" dur="1" fill="hold">
                                          <p:stCondLst>
                                            <p:cond delay="0"/>
                                          </p:stCondLst>
                                        </p:cTn>
                                        <p:tgtEl>
                                          <p:spTgt spid="92"/>
                                        </p:tgtEl>
                                        <p:attrNameLst>
                                          <p:attrName>style.visibility</p:attrName>
                                        </p:attrNameLst>
                                      </p:cBhvr>
                                      <p:to>
                                        <p:strVal val="visible"/>
                                      </p:to>
                                    </p:set>
                                  </p:childTnLst>
                                </p:cTn>
                              </p:par>
                            </p:childTnLst>
                          </p:cTn>
                        </p:par>
                      </p:childTnLst>
                    </p:cTn>
                  </p:par>
                  <p:par>
                    <p:cTn id="196" fill="hold">
                      <p:stCondLst>
                        <p:cond delay="indefinite"/>
                      </p:stCondLst>
                      <p:childTnLst>
                        <p:par>
                          <p:cTn id="197" fill="hold">
                            <p:stCondLst>
                              <p:cond delay="0"/>
                            </p:stCondLst>
                            <p:childTnLst>
                              <p:par>
                                <p:cTn id="198" presetID="10" presetClass="entr" presetSubtype="0" fill="hold" nodeType="clickEffect">
                                  <p:stCondLst>
                                    <p:cond delay="0"/>
                                  </p:stCondLst>
                                  <p:childTnLst>
                                    <p:set>
                                      <p:cBhvr>
                                        <p:cTn id="199" dur="1" fill="hold">
                                          <p:stCondLst>
                                            <p:cond delay="0"/>
                                          </p:stCondLst>
                                        </p:cTn>
                                        <p:tgtEl>
                                          <p:spTgt spid="126"/>
                                        </p:tgtEl>
                                        <p:attrNameLst>
                                          <p:attrName>style.visibility</p:attrName>
                                        </p:attrNameLst>
                                      </p:cBhvr>
                                      <p:to>
                                        <p:strVal val="visible"/>
                                      </p:to>
                                    </p:set>
                                    <p:animEffect transition="in" filter="fade">
                                      <p:cBhvr>
                                        <p:cTn id="200" dur="500"/>
                                        <p:tgtEl>
                                          <p:spTgt spid="126"/>
                                        </p:tgtEl>
                                      </p:cBhvr>
                                    </p:animEffect>
                                  </p:childTnLst>
                                </p:cTn>
                              </p:par>
                            </p:childTnLst>
                          </p:cTn>
                        </p:par>
                        <p:par>
                          <p:cTn id="201" fill="hold">
                            <p:stCondLst>
                              <p:cond delay="500"/>
                            </p:stCondLst>
                            <p:childTnLst>
                              <p:par>
                                <p:cTn id="202" presetID="22" presetClass="entr" presetSubtype="2" fill="hold" grpId="0" nodeType="afterEffect">
                                  <p:stCondLst>
                                    <p:cond delay="0"/>
                                  </p:stCondLst>
                                  <p:childTnLst>
                                    <p:set>
                                      <p:cBhvr>
                                        <p:cTn id="203" dur="1" fill="hold">
                                          <p:stCondLst>
                                            <p:cond delay="0"/>
                                          </p:stCondLst>
                                        </p:cTn>
                                        <p:tgtEl>
                                          <p:spTgt spid="125"/>
                                        </p:tgtEl>
                                        <p:attrNameLst>
                                          <p:attrName>style.visibility</p:attrName>
                                        </p:attrNameLst>
                                      </p:cBhvr>
                                      <p:to>
                                        <p:strVal val="visible"/>
                                      </p:to>
                                    </p:set>
                                    <p:animEffect transition="in" filter="wipe(right)">
                                      <p:cBhvr>
                                        <p:cTn id="204" dur="500"/>
                                        <p:tgtEl>
                                          <p:spTgt spid="125"/>
                                        </p:tgtEl>
                                      </p:cBhvr>
                                    </p:animEffect>
                                  </p:childTnLst>
                                </p:cTn>
                              </p:par>
                            </p:childTnLst>
                          </p:cTn>
                        </p:par>
                        <p:par>
                          <p:cTn id="205" fill="hold">
                            <p:stCondLst>
                              <p:cond delay="1000"/>
                            </p:stCondLst>
                            <p:childTnLst>
                              <p:par>
                                <p:cTn id="206" presetID="22" presetClass="entr" presetSubtype="1" fill="hold" grpId="0" nodeType="afterEffect">
                                  <p:stCondLst>
                                    <p:cond delay="0"/>
                                  </p:stCondLst>
                                  <p:childTnLst>
                                    <p:set>
                                      <p:cBhvr>
                                        <p:cTn id="207" dur="1" fill="hold">
                                          <p:stCondLst>
                                            <p:cond delay="0"/>
                                          </p:stCondLst>
                                        </p:cTn>
                                        <p:tgtEl>
                                          <p:spTgt spid="129"/>
                                        </p:tgtEl>
                                        <p:attrNameLst>
                                          <p:attrName>style.visibility</p:attrName>
                                        </p:attrNameLst>
                                      </p:cBhvr>
                                      <p:to>
                                        <p:strVal val="visible"/>
                                      </p:to>
                                    </p:set>
                                    <p:animEffect transition="in" filter="wipe(up)">
                                      <p:cBhvr>
                                        <p:cTn id="208" dur="500"/>
                                        <p:tgtEl>
                                          <p:spTgt spid="1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7" grpId="0" animBg="1"/>
      <p:bldP spid="31" grpId="0" animBg="1"/>
      <p:bldP spid="32" grpId="0" animBg="1"/>
      <p:bldP spid="34" grpId="0" animBg="1"/>
      <p:bldP spid="35" grpId="0" animBg="1"/>
      <p:bldP spid="36" grpId="0" animBg="1"/>
      <p:bldP spid="37" grpId="0" animBg="1"/>
      <p:bldP spid="38" grpId="0" animBg="1"/>
      <p:bldP spid="39" grpId="0" animBg="1"/>
      <p:bldP spid="47" grpId="0" animBg="1"/>
      <p:bldP spid="8" grpId="0" animBg="1"/>
      <p:bldP spid="49" grpId="0" animBg="1"/>
      <p:bldP spid="50" grpId="0" animBg="1"/>
      <p:bldP spid="62" grpId="0" animBg="1"/>
      <p:bldP spid="70" grpId="0" animBg="1"/>
      <p:bldP spid="71" grpId="0" animBg="1"/>
      <p:bldP spid="75" grpId="0" animBg="1"/>
      <p:bldP spid="76" grpId="0" animBg="1"/>
      <p:bldP spid="77" grpId="0" animBg="1"/>
      <p:bldP spid="78" grpId="0" animBg="1"/>
      <p:bldP spid="79" grpId="0" animBg="1"/>
      <p:bldP spid="80" grpId="0" animBg="1"/>
      <p:bldP spid="28" grpId="0"/>
      <p:bldP spid="81" grpId="0"/>
      <p:bldP spid="30" grpId="0" animBg="1"/>
      <p:bldP spid="82" grpId="0" animBg="1"/>
      <p:bldP spid="83" grpId="0"/>
      <p:bldP spid="84" grpId="0" animBg="1"/>
      <p:bldP spid="92" grpId="0"/>
      <p:bldP spid="125" grpId="0" animBg="1"/>
      <p:bldP spid="12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1256" y="160770"/>
            <a:ext cx="7073601" cy="1143000"/>
          </a:xfrm>
        </p:spPr>
        <p:txBody>
          <a:bodyPr>
            <a:normAutofit fontScale="90000"/>
          </a:bodyPr>
          <a:lstStyle/>
          <a:p>
            <a:r>
              <a:rPr lang="fr-CH" dirty="0" smtClean="0"/>
              <a:t>Innovation: </a:t>
            </a:r>
            <a:r>
              <a:rPr lang="fr-CH" dirty="0" err="1" smtClean="0"/>
              <a:t>E</a:t>
            </a:r>
            <a:r>
              <a:rPr lang="fr-CH" kern="0" dirty="0" err="1" smtClean="0">
                <a:solidFill>
                  <a:srgbClr val="0070C0"/>
                </a:solidFill>
              </a:rPr>
              <a:t>lectronic</a:t>
            </a:r>
            <a:r>
              <a:rPr lang="fr-CH" kern="0" dirty="0" smtClean="0">
                <a:solidFill>
                  <a:srgbClr val="0070C0"/>
                </a:solidFill>
              </a:rPr>
              <a:t> </a:t>
            </a:r>
            <a:r>
              <a:rPr lang="fr-CH" kern="0" dirty="0">
                <a:solidFill>
                  <a:srgbClr val="0070C0"/>
                </a:solidFill>
              </a:rPr>
              <a:t>data exchange</a:t>
            </a:r>
            <a:endParaRPr lang="en-GB" dirty="0"/>
          </a:p>
        </p:txBody>
      </p:sp>
      <p:sp>
        <p:nvSpPr>
          <p:cNvPr id="4" name="Content Placeholder 3"/>
          <p:cNvSpPr>
            <a:spLocks noGrp="1"/>
          </p:cNvSpPr>
          <p:nvPr>
            <p:ph sz="half" idx="2"/>
          </p:nvPr>
        </p:nvSpPr>
        <p:spPr>
          <a:xfrm>
            <a:off x="1396176" y="1357226"/>
            <a:ext cx="8664990" cy="4114229"/>
          </a:xfrm>
        </p:spPr>
        <p:txBody>
          <a:bodyPr>
            <a:noAutofit/>
          </a:bodyPr>
          <a:lstStyle/>
          <a:p>
            <a:r>
              <a:rPr lang="fr-CH" sz="2400" dirty="0" smtClean="0"/>
              <a:t>Non-</a:t>
            </a:r>
            <a:r>
              <a:rPr lang="fr-CH" sz="2400" dirty="0" err="1" smtClean="0"/>
              <a:t>statistical</a:t>
            </a:r>
            <a:r>
              <a:rPr lang="fr-CH" sz="2400" dirty="0" smtClean="0"/>
              <a:t> application of SDMX</a:t>
            </a:r>
          </a:p>
        </p:txBody>
      </p:sp>
      <p:sp>
        <p:nvSpPr>
          <p:cNvPr id="8" name="Rectangle 7"/>
          <p:cNvSpPr/>
          <p:nvPr/>
        </p:nvSpPr>
        <p:spPr>
          <a:xfrm>
            <a:off x="6694164" y="1915840"/>
            <a:ext cx="3731768" cy="4176463"/>
          </a:xfrm>
          <a:prstGeom prst="rect">
            <a:avLst/>
          </a:prstGeom>
          <a:solidFill>
            <a:srgbClr val="CCECFF"/>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GB" b="1" i="1" dirty="0">
                <a:solidFill>
                  <a:schemeClr val="bg2"/>
                </a:solidFill>
              </a:rPr>
              <a:t>Institution 2</a:t>
            </a:r>
          </a:p>
        </p:txBody>
      </p:sp>
      <p:sp>
        <p:nvSpPr>
          <p:cNvPr id="9" name="Rectangle 8"/>
          <p:cNvSpPr/>
          <p:nvPr/>
        </p:nvSpPr>
        <p:spPr>
          <a:xfrm>
            <a:off x="1578959" y="1915840"/>
            <a:ext cx="3550851" cy="4176463"/>
          </a:xfrm>
          <a:prstGeom prst="rect">
            <a:avLst/>
          </a:prstGeom>
          <a:solidFill>
            <a:srgbClr val="CCECFF"/>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GB" b="1" i="1" dirty="0">
                <a:solidFill>
                  <a:schemeClr val="bg2"/>
                </a:solidFill>
              </a:rPr>
              <a:t>Institution 1</a:t>
            </a:r>
          </a:p>
        </p:txBody>
      </p:sp>
      <p:sp>
        <p:nvSpPr>
          <p:cNvPr id="10" name="Rectangle 9"/>
          <p:cNvSpPr/>
          <p:nvPr/>
        </p:nvSpPr>
        <p:spPr>
          <a:xfrm>
            <a:off x="2654451" y="2384464"/>
            <a:ext cx="6407213" cy="360040"/>
          </a:xfrm>
          <a:prstGeom prst="rect">
            <a:avLst/>
          </a:prstGeom>
          <a:solidFill>
            <a:schemeClr val="bg1"/>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bg2"/>
                </a:solidFill>
              </a:rPr>
              <a:t>Define the </a:t>
            </a:r>
            <a:r>
              <a:rPr lang="en-GB" b="1" dirty="0">
                <a:solidFill>
                  <a:schemeClr val="bg2"/>
                </a:solidFill>
              </a:rPr>
              <a:t>model of the data </a:t>
            </a:r>
            <a:r>
              <a:rPr lang="en-GB" dirty="0">
                <a:solidFill>
                  <a:schemeClr val="bg2"/>
                </a:solidFill>
              </a:rPr>
              <a:t>to be exchanged</a:t>
            </a:r>
          </a:p>
        </p:txBody>
      </p:sp>
      <p:sp>
        <p:nvSpPr>
          <p:cNvPr id="11" name="Rectangle 10"/>
          <p:cNvSpPr/>
          <p:nvPr/>
        </p:nvSpPr>
        <p:spPr>
          <a:xfrm>
            <a:off x="2654451" y="3070398"/>
            <a:ext cx="2393899" cy="369332"/>
          </a:xfrm>
          <a:prstGeom prst="rect">
            <a:avLst/>
          </a:prstGeom>
          <a:solidFill>
            <a:schemeClr val="bg1"/>
          </a:solidFill>
          <a:ln w="9525">
            <a:solidFill>
              <a:schemeClr val="tx1"/>
            </a:solidFill>
          </a:ln>
        </p:spPr>
        <p:txBody>
          <a:bodyPr wrap="square">
            <a:spAutoFit/>
          </a:bodyPr>
          <a:lstStyle/>
          <a:p>
            <a:r>
              <a:rPr lang="en-GB" b="1" dirty="0">
                <a:solidFill>
                  <a:schemeClr val="bg2"/>
                </a:solidFill>
              </a:rPr>
              <a:t>Send data request</a:t>
            </a:r>
            <a:endParaRPr lang="en-GB" b="1" dirty="0"/>
          </a:p>
        </p:txBody>
      </p:sp>
      <p:sp>
        <p:nvSpPr>
          <p:cNvPr id="12" name="Rectangle 11"/>
          <p:cNvSpPr/>
          <p:nvPr/>
        </p:nvSpPr>
        <p:spPr>
          <a:xfrm>
            <a:off x="6960098" y="2937368"/>
            <a:ext cx="2592286" cy="923330"/>
          </a:xfrm>
          <a:prstGeom prst="rect">
            <a:avLst/>
          </a:prstGeom>
          <a:solidFill>
            <a:schemeClr val="bg1"/>
          </a:solidFill>
          <a:ln w="9525">
            <a:solidFill>
              <a:schemeClr val="tx1"/>
            </a:solidFill>
          </a:ln>
        </p:spPr>
        <p:txBody>
          <a:bodyPr wrap="square" rIns="36000">
            <a:spAutoFit/>
          </a:bodyPr>
          <a:lstStyle/>
          <a:p>
            <a:r>
              <a:rPr lang="en-GB" b="1" dirty="0">
                <a:solidFill>
                  <a:schemeClr val="bg2"/>
                </a:solidFill>
              </a:rPr>
              <a:t>Receive request</a:t>
            </a:r>
          </a:p>
          <a:p>
            <a:pPr marL="285750" indent="-285750">
              <a:buFont typeface="Arial" panose="020B0604020202020204" pitchFamily="34" charset="0"/>
              <a:buChar char="•"/>
            </a:pPr>
            <a:r>
              <a:rPr lang="en-GB" dirty="0">
                <a:solidFill>
                  <a:schemeClr val="bg2"/>
                </a:solidFill>
              </a:rPr>
              <a:t>Authenticate requester</a:t>
            </a:r>
          </a:p>
        </p:txBody>
      </p:sp>
      <p:sp>
        <p:nvSpPr>
          <p:cNvPr id="13" name="Rectangle 12"/>
          <p:cNvSpPr/>
          <p:nvPr/>
        </p:nvSpPr>
        <p:spPr>
          <a:xfrm>
            <a:off x="6960098" y="3851342"/>
            <a:ext cx="2592286" cy="923330"/>
          </a:xfrm>
          <a:prstGeom prst="rect">
            <a:avLst/>
          </a:prstGeom>
          <a:solidFill>
            <a:schemeClr val="bg1"/>
          </a:solidFill>
          <a:ln w="9525">
            <a:solidFill>
              <a:schemeClr val="tx1"/>
            </a:solidFill>
          </a:ln>
        </p:spPr>
        <p:txBody>
          <a:bodyPr wrap="square" rIns="36000">
            <a:spAutoFit/>
          </a:bodyPr>
          <a:lstStyle/>
          <a:p>
            <a:r>
              <a:rPr lang="en-GB" b="1" dirty="0">
                <a:solidFill>
                  <a:schemeClr val="bg2"/>
                </a:solidFill>
              </a:rPr>
              <a:t>Process request:</a:t>
            </a:r>
          </a:p>
          <a:p>
            <a:pPr marL="285750" indent="-285750">
              <a:buFont typeface="Arial" panose="020B0604020202020204" pitchFamily="34" charset="0"/>
              <a:buChar char="•"/>
            </a:pPr>
            <a:r>
              <a:rPr lang="en-GB" dirty="0">
                <a:solidFill>
                  <a:schemeClr val="bg2"/>
                </a:solidFill>
              </a:rPr>
              <a:t>Prepare data response</a:t>
            </a:r>
          </a:p>
        </p:txBody>
      </p:sp>
      <p:sp>
        <p:nvSpPr>
          <p:cNvPr id="14" name="Rectangle 13"/>
          <p:cNvSpPr/>
          <p:nvPr/>
        </p:nvSpPr>
        <p:spPr>
          <a:xfrm>
            <a:off x="6960099" y="5393707"/>
            <a:ext cx="2592287" cy="369332"/>
          </a:xfrm>
          <a:prstGeom prst="rect">
            <a:avLst/>
          </a:prstGeom>
          <a:solidFill>
            <a:schemeClr val="bg1"/>
          </a:solidFill>
          <a:ln w="9525">
            <a:solidFill>
              <a:schemeClr val="tx1"/>
            </a:solidFill>
          </a:ln>
        </p:spPr>
        <p:txBody>
          <a:bodyPr wrap="square">
            <a:spAutoFit/>
          </a:bodyPr>
          <a:lstStyle/>
          <a:p>
            <a:r>
              <a:rPr lang="en-GB" b="1" dirty="0">
                <a:solidFill>
                  <a:schemeClr val="bg2"/>
                </a:solidFill>
              </a:rPr>
              <a:t>Send data response</a:t>
            </a:r>
            <a:endParaRPr lang="en-GB" b="1" dirty="0"/>
          </a:p>
        </p:txBody>
      </p:sp>
      <p:sp>
        <p:nvSpPr>
          <p:cNvPr id="15" name="Rectangle 14"/>
          <p:cNvSpPr/>
          <p:nvPr/>
        </p:nvSpPr>
        <p:spPr>
          <a:xfrm>
            <a:off x="2654450" y="3602807"/>
            <a:ext cx="2393898" cy="369332"/>
          </a:xfrm>
          <a:prstGeom prst="rect">
            <a:avLst/>
          </a:prstGeom>
          <a:solidFill>
            <a:schemeClr val="bg1"/>
          </a:solidFill>
          <a:ln w="9525">
            <a:solidFill>
              <a:schemeClr val="tx1"/>
            </a:solidFill>
          </a:ln>
        </p:spPr>
        <p:txBody>
          <a:bodyPr wrap="square">
            <a:spAutoFit/>
          </a:bodyPr>
          <a:lstStyle/>
          <a:p>
            <a:r>
              <a:rPr lang="en-GB" b="1" dirty="0">
                <a:solidFill>
                  <a:schemeClr val="bg2"/>
                </a:solidFill>
              </a:rPr>
              <a:t>Receive response</a:t>
            </a:r>
            <a:endParaRPr lang="en-GB" b="1" dirty="0"/>
          </a:p>
        </p:txBody>
      </p:sp>
      <p:sp>
        <p:nvSpPr>
          <p:cNvPr id="16" name="Rectangle 15"/>
          <p:cNvSpPr/>
          <p:nvPr/>
        </p:nvSpPr>
        <p:spPr>
          <a:xfrm>
            <a:off x="2668118" y="5106255"/>
            <a:ext cx="2379206" cy="923330"/>
          </a:xfrm>
          <a:prstGeom prst="rect">
            <a:avLst/>
          </a:prstGeom>
          <a:solidFill>
            <a:schemeClr val="bg1"/>
          </a:solidFill>
          <a:ln w="9525">
            <a:solidFill>
              <a:schemeClr val="tx1"/>
            </a:solidFill>
          </a:ln>
        </p:spPr>
        <p:txBody>
          <a:bodyPr wrap="square" rIns="36000">
            <a:spAutoFit/>
          </a:bodyPr>
          <a:lstStyle/>
          <a:p>
            <a:r>
              <a:rPr lang="en-GB" b="1" dirty="0">
                <a:solidFill>
                  <a:schemeClr val="bg2"/>
                </a:solidFill>
              </a:rPr>
              <a:t>Process response:</a:t>
            </a:r>
          </a:p>
          <a:p>
            <a:pPr marL="177800" indent="-177800">
              <a:buFont typeface="Arial" panose="020B0604020202020204" pitchFamily="34" charset="0"/>
              <a:buChar char="•"/>
            </a:pPr>
            <a:r>
              <a:rPr lang="en-GB" dirty="0">
                <a:solidFill>
                  <a:schemeClr val="bg2"/>
                </a:solidFill>
              </a:rPr>
              <a:t>Insert into local system</a:t>
            </a:r>
            <a:endParaRPr lang="en-GB" dirty="0"/>
          </a:p>
        </p:txBody>
      </p:sp>
      <p:cxnSp>
        <p:nvCxnSpPr>
          <p:cNvPr id="17" name="Straight Arrow Connector 16"/>
          <p:cNvCxnSpPr>
            <a:stCxn id="11" idx="3"/>
            <a:endCxn id="12" idx="1"/>
          </p:cNvCxnSpPr>
          <p:nvPr/>
        </p:nvCxnSpPr>
        <p:spPr>
          <a:xfrm flipV="1">
            <a:off x="5048348" y="3229758"/>
            <a:ext cx="1911750" cy="9919"/>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12" idx="2"/>
            <a:endCxn id="13" idx="0"/>
          </p:cNvCxnSpPr>
          <p:nvPr/>
        </p:nvCxnSpPr>
        <p:spPr>
          <a:xfrm>
            <a:off x="8256241" y="3522145"/>
            <a:ext cx="0" cy="329199"/>
          </a:xfrm>
          <a:prstGeom prst="straightConnector1">
            <a:avLst/>
          </a:prstGeom>
          <a:ln w="38100">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13" idx="2"/>
            <a:endCxn id="35" idx="0"/>
          </p:cNvCxnSpPr>
          <p:nvPr/>
        </p:nvCxnSpPr>
        <p:spPr>
          <a:xfrm>
            <a:off x="8256241" y="4436119"/>
            <a:ext cx="0" cy="383967"/>
          </a:xfrm>
          <a:prstGeom prst="straightConnector1">
            <a:avLst/>
          </a:prstGeom>
          <a:ln w="38100">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14" idx="1"/>
            <a:endCxn id="15" idx="3"/>
          </p:cNvCxnSpPr>
          <p:nvPr/>
        </p:nvCxnSpPr>
        <p:spPr>
          <a:xfrm flipH="1" flipV="1">
            <a:off x="5048350" y="3772084"/>
            <a:ext cx="1911749" cy="179090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15" idx="2"/>
            <a:endCxn id="37" idx="0"/>
          </p:cNvCxnSpPr>
          <p:nvPr/>
        </p:nvCxnSpPr>
        <p:spPr>
          <a:xfrm>
            <a:off x="3851401" y="3941361"/>
            <a:ext cx="1" cy="350740"/>
          </a:xfrm>
          <a:prstGeom prst="straightConnector1">
            <a:avLst/>
          </a:prstGeom>
          <a:ln w="38100">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22" name="Oval 21"/>
          <p:cNvSpPr/>
          <p:nvPr/>
        </p:nvSpPr>
        <p:spPr>
          <a:xfrm>
            <a:off x="2433043" y="3090134"/>
            <a:ext cx="232228" cy="288032"/>
          </a:xfrm>
          <a:prstGeom prst="ellipse">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bg2"/>
                </a:solidFill>
              </a:rPr>
              <a:t>2</a:t>
            </a:r>
          </a:p>
        </p:txBody>
      </p:sp>
      <p:sp>
        <p:nvSpPr>
          <p:cNvPr id="23" name="Oval 22"/>
          <p:cNvSpPr/>
          <p:nvPr/>
        </p:nvSpPr>
        <p:spPr>
          <a:xfrm>
            <a:off x="6816080" y="2779933"/>
            <a:ext cx="216024" cy="288032"/>
          </a:xfrm>
          <a:prstGeom prst="ellipse">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bg2"/>
                </a:solidFill>
              </a:rPr>
              <a:t>3</a:t>
            </a:r>
          </a:p>
        </p:txBody>
      </p:sp>
      <p:sp>
        <p:nvSpPr>
          <p:cNvPr id="24" name="Oval 23"/>
          <p:cNvSpPr/>
          <p:nvPr/>
        </p:nvSpPr>
        <p:spPr>
          <a:xfrm>
            <a:off x="6816080" y="3644945"/>
            <a:ext cx="216024" cy="288032"/>
          </a:xfrm>
          <a:prstGeom prst="ellipse">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bg2"/>
                </a:solidFill>
              </a:rPr>
              <a:t>4</a:t>
            </a:r>
          </a:p>
        </p:txBody>
      </p:sp>
      <p:sp>
        <p:nvSpPr>
          <p:cNvPr id="25" name="Oval 24"/>
          <p:cNvSpPr/>
          <p:nvPr/>
        </p:nvSpPr>
        <p:spPr>
          <a:xfrm>
            <a:off x="6779208" y="4616224"/>
            <a:ext cx="216024" cy="288032"/>
          </a:xfrm>
          <a:prstGeom prst="ellipse">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bg2"/>
                </a:solidFill>
              </a:rPr>
              <a:t>5</a:t>
            </a:r>
          </a:p>
        </p:txBody>
      </p:sp>
      <p:sp>
        <p:nvSpPr>
          <p:cNvPr id="26" name="Oval 25"/>
          <p:cNvSpPr/>
          <p:nvPr/>
        </p:nvSpPr>
        <p:spPr>
          <a:xfrm>
            <a:off x="2433043" y="3572021"/>
            <a:ext cx="232228" cy="288032"/>
          </a:xfrm>
          <a:prstGeom prst="ellipse">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bg2"/>
                </a:solidFill>
              </a:rPr>
              <a:t>7</a:t>
            </a:r>
          </a:p>
        </p:txBody>
      </p:sp>
      <p:sp>
        <p:nvSpPr>
          <p:cNvPr id="27" name="Oval 26"/>
          <p:cNvSpPr/>
          <p:nvPr/>
        </p:nvSpPr>
        <p:spPr>
          <a:xfrm>
            <a:off x="2433043" y="4989535"/>
            <a:ext cx="232228" cy="288032"/>
          </a:xfrm>
          <a:prstGeom prst="ellipse">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bg2"/>
                </a:solidFill>
              </a:rPr>
              <a:t>9</a:t>
            </a:r>
          </a:p>
        </p:txBody>
      </p:sp>
      <p:sp>
        <p:nvSpPr>
          <p:cNvPr id="28" name="Oval 27"/>
          <p:cNvSpPr/>
          <p:nvPr/>
        </p:nvSpPr>
        <p:spPr>
          <a:xfrm>
            <a:off x="2433044" y="2479661"/>
            <a:ext cx="216024" cy="288032"/>
          </a:xfrm>
          <a:prstGeom prst="ellipse">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bg2"/>
                </a:solidFill>
              </a:rPr>
              <a:t>1</a:t>
            </a:r>
          </a:p>
        </p:txBody>
      </p:sp>
      <p:sp>
        <p:nvSpPr>
          <p:cNvPr id="29" name="Rectangle 28"/>
          <p:cNvSpPr/>
          <p:nvPr/>
        </p:nvSpPr>
        <p:spPr>
          <a:xfrm>
            <a:off x="5152555" y="2915240"/>
            <a:ext cx="1620958" cy="646331"/>
          </a:xfrm>
          <a:prstGeom prst="rect">
            <a:avLst/>
          </a:prstGeom>
        </p:spPr>
        <p:txBody>
          <a:bodyPr wrap="none">
            <a:spAutoFit/>
          </a:bodyPr>
          <a:lstStyle/>
          <a:p>
            <a:pPr algn="ctr"/>
            <a:r>
              <a:rPr lang="en-GB" b="1" i="1" dirty="0">
                <a:solidFill>
                  <a:srgbClr val="0070C0"/>
                </a:solidFill>
              </a:rPr>
              <a:t>Data </a:t>
            </a:r>
          </a:p>
          <a:p>
            <a:pPr algn="ctr"/>
            <a:r>
              <a:rPr lang="en-GB" b="1" i="1" dirty="0">
                <a:solidFill>
                  <a:srgbClr val="0070C0"/>
                </a:solidFill>
              </a:rPr>
              <a:t>transmission</a:t>
            </a:r>
          </a:p>
        </p:txBody>
      </p:sp>
      <p:sp>
        <p:nvSpPr>
          <p:cNvPr id="30" name="Rectangle 29"/>
          <p:cNvSpPr/>
          <p:nvPr/>
        </p:nvSpPr>
        <p:spPr>
          <a:xfrm>
            <a:off x="5171107" y="4270036"/>
            <a:ext cx="1436291" cy="553998"/>
          </a:xfrm>
          <a:prstGeom prst="rect">
            <a:avLst/>
          </a:prstGeom>
          <a:solidFill>
            <a:schemeClr val="bg1"/>
          </a:solidFill>
        </p:spPr>
        <p:txBody>
          <a:bodyPr wrap="none" lIns="0" tIns="0" rIns="0" bIns="0">
            <a:spAutoFit/>
          </a:bodyPr>
          <a:lstStyle/>
          <a:p>
            <a:pPr algn="ctr"/>
            <a:r>
              <a:rPr lang="en-GB" b="1" i="1" dirty="0">
                <a:solidFill>
                  <a:srgbClr val="0070C0"/>
                </a:solidFill>
              </a:rPr>
              <a:t>Data </a:t>
            </a:r>
          </a:p>
          <a:p>
            <a:pPr algn="ctr"/>
            <a:r>
              <a:rPr lang="en-GB" b="1" i="1" dirty="0">
                <a:solidFill>
                  <a:srgbClr val="0070C0"/>
                </a:solidFill>
              </a:rPr>
              <a:t>transmission</a:t>
            </a:r>
          </a:p>
        </p:txBody>
      </p:sp>
      <p:sp>
        <p:nvSpPr>
          <p:cNvPr id="31" name="Rounded Rectangle 30"/>
          <p:cNvSpPr/>
          <p:nvPr/>
        </p:nvSpPr>
        <p:spPr>
          <a:xfrm>
            <a:off x="9489828" y="4364111"/>
            <a:ext cx="1142676" cy="909175"/>
          </a:xfrm>
          <a:prstGeom prst="roundRect">
            <a:avLst/>
          </a:prstGeom>
          <a:solidFill>
            <a:srgbClr val="FFFFCC"/>
          </a:solidFill>
          <a:ln w="9525"/>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400" i="1" dirty="0">
                <a:solidFill>
                  <a:srgbClr val="3333FF"/>
                </a:solidFill>
              </a:rPr>
              <a:t>Local databases &amp; information systems</a:t>
            </a:r>
          </a:p>
        </p:txBody>
      </p:sp>
      <p:cxnSp>
        <p:nvCxnSpPr>
          <p:cNvPr id="32" name="Elbow Connector 31"/>
          <p:cNvCxnSpPr>
            <a:stCxn id="13" idx="3"/>
            <a:endCxn id="31" idx="0"/>
          </p:cNvCxnSpPr>
          <p:nvPr/>
        </p:nvCxnSpPr>
        <p:spPr>
          <a:xfrm>
            <a:off x="9552384" y="4143732"/>
            <a:ext cx="508782" cy="220379"/>
          </a:xfrm>
          <a:prstGeom prst="bentConnector2">
            <a:avLst/>
          </a:prstGeom>
          <a:ln w="38100">
            <a:solidFill>
              <a:srgbClr val="3333FF"/>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3" name="Rounded Rectangle 32"/>
          <p:cNvSpPr/>
          <p:nvPr/>
        </p:nvSpPr>
        <p:spPr>
          <a:xfrm>
            <a:off x="1640959" y="5732264"/>
            <a:ext cx="1728191" cy="504055"/>
          </a:xfrm>
          <a:prstGeom prst="roundRect">
            <a:avLst/>
          </a:prstGeom>
          <a:solidFill>
            <a:srgbClr val="FFFFCC"/>
          </a:solidFill>
          <a:ln w="9525"/>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400" i="1" dirty="0">
                <a:solidFill>
                  <a:srgbClr val="3333FF"/>
                </a:solidFill>
              </a:rPr>
              <a:t>Local databases &amp; information systems</a:t>
            </a:r>
          </a:p>
        </p:txBody>
      </p:sp>
      <p:cxnSp>
        <p:nvCxnSpPr>
          <p:cNvPr id="34" name="Elbow Connector 33"/>
          <p:cNvCxnSpPr>
            <a:stCxn id="33" idx="0"/>
            <a:endCxn id="16" idx="1"/>
          </p:cNvCxnSpPr>
          <p:nvPr/>
        </p:nvCxnSpPr>
        <p:spPr>
          <a:xfrm rot="5400000" flipH="1" flipV="1">
            <a:off x="2419778" y="5483923"/>
            <a:ext cx="333619" cy="163065"/>
          </a:xfrm>
          <a:prstGeom prst="bentConnector2">
            <a:avLst/>
          </a:prstGeom>
          <a:ln w="38100">
            <a:solidFill>
              <a:srgbClr val="3333FF"/>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5" name="Rectangle 34"/>
          <p:cNvSpPr/>
          <p:nvPr/>
        </p:nvSpPr>
        <p:spPr>
          <a:xfrm>
            <a:off x="6960099" y="4820085"/>
            <a:ext cx="2592287" cy="646331"/>
          </a:xfrm>
          <a:prstGeom prst="rect">
            <a:avLst/>
          </a:prstGeom>
          <a:solidFill>
            <a:schemeClr val="bg1"/>
          </a:solidFill>
          <a:ln w="9525">
            <a:solidFill>
              <a:schemeClr val="tx1"/>
            </a:solidFill>
          </a:ln>
        </p:spPr>
        <p:txBody>
          <a:bodyPr wrap="square" rIns="36000">
            <a:spAutoFit/>
          </a:bodyPr>
          <a:lstStyle/>
          <a:p>
            <a:r>
              <a:rPr lang="en-GB" b="1" dirty="0">
                <a:solidFill>
                  <a:schemeClr val="bg2"/>
                </a:solidFill>
              </a:rPr>
              <a:t>Encrypt &amp; Sign response</a:t>
            </a:r>
            <a:endParaRPr lang="en-GB" b="1" dirty="0"/>
          </a:p>
        </p:txBody>
      </p:sp>
      <p:cxnSp>
        <p:nvCxnSpPr>
          <p:cNvPr id="36" name="Straight Arrow Connector 35"/>
          <p:cNvCxnSpPr>
            <a:endCxn id="14" idx="0"/>
          </p:cNvCxnSpPr>
          <p:nvPr/>
        </p:nvCxnSpPr>
        <p:spPr>
          <a:xfrm>
            <a:off x="8256241" y="5158640"/>
            <a:ext cx="0" cy="235069"/>
          </a:xfrm>
          <a:prstGeom prst="straightConnector1">
            <a:avLst/>
          </a:prstGeom>
          <a:ln w="38100">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37" name="Rectangle 36"/>
          <p:cNvSpPr/>
          <p:nvPr/>
        </p:nvSpPr>
        <p:spPr>
          <a:xfrm>
            <a:off x="2654451" y="4292101"/>
            <a:ext cx="2393898" cy="861774"/>
          </a:xfrm>
          <a:prstGeom prst="rect">
            <a:avLst/>
          </a:prstGeom>
          <a:solidFill>
            <a:schemeClr val="bg1"/>
          </a:solidFill>
          <a:ln w="9525">
            <a:solidFill>
              <a:schemeClr val="tx1"/>
            </a:solidFill>
          </a:ln>
        </p:spPr>
        <p:txBody>
          <a:bodyPr wrap="square">
            <a:spAutoFit/>
          </a:bodyPr>
          <a:lstStyle/>
          <a:p>
            <a:r>
              <a:rPr lang="en-GB" b="1" dirty="0">
                <a:solidFill>
                  <a:schemeClr val="bg2"/>
                </a:solidFill>
              </a:rPr>
              <a:t>Authenticate response</a:t>
            </a:r>
          </a:p>
          <a:p>
            <a:pPr marL="88900" indent="-88900">
              <a:buFont typeface="Arial" panose="020B0604020202020204" pitchFamily="34" charset="0"/>
              <a:buChar char="•"/>
            </a:pPr>
            <a:r>
              <a:rPr lang="en-GB" sz="1400" i="1" dirty="0">
                <a:solidFill>
                  <a:srgbClr val="3333FF"/>
                </a:solidFill>
              </a:rPr>
              <a:t>Is the sender authorized ? </a:t>
            </a:r>
            <a:endParaRPr lang="en-GB" sz="1400" b="1" i="1" dirty="0">
              <a:solidFill>
                <a:srgbClr val="3333FF"/>
              </a:solidFill>
            </a:endParaRPr>
          </a:p>
        </p:txBody>
      </p:sp>
      <p:cxnSp>
        <p:nvCxnSpPr>
          <p:cNvPr id="38" name="Straight Arrow Connector 37"/>
          <p:cNvCxnSpPr>
            <a:stCxn id="37" idx="2"/>
            <a:endCxn id="16" idx="0"/>
          </p:cNvCxnSpPr>
          <p:nvPr/>
        </p:nvCxnSpPr>
        <p:spPr>
          <a:xfrm>
            <a:off x="3851402" y="4846099"/>
            <a:ext cx="6321" cy="260156"/>
          </a:xfrm>
          <a:prstGeom prst="straightConnector1">
            <a:avLst/>
          </a:prstGeom>
          <a:ln w="38100">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39" name="Oval 38"/>
          <p:cNvSpPr/>
          <p:nvPr/>
        </p:nvSpPr>
        <p:spPr>
          <a:xfrm>
            <a:off x="2401982" y="4092950"/>
            <a:ext cx="232228" cy="288032"/>
          </a:xfrm>
          <a:prstGeom prst="ellipse">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bg2"/>
                </a:solidFill>
              </a:rPr>
              <a:t>8</a:t>
            </a:r>
          </a:p>
        </p:txBody>
      </p:sp>
      <p:sp>
        <p:nvSpPr>
          <p:cNvPr id="41" name="Oval 40"/>
          <p:cNvSpPr/>
          <p:nvPr/>
        </p:nvSpPr>
        <p:spPr>
          <a:xfrm>
            <a:off x="6817614" y="5230646"/>
            <a:ext cx="216024" cy="288032"/>
          </a:xfrm>
          <a:prstGeom prst="ellipse">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bg2"/>
                </a:solidFill>
              </a:rPr>
              <a:t>6</a:t>
            </a:r>
          </a:p>
        </p:txBody>
      </p:sp>
      <p:pic>
        <p:nvPicPr>
          <p:cNvPr id="43" name="Picture 42" descr="ISSA_logo_transparent"/>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2976" y="789885"/>
            <a:ext cx="1576761" cy="51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45867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childTnLst>
                          </p:cTn>
                        </p:par>
                        <p:par>
                          <p:cTn id="8" fill="hold">
                            <p:stCondLst>
                              <p:cond delay="1000"/>
                            </p:stCondLst>
                            <p:childTnLst>
                              <p:par>
                                <p:cTn id="9" presetID="1"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par>
                          <p:cTn id="11" fill="hold">
                            <p:stCondLst>
                              <p:cond delay="1000"/>
                            </p:stCondLst>
                            <p:childTnLst>
                              <p:par>
                                <p:cTn id="12" presetID="1" presetClass="entr" presetSubtype="0"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childTnLst>
                                </p:cTn>
                              </p:par>
                            </p:childTnLst>
                          </p:cTn>
                        </p:par>
                        <p:par>
                          <p:cTn id="14" fill="hold">
                            <p:stCondLst>
                              <p:cond delay="1000"/>
                            </p:stCondLst>
                            <p:childTnLst>
                              <p:par>
                                <p:cTn id="15" presetID="1" presetClass="entr" presetSubtype="0"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par>
                          <p:cTn id="17" fill="hold">
                            <p:stCondLst>
                              <p:cond delay="1000"/>
                            </p:stCondLst>
                            <p:childTnLst>
                              <p:par>
                                <p:cTn id="18" presetID="1" presetClass="entr" presetSubtype="0"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childTnLst>
                                </p:cTn>
                              </p:par>
                            </p:childTnLst>
                          </p:cTn>
                        </p:par>
                        <p:par>
                          <p:cTn id="20" fill="hold">
                            <p:stCondLst>
                              <p:cond delay="1000"/>
                            </p:stCondLst>
                            <p:childTnLst>
                              <p:par>
                                <p:cTn id="21" presetID="1" presetClass="entr" presetSubtype="0"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par>
                          <p:cTn id="23" fill="hold">
                            <p:stCondLst>
                              <p:cond delay="1000"/>
                            </p:stCondLst>
                            <p:childTnLst>
                              <p:par>
                                <p:cTn id="24" presetID="1" presetClass="entr" presetSubtype="0" fill="hold" grpId="0" nodeType="afterEffect">
                                  <p:stCondLst>
                                    <p:cond delay="0"/>
                                  </p:stCondLst>
                                  <p:childTnLst>
                                    <p:set>
                                      <p:cBhvr>
                                        <p:cTn id="25" dur="1" fill="hold">
                                          <p:stCondLst>
                                            <p:cond delay="0"/>
                                          </p:stCondLst>
                                        </p:cTn>
                                        <p:tgtEl>
                                          <p:spTgt spid="29"/>
                                        </p:tgtEl>
                                        <p:attrNameLst>
                                          <p:attrName>style.visibility</p:attrName>
                                        </p:attrNameLst>
                                      </p:cBhvr>
                                      <p:to>
                                        <p:strVal val="visible"/>
                                      </p:to>
                                    </p:set>
                                  </p:childTnLst>
                                </p:cTn>
                              </p:par>
                            </p:childTnLst>
                          </p:cTn>
                        </p:par>
                        <p:par>
                          <p:cTn id="26" fill="hold">
                            <p:stCondLst>
                              <p:cond delay="1000"/>
                            </p:stCondLst>
                            <p:childTnLst>
                              <p:par>
                                <p:cTn id="27" presetID="1" presetClass="entr" presetSubtype="0"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par>
                          <p:cTn id="29" fill="hold">
                            <p:stCondLst>
                              <p:cond delay="1000"/>
                            </p:stCondLst>
                            <p:childTnLst>
                              <p:par>
                                <p:cTn id="30" presetID="1" presetClass="entr" presetSubtype="0" fill="hold" nodeType="afterEffect">
                                  <p:stCondLst>
                                    <p:cond delay="0"/>
                                  </p:stCondLst>
                                  <p:childTnLst>
                                    <p:set>
                                      <p:cBhvr>
                                        <p:cTn id="31" dur="1" fill="hold">
                                          <p:stCondLst>
                                            <p:cond delay="0"/>
                                          </p:stCondLst>
                                        </p:cTn>
                                        <p:tgtEl>
                                          <p:spTgt spid="18"/>
                                        </p:tgtEl>
                                        <p:attrNameLst>
                                          <p:attrName>style.visibility</p:attrName>
                                        </p:attrNameLst>
                                      </p:cBhvr>
                                      <p:to>
                                        <p:strVal val="visible"/>
                                      </p:to>
                                    </p:set>
                                  </p:childTnLst>
                                </p:cTn>
                              </p:par>
                            </p:childTnLst>
                          </p:cTn>
                        </p:par>
                        <p:par>
                          <p:cTn id="32" fill="hold">
                            <p:stCondLst>
                              <p:cond delay="1000"/>
                            </p:stCondLst>
                            <p:childTnLst>
                              <p:par>
                                <p:cTn id="33" presetID="1" presetClass="entr" presetSubtype="0"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childTnLst>
                          </p:cTn>
                        </p:par>
                        <p:par>
                          <p:cTn id="35" fill="hold">
                            <p:stCondLst>
                              <p:cond delay="1000"/>
                            </p:stCondLst>
                            <p:childTnLst>
                              <p:par>
                                <p:cTn id="36" presetID="1" presetClass="entr" presetSubtype="0" fill="hold" nodeType="afterEffect">
                                  <p:stCondLst>
                                    <p:cond delay="0"/>
                                  </p:stCondLst>
                                  <p:childTnLst>
                                    <p:set>
                                      <p:cBhvr>
                                        <p:cTn id="37" dur="1" fill="hold">
                                          <p:stCondLst>
                                            <p:cond delay="0"/>
                                          </p:stCondLst>
                                        </p:cTn>
                                        <p:tgtEl>
                                          <p:spTgt spid="32"/>
                                        </p:tgtEl>
                                        <p:attrNameLst>
                                          <p:attrName>style.visibility</p:attrName>
                                        </p:attrNameLst>
                                      </p:cBhvr>
                                      <p:to>
                                        <p:strVal val="visible"/>
                                      </p:to>
                                    </p:set>
                                  </p:childTnLst>
                                </p:cTn>
                              </p:par>
                            </p:childTnLst>
                          </p:cTn>
                        </p:par>
                        <p:par>
                          <p:cTn id="38" fill="hold">
                            <p:stCondLst>
                              <p:cond delay="1000"/>
                            </p:stCondLst>
                            <p:childTnLst>
                              <p:par>
                                <p:cTn id="39" presetID="1" presetClass="entr" presetSubtype="0" fill="hold" grpId="0" nodeType="afterEffect">
                                  <p:stCondLst>
                                    <p:cond delay="0"/>
                                  </p:stCondLst>
                                  <p:childTnLst>
                                    <p:set>
                                      <p:cBhvr>
                                        <p:cTn id="40" dur="1" fill="hold">
                                          <p:stCondLst>
                                            <p:cond delay="0"/>
                                          </p:stCondLst>
                                        </p:cTn>
                                        <p:tgtEl>
                                          <p:spTgt spid="31"/>
                                        </p:tgtEl>
                                        <p:attrNameLst>
                                          <p:attrName>style.visibility</p:attrName>
                                        </p:attrNameLst>
                                      </p:cBhvr>
                                      <p:to>
                                        <p:strVal val="visible"/>
                                      </p:to>
                                    </p:set>
                                  </p:childTnLst>
                                </p:cTn>
                              </p:par>
                            </p:childTnLst>
                          </p:cTn>
                        </p:par>
                        <p:par>
                          <p:cTn id="41" fill="hold">
                            <p:stCondLst>
                              <p:cond delay="1000"/>
                            </p:stCondLst>
                            <p:childTnLst>
                              <p:par>
                                <p:cTn id="42" presetID="1" presetClass="entr" presetSubtype="0" fill="hold" nodeType="afterEffect">
                                  <p:stCondLst>
                                    <p:cond delay="0"/>
                                  </p:stCondLst>
                                  <p:childTnLst>
                                    <p:set>
                                      <p:cBhvr>
                                        <p:cTn id="43" dur="1" fill="hold">
                                          <p:stCondLst>
                                            <p:cond delay="0"/>
                                          </p:stCondLst>
                                        </p:cTn>
                                        <p:tgtEl>
                                          <p:spTgt spid="19"/>
                                        </p:tgtEl>
                                        <p:attrNameLst>
                                          <p:attrName>style.visibility</p:attrName>
                                        </p:attrNameLst>
                                      </p:cBhvr>
                                      <p:to>
                                        <p:strVal val="visible"/>
                                      </p:to>
                                    </p:set>
                                  </p:childTnLst>
                                </p:cTn>
                              </p:par>
                            </p:childTnLst>
                          </p:cTn>
                        </p:par>
                        <p:par>
                          <p:cTn id="44" fill="hold">
                            <p:stCondLst>
                              <p:cond delay="1000"/>
                            </p:stCondLst>
                            <p:childTnLst>
                              <p:par>
                                <p:cTn id="45" presetID="1" presetClass="entr" presetSubtype="0" fill="hold" grpId="0" nodeType="after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childTnLst>
                          </p:cTn>
                        </p:par>
                        <p:par>
                          <p:cTn id="47" fill="hold">
                            <p:stCondLst>
                              <p:cond delay="1000"/>
                            </p:stCondLst>
                            <p:childTnLst>
                              <p:par>
                                <p:cTn id="48" presetID="1" presetClass="entr" presetSubtype="0" fill="hold" grpId="0" nodeType="afterEffect">
                                  <p:stCondLst>
                                    <p:cond delay="0"/>
                                  </p:stCondLst>
                                  <p:childTnLst>
                                    <p:set>
                                      <p:cBhvr>
                                        <p:cTn id="49" dur="1" fill="hold">
                                          <p:stCondLst>
                                            <p:cond delay="0"/>
                                          </p:stCondLst>
                                        </p:cTn>
                                        <p:tgtEl>
                                          <p:spTgt spid="35"/>
                                        </p:tgtEl>
                                        <p:attrNameLst>
                                          <p:attrName>style.visibility</p:attrName>
                                        </p:attrNameLst>
                                      </p:cBhvr>
                                      <p:to>
                                        <p:strVal val="visible"/>
                                      </p:to>
                                    </p:set>
                                  </p:childTnLst>
                                </p:cTn>
                              </p:par>
                            </p:childTnLst>
                          </p:cTn>
                        </p:par>
                        <p:par>
                          <p:cTn id="50" fill="hold">
                            <p:stCondLst>
                              <p:cond delay="1000"/>
                            </p:stCondLst>
                            <p:childTnLst>
                              <p:par>
                                <p:cTn id="51" presetID="1" presetClass="entr" presetSubtype="0" fill="hold" nodeType="afterEffect">
                                  <p:stCondLst>
                                    <p:cond delay="0"/>
                                  </p:stCondLst>
                                  <p:childTnLst>
                                    <p:set>
                                      <p:cBhvr>
                                        <p:cTn id="52" dur="1" fill="hold">
                                          <p:stCondLst>
                                            <p:cond delay="0"/>
                                          </p:stCondLst>
                                        </p:cTn>
                                        <p:tgtEl>
                                          <p:spTgt spid="36"/>
                                        </p:tgtEl>
                                        <p:attrNameLst>
                                          <p:attrName>style.visibility</p:attrName>
                                        </p:attrNameLst>
                                      </p:cBhvr>
                                      <p:to>
                                        <p:strVal val="visible"/>
                                      </p:to>
                                    </p:set>
                                  </p:childTnLst>
                                </p:cTn>
                              </p:par>
                            </p:childTnLst>
                          </p:cTn>
                        </p:par>
                        <p:par>
                          <p:cTn id="53" fill="hold">
                            <p:stCondLst>
                              <p:cond delay="1000"/>
                            </p:stCondLst>
                            <p:childTnLst>
                              <p:par>
                                <p:cTn id="54" presetID="1" presetClass="entr" presetSubtype="0" fill="hold" grpId="0" nodeType="afterEffect">
                                  <p:stCondLst>
                                    <p:cond delay="0"/>
                                  </p:stCondLst>
                                  <p:childTnLst>
                                    <p:set>
                                      <p:cBhvr>
                                        <p:cTn id="55" dur="1" fill="hold">
                                          <p:stCondLst>
                                            <p:cond delay="0"/>
                                          </p:stCondLst>
                                        </p:cTn>
                                        <p:tgtEl>
                                          <p:spTgt spid="41"/>
                                        </p:tgtEl>
                                        <p:attrNameLst>
                                          <p:attrName>style.visibility</p:attrName>
                                        </p:attrNameLst>
                                      </p:cBhvr>
                                      <p:to>
                                        <p:strVal val="visible"/>
                                      </p:to>
                                    </p:set>
                                  </p:childTnLst>
                                </p:cTn>
                              </p:par>
                            </p:childTnLst>
                          </p:cTn>
                        </p:par>
                        <p:par>
                          <p:cTn id="56" fill="hold">
                            <p:stCondLst>
                              <p:cond delay="1000"/>
                            </p:stCondLst>
                            <p:childTnLst>
                              <p:par>
                                <p:cTn id="57" presetID="1" presetClass="entr" presetSubtype="0"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childTnLst>
                                </p:cTn>
                              </p:par>
                            </p:childTnLst>
                          </p:cTn>
                        </p:par>
                        <p:par>
                          <p:cTn id="59" fill="hold">
                            <p:stCondLst>
                              <p:cond delay="1000"/>
                            </p:stCondLst>
                            <p:childTnLst>
                              <p:par>
                                <p:cTn id="60" presetID="1" presetClass="entr" presetSubtype="0" fill="hold" nodeType="afterEffect">
                                  <p:stCondLst>
                                    <p:cond delay="0"/>
                                  </p:stCondLst>
                                  <p:childTnLst>
                                    <p:set>
                                      <p:cBhvr>
                                        <p:cTn id="61" dur="1" fill="hold">
                                          <p:stCondLst>
                                            <p:cond delay="0"/>
                                          </p:stCondLst>
                                        </p:cTn>
                                        <p:tgtEl>
                                          <p:spTgt spid="20"/>
                                        </p:tgtEl>
                                        <p:attrNameLst>
                                          <p:attrName>style.visibility</p:attrName>
                                        </p:attrNameLst>
                                      </p:cBhvr>
                                      <p:to>
                                        <p:strVal val="visible"/>
                                      </p:to>
                                    </p:set>
                                  </p:childTnLst>
                                </p:cTn>
                              </p:par>
                            </p:childTnLst>
                          </p:cTn>
                        </p:par>
                        <p:par>
                          <p:cTn id="62" fill="hold">
                            <p:stCondLst>
                              <p:cond delay="1000"/>
                            </p:stCondLst>
                            <p:childTnLst>
                              <p:par>
                                <p:cTn id="63" presetID="1" presetClass="entr" presetSubtype="0" fill="hold" grpId="0" nodeType="afterEffect">
                                  <p:stCondLst>
                                    <p:cond delay="0"/>
                                  </p:stCondLst>
                                  <p:childTnLst>
                                    <p:set>
                                      <p:cBhvr>
                                        <p:cTn id="64" dur="1" fill="hold">
                                          <p:stCondLst>
                                            <p:cond delay="0"/>
                                          </p:stCondLst>
                                        </p:cTn>
                                        <p:tgtEl>
                                          <p:spTgt spid="30"/>
                                        </p:tgtEl>
                                        <p:attrNameLst>
                                          <p:attrName>style.visibility</p:attrName>
                                        </p:attrNameLst>
                                      </p:cBhvr>
                                      <p:to>
                                        <p:strVal val="visible"/>
                                      </p:to>
                                    </p:set>
                                  </p:childTnLst>
                                </p:cTn>
                              </p:par>
                            </p:childTnLst>
                          </p:cTn>
                        </p:par>
                        <p:par>
                          <p:cTn id="65" fill="hold">
                            <p:stCondLst>
                              <p:cond delay="1000"/>
                            </p:stCondLst>
                            <p:childTnLst>
                              <p:par>
                                <p:cTn id="66" presetID="1" presetClass="entr" presetSubtype="0" fill="hold" grpId="0" nodeType="afterEffect">
                                  <p:stCondLst>
                                    <p:cond delay="0"/>
                                  </p:stCondLst>
                                  <p:childTnLst>
                                    <p:set>
                                      <p:cBhvr>
                                        <p:cTn id="67" dur="1" fill="hold">
                                          <p:stCondLst>
                                            <p:cond delay="0"/>
                                          </p:stCondLst>
                                        </p:cTn>
                                        <p:tgtEl>
                                          <p:spTgt spid="15"/>
                                        </p:tgtEl>
                                        <p:attrNameLst>
                                          <p:attrName>style.visibility</p:attrName>
                                        </p:attrNameLst>
                                      </p:cBhvr>
                                      <p:to>
                                        <p:strVal val="visible"/>
                                      </p:to>
                                    </p:set>
                                  </p:childTnLst>
                                </p:cTn>
                              </p:par>
                            </p:childTnLst>
                          </p:cTn>
                        </p:par>
                        <p:par>
                          <p:cTn id="68" fill="hold">
                            <p:stCondLst>
                              <p:cond delay="1000"/>
                            </p:stCondLst>
                            <p:childTnLst>
                              <p:par>
                                <p:cTn id="69" presetID="1" presetClass="entr" presetSubtype="0" fill="hold" grpId="0" nodeType="afterEffect">
                                  <p:stCondLst>
                                    <p:cond delay="0"/>
                                  </p:stCondLst>
                                  <p:childTnLst>
                                    <p:set>
                                      <p:cBhvr>
                                        <p:cTn id="70" dur="1" fill="hold">
                                          <p:stCondLst>
                                            <p:cond delay="0"/>
                                          </p:stCondLst>
                                        </p:cTn>
                                        <p:tgtEl>
                                          <p:spTgt spid="26"/>
                                        </p:tgtEl>
                                        <p:attrNameLst>
                                          <p:attrName>style.visibility</p:attrName>
                                        </p:attrNameLst>
                                      </p:cBhvr>
                                      <p:to>
                                        <p:strVal val="visible"/>
                                      </p:to>
                                    </p:set>
                                  </p:childTnLst>
                                </p:cTn>
                              </p:par>
                            </p:childTnLst>
                          </p:cTn>
                        </p:par>
                        <p:par>
                          <p:cTn id="71" fill="hold">
                            <p:stCondLst>
                              <p:cond delay="1000"/>
                            </p:stCondLst>
                            <p:childTnLst>
                              <p:par>
                                <p:cTn id="72" presetID="1" presetClass="entr" presetSubtype="0" fill="hold" nodeType="afterEffect">
                                  <p:stCondLst>
                                    <p:cond delay="0"/>
                                  </p:stCondLst>
                                  <p:childTnLst>
                                    <p:set>
                                      <p:cBhvr>
                                        <p:cTn id="73" dur="1" fill="hold">
                                          <p:stCondLst>
                                            <p:cond delay="0"/>
                                          </p:stCondLst>
                                        </p:cTn>
                                        <p:tgtEl>
                                          <p:spTgt spid="21"/>
                                        </p:tgtEl>
                                        <p:attrNameLst>
                                          <p:attrName>style.visibility</p:attrName>
                                        </p:attrNameLst>
                                      </p:cBhvr>
                                      <p:to>
                                        <p:strVal val="visible"/>
                                      </p:to>
                                    </p:set>
                                  </p:childTnLst>
                                </p:cTn>
                              </p:par>
                            </p:childTnLst>
                          </p:cTn>
                        </p:par>
                        <p:par>
                          <p:cTn id="74" fill="hold">
                            <p:stCondLst>
                              <p:cond delay="1000"/>
                            </p:stCondLst>
                            <p:childTnLst>
                              <p:par>
                                <p:cTn id="75" presetID="1" presetClass="entr" presetSubtype="0" fill="hold" grpId="0" nodeType="afterEffect">
                                  <p:stCondLst>
                                    <p:cond delay="0"/>
                                  </p:stCondLst>
                                  <p:childTnLst>
                                    <p:set>
                                      <p:cBhvr>
                                        <p:cTn id="76" dur="1" fill="hold">
                                          <p:stCondLst>
                                            <p:cond delay="0"/>
                                          </p:stCondLst>
                                        </p:cTn>
                                        <p:tgtEl>
                                          <p:spTgt spid="37"/>
                                        </p:tgtEl>
                                        <p:attrNameLst>
                                          <p:attrName>style.visibility</p:attrName>
                                        </p:attrNameLst>
                                      </p:cBhvr>
                                      <p:to>
                                        <p:strVal val="visible"/>
                                      </p:to>
                                    </p:set>
                                  </p:childTnLst>
                                </p:cTn>
                              </p:par>
                            </p:childTnLst>
                          </p:cTn>
                        </p:par>
                        <p:par>
                          <p:cTn id="77" fill="hold">
                            <p:stCondLst>
                              <p:cond delay="1000"/>
                            </p:stCondLst>
                            <p:childTnLst>
                              <p:par>
                                <p:cTn id="78" presetID="1" presetClass="entr" presetSubtype="0" fill="hold" grpId="0" nodeType="afterEffect">
                                  <p:stCondLst>
                                    <p:cond delay="0"/>
                                  </p:stCondLst>
                                  <p:childTnLst>
                                    <p:set>
                                      <p:cBhvr>
                                        <p:cTn id="79" dur="1" fill="hold">
                                          <p:stCondLst>
                                            <p:cond delay="0"/>
                                          </p:stCondLst>
                                        </p:cTn>
                                        <p:tgtEl>
                                          <p:spTgt spid="39"/>
                                        </p:tgtEl>
                                        <p:attrNameLst>
                                          <p:attrName>style.visibility</p:attrName>
                                        </p:attrNameLst>
                                      </p:cBhvr>
                                      <p:to>
                                        <p:strVal val="visible"/>
                                      </p:to>
                                    </p:set>
                                  </p:childTnLst>
                                </p:cTn>
                              </p:par>
                            </p:childTnLst>
                          </p:cTn>
                        </p:par>
                        <p:par>
                          <p:cTn id="80" fill="hold">
                            <p:stCondLst>
                              <p:cond delay="1000"/>
                            </p:stCondLst>
                            <p:childTnLst>
                              <p:par>
                                <p:cTn id="81" presetID="1" presetClass="entr" presetSubtype="0" fill="hold" grpId="0" nodeType="afterEffect">
                                  <p:stCondLst>
                                    <p:cond delay="0"/>
                                  </p:stCondLst>
                                  <p:childTnLst>
                                    <p:set>
                                      <p:cBhvr>
                                        <p:cTn id="82" dur="1" fill="hold">
                                          <p:stCondLst>
                                            <p:cond delay="0"/>
                                          </p:stCondLst>
                                        </p:cTn>
                                        <p:tgtEl>
                                          <p:spTgt spid="16"/>
                                        </p:tgtEl>
                                        <p:attrNameLst>
                                          <p:attrName>style.visibility</p:attrName>
                                        </p:attrNameLst>
                                      </p:cBhvr>
                                      <p:to>
                                        <p:strVal val="visible"/>
                                      </p:to>
                                    </p:set>
                                  </p:childTnLst>
                                </p:cTn>
                              </p:par>
                            </p:childTnLst>
                          </p:cTn>
                        </p:par>
                        <p:par>
                          <p:cTn id="83" fill="hold">
                            <p:stCondLst>
                              <p:cond delay="1000"/>
                            </p:stCondLst>
                            <p:childTnLst>
                              <p:par>
                                <p:cTn id="84" presetID="1" presetClass="entr" presetSubtype="0" fill="hold" grpId="0" nodeType="afterEffect">
                                  <p:stCondLst>
                                    <p:cond delay="0"/>
                                  </p:stCondLst>
                                  <p:childTnLst>
                                    <p:set>
                                      <p:cBhvr>
                                        <p:cTn id="85" dur="1" fill="hold">
                                          <p:stCondLst>
                                            <p:cond delay="0"/>
                                          </p:stCondLst>
                                        </p:cTn>
                                        <p:tgtEl>
                                          <p:spTgt spid="27"/>
                                        </p:tgtEl>
                                        <p:attrNameLst>
                                          <p:attrName>style.visibility</p:attrName>
                                        </p:attrNameLst>
                                      </p:cBhvr>
                                      <p:to>
                                        <p:strVal val="visible"/>
                                      </p:to>
                                    </p:set>
                                  </p:childTnLst>
                                </p:cTn>
                              </p:par>
                            </p:childTnLst>
                          </p:cTn>
                        </p:par>
                        <p:par>
                          <p:cTn id="86" fill="hold">
                            <p:stCondLst>
                              <p:cond delay="1000"/>
                            </p:stCondLst>
                            <p:childTnLst>
                              <p:par>
                                <p:cTn id="87" presetID="1" presetClass="entr" presetSubtype="0" fill="hold" grpId="0" nodeType="afterEffect">
                                  <p:stCondLst>
                                    <p:cond delay="0"/>
                                  </p:stCondLst>
                                  <p:childTnLst>
                                    <p:set>
                                      <p:cBhvr>
                                        <p:cTn id="88" dur="1" fill="hold">
                                          <p:stCondLst>
                                            <p:cond delay="0"/>
                                          </p:stCondLst>
                                        </p:cTn>
                                        <p:tgtEl>
                                          <p:spTgt spid="33"/>
                                        </p:tgtEl>
                                        <p:attrNameLst>
                                          <p:attrName>style.visibility</p:attrName>
                                        </p:attrNameLst>
                                      </p:cBhvr>
                                      <p:to>
                                        <p:strVal val="visible"/>
                                      </p:to>
                                    </p:set>
                                  </p:childTnLst>
                                </p:cTn>
                              </p:par>
                            </p:childTnLst>
                          </p:cTn>
                        </p:par>
                        <p:par>
                          <p:cTn id="89" fill="hold">
                            <p:stCondLst>
                              <p:cond delay="1000"/>
                            </p:stCondLst>
                            <p:childTnLst>
                              <p:par>
                                <p:cTn id="90" presetID="1" presetClass="entr" presetSubtype="0" fill="hold" nodeType="afterEffect">
                                  <p:stCondLst>
                                    <p:cond delay="0"/>
                                  </p:stCondLst>
                                  <p:childTnLst>
                                    <p:set>
                                      <p:cBhvr>
                                        <p:cTn id="91" dur="1" fill="hold">
                                          <p:stCondLst>
                                            <p:cond delay="0"/>
                                          </p:stCondLst>
                                        </p:cTn>
                                        <p:tgtEl>
                                          <p:spTgt spid="34"/>
                                        </p:tgtEl>
                                        <p:attrNameLst>
                                          <p:attrName>style.visibility</p:attrName>
                                        </p:attrNameLst>
                                      </p:cBhvr>
                                      <p:to>
                                        <p:strVal val="visible"/>
                                      </p:to>
                                    </p:set>
                                  </p:childTnLst>
                                </p:cTn>
                              </p:par>
                            </p:childTnLst>
                          </p:cTn>
                        </p:par>
                        <p:par>
                          <p:cTn id="92" fill="hold">
                            <p:stCondLst>
                              <p:cond delay="1000"/>
                            </p:stCondLst>
                            <p:childTnLst>
                              <p:par>
                                <p:cTn id="93" presetID="1" presetClass="entr" presetSubtype="0" fill="hold" nodeType="afterEffect">
                                  <p:stCondLst>
                                    <p:cond delay="0"/>
                                  </p:stCondLst>
                                  <p:childTnLst>
                                    <p:set>
                                      <p:cBhvr>
                                        <p:cTn id="94"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22" grpId="0" animBg="1"/>
      <p:bldP spid="23" grpId="0" animBg="1"/>
      <p:bldP spid="24" grpId="0" animBg="1"/>
      <p:bldP spid="25" grpId="0" animBg="1"/>
      <p:bldP spid="26" grpId="0" animBg="1"/>
      <p:bldP spid="27" grpId="0" animBg="1"/>
      <p:bldP spid="29" grpId="0"/>
      <p:bldP spid="30" grpId="0" animBg="1"/>
      <p:bldP spid="31" grpId="0" animBg="1"/>
      <p:bldP spid="33" grpId="0" animBg="1"/>
      <p:bldP spid="35" grpId="0" animBg="1"/>
      <p:bldP spid="37" grpId="0" animBg="1"/>
      <p:bldP spid="39" grpId="0" animBg="1"/>
      <p:bldP spid="4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58926" y="1196752"/>
            <a:ext cx="9217594" cy="5040312"/>
          </a:xfrm>
        </p:spPr>
        <p:txBody>
          <a:bodyPr>
            <a:normAutofit fontScale="85000" lnSpcReduction="10000"/>
          </a:bodyPr>
          <a:lstStyle/>
          <a:p>
            <a:r>
              <a:rPr lang="en-GB" sz="2800" dirty="0"/>
              <a:t>Current status:</a:t>
            </a:r>
          </a:p>
          <a:p>
            <a:pPr lvl="1"/>
            <a:r>
              <a:rPr lang="en-GB" sz="2400" dirty="0"/>
              <a:t>A proof-of-concept showed the feasibility of the approach.</a:t>
            </a:r>
          </a:p>
          <a:p>
            <a:pPr lvl="1"/>
            <a:r>
              <a:rPr lang="en-GB" sz="2400" dirty="0"/>
              <a:t>Prototype of death data exchange using the existing SDMX environment.</a:t>
            </a:r>
            <a:endParaRPr lang="en-GB" sz="2000" dirty="0"/>
          </a:p>
          <a:p>
            <a:pPr lvl="1"/>
            <a:r>
              <a:rPr lang="en-GB" sz="2400" dirty="0"/>
              <a:t>Using the SDMX toolkit.</a:t>
            </a:r>
          </a:p>
          <a:p>
            <a:pPr lvl="2"/>
            <a:r>
              <a:rPr lang="en-GB" sz="2000" dirty="0"/>
              <a:t>Including: Data Structure, Data Flows, Data Packages/Sets, Code lists, etc.</a:t>
            </a:r>
          </a:p>
          <a:p>
            <a:pPr lvl="1"/>
            <a:r>
              <a:rPr lang="en-GB" sz="2400" dirty="0"/>
              <a:t>Customisation and Mapping Tools:</a:t>
            </a:r>
          </a:p>
          <a:p>
            <a:pPr lvl="2"/>
            <a:r>
              <a:rPr lang="en-GB" sz="2000" dirty="0"/>
              <a:t>Building Data Flows by selecting data fields from concept schemes.</a:t>
            </a:r>
          </a:p>
          <a:p>
            <a:pPr lvl="2"/>
            <a:r>
              <a:rPr lang="en-GB" sz="2000" dirty="0"/>
              <a:t>Connection of a Data Flow to a local database to generate Data Packages.</a:t>
            </a:r>
          </a:p>
          <a:p>
            <a:pPr lvl="1">
              <a:spcBef>
                <a:spcPts val="750"/>
              </a:spcBef>
            </a:pPr>
            <a:r>
              <a:rPr lang="en-GB" sz="2400" dirty="0"/>
              <a:t>Additional tools:</a:t>
            </a:r>
          </a:p>
          <a:p>
            <a:pPr lvl="2"/>
            <a:r>
              <a:rPr lang="en-GB" sz="2000" i="1" dirty="0"/>
              <a:t>GPG4Win</a:t>
            </a:r>
            <a:r>
              <a:rPr lang="en-GB" sz="2000" dirty="0"/>
              <a:t>: Signature and encryption of Data Packages.</a:t>
            </a:r>
          </a:p>
          <a:p>
            <a:pPr lvl="2"/>
            <a:r>
              <a:rPr lang="en-GB" sz="2000" i="1" dirty="0" err="1"/>
              <a:t>Nextcloud</a:t>
            </a:r>
            <a:r>
              <a:rPr lang="en-GB" sz="2000" dirty="0"/>
              <a:t> (in ISSA premises): Secured Communication channel based on shared folders.</a:t>
            </a:r>
          </a:p>
          <a:p>
            <a:pPr lvl="2"/>
            <a:r>
              <a:rPr lang="en-GB" sz="2000" i="1" dirty="0"/>
              <a:t>SMART: </a:t>
            </a:r>
            <a:r>
              <a:rPr lang="en-GB" sz="2000" dirty="0"/>
              <a:t>Desktop tool for converting files among different formats (XML, csv, etc.)</a:t>
            </a:r>
          </a:p>
          <a:p>
            <a:pPr lvl="1"/>
            <a:endParaRPr lang="en-GB" sz="2400" dirty="0"/>
          </a:p>
          <a:p>
            <a:pPr lvl="1"/>
            <a:endParaRPr lang="en-GB" sz="2400" dirty="0"/>
          </a:p>
          <a:p>
            <a:pPr lvl="1"/>
            <a:endParaRPr lang="en-GB" sz="2400" dirty="0"/>
          </a:p>
        </p:txBody>
      </p:sp>
      <p:sp>
        <p:nvSpPr>
          <p:cNvPr id="10" name="Title 1"/>
          <p:cNvSpPr>
            <a:spLocks noGrp="1"/>
          </p:cNvSpPr>
          <p:nvPr>
            <p:ph type="title"/>
          </p:nvPr>
        </p:nvSpPr>
        <p:spPr>
          <a:xfrm>
            <a:off x="2321256" y="160770"/>
            <a:ext cx="7073601" cy="1143000"/>
          </a:xfrm>
        </p:spPr>
        <p:txBody>
          <a:bodyPr>
            <a:normAutofit fontScale="90000"/>
          </a:bodyPr>
          <a:lstStyle/>
          <a:p>
            <a:r>
              <a:rPr lang="fr-CH" dirty="0" smtClean="0"/>
              <a:t>Innovation: </a:t>
            </a:r>
            <a:r>
              <a:rPr lang="fr-CH" dirty="0" err="1" smtClean="0"/>
              <a:t>E</a:t>
            </a:r>
            <a:r>
              <a:rPr lang="fr-CH" kern="0" dirty="0" err="1" smtClean="0">
                <a:solidFill>
                  <a:srgbClr val="0070C0"/>
                </a:solidFill>
              </a:rPr>
              <a:t>lectronic</a:t>
            </a:r>
            <a:r>
              <a:rPr lang="fr-CH" kern="0" dirty="0" smtClean="0">
                <a:solidFill>
                  <a:srgbClr val="0070C0"/>
                </a:solidFill>
              </a:rPr>
              <a:t> </a:t>
            </a:r>
            <a:r>
              <a:rPr lang="fr-CH" kern="0" dirty="0">
                <a:solidFill>
                  <a:srgbClr val="0070C0"/>
                </a:solidFill>
              </a:rPr>
              <a:t>data exchange</a:t>
            </a:r>
            <a:endParaRPr lang="en-GB" dirty="0"/>
          </a:p>
        </p:txBody>
      </p:sp>
      <p:pic>
        <p:nvPicPr>
          <p:cNvPr id="11" name="Picture 10" descr="ISSA_logo_transparent"/>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22976" y="789885"/>
            <a:ext cx="1576761" cy="51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13596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6594" y="53753"/>
            <a:ext cx="7581900" cy="1143000"/>
          </a:xfrm>
        </p:spPr>
        <p:txBody>
          <a:bodyPr/>
          <a:lstStyle/>
          <a:p>
            <a:r>
              <a:rPr lang="fr-CH" dirty="0" smtClean="0"/>
              <a:t>Innovation: </a:t>
            </a:r>
            <a:r>
              <a:rPr lang="fr-CH" dirty="0" err="1" smtClean="0"/>
              <a:t>microdata</a:t>
            </a:r>
            <a:r>
              <a:rPr lang="fr-CH" dirty="0" smtClean="0"/>
              <a:t> in SDMX</a:t>
            </a:r>
            <a:endParaRPr lang="en-GB" dirty="0"/>
          </a:p>
        </p:txBody>
      </p:sp>
      <p:sp>
        <p:nvSpPr>
          <p:cNvPr id="4" name="Content Placeholder 3"/>
          <p:cNvSpPr>
            <a:spLocks noGrp="1"/>
          </p:cNvSpPr>
          <p:nvPr>
            <p:ph sz="half" idx="2"/>
          </p:nvPr>
        </p:nvSpPr>
        <p:spPr>
          <a:xfrm>
            <a:off x="1775520" y="1196753"/>
            <a:ext cx="8664990" cy="4114229"/>
          </a:xfrm>
        </p:spPr>
        <p:txBody>
          <a:bodyPr>
            <a:noAutofit/>
          </a:bodyPr>
          <a:lstStyle/>
          <a:p>
            <a:r>
              <a:rPr lang="fr-CH" sz="2400" dirty="0" err="1"/>
              <a:t>PoC</a:t>
            </a:r>
            <a:r>
              <a:rPr lang="fr-CH" sz="2400" dirty="0"/>
              <a:t> on </a:t>
            </a:r>
            <a:r>
              <a:rPr lang="fr-CH" sz="2400" dirty="0" err="1"/>
              <a:t>microdata</a:t>
            </a:r>
            <a:r>
              <a:rPr lang="fr-CH" sz="2400" dirty="0"/>
              <a:t> </a:t>
            </a:r>
            <a:r>
              <a:rPr lang="fr-CH" sz="2400" dirty="0" err="1"/>
              <a:t>processing</a:t>
            </a:r>
            <a:r>
              <a:rPr lang="fr-CH" sz="2400" dirty="0"/>
              <a:t> in SDMX</a:t>
            </a:r>
          </a:p>
          <a:p>
            <a:endParaRPr lang="en-GB" sz="2400" dirty="0"/>
          </a:p>
        </p:txBody>
      </p:sp>
      <p:pic>
        <p:nvPicPr>
          <p:cNvPr id="7" name="Picture 6"/>
          <p:cNvPicPr>
            <a:picLocks noChangeAspect="1"/>
          </p:cNvPicPr>
          <p:nvPr/>
        </p:nvPicPr>
        <p:blipFill>
          <a:blip r:embed="rId3"/>
          <a:stretch>
            <a:fillRect/>
          </a:stretch>
        </p:blipFill>
        <p:spPr>
          <a:xfrm>
            <a:off x="3924660" y="1659690"/>
            <a:ext cx="4374290" cy="4793647"/>
          </a:xfrm>
          <a:prstGeom prst="rect">
            <a:avLst/>
          </a:prstGeom>
        </p:spPr>
      </p:pic>
    </p:spTree>
    <p:extLst>
      <p:ext uri="{BB962C8B-B14F-4D97-AF65-F5344CB8AC3E}">
        <p14:creationId xmlns:p14="http://schemas.microsoft.com/office/powerpoint/2010/main" val="41527753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00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5103" y="0"/>
            <a:ext cx="7581900" cy="1143000"/>
          </a:xfrm>
        </p:spPr>
        <p:txBody>
          <a:bodyPr/>
          <a:lstStyle/>
          <a:p>
            <a:r>
              <a:rPr lang="fr-CH" dirty="0"/>
              <a:t>Innovation: </a:t>
            </a:r>
            <a:r>
              <a:rPr lang="fr-CH" sz="3200" dirty="0"/>
              <a:t>CSV Structural Metadata </a:t>
            </a:r>
            <a:endParaRPr lang="en-GB" dirty="0"/>
          </a:p>
        </p:txBody>
      </p:sp>
      <p:sp>
        <p:nvSpPr>
          <p:cNvPr id="4" name="Content Placeholder 3"/>
          <p:cNvSpPr>
            <a:spLocks noGrp="1"/>
          </p:cNvSpPr>
          <p:nvPr>
            <p:ph sz="half" idx="2"/>
          </p:nvPr>
        </p:nvSpPr>
        <p:spPr>
          <a:xfrm>
            <a:off x="831591" y="822360"/>
            <a:ext cx="9304962" cy="4114229"/>
          </a:xfrm>
        </p:spPr>
        <p:txBody>
          <a:bodyPr>
            <a:noAutofit/>
          </a:bodyPr>
          <a:lstStyle/>
          <a:p>
            <a:pPr>
              <a:spcBef>
                <a:spcPts val="600"/>
              </a:spcBef>
            </a:pPr>
            <a:r>
              <a:rPr lang="fr-CH" sz="2400" dirty="0" smtClean="0"/>
              <a:t>Four </a:t>
            </a:r>
            <a:r>
              <a:rPr lang="fr-CH" sz="2400" dirty="0" smtClean="0"/>
              <a:t>data message </a:t>
            </a:r>
            <a:r>
              <a:rPr lang="fr-CH" sz="2400" dirty="0" smtClean="0"/>
              <a:t>formats: </a:t>
            </a:r>
            <a:r>
              <a:rPr lang="fr-CH" sz="2400" b="1" dirty="0" smtClean="0"/>
              <a:t>EDIFACT</a:t>
            </a:r>
            <a:r>
              <a:rPr lang="fr-CH" sz="2400" dirty="0" smtClean="0"/>
              <a:t>, </a:t>
            </a:r>
            <a:r>
              <a:rPr lang="fr-CH" sz="2400" b="1" dirty="0" err="1" smtClean="0"/>
              <a:t>xml</a:t>
            </a:r>
            <a:r>
              <a:rPr lang="fr-CH" sz="2400" dirty="0" smtClean="0"/>
              <a:t>, </a:t>
            </a:r>
            <a:r>
              <a:rPr lang="fr-CH" sz="2400" b="1" dirty="0" err="1" smtClean="0"/>
              <a:t>json</a:t>
            </a:r>
            <a:r>
              <a:rPr lang="fr-CH" sz="2400" dirty="0" smtClean="0"/>
              <a:t> and </a:t>
            </a:r>
            <a:r>
              <a:rPr lang="fr-CH" sz="2400" b="1" dirty="0" smtClean="0"/>
              <a:t>csv</a:t>
            </a:r>
          </a:p>
          <a:p>
            <a:pPr lvl="1">
              <a:spcBef>
                <a:spcPts val="600"/>
              </a:spcBef>
            </a:pPr>
            <a:r>
              <a:rPr lang="fr-CH" sz="2400" b="1" dirty="0"/>
              <a:t>UN/EDIFACT</a:t>
            </a:r>
          </a:p>
          <a:p>
            <a:pPr lvl="2">
              <a:spcBef>
                <a:spcPts val="600"/>
              </a:spcBef>
            </a:pPr>
            <a:r>
              <a:rPr lang="fr-CH" sz="2000" dirty="0"/>
              <a:t>SDMX-EDI </a:t>
            </a:r>
            <a:r>
              <a:rPr lang="fr-CH" sz="2000" dirty="0" err="1"/>
              <a:t>only</a:t>
            </a:r>
            <a:r>
              <a:rPr lang="fr-CH" sz="2000" dirty="0"/>
              <a:t> </a:t>
            </a:r>
            <a:r>
              <a:rPr lang="fr-CH" sz="2000" dirty="0" err="1"/>
              <a:t>suitable</a:t>
            </a:r>
            <a:r>
              <a:rPr lang="fr-CH" sz="2000" dirty="0"/>
              <a:t> for time </a:t>
            </a:r>
            <a:r>
              <a:rPr lang="fr-CH" sz="2000" dirty="0" err="1"/>
              <a:t>series</a:t>
            </a:r>
            <a:r>
              <a:rPr lang="fr-CH" sz="2000" dirty="0"/>
              <a:t> data</a:t>
            </a:r>
          </a:p>
          <a:p>
            <a:pPr lvl="1">
              <a:spcBef>
                <a:spcPts val="600"/>
              </a:spcBef>
            </a:pPr>
            <a:r>
              <a:rPr lang="fr-CH" sz="2400" b="1" dirty="0" err="1" smtClean="0"/>
              <a:t>xml</a:t>
            </a:r>
            <a:r>
              <a:rPr lang="fr-CH" sz="2000" b="1" dirty="0" smtClean="0"/>
              <a:t>: </a:t>
            </a:r>
          </a:p>
          <a:p>
            <a:pPr lvl="2">
              <a:spcBef>
                <a:spcPts val="600"/>
              </a:spcBef>
            </a:pPr>
            <a:r>
              <a:rPr lang="fr-CH" sz="2000" dirty="0" err="1"/>
              <a:t>widely</a:t>
            </a:r>
            <a:r>
              <a:rPr lang="fr-CH" sz="2000" dirty="0"/>
              <a:t> </a:t>
            </a:r>
            <a:r>
              <a:rPr lang="fr-CH" sz="2000" dirty="0" err="1"/>
              <a:t>used</a:t>
            </a:r>
            <a:r>
              <a:rPr lang="fr-CH" sz="2000" dirty="0"/>
              <a:t> for </a:t>
            </a:r>
            <a:r>
              <a:rPr lang="fr-CH" sz="2000" dirty="0" err="1"/>
              <a:t>representing</a:t>
            </a:r>
            <a:r>
              <a:rPr lang="fr-CH" sz="2000" dirty="0"/>
              <a:t> documents and </a:t>
            </a:r>
            <a:r>
              <a:rPr lang="fr-CH" sz="2000" dirty="0" err="1"/>
              <a:t>general</a:t>
            </a:r>
            <a:r>
              <a:rPr lang="fr-CH" sz="2000" dirty="0"/>
              <a:t> data structures</a:t>
            </a:r>
          </a:p>
          <a:p>
            <a:pPr lvl="2">
              <a:spcBef>
                <a:spcPts val="600"/>
              </a:spcBef>
            </a:pPr>
            <a:r>
              <a:rPr lang="fr-CH" sz="2000" dirty="0"/>
              <a:t>base format for communications </a:t>
            </a:r>
            <a:r>
              <a:rPr lang="fr-CH" sz="2000" dirty="0" err="1"/>
              <a:t>protocols</a:t>
            </a:r>
            <a:r>
              <a:rPr lang="fr-CH" sz="2000" dirty="0"/>
              <a:t> and web services</a:t>
            </a:r>
          </a:p>
          <a:p>
            <a:pPr lvl="2">
              <a:spcBef>
                <a:spcPts val="600"/>
              </a:spcBef>
            </a:pPr>
            <a:r>
              <a:rPr lang="fr-CH" sz="2000" dirty="0" err="1"/>
              <a:t>requires</a:t>
            </a:r>
            <a:r>
              <a:rPr lang="fr-CH" sz="2000" dirty="0"/>
              <a:t> IT </a:t>
            </a:r>
            <a:r>
              <a:rPr lang="fr-CH" sz="2000" dirty="0" err="1"/>
              <a:t>knowledge</a:t>
            </a:r>
            <a:endParaRPr lang="fr-CH" sz="3200" dirty="0"/>
          </a:p>
          <a:p>
            <a:pPr lvl="1">
              <a:spcBef>
                <a:spcPts val="600"/>
              </a:spcBef>
            </a:pPr>
            <a:r>
              <a:rPr lang="fr-CH" sz="2400" b="1" dirty="0" err="1"/>
              <a:t>j</a:t>
            </a:r>
            <a:r>
              <a:rPr lang="fr-CH" sz="2400" b="1" dirty="0" err="1" smtClean="0"/>
              <a:t>son</a:t>
            </a:r>
            <a:r>
              <a:rPr lang="fr-CH" sz="3600" dirty="0"/>
              <a:t>:</a:t>
            </a:r>
          </a:p>
          <a:p>
            <a:pPr lvl="2">
              <a:spcBef>
                <a:spcPts val="600"/>
              </a:spcBef>
            </a:pPr>
            <a:r>
              <a:rPr lang="fr-CH" sz="2000" dirty="0"/>
              <a:t>«new </a:t>
            </a:r>
            <a:r>
              <a:rPr lang="fr-CH" sz="2000" dirty="0" err="1"/>
              <a:t>generation</a:t>
            </a:r>
            <a:r>
              <a:rPr lang="fr-CH" sz="2000" dirty="0"/>
              <a:t>» data exchange format (2000s)</a:t>
            </a:r>
          </a:p>
          <a:p>
            <a:pPr lvl="2">
              <a:spcBef>
                <a:spcPts val="600"/>
              </a:spcBef>
            </a:pPr>
            <a:r>
              <a:rPr lang="fr-CH" sz="2000" dirty="0" err="1"/>
              <a:t>highly</a:t>
            </a:r>
            <a:r>
              <a:rPr lang="fr-CH" sz="2000" dirty="0"/>
              <a:t> </a:t>
            </a:r>
            <a:r>
              <a:rPr lang="fr-CH" sz="2000" dirty="0" err="1"/>
              <a:t>oriented</a:t>
            </a:r>
            <a:r>
              <a:rPr lang="fr-CH" sz="2000" dirty="0"/>
              <a:t> to web </a:t>
            </a:r>
            <a:r>
              <a:rPr lang="fr-CH" sz="2000" dirty="0" err="1"/>
              <a:t>development</a:t>
            </a:r>
            <a:endParaRPr lang="fr-CH" sz="2000" dirty="0"/>
          </a:p>
          <a:p>
            <a:pPr lvl="1">
              <a:spcBef>
                <a:spcPts val="600"/>
              </a:spcBef>
            </a:pPr>
            <a:r>
              <a:rPr lang="fr-CH" sz="2400" b="1" dirty="0"/>
              <a:t>csv</a:t>
            </a:r>
            <a:r>
              <a:rPr lang="fr-CH" sz="3600" b="1" dirty="0"/>
              <a:t>:</a:t>
            </a:r>
            <a:endParaRPr lang="fr-CH" sz="3600" dirty="0"/>
          </a:p>
          <a:p>
            <a:pPr lvl="2">
              <a:spcBef>
                <a:spcPts val="600"/>
              </a:spcBef>
            </a:pPr>
            <a:r>
              <a:rPr lang="fr-CH" sz="2000" dirty="0" err="1"/>
              <a:t>very</a:t>
            </a:r>
            <a:r>
              <a:rPr lang="fr-CH" sz="2000" dirty="0"/>
              <a:t> </a:t>
            </a:r>
            <a:r>
              <a:rPr lang="fr-CH" sz="2000" dirty="0" err="1"/>
              <a:t>popular</a:t>
            </a:r>
            <a:r>
              <a:rPr lang="fr-CH" sz="2000" dirty="0"/>
              <a:t> data exchange format, </a:t>
            </a:r>
            <a:r>
              <a:rPr lang="fr-CH" sz="2000" dirty="0" err="1"/>
              <a:t>partially</a:t>
            </a:r>
            <a:r>
              <a:rPr lang="fr-CH" sz="2000" dirty="0"/>
              <a:t> </a:t>
            </a:r>
            <a:r>
              <a:rPr lang="fr-CH" sz="2000" dirty="0" err="1"/>
              <a:t>standardized</a:t>
            </a:r>
            <a:r>
              <a:rPr lang="fr-CH" sz="2000" dirty="0"/>
              <a:t> (RFC4180)</a:t>
            </a:r>
          </a:p>
          <a:p>
            <a:pPr lvl="2">
              <a:spcBef>
                <a:spcPts val="600"/>
              </a:spcBef>
            </a:pPr>
            <a:r>
              <a:rPr lang="fr-CH" sz="2000" b="1" i="1" dirty="0" err="1"/>
              <a:t>Every</a:t>
            </a:r>
            <a:r>
              <a:rPr lang="fr-CH" sz="2000" b="1" i="1" dirty="0"/>
              <a:t> </a:t>
            </a:r>
            <a:r>
              <a:rPr lang="fr-CH" sz="2000" b="1" i="1" dirty="0" err="1"/>
              <a:t>spreadsheet</a:t>
            </a:r>
            <a:r>
              <a:rPr lang="fr-CH" sz="2000" b="1" i="1" dirty="0"/>
              <a:t> or </a:t>
            </a:r>
            <a:r>
              <a:rPr lang="fr-CH" sz="2000" b="1" i="1" dirty="0" err="1"/>
              <a:t>statistical</a:t>
            </a:r>
            <a:r>
              <a:rPr lang="fr-CH" sz="2000" b="1" i="1" dirty="0"/>
              <a:t> package </a:t>
            </a:r>
            <a:r>
              <a:rPr lang="fr-CH" sz="2000" b="1" i="1" dirty="0" err="1"/>
              <a:t>can</a:t>
            </a:r>
            <a:r>
              <a:rPr lang="fr-CH" sz="2000" b="1" i="1" dirty="0"/>
              <a:t> import csv data</a:t>
            </a:r>
            <a:endParaRPr lang="fr-CH" sz="3200" b="1" i="1" dirty="0"/>
          </a:p>
        </p:txBody>
      </p:sp>
    </p:spTree>
    <p:extLst>
      <p:ext uri="{BB962C8B-B14F-4D97-AF65-F5344CB8AC3E}">
        <p14:creationId xmlns:p14="http://schemas.microsoft.com/office/powerpoint/2010/main" val="5875404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100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childTnLst>
                          </p:cTn>
                        </p:par>
                        <p:par>
                          <p:cTn id="8" fill="hold">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4">
                                            <p:txEl>
                                              <p:pRg st="1" end="1"/>
                                            </p:txEl>
                                          </p:spTgt>
                                        </p:tgtEl>
                                        <p:attrNameLst>
                                          <p:attrName>style.visibility</p:attrName>
                                        </p:attrNameLst>
                                      </p:cBhvr>
                                      <p:to>
                                        <p:strVal val="visible"/>
                                      </p:to>
                                    </p:set>
                                    <p:animEffect transition="in" filter="wipe(left)">
                                      <p:cBhvr>
                                        <p:cTn id="11" dur="1000"/>
                                        <p:tgtEl>
                                          <p:spTgt spid="4">
                                            <p:txEl>
                                              <p:pRg st="1" end="1"/>
                                            </p:txEl>
                                          </p:spTgt>
                                        </p:tgtEl>
                                      </p:cBhvr>
                                    </p:animEffect>
                                  </p:childTnLst>
                                </p:cTn>
                              </p:par>
                            </p:childTnLst>
                          </p:cTn>
                        </p:par>
                        <p:par>
                          <p:cTn id="12" fill="hold">
                            <p:stCondLst>
                              <p:cond delay="4000"/>
                            </p:stCondLst>
                            <p:childTnLst>
                              <p:par>
                                <p:cTn id="13" presetID="22" presetClass="entr" presetSubtype="8" fill="hold" nodeType="afterEffect">
                                  <p:stCondLst>
                                    <p:cond delay="100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wipe(left)">
                                      <p:cBhvr>
                                        <p:cTn id="15" dur="1000"/>
                                        <p:tgtEl>
                                          <p:spTgt spid="4">
                                            <p:txEl>
                                              <p:pRg st="2" end="2"/>
                                            </p:txEl>
                                          </p:spTgt>
                                        </p:tgtEl>
                                      </p:cBhvr>
                                    </p:animEffect>
                                  </p:childTnLst>
                                </p:cTn>
                              </p:par>
                            </p:childTnLst>
                          </p:cTn>
                        </p:par>
                        <p:par>
                          <p:cTn id="16" fill="hold">
                            <p:stCondLst>
                              <p:cond delay="6000"/>
                            </p:stCondLst>
                            <p:childTnLst>
                              <p:par>
                                <p:cTn id="17" presetID="22" presetClass="entr" presetSubtype="8" fill="hold" nodeType="afterEffect">
                                  <p:stCondLst>
                                    <p:cond delay="100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wipe(left)">
                                      <p:cBhvr>
                                        <p:cTn id="19" dur="1000"/>
                                        <p:tgtEl>
                                          <p:spTgt spid="4">
                                            <p:txEl>
                                              <p:pRg st="3" end="3"/>
                                            </p:txEl>
                                          </p:spTgt>
                                        </p:tgtEl>
                                      </p:cBhvr>
                                    </p:animEffect>
                                  </p:childTnLst>
                                </p:cTn>
                              </p:par>
                            </p:childTnLst>
                          </p:cTn>
                        </p:par>
                        <p:par>
                          <p:cTn id="20" fill="hold">
                            <p:stCondLst>
                              <p:cond delay="8000"/>
                            </p:stCondLst>
                            <p:childTnLst>
                              <p:par>
                                <p:cTn id="21" presetID="22" presetClass="entr" presetSubtype="8" fill="hold" nodeType="afterEffect">
                                  <p:stCondLst>
                                    <p:cond delay="100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wipe(left)">
                                      <p:cBhvr>
                                        <p:cTn id="23" dur="1000"/>
                                        <p:tgtEl>
                                          <p:spTgt spid="4">
                                            <p:txEl>
                                              <p:pRg st="4" end="4"/>
                                            </p:txEl>
                                          </p:spTgt>
                                        </p:tgtEl>
                                      </p:cBhvr>
                                    </p:animEffect>
                                  </p:childTnLst>
                                </p:cTn>
                              </p:par>
                            </p:childTnLst>
                          </p:cTn>
                        </p:par>
                        <p:par>
                          <p:cTn id="24" fill="hold">
                            <p:stCondLst>
                              <p:cond delay="10000"/>
                            </p:stCondLst>
                            <p:childTnLst>
                              <p:par>
                                <p:cTn id="25" presetID="22" presetClass="entr" presetSubtype="8" fill="hold" nodeType="afterEffect">
                                  <p:stCondLst>
                                    <p:cond delay="100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wipe(left)">
                                      <p:cBhvr>
                                        <p:cTn id="27" dur="1000"/>
                                        <p:tgtEl>
                                          <p:spTgt spid="4">
                                            <p:txEl>
                                              <p:pRg st="5" end="5"/>
                                            </p:txEl>
                                          </p:spTgt>
                                        </p:tgtEl>
                                      </p:cBhvr>
                                    </p:animEffect>
                                  </p:childTnLst>
                                </p:cTn>
                              </p:par>
                            </p:childTnLst>
                          </p:cTn>
                        </p:par>
                        <p:par>
                          <p:cTn id="28" fill="hold">
                            <p:stCondLst>
                              <p:cond delay="12000"/>
                            </p:stCondLst>
                            <p:childTnLst>
                              <p:par>
                                <p:cTn id="29" presetID="22" presetClass="entr" presetSubtype="8" fill="hold" nodeType="afterEffect">
                                  <p:stCondLst>
                                    <p:cond delay="1000"/>
                                  </p:stCondLst>
                                  <p:childTnLst>
                                    <p:set>
                                      <p:cBhvr>
                                        <p:cTn id="30" dur="1" fill="hold">
                                          <p:stCondLst>
                                            <p:cond delay="0"/>
                                          </p:stCondLst>
                                        </p:cTn>
                                        <p:tgtEl>
                                          <p:spTgt spid="4">
                                            <p:txEl>
                                              <p:pRg st="6" end="6"/>
                                            </p:txEl>
                                          </p:spTgt>
                                        </p:tgtEl>
                                        <p:attrNameLst>
                                          <p:attrName>style.visibility</p:attrName>
                                        </p:attrNameLst>
                                      </p:cBhvr>
                                      <p:to>
                                        <p:strVal val="visible"/>
                                      </p:to>
                                    </p:set>
                                    <p:animEffect transition="in" filter="wipe(left)">
                                      <p:cBhvr>
                                        <p:cTn id="31" dur="1000"/>
                                        <p:tgtEl>
                                          <p:spTgt spid="4">
                                            <p:txEl>
                                              <p:pRg st="6" end="6"/>
                                            </p:txEl>
                                          </p:spTgt>
                                        </p:tgtEl>
                                      </p:cBhvr>
                                    </p:animEffect>
                                  </p:childTnLst>
                                </p:cTn>
                              </p:par>
                            </p:childTnLst>
                          </p:cTn>
                        </p:par>
                        <p:par>
                          <p:cTn id="32" fill="hold">
                            <p:stCondLst>
                              <p:cond delay="14000"/>
                            </p:stCondLst>
                            <p:childTnLst>
                              <p:par>
                                <p:cTn id="33" presetID="22" presetClass="entr" presetSubtype="8" fill="hold" nodeType="afterEffect">
                                  <p:stCondLst>
                                    <p:cond delay="1000"/>
                                  </p:stCondLst>
                                  <p:childTnLst>
                                    <p:set>
                                      <p:cBhvr>
                                        <p:cTn id="34" dur="1" fill="hold">
                                          <p:stCondLst>
                                            <p:cond delay="0"/>
                                          </p:stCondLst>
                                        </p:cTn>
                                        <p:tgtEl>
                                          <p:spTgt spid="4">
                                            <p:txEl>
                                              <p:pRg st="7" end="7"/>
                                            </p:txEl>
                                          </p:spTgt>
                                        </p:tgtEl>
                                        <p:attrNameLst>
                                          <p:attrName>style.visibility</p:attrName>
                                        </p:attrNameLst>
                                      </p:cBhvr>
                                      <p:to>
                                        <p:strVal val="visible"/>
                                      </p:to>
                                    </p:set>
                                    <p:animEffect transition="in" filter="wipe(left)">
                                      <p:cBhvr>
                                        <p:cTn id="35" dur="1000"/>
                                        <p:tgtEl>
                                          <p:spTgt spid="4">
                                            <p:txEl>
                                              <p:pRg st="7" end="7"/>
                                            </p:txEl>
                                          </p:spTgt>
                                        </p:tgtEl>
                                      </p:cBhvr>
                                    </p:animEffect>
                                  </p:childTnLst>
                                </p:cTn>
                              </p:par>
                            </p:childTnLst>
                          </p:cTn>
                        </p:par>
                        <p:par>
                          <p:cTn id="36" fill="hold">
                            <p:stCondLst>
                              <p:cond delay="16000"/>
                            </p:stCondLst>
                            <p:childTnLst>
                              <p:par>
                                <p:cTn id="37" presetID="22" presetClass="entr" presetSubtype="8" fill="hold" nodeType="afterEffect">
                                  <p:stCondLst>
                                    <p:cond delay="1000"/>
                                  </p:stCondLst>
                                  <p:childTnLst>
                                    <p:set>
                                      <p:cBhvr>
                                        <p:cTn id="38" dur="1" fill="hold">
                                          <p:stCondLst>
                                            <p:cond delay="0"/>
                                          </p:stCondLst>
                                        </p:cTn>
                                        <p:tgtEl>
                                          <p:spTgt spid="4">
                                            <p:txEl>
                                              <p:pRg st="8" end="8"/>
                                            </p:txEl>
                                          </p:spTgt>
                                        </p:tgtEl>
                                        <p:attrNameLst>
                                          <p:attrName>style.visibility</p:attrName>
                                        </p:attrNameLst>
                                      </p:cBhvr>
                                      <p:to>
                                        <p:strVal val="visible"/>
                                      </p:to>
                                    </p:set>
                                    <p:animEffect transition="in" filter="wipe(left)">
                                      <p:cBhvr>
                                        <p:cTn id="39" dur="1000"/>
                                        <p:tgtEl>
                                          <p:spTgt spid="4">
                                            <p:txEl>
                                              <p:pRg st="8" end="8"/>
                                            </p:txEl>
                                          </p:spTgt>
                                        </p:tgtEl>
                                      </p:cBhvr>
                                    </p:animEffect>
                                  </p:childTnLst>
                                </p:cTn>
                              </p:par>
                            </p:childTnLst>
                          </p:cTn>
                        </p:par>
                        <p:par>
                          <p:cTn id="40" fill="hold">
                            <p:stCondLst>
                              <p:cond delay="18000"/>
                            </p:stCondLst>
                            <p:childTnLst>
                              <p:par>
                                <p:cTn id="41" presetID="22" presetClass="entr" presetSubtype="8" fill="hold" nodeType="afterEffect">
                                  <p:stCondLst>
                                    <p:cond delay="1000"/>
                                  </p:stCondLst>
                                  <p:childTnLst>
                                    <p:set>
                                      <p:cBhvr>
                                        <p:cTn id="42" dur="1" fill="hold">
                                          <p:stCondLst>
                                            <p:cond delay="0"/>
                                          </p:stCondLst>
                                        </p:cTn>
                                        <p:tgtEl>
                                          <p:spTgt spid="4">
                                            <p:txEl>
                                              <p:pRg st="9" end="9"/>
                                            </p:txEl>
                                          </p:spTgt>
                                        </p:tgtEl>
                                        <p:attrNameLst>
                                          <p:attrName>style.visibility</p:attrName>
                                        </p:attrNameLst>
                                      </p:cBhvr>
                                      <p:to>
                                        <p:strVal val="visible"/>
                                      </p:to>
                                    </p:set>
                                    <p:animEffect transition="in" filter="wipe(left)">
                                      <p:cBhvr>
                                        <p:cTn id="43" dur="1000"/>
                                        <p:tgtEl>
                                          <p:spTgt spid="4">
                                            <p:txEl>
                                              <p:pRg st="9" end="9"/>
                                            </p:txEl>
                                          </p:spTgt>
                                        </p:tgtEl>
                                      </p:cBhvr>
                                    </p:animEffect>
                                  </p:childTnLst>
                                </p:cTn>
                              </p:par>
                            </p:childTnLst>
                          </p:cTn>
                        </p:par>
                        <p:par>
                          <p:cTn id="44" fill="hold">
                            <p:stCondLst>
                              <p:cond delay="20000"/>
                            </p:stCondLst>
                            <p:childTnLst>
                              <p:par>
                                <p:cTn id="45" presetID="22" presetClass="entr" presetSubtype="8" fill="hold" nodeType="afterEffect">
                                  <p:stCondLst>
                                    <p:cond delay="1000"/>
                                  </p:stCondLst>
                                  <p:childTnLst>
                                    <p:set>
                                      <p:cBhvr>
                                        <p:cTn id="46" dur="1" fill="hold">
                                          <p:stCondLst>
                                            <p:cond delay="0"/>
                                          </p:stCondLst>
                                        </p:cTn>
                                        <p:tgtEl>
                                          <p:spTgt spid="4">
                                            <p:txEl>
                                              <p:pRg st="10" end="10"/>
                                            </p:txEl>
                                          </p:spTgt>
                                        </p:tgtEl>
                                        <p:attrNameLst>
                                          <p:attrName>style.visibility</p:attrName>
                                        </p:attrNameLst>
                                      </p:cBhvr>
                                      <p:to>
                                        <p:strVal val="visible"/>
                                      </p:to>
                                    </p:set>
                                    <p:animEffect transition="in" filter="wipe(left)">
                                      <p:cBhvr>
                                        <p:cTn id="47" dur="1000"/>
                                        <p:tgtEl>
                                          <p:spTgt spid="4">
                                            <p:txEl>
                                              <p:pRg st="10" end="10"/>
                                            </p:txEl>
                                          </p:spTgt>
                                        </p:tgtEl>
                                      </p:cBhvr>
                                    </p:animEffect>
                                  </p:childTnLst>
                                </p:cTn>
                              </p:par>
                            </p:childTnLst>
                          </p:cTn>
                        </p:par>
                        <p:par>
                          <p:cTn id="48" fill="hold">
                            <p:stCondLst>
                              <p:cond delay="22000"/>
                            </p:stCondLst>
                            <p:childTnLst>
                              <p:par>
                                <p:cTn id="49" presetID="22" presetClass="entr" presetSubtype="8" fill="hold" nodeType="afterEffect">
                                  <p:stCondLst>
                                    <p:cond delay="1000"/>
                                  </p:stCondLst>
                                  <p:childTnLst>
                                    <p:set>
                                      <p:cBhvr>
                                        <p:cTn id="50" dur="1" fill="hold">
                                          <p:stCondLst>
                                            <p:cond delay="0"/>
                                          </p:stCondLst>
                                        </p:cTn>
                                        <p:tgtEl>
                                          <p:spTgt spid="4">
                                            <p:txEl>
                                              <p:pRg st="11" end="11"/>
                                            </p:txEl>
                                          </p:spTgt>
                                        </p:tgtEl>
                                        <p:attrNameLst>
                                          <p:attrName>style.visibility</p:attrName>
                                        </p:attrNameLst>
                                      </p:cBhvr>
                                      <p:to>
                                        <p:strVal val="visible"/>
                                      </p:to>
                                    </p:set>
                                    <p:animEffect transition="in" filter="wipe(left)">
                                      <p:cBhvr>
                                        <p:cTn id="51" dur="1000"/>
                                        <p:tgtEl>
                                          <p:spTgt spid="4">
                                            <p:txEl>
                                              <p:pRg st="11" end="11"/>
                                            </p:txEl>
                                          </p:spTgt>
                                        </p:tgtEl>
                                      </p:cBhvr>
                                    </p:animEffect>
                                  </p:childTnLst>
                                </p:cTn>
                              </p:par>
                            </p:childTnLst>
                          </p:cTn>
                        </p:par>
                        <p:par>
                          <p:cTn id="52" fill="hold">
                            <p:stCondLst>
                              <p:cond delay="24000"/>
                            </p:stCondLst>
                            <p:childTnLst>
                              <p:par>
                                <p:cTn id="53" presetID="22" presetClass="entr" presetSubtype="8" fill="hold" nodeType="afterEffect">
                                  <p:stCondLst>
                                    <p:cond delay="1000"/>
                                  </p:stCondLst>
                                  <p:childTnLst>
                                    <p:set>
                                      <p:cBhvr>
                                        <p:cTn id="54" dur="1" fill="hold">
                                          <p:stCondLst>
                                            <p:cond delay="0"/>
                                          </p:stCondLst>
                                        </p:cTn>
                                        <p:tgtEl>
                                          <p:spTgt spid="4">
                                            <p:txEl>
                                              <p:pRg st="12" end="12"/>
                                            </p:txEl>
                                          </p:spTgt>
                                        </p:tgtEl>
                                        <p:attrNameLst>
                                          <p:attrName>style.visibility</p:attrName>
                                        </p:attrNameLst>
                                      </p:cBhvr>
                                      <p:to>
                                        <p:strVal val="visible"/>
                                      </p:to>
                                    </p:set>
                                    <p:animEffect transition="in" filter="wipe(left)">
                                      <p:cBhvr>
                                        <p:cTn id="55" dur="1000"/>
                                        <p:tgtEl>
                                          <p:spTgt spid="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2348" y="241771"/>
            <a:ext cx="7581900" cy="1143000"/>
          </a:xfrm>
        </p:spPr>
        <p:txBody>
          <a:bodyPr/>
          <a:lstStyle/>
          <a:p>
            <a:r>
              <a:rPr lang="fr-CH" dirty="0"/>
              <a:t>Innovation: </a:t>
            </a:r>
            <a:r>
              <a:rPr lang="fr-CH" sz="3200" dirty="0"/>
              <a:t>CSV Structural Metadata </a:t>
            </a:r>
            <a:endParaRPr lang="en-GB" dirty="0"/>
          </a:p>
        </p:txBody>
      </p:sp>
      <p:sp>
        <p:nvSpPr>
          <p:cNvPr id="4" name="Content Placeholder 3"/>
          <p:cNvSpPr>
            <a:spLocks noGrp="1"/>
          </p:cNvSpPr>
          <p:nvPr>
            <p:ph sz="half" idx="2"/>
          </p:nvPr>
        </p:nvSpPr>
        <p:spPr>
          <a:xfrm>
            <a:off x="1085237" y="1116859"/>
            <a:ext cx="8564342" cy="4114229"/>
          </a:xfrm>
        </p:spPr>
        <p:txBody>
          <a:bodyPr>
            <a:noAutofit/>
          </a:bodyPr>
          <a:lstStyle/>
          <a:p>
            <a:r>
              <a:rPr lang="fr-CH" sz="2400" dirty="0" smtClean="0"/>
              <a:t>SDMX-csv format </a:t>
            </a:r>
            <a:r>
              <a:rPr lang="fr-CH" sz="2400" dirty="0" err="1" smtClean="0"/>
              <a:t>supported</a:t>
            </a:r>
            <a:r>
              <a:rPr lang="fr-CH" sz="2400" dirty="0" smtClean="0"/>
              <a:t> for data messages </a:t>
            </a:r>
            <a:r>
              <a:rPr lang="fr-CH" sz="2400" dirty="0" err="1" smtClean="0"/>
              <a:t>only</a:t>
            </a:r>
            <a:endParaRPr lang="fr-CH" sz="2400" dirty="0" smtClean="0"/>
          </a:p>
          <a:p>
            <a:r>
              <a:rPr lang="fr-CH" sz="2400" dirty="0" smtClean="0"/>
              <a:t>csv </a:t>
            </a:r>
            <a:r>
              <a:rPr lang="fr-CH" sz="2400" dirty="0" err="1" smtClean="0"/>
              <a:t>datasets</a:t>
            </a:r>
            <a:r>
              <a:rPr lang="fr-CH" sz="2400" dirty="0" smtClean="0"/>
              <a:t> are </a:t>
            </a:r>
            <a:r>
              <a:rPr lang="fr-CH" sz="2400" dirty="0" err="1" smtClean="0"/>
              <a:t>very</a:t>
            </a:r>
            <a:r>
              <a:rPr lang="fr-CH" sz="2400" dirty="0" smtClean="0"/>
              <a:t> efficient for </a:t>
            </a:r>
            <a:r>
              <a:rPr lang="fr-CH" sz="2400" dirty="0" err="1" smtClean="0"/>
              <a:t>statistical</a:t>
            </a:r>
            <a:r>
              <a:rPr lang="fr-CH" sz="2400" dirty="0" smtClean="0"/>
              <a:t> </a:t>
            </a:r>
            <a:r>
              <a:rPr lang="fr-CH" sz="2400" dirty="0" err="1" smtClean="0"/>
              <a:t>processing</a:t>
            </a:r>
            <a:endParaRPr lang="fr-CH" sz="2400" dirty="0" smtClean="0"/>
          </a:p>
          <a:p>
            <a:r>
              <a:rPr lang="fr-CH" sz="2400" dirty="0" smtClean="0"/>
              <a:t>The </a:t>
            </a:r>
            <a:r>
              <a:rPr lang="fr-CH" sz="2400" dirty="0" err="1" smtClean="0"/>
              <a:t>lack</a:t>
            </a:r>
            <a:r>
              <a:rPr lang="fr-CH" sz="2400" dirty="0" smtClean="0"/>
              <a:t> of structural metadata messages in csv </a:t>
            </a:r>
            <a:r>
              <a:rPr lang="fr-CH" sz="2400" dirty="0" err="1" smtClean="0"/>
              <a:t>makes</a:t>
            </a:r>
            <a:r>
              <a:rPr lang="fr-CH" sz="2400" dirty="0" smtClean="0"/>
              <a:t> </a:t>
            </a:r>
            <a:r>
              <a:rPr lang="fr-CH" sz="2400" dirty="0" err="1" smtClean="0"/>
              <a:t>it</a:t>
            </a:r>
            <a:r>
              <a:rPr lang="fr-CH" sz="2400" dirty="0" smtClean="0"/>
              <a:t> </a:t>
            </a:r>
            <a:r>
              <a:rPr lang="fr-CH" sz="2400" dirty="0" err="1" smtClean="0"/>
              <a:t>difficult</a:t>
            </a:r>
            <a:r>
              <a:rPr lang="fr-CH" sz="2400" dirty="0" smtClean="0"/>
              <a:t> </a:t>
            </a:r>
            <a:r>
              <a:rPr lang="fr-CH" sz="2400" dirty="0" smtClean="0"/>
              <a:t>to </a:t>
            </a:r>
            <a:r>
              <a:rPr lang="fr-CH" sz="2400" dirty="0" err="1" smtClean="0"/>
              <a:t>access</a:t>
            </a:r>
            <a:r>
              <a:rPr lang="fr-CH" sz="2400" dirty="0" smtClean="0"/>
              <a:t> to </a:t>
            </a:r>
            <a:r>
              <a:rPr lang="fr-CH" sz="2400" dirty="0" err="1" smtClean="0"/>
              <a:t>categories</a:t>
            </a:r>
            <a:r>
              <a:rPr lang="fr-CH" sz="2400" dirty="0" smtClean="0"/>
              <a:t>’ </a:t>
            </a:r>
            <a:r>
              <a:rPr lang="fr-CH" sz="2400" dirty="0" err="1" smtClean="0"/>
              <a:t>valid</a:t>
            </a:r>
            <a:r>
              <a:rPr lang="fr-CH" sz="2400" dirty="0" smtClean="0"/>
              <a:t> codes and labels in </a:t>
            </a:r>
            <a:r>
              <a:rPr lang="fr-CH" sz="2400" dirty="0" err="1" smtClean="0"/>
              <a:t>these</a:t>
            </a:r>
            <a:r>
              <a:rPr lang="fr-CH" sz="2400" dirty="0" smtClean="0"/>
              <a:t> packages</a:t>
            </a:r>
          </a:p>
          <a:p>
            <a:r>
              <a:rPr lang="fr-CH" sz="2400" dirty="0" smtClean="0"/>
              <a:t>Code </a:t>
            </a:r>
            <a:r>
              <a:rPr lang="fr-CH" sz="2400" dirty="0" err="1" smtClean="0"/>
              <a:t>lists</a:t>
            </a:r>
            <a:r>
              <a:rPr lang="fr-CH" sz="2400" dirty="0" smtClean="0"/>
              <a:t> </a:t>
            </a:r>
            <a:r>
              <a:rPr lang="fr-CH" sz="2400" dirty="0" err="1" smtClean="0"/>
              <a:t>can</a:t>
            </a:r>
            <a:r>
              <a:rPr lang="fr-CH" sz="2400" dirty="0" smtClean="0"/>
              <a:t> </a:t>
            </a:r>
            <a:r>
              <a:rPr lang="fr-CH" sz="2400" dirty="0" err="1" smtClean="0"/>
              <a:t>be</a:t>
            </a:r>
            <a:r>
              <a:rPr lang="fr-CH" sz="2400" dirty="0" smtClean="0"/>
              <a:t> </a:t>
            </a:r>
            <a:r>
              <a:rPr lang="fr-CH" sz="2400" dirty="0" err="1" smtClean="0"/>
              <a:t>represented</a:t>
            </a:r>
            <a:r>
              <a:rPr lang="fr-CH" sz="2400" dirty="0" smtClean="0"/>
              <a:t> in csv </a:t>
            </a:r>
            <a:r>
              <a:rPr lang="fr-CH" sz="2400" dirty="0" err="1" smtClean="0"/>
              <a:t>without</a:t>
            </a:r>
            <a:r>
              <a:rPr lang="fr-CH" sz="2400" dirty="0" smtClean="0"/>
              <a:t> effort.</a:t>
            </a:r>
          </a:p>
          <a:p>
            <a:r>
              <a:rPr lang="fr-CH" sz="2400" dirty="0" smtClean="0"/>
              <a:t>An structural metadata artefact </a:t>
            </a:r>
            <a:r>
              <a:rPr lang="fr-CH" sz="2400" b="1" i="1" u="sng" dirty="0" smtClean="0"/>
              <a:t>in csv format</a:t>
            </a:r>
            <a:r>
              <a:rPr lang="fr-CH" sz="2400" dirty="0" smtClean="0"/>
              <a:t> </a:t>
            </a:r>
            <a:r>
              <a:rPr lang="fr-CH" sz="2400" dirty="0" err="1" smtClean="0"/>
              <a:t>is</a:t>
            </a:r>
            <a:r>
              <a:rPr lang="fr-CH" sz="2400" dirty="0" smtClean="0"/>
              <a:t> </a:t>
            </a:r>
            <a:r>
              <a:rPr lang="fr-CH" sz="2400" dirty="0" err="1" smtClean="0"/>
              <a:t>required</a:t>
            </a:r>
            <a:r>
              <a:rPr lang="fr-CH" sz="2400" dirty="0" smtClean="0"/>
              <a:t> to </a:t>
            </a:r>
            <a:r>
              <a:rPr lang="fr-CH" sz="2400" dirty="0" err="1" smtClean="0"/>
              <a:t>link</a:t>
            </a:r>
            <a:r>
              <a:rPr lang="fr-CH" sz="2400" dirty="0" smtClean="0"/>
              <a:t> the dataflow to </a:t>
            </a:r>
            <a:r>
              <a:rPr lang="fr-CH" sz="2400" dirty="0" err="1" smtClean="0"/>
              <a:t>its</a:t>
            </a:r>
            <a:r>
              <a:rPr lang="fr-CH" sz="2400" dirty="0" smtClean="0"/>
              <a:t> DSD, </a:t>
            </a:r>
            <a:r>
              <a:rPr lang="fr-CH" sz="2400" dirty="0" err="1" smtClean="0"/>
              <a:t>conceptSchemes</a:t>
            </a:r>
            <a:r>
              <a:rPr lang="fr-CH" sz="2400" dirty="0" smtClean="0"/>
              <a:t> and </a:t>
            </a:r>
            <a:r>
              <a:rPr lang="fr-CH" sz="2400" dirty="0" err="1" smtClean="0"/>
              <a:t>codelists</a:t>
            </a:r>
            <a:r>
              <a:rPr lang="fr-CH" sz="2400" dirty="0" smtClean="0"/>
              <a:t>  </a:t>
            </a:r>
            <a:r>
              <a:rPr lang="fr-CH" sz="2400" dirty="0" smtClean="0">
                <a:solidFill>
                  <a:srgbClr val="FF0000"/>
                </a:solidFill>
              </a:rPr>
              <a:t>(</a:t>
            </a:r>
            <a:r>
              <a:rPr lang="fr-CH" sz="2400" i="1" dirty="0" err="1" smtClean="0">
                <a:solidFill>
                  <a:srgbClr val="FF0000"/>
                </a:solidFill>
              </a:rPr>
              <a:t>work</a:t>
            </a:r>
            <a:r>
              <a:rPr lang="fr-CH" sz="2400" i="1" dirty="0" smtClean="0">
                <a:solidFill>
                  <a:srgbClr val="FF0000"/>
                </a:solidFill>
              </a:rPr>
              <a:t> in </a:t>
            </a:r>
            <a:r>
              <a:rPr lang="fr-CH" sz="2400" i="1" dirty="0" err="1" smtClean="0">
                <a:solidFill>
                  <a:srgbClr val="FF0000"/>
                </a:solidFill>
              </a:rPr>
              <a:t>progress</a:t>
            </a:r>
            <a:r>
              <a:rPr lang="fr-CH" sz="2400" dirty="0" smtClean="0">
                <a:solidFill>
                  <a:srgbClr val="FF0000"/>
                </a:solidFill>
              </a:rPr>
              <a:t>)</a:t>
            </a:r>
          </a:p>
        </p:txBody>
      </p:sp>
    </p:spTree>
    <p:extLst>
      <p:ext uri="{BB962C8B-B14F-4D97-AF65-F5344CB8AC3E}">
        <p14:creationId xmlns:p14="http://schemas.microsoft.com/office/powerpoint/2010/main" val="1596268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1000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childTnLst>
                          </p:cTn>
                        </p:par>
                        <p:par>
                          <p:cTn id="8" fill="hold">
                            <p:stCondLst>
                              <p:cond delay="11000"/>
                            </p:stCondLst>
                            <p:childTnLst>
                              <p:par>
                                <p:cTn id="9" presetID="22" presetClass="entr" presetSubtype="8" fill="hold" nodeType="afterEffect">
                                  <p:stCondLst>
                                    <p:cond delay="10000"/>
                                  </p:stCondLst>
                                  <p:childTnLst>
                                    <p:set>
                                      <p:cBhvr>
                                        <p:cTn id="10" dur="1" fill="hold">
                                          <p:stCondLst>
                                            <p:cond delay="0"/>
                                          </p:stCondLst>
                                        </p:cTn>
                                        <p:tgtEl>
                                          <p:spTgt spid="4">
                                            <p:txEl>
                                              <p:pRg st="1" end="1"/>
                                            </p:txEl>
                                          </p:spTgt>
                                        </p:tgtEl>
                                        <p:attrNameLst>
                                          <p:attrName>style.visibility</p:attrName>
                                        </p:attrNameLst>
                                      </p:cBhvr>
                                      <p:to>
                                        <p:strVal val="visible"/>
                                      </p:to>
                                    </p:set>
                                    <p:animEffect transition="in" filter="wipe(left)">
                                      <p:cBhvr>
                                        <p:cTn id="11" dur="1000"/>
                                        <p:tgtEl>
                                          <p:spTgt spid="4">
                                            <p:txEl>
                                              <p:pRg st="1" end="1"/>
                                            </p:txEl>
                                          </p:spTgt>
                                        </p:tgtEl>
                                      </p:cBhvr>
                                    </p:animEffect>
                                  </p:childTnLst>
                                </p:cTn>
                              </p:par>
                            </p:childTnLst>
                          </p:cTn>
                        </p:par>
                        <p:par>
                          <p:cTn id="12" fill="hold">
                            <p:stCondLst>
                              <p:cond delay="22000"/>
                            </p:stCondLst>
                            <p:childTnLst>
                              <p:par>
                                <p:cTn id="13" presetID="22" presetClass="entr" presetSubtype="8" fill="hold" nodeType="afterEffect">
                                  <p:stCondLst>
                                    <p:cond delay="100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wipe(left)">
                                      <p:cBhvr>
                                        <p:cTn id="15" dur="1000"/>
                                        <p:tgtEl>
                                          <p:spTgt spid="4">
                                            <p:txEl>
                                              <p:pRg st="2" end="2"/>
                                            </p:txEl>
                                          </p:spTgt>
                                        </p:tgtEl>
                                      </p:cBhvr>
                                    </p:animEffect>
                                  </p:childTnLst>
                                </p:cTn>
                              </p:par>
                            </p:childTnLst>
                          </p:cTn>
                        </p:par>
                        <p:par>
                          <p:cTn id="16" fill="hold">
                            <p:stCondLst>
                              <p:cond delay="24000"/>
                            </p:stCondLst>
                            <p:childTnLst>
                              <p:par>
                                <p:cTn id="17" presetID="22" presetClass="entr" presetSubtype="8" fill="hold" nodeType="afterEffect">
                                  <p:stCondLst>
                                    <p:cond delay="100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wipe(left)">
                                      <p:cBhvr>
                                        <p:cTn id="19" dur="1000"/>
                                        <p:tgtEl>
                                          <p:spTgt spid="4">
                                            <p:txEl>
                                              <p:pRg st="3" end="3"/>
                                            </p:txEl>
                                          </p:spTgt>
                                        </p:tgtEl>
                                      </p:cBhvr>
                                    </p:animEffect>
                                  </p:childTnLst>
                                </p:cTn>
                              </p:par>
                            </p:childTnLst>
                          </p:cTn>
                        </p:par>
                        <p:par>
                          <p:cTn id="20" fill="hold">
                            <p:stCondLst>
                              <p:cond delay="26000"/>
                            </p:stCondLst>
                            <p:childTnLst>
                              <p:par>
                                <p:cTn id="21" presetID="22" presetClass="entr" presetSubtype="8" fill="hold" nodeType="afterEffect">
                                  <p:stCondLst>
                                    <p:cond delay="100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wipe(left)">
                                      <p:cBhvr>
                                        <p:cTn id="23" dur="1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a:spLocks noGrp="1"/>
          </p:cNvSpPr>
          <p:nvPr>
            <p:ph idx="1"/>
          </p:nvPr>
        </p:nvSpPr>
        <p:spPr>
          <a:xfrm>
            <a:off x="2426189" y="2366010"/>
            <a:ext cx="7338060" cy="2871008"/>
          </a:xfrm>
        </p:spPr>
        <p:txBody>
          <a:bodyPr>
            <a:normAutofit fontScale="62500" lnSpcReduction="20000"/>
          </a:bodyPr>
          <a:lstStyle/>
          <a:p>
            <a:pPr marL="0" indent="0" algn="ctr">
              <a:buNone/>
            </a:pPr>
            <a:endParaRPr lang="en-US" dirty="0" smtClean="0"/>
          </a:p>
          <a:p>
            <a:pPr marL="0" indent="0" algn="ctr">
              <a:buNone/>
            </a:pPr>
            <a:r>
              <a:rPr lang="en-US" sz="4400" dirty="0"/>
              <a:t>Thank you !</a:t>
            </a:r>
          </a:p>
          <a:p>
            <a:pPr marL="0" indent="0" algn="ctr">
              <a:buNone/>
            </a:pPr>
            <a:endParaRPr lang="en-US" sz="2400" dirty="0"/>
          </a:p>
          <a:p>
            <a:pPr marL="0" indent="0" algn="ctr">
              <a:buNone/>
            </a:pPr>
            <a:endParaRPr lang="en-US" dirty="0" smtClean="0"/>
          </a:p>
          <a:p>
            <a:pPr marL="0" indent="0" algn="r">
              <a:buNone/>
            </a:pPr>
            <a:r>
              <a:rPr lang="en-US" sz="2200" dirty="0"/>
              <a:t>Edgardo Greising</a:t>
            </a:r>
          </a:p>
          <a:p>
            <a:pPr marL="0" indent="0" algn="r">
              <a:buNone/>
            </a:pPr>
            <a:r>
              <a:rPr lang="en-US" sz="2200" dirty="0"/>
              <a:t>Head of Knowledge Management and Solutions Unit</a:t>
            </a:r>
          </a:p>
          <a:p>
            <a:pPr marL="0" indent="0" algn="r">
              <a:buNone/>
            </a:pPr>
            <a:r>
              <a:rPr lang="en-US" sz="2200" dirty="0"/>
              <a:t>STATISTICS - ILO</a:t>
            </a:r>
          </a:p>
          <a:p>
            <a:pPr marL="0" indent="0" algn="r">
              <a:buNone/>
            </a:pPr>
            <a:r>
              <a:rPr lang="en-US" sz="2200" dirty="0" smtClean="0"/>
              <a:t>greising@ilo.org</a:t>
            </a:r>
          </a:p>
          <a:p>
            <a:pPr marL="0" indent="0" algn="r">
              <a:buNone/>
            </a:pPr>
            <a:r>
              <a:rPr lang="en-US" sz="2200" dirty="0" smtClean="0"/>
              <a:t>sdmx@ilo.org</a:t>
            </a:r>
            <a:endParaRPr lang="en-US" sz="2200" dirty="0"/>
          </a:p>
        </p:txBody>
      </p:sp>
      <p:sp>
        <p:nvSpPr>
          <p:cNvPr id="2" name="TextBox 1"/>
          <p:cNvSpPr txBox="1"/>
          <p:nvPr/>
        </p:nvSpPr>
        <p:spPr>
          <a:xfrm>
            <a:off x="4325022" y="5708071"/>
            <a:ext cx="3540393" cy="369332"/>
          </a:xfrm>
          <a:prstGeom prst="rect">
            <a:avLst/>
          </a:prstGeom>
          <a:noFill/>
        </p:spPr>
        <p:txBody>
          <a:bodyPr wrap="none" rtlCol="0">
            <a:spAutoFit/>
          </a:bodyPr>
          <a:lstStyle/>
          <a:p>
            <a:r>
              <a:rPr lang="fr-CH" dirty="0" err="1" smtClean="0"/>
              <a:t>Visit</a:t>
            </a:r>
            <a:r>
              <a:rPr lang="fr-CH" dirty="0" smtClean="0"/>
              <a:t> us at https://ilostat.ilo.org</a:t>
            </a:r>
            <a:endParaRPr lang="en-GB" dirty="0"/>
          </a:p>
        </p:txBody>
      </p:sp>
    </p:spTree>
    <p:extLst>
      <p:ext uri="{BB962C8B-B14F-4D97-AF65-F5344CB8AC3E}">
        <p14:creationId xmlns:p14="http://schemas.microsoft.com/office/powerpoint/2010/main" val="7610788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7794" y="3730367"/>
            <a:ext cx="679458" cy="6794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3012838" y="115888"/>
            <a:ext cx="7655162" cy="1143000"/>
          </a:xfrm>
        </p:spPr>
        <p:txBody>
          <a:bodyPr/>
          <a:lstStyle/>
          <a:p>
            <a:r>
              <a:rPr lang="en-GB" dirty="0" smtClean="0">
                <a:solidFill>
                  <a:schemeClr val="bg1"/>
                </a:solidFill>
              </a:rPr>
              <a:t>Data Reporting</a:t>
            </a:r>
            <a:endParaRPr lang="en-GB" dirty="0">
              <a:solidFill>
                <a:schemeClr val="bg1"/>
              </a:solidFill>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07483" y="3679389"/>
            <a:ext cx="781414" cy="781414"/>
          </a:xfrm>
          <a:prstGeom prst="rect">
            <a:avLst/>
          </a:prstGeom>
        </p:spPr>
      </p:pic>
      <p:sp>
        <p:nvSpPr>
          <p:cNvPr id="8" name="Right Arrow 7"/>
          <p:cNvSpPr/>
          <p:nvPr/>
        </p:nvSpPr>
        <p:spPr>
          <a:xfrm>
            <a:off x="5928931" y="3971928"/>
            <a:ext cx="216024" cy="1963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ight Arrow 9"/>
          <p:cNvSpPr/>
          <p:nvPr/>
        </p:nvSpPr>
        <p:spPr>
          <a:xfrm>
            <a:off x="4200738" y="3971928"/>
            <a:ext cx="216024" cy="1963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34786" y="3528799"/>
            <a:ext cx="874315" cy="591279"/>
          </a:xfrm>
          <a:prstGeom prst="rect">
            <a:avLst/>
          </a:prstGeom>
        </p:spPr>
      </p:pic>
      <p:sp>
        <p:nvSpPr>
          <p:cNvPr id="26" name="AutoShape 2" descr="Image result for excelicon"/>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7" name="AutoShape 4" descr="Image result for excelicon"/>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1" name="AutoShape 6" descr="Image result for excelicon"/>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9224" name="Picture 8" descr="Image result for excel 2010 logo"/>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45405" y="3800670"/>
            <a:ext cx="532731" cy="538855"/>
          </a:xfrm>
          <a:prstGeom prst="rect">
            <a:avLst/>
          </a:prstGeom>
          <a:noFill/>
          <a:extLst>
            <a:ext uri="{909E8E84-426E-40DD-AFC4-6F175D3DCCD1}">
              <a14:hiddenFill xmlns:a14="http://schemas.microsoft.com/office/drawing/2010/main">
                <a:solidFill>
                  <a:srgbClr val="FFFFFF"/>
                </a:solidFill>
              </a14:hiddenFill>
            </a:ext>
          </a:extLst>
        </p:spPr>
      </p:pic>
      <p:sp>
        <p:nvSpPr>
          <p:cNvPr id="63" name="Flowchart: Predefined Process 62"/>
          <p:cNvSpPr/>
          <p:nvPr/>
        </p:nvSpPr>
        <p:spPr>
          <a:xfrm>
            <a:off x="1454676" y="3630615"/>
            <a:ext cx="1447327" cy="878965"/>
          </a:xfrm>
          <a:prstGeom prst="flowChartPredefined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1600" dirty="0" err="1">
                <a:solidFill>
                  <a:schemeClr val="tx1"/>
                </a:solidFill>
              </a:rPr>
              <a:t>Primary</a:t>
            </a:r>
            <a:r>
              <a:rPr lang="fr-CH" sz="1600" dirty="0">
                <a:solidFill>
                  <a:schemeClr val="tx1"/>
                </a:solidFill>
              </a:rPr>
              <a:t> </a:t>
            </a:r>
            <a:r>
              <a:rPr lang="fr-CH" sz="1600" dirty="0" err="1">
                <a:solidFill>
                  <a:schemeClr val="tx1"/>
                </a:solidFill>
              </a:rPr>
              <a:t>Statistical</a:t>
            </a:r>
            <a:endParaRPr lang="fr-CH" sz="1600" dirty="0">
              <a:solidFill>
                <a:schemeClr val="tx1"/>
              </a:solidFill>
            </a:endParaRPr>
          </a:p>
          <a:p>
            <a:pPr algn="ctr"/>
            <a:r>
              <a:rPr lang="fr-CH" sz="1600" dirty="0" err="1">
                <a:solidFill>
                  <a:schemeClr val="tx1"/>
                </a:solidFill>
              </a:rPr>
              <a:t>Activity</a:t>
            </a:r>
            <a:endParaRPr lang="en-GB" sz="1600" dirty="0">
              <a:solidFill>
                <a:schemeClr val="tx1"/>
              </a:solidFill>
            </a:endParaRPr>
          </a:p>
        </p:txBody>
      </p:sp>
      <p:pic>
        <p:nvPicPr>
          <p:cNvPr id="52" name="Picture 5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77052" y="3886944"/>
            <a:ext cx="856326" cy="562640"/>
          </a:xfrm>
          <a:prstGeom prst="rect">
            <a:avLst/>
          </a:prstGeom>
        </p:spPr>
      </p:pic>
      <p:sp>
        <p:nvSpPr>
          <p:cNvPr id="3" name="AutoShape 2" descr="Image result for report icon"/>
          <p:cNvSpPr>
            <a:spLocks noChangeAspect="1" noChangeArrowheads="1"/>
          </p:cNvSpPr>
          <p:nvPr/>
        </p:nvSpPr>
        <p:spPr bwMode="auto">
          <a:xfrm>
            <a:off x="2136775" y="3127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4" descr="Image result for report icon"/>
          <p:cNvSpPr>
            <a:spLocks noChangeAspect="1" noChangeArrowheads="1"/>
          </p:cNvSpPr>
          <p:nvPr/>
        </p:nvSpPr>
        <p:spPr bwMode="auto">
          <a:xfrm>
            <a:off x="2289175" y="4651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2" name="Right Arrow 61"/>
          <p:cNvSpPr/>
          <p:nvPr/>
        </p:nvSpPr>
        <p:spPr>
          <a:xfrm>
            <a:off x="3032836" y="3971928"/>
            <a:ext cx="216024" cy="1963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31"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21268" y="3555746"/>
            <a:ext cx="1028700" cy="1028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6" name="Right Arrow 65"/>
          <p:cNvSpPr/>
          <p:nvPr/>
        </p:nvSpPr>
        <p:spPr>
          <a:xfrm>
            <a:off x="6813256" y="3971928"/>
            <a:ext cx="216024" cy="1963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7" name="Right Arrow 66"/>
          <p:cNvSpPr/>
          <p:nvPr/>
        </p:nvSpPr>
        <p:spPr>
          <a:xfrm>
            <a:off x="7835705" y="3971928"/>
            <a:ext cx="216024" cy="1963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Right Arrow 67"/>
          <p:cNvSpPr/>
          <p:nvPr/>
        </p:nvSpPr>
        <p:spPr>
          <a:xfrm>
            <a:off x="8737676" y="3971928"/>
            <a:ext cx="216024" cy="1963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9" name="Picture 8" descr="Image result for excel 2010 logo"/>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45404" y="2847439"/>
            <a:ext cx="532731" cy="53885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791675" y="2710672"/>
            <a:ext cx="818127" cy="8181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0" name="Right Arrow 69"/>
          <p:cNvSpPr/>
          <p:nvPr/>
        </p:nvSpPr>
        <p:spPr>
          <a:xfrm>
            <a:off x="4192521" y="3961005"/>
            <a:ext cx="216024" cy="1963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33" name="Picture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16762" y="3561261"/>
            <a:ext cx="899542" cy="8995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p:cNvSpPr txBox="1"/>
          <p:nvPr/>
        </p:nvSpPr>
        <p:spPr>
          <a:xfrm>
            <a:off x="1824471" y="1471768"/>
            <a:ext cx="7531229" cy="523220"/>
          </a:xfrm>
          <a:prstGeom prst="rect">
            <a:avLst/>
          </a:prstGeom>
          <a:noFill/>
        </p:spPr>
        <p:txBody>
          <a:bodyPr wrap="none" rtlCol="0">
            <a:spAutoFit/>
          </a:bodyPr>
          <a:lstStyle/>
          <a:p>
            <a:r>
              <a:rPr lang="en-GB" sz="2800" dirty="0">
                <a:solidFill>
                  <a:srgbClr val="000066"/>
                </a:solidFill>
                <a:latin typeface="Arial Narrow" panose="020B0606020202030204" pitchFamily="34" charset="0"/>
              </a:rPr>
              <a:t>Data reporting without a real SDMX architecture in place</a:t>
            </a:r>
          </a:p>
        </p:txBody>
      </p:sp>
    </p:spTree>
    <p:extLst>
      <p:ext uri="{BB962C8B-B14F-4D97-AF65-F5344CB8AC3E}">
        <p14:creationId xmlns:p14="http://schemas.microsoft.com/office/powerpoint/2010/main" val="1674998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hidden"/>
                                      </p:to>
                                    </p:set>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63"/>
                                        </p:tgtEl>
                                        <p:attrNameLst>
                                          <p:attrName>style.visibility</p:attrName>
                                        </p:attrNameLst>
                                      </p:cBhvr>
                                      <p:to>
                                        <p:strVal val="visible"/>
                                      </p:to>
                                    </p:set>
                                    <p:animEffect transition="in" filter="fade">
                                      <p:cBhvr>
                                        <p:cTn id="10" dur="500"/>
                                        <p:tgtEl>
                                          <p:spTgt spid="63"/>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62"/>
                                        </p:tgtEl>
                                        <p:attrNameLst>
                                          <p:attrName>style.visibility</p:attrName>
                                        </p:attrNameLst>
                                      </p:cBhvr>
                                      <p:to>
                                        <p:strVal val="visible"/>
                                      </p:to>
                                    </p:set>
                                    <p:animEffect transition="in" filter="fade">
                                      <p:cBhvr>
                                        <p:cTn id="14" dur="500"/>
                                        <p:tgtEl>
                                          <p:spTgt spid="62"/>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70"/>
                                        </p:tgtEl>
                                        <p:attrNameLst>
                                          <p:attrName>style.visibility</p:attrName>
                                        </p:attrNameLst>
                                      </p:cBhvr>
                                      <p:to>
                                        <p:strVal val="visible"/>
                                      </p:to>
                                    </p:set>
                                    <p:animEffect transition="in" filter="fade">
                                      <p:cBhvr>
                                        <p:cTn id="22" dur="500"/>
                                        <p:tgtEl>
                                          <p:spTgt spid="70"/>
                                        </p:tgtEl>
                                      </p:cBhvr>
                                    </p:animEffect>
                                  </p:childTnLst>
                                </p:cTn>
                              </p:par>
                            </p:childTnLst>
                          </p:cTn>
                        </p:par>
                        <p:par>
                          <p:cTn id="23" fill="hold">
                            <p:stCondLst>
                              <p:cond delay="2000"/>
                            </p:stCondLst>
                            <p:childTnLst>
                              <p:par>
                                <p:cTn id="24" presetID="1" presetClass="entr" presetSubtype="0" fill="hold" nodeType="afterEffect">
                                  <p:stCondLst>
                                    <p:cond delay="0"/>
                                  </p:stCondLst>
                                  <p:childTnLst>
                                    <p:set>
                                      <p:cBhvr>
                                        <p:cTn id="25" dur="1" fill="hold">
                                          <p:stCondLst>
                                            <p:cond delay="499"/>
                                          </p:stCondLst>
                                        </p:cTn>
                                        <p:tgtEl>
                                          <p:spTgt spid="1033"/>
                                        </p:tgtEl>
                                        <p:attrNameLst>
                                          <p:attrName>style.visibility</p:attrName>
                                        </p:attrNameLst>
                                      </p:cBhvr>
                                      <p:to>
                                        <p:strVal val="visible"/>
                                      </p:to>
                                    </p:set>
                                  </p:childTnLst>
                                </p:cTn>
                              </p:par>
                            </p:childTnLst>
                          </p:cTn>
                        </p:par>
                        <p:par>
                          <p:cTn id="26" fill="hold">
                            <p:stCondLst>
                              <p:cond delay="2500"/>
                            </p:stCondLst>
                            <p:childTnLst>
                              <p:par>
                                <p:cTn id="27" presetID="26" presetClass="emph" presetSubtype="0" repeatCount="3000" fill="hold" nodeType="afterEffect">
                                  <p:stCondLst>
                                    <p:cond delay="0"/>
                                  </p:stCondLst>
                                  <p:childTnLst>
                                    <p:animEffect transition="out" filter="fade">
                                      <p:cBhvr>
                                        <p:cTn id="28" dur="1000" tmFilter="0, 0; .2, .5; .8, .5; 1, 0"/>
                                        <p:tgtEl>
                                          <p:spTgt spid="1033"/>
                                        </p:tgtEl>
                                      </p:cBhvr>
                                    </p:animEffect>
                                    <p:animScale>
                                      <p:cBhvr>
                                        <p:cTn id="29" dur="500" autoRev="1" fill="hold"/>
                                        <p:tgtEl>
                                          <p:spTgt spid="1033"/>
                                        </p:tgtEl>
                                      </p:cBhvr>
                                      <p:by x="105000" y="105000"/>
                                    </p:animScale>
                                  </p:childTnLst>
                                </p:cTn>
                              </p:par>
                            </p:childTnLst>
                          </p:cTn>
                        </p:par>
                        <p:par>
                          <p:cTn id="30" fill="hold">
                            <p:stCondLst>
                              <p:cond delay="5500"/>
                            </p:stCondLst>
                            <p:childTnLst>
                              <p:par>
                                <p:cTn id="31" presetID="53" presetClass="entr" presetSubtype="16" fill="hold" nodeType="afterEffect">
                                  <p:stCondLst>
                                    <p:cond delay="1000"/>
                                  </p:stCondLst>
                                  <p:childTnLst>
                                    <p:set>
                                      <p:cBhvr>
                                        <p:cTn id="32" dur="1" fill="hold">
                                          <p:stCondLst>
                                            <p:cond delay="0"/>
                                          </p:stCondLst>
                                        </p:cTn>
                                        <p:tgtEl>
                                          <p:spTgt spid="69"/>
                                        </p:tgtEl>
                                        <p:attrNameLst>
                                          <p:attrName>style.visibility</p:attrName>
                                        </p:attrNameLst>
                                      </p:cBhvr>
                                      <p:to>
                                        <p:strVal val="visible"/>
                                      </p:to>
                                    </p:set>
                                    <p:anim calcmode="lin" valueType="num">
                                      <p:cBhvr>
                                        <p:cTn id="33" dur="500" fill="hold"/>
                                        <p:tgtEl>
                                          <p:spTgt spid="69"/>
                                        </p:tgtEl>
                                        <p:attrNameLst>
                                          <p:attrName>ppt_w</p:attrName>
                                        </p:attrNameLst>
                                      </p:cBhvr>
                                      <p:tavLst>
                                        <p:tav tm="0">
                                          <p:val>
                                            <p:fltVal val="0"/>
                                          </p:val>
                                        </p:tav>
                                        <p:tav tm="100000">
                                          <p:val>
                                            <p:strVal val="#ppt_w"/>
                                          </p:val>
                                        </p:tav>
                                      </p:tavLst>
                                    </p:anim>
                                    <p:anim calcmode="lin" valueType="num">
                                      <p:cBhvr>
                                        <p:cTn id="34" dur="500" fill="hold"/>
                                        <p:tgtEl>
                                          <p:spTgt spid="69"/>
                                        </p:tgtEl>
                                        <p:attrNameLst>
                                          <p:attrName>ppt_h</p:attrName>
                                        </p:attrNameLst>
                                      </p:cBhvr>
                                      <p:tavLst>
                                        <p:tav tm="0">
                                          <p:val>
                                            <p:fltVal val="0"/>
                                          </p:val>
                                        </p:tav>
                                        <p:tav tm="100000">
                                          <p:val>
                                            <p:strVal val="#ppt_h"/>
                                          </p:val>
                                        </p:tav>
                                      </p:tavLst>
                                    </p:anim>
                                    <p:animEffect transition="in" filter="fade">
                                      <p:cBhvr>
                                        <p:cTn id="35" dur="500"/>
                                        <p:tgtEl>
                                          <p:spTgt spid="69"/>
                                        </p:tgtEl>
                                      </p:cBhvr>
                                    </p:animEffect>
                                  </p:childTnLst>
                                </p:cTn>
                              </p:par>
                            </p:childTnLst>
                          </p:cTn>
                        </p:par>
                        <p:par>
                          <p:cTn id="36" fill="hold">
                            <p:stCondLst>
                              <p:cond delay="7000"/>
                            </p:stCondLst>
                            <p:childTnLst>
                              <p:par>
                                <p:cTn id="37" presetID="37" presetClass="path" presetSubtype="0" accel="50000" decel="50000" fill="hold" nodeType="afterEffect">
                                  <p:stCondLst>
                                    <p:cond delay="1000"/>
                                  </p:stCondLst>
                                  <p:childTnLst>
                                    <p:animMotion origin="layout" path="M 2.22222E-6 -0.04051 L -0.14514 -0.13379 C -0.17552 -0.15509 -0.22101 -0.16643 -0.2684 -0.16643 C -0.3224 -0.16643 -0.36563 -0.15509 -0.39601 -0.13379 L -0.54097 -0.04051 " pathEditMode="relative" rAng="0" ptsTypes="AAAAA">
                                      <p:cBhvr>
                                        <p:cTn id="38" dur="2500" fill="hold"/>
                                        <p:tgtEl>
                                          <p:spTgt spid="69"/>
                                        </p:tgtEl>
                                        <p:attrNameLst>
                                          <p:attrName>ppt_x</p:attrName>
                                          <p:attrName>ppt_y</p:attrName>
                                        </p:attrNameLst>
                                      </p:cBhvr>
                                      <p:rCtr x="-27049" y="-6296"/>
                                    </p:animMotion>
                                  </p:childTnLst>
                                </p:cTn>
                              </p:par>
                            </p:childTnLst>
                          </p:cTn>
                        </p:par>
                        <p:par>
                          <p:cTn id="39" fill="hold">
                            <p:stCondLst>
                              <p:cond delay="10500"/>
                            </p:stCondLst>
                            <p:childTnLst>
                              <p:par>
                                <p:cTn id="40" presetID="53" presetClass="entr" presetSubtype="16" fill="hold" nodeType="afterEffect">
                                  <p:stCondLst>
                                    <p:cond delay="0"/>
                                  </p:stCondLst>
                                  <p:childTnLst>
                                    <p:set>
                                      <p:cBhvr>
                                        <p:cTn id="41" dur="1" fill="hold">
                                          <p:stCondLst>
                                            <p:cond delay="0"/>
                                          </p:stCondLst>
                                        </p:cTn>
                                        <p:tgtEl>
                                          <p:spTgt spid="1032"/>
                                        </p:tgtEl>
                                        <p:attrNameLst>
                                          <p:attrName>style.visibility</p:attrName>
                                        </p:attrNameLst>
                                      </p:cBhvr>
                                      <p:to>
                                        <p:strVal val="visible"/>
                                      </p:to>
                                    </p:set>
                                    <p:anim calcmode="lin" valueType="num">
                                      <p:cBhvr>
                                        <p:cTn id="42" dur="500" fill="hold"/>
                                        <p:tgtEl>
                                          <p:spTgt spid="1032"/>
                                        </p:tgtEl>
                                        <p:attrNameLst>
                                          <p:attrName>ppt_w</p:attrName>
                                        </p:attrNameLst>
                                      </p:cBhvr>
                                      <p:tavLst>
                                        <p:tav tm="0">
                                          <p:val>
                                            <p:fltVal val="0"/>
                                          </p:val>
                                        </p:tav>
                                        <p:tav tm="100000">
                                          <p:val>
                                            <p:strVal val="#ppt_w"/>
                                          </p:val>
                                        </p:tav>
                                      </p:tavLst>
                                    </p:anim>
                                    <p:anim calcmode="lin" valueType="num">
                                      <p:cBhvr>
                                        <p:cTn id="43" dur="500" fill="hold"/>
                                        <p:tgtEl>
                                          <p:spTgt spid="1032"/>
                                        </p:tgtEl>
                                        <p:attrNameLst>
                                          <p:attrName>ppt_h</p:attrName>
                                        </p:attrNameLst>
                                      </p:cBhvr>
                                      <p:tavLst>
                                        <p:tav tm="0">
                                          <p:val>
                                            <p:fltVal val="0"/>
                                          </p:val>
                                        </p:tav>
                                        <p:tav tm="100000">
                                          <p:val>
                                            <p:strVal val="#ppt_h"/>
                                          </p:val>
                                        </p:tav>
                                      </p:tavLst>
                                    </p:anim>
                                    <p:animEffect transition="in" filter="fade">
                                      <p:cBhvr>
                                        <p:cTn id="44" dur="500"/>
                                        <p:tgtEl>
                                          <p:spTgt spid="1032"/>
                                        </p:tgtEl>
                                      </p:cBhvr>
                                    </p:animEffect>
                                  </p:childTnLst>
                                </p:cTn>
                              </p:par>
                            </p:childTnLst>
                          </p:cTn>
                        </p:par>
                        <p:par>
                          <p:cTn id="45" fill="hold">
                            <p:stCondLst>
                              <p:cond delay="11000"/>
                            </p:stCondLst>
                            <p:childTnLst>
                              <p:par>
                                <p:cTn id="46" presetID="26" presetClass="emph" presetSubtype="0" repeatCount="3000" fill="hold" nodeType="afterEffect">
                                  <p:stCondLst>
                                    <p:cond delay="0"/>
                                  </p:stCondLst>
                                  <p:childTnLst>
                                    <p:animEffect transition="out" filter="fade">
                                      <p:cBhvr>
                                        <p:cTn id="47" dur="1000" tmFilter="0, 0; .2, .5; .8, .5; 1, 0"/>
                                        <p:tgtEl>
                                          <p:spTgt spid="1032"/>
                                        </p:tgtEl>
                                      </p:cBhvr>
                                    </p:animEffect>
                                    <p:animScale>
                                      <p:cBhvr>
                                        <p:cTn id="48" dur="500" autoRev="1" fill="hold"/>
                                        <p:tgtEl>
                                          <p:spTgt spid="1032"/>
                                        </p:tgtEl>
                                      </p:cBhvr>
                                      <p:by x="105000" y="105000"/>
                                    </p:animScale>
                                  </p:childTnLst>
                                </p:cTn>
                              </p:par>
                            </p:childTnLst>
                          </p:cTn>
                        </p:par>
                        <p:par>
                          <p:cTn id="49" fill="hold">
                            <p:stCondLst>
                              <p:cond delay="14000"/>
                            </p:stCondLst>
                            <p:childTnLst>
                              <p:par>
                                <p:cTn id="50" presetID="1" presetClass="exit" presetSubtype="0" fill="hold" nodeType="afterEffect">
                                  <p:stCondLst>
                                    <p:cond delay="2000"/>
                                  </p:stCondLst>
                                  <p:childTnLst>
                                    <p:set>
                                      <p:cBhvr>
                                        <p:cTn id="51" dur="1" fill="hold">
                                          <p:stCondLst>
                                            <p:cond delay="0"/>
                                          </p:stCondLst>
                                        </p:cTn>
                                        <p:tgtEl>
                                          <p:spTgt spid="69"/>
                                        </p:tgtEl>
                                        <p:attrNameLst>
                                          <p:attrName>style.visibility</p:attrName>
                                        </p:attrNameLst>
                                      </p:cBhvr>
                                      <p:to>
                                        <p:strVal val="hidden"/>
                                      </p:to>
                                    </p:set>
                                  </p:childTnLst>
                                </p:cTn>
                              </p:par>
                              <p:par>
                                <p:cTn id="52" presetID="1" presetClass="exit" presetSubtype="0" fill="hold" nodeType="withEffect">
                                  <p:stCondLst>
                                    <p:cond delay="0"/>
                                  </p:stCondLst>
                                  <p:childTnLst>
                                    <p:set>
                                      <p:cBhvr>
                                        <p:cTn id="53" dur="1" fill="hold">
                                          <p:stCondLst>
                                            <p:cond delay="0"/>
                                          </p:stCondLst>
                                        </p:cTn>
                                        <p:tgtEl>
                                          <p:spTgt spid="1032"/>
                                        </p:tgtEl>
                                        <p:attrNameLst>
                                          <p:attrName>style.visibility</p:attrName>
                                        </p:attrNameLst>
                                      </p:cBhvr>
                                      <p:to>
                                        <p:strVal val="hidden"/>
                                      </p:to>
                                    </p:set>
                                  </p:childTnLst>
                                </p:cTn>
                              </p:par>
                              <p:par>
                                <p:cTn id="54" presetID="53" presetClass="exit" presetSubtype="32" fill="hold" nodeType="withEffect">
                                  <p:stCondLst>
                                    <p:cond delay="0"/>
                                  </p:stCondLst>
                                  <p:childTnLst>
                                    <p:anim calcmode="lin" valueType="num">
                                      <p:cBhvr>
                                        <p:cTn id="55" dur="500"/>
                                        <p:tgtEl>
                                          <p:spTgt spid="1033"/>
                                        </p:tgtEl>
                                        <p:attrNameLst>
                                          <p:attrName>ppt_w</p:attrName>
                                        </p:attrNameLst>
                                      </p:cBhvr>
                                      <p:tavLst>
                                        <p:tav tm="0">
                                          <p:val>
                                            <p:strVal val="ppt_w"/>
                                          </p:val>
                                        </p:tav>
                                        <p:tav tm="100000">
                                          <p:val>
                                            <p:fltVal val="0"/>
                                          </p:val>
                                        </p:tav>
                                      </p:tavLst>
                                    </p:anim>
                                    <p:anim calcmode="lin" valueType="num">
                                      <p:cBhvr>
                                        <p:cTn id="56" dur="500"/>
                                        <p:tgtEl>
                                          <p:spTgt spid="1033"/>
                                        </p:tgtEl>
                                        <p:attrNameLst>
                                          <p:attrName>ppt_h</p:attrName>
                                        </p:attrNameLst>
                                      </p:cBhvr>
                                      <p:tavLst>
                                        <p:tav tm="0">
                                          <p:val>
                                            <p:strVal val="ppt_h"/>
                                          </p:val>
                                        </p:tav>
                                        <p:tav tm="100000">
                                          <p:val>
                                            <p:fltVal val="0"/>
                                          </p:val>
                                        </p:tav>
                                      </p:tavLst>
                                    </p:anim>
                                    <p:animEffect transition="out" filter="fade">
                                      <p:cBhvr>
                                        <p:cTn id="57" dur="500"/>
                                        <p:tgtEl>
                                          <p:spTgt spid="1033"/>
                                        </p:tgtEl>
                                      </p:cBhvr>
                                    </p:animEffect>
                                    <p:set>
                                      <p:cBhvr>
                                        <p:cTn id="58" dur="1" fill="hold">
                                          <p:stCondLst>
                                            <p:cond delay="499"/>
                                          </p:stCondLst>
                                        </p:cTn>
                                        <p:tgtEl>
                                          <p:spTgt spid="1033"/>
                                        </p:tgtEl>
                                        <p:attrNameLst>
                                          <p:attrName>style.visibility</p:attrName>
                                        </p:attrNameLst>
                                      </p:cBhvr>
                                      <p:to>
                                        <p:strVal val="hidden"/>
                                      </p:to>
                                    </p:set>
                                  </p:childTnLst>
                                </p:cTn>
                              </p:par>
                            </p:childTnLst>
                          </p:cTn>
                        </p:par>
                        <p:par>
                          <p:cTn id="59" fill="hold">
                            <p:stCondLst>
                              <p:cond delay="16000"/>
                            </p:stCondLst>
                            <p:childTnLst>
                              <p:par>
                                <p:cTn id="60" presetID="10" presetClass="entr" presetSubtype="0" fill="hold" grpId="0" nodeType="after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fade">
                                      <p:cBhvr>
                                        <p:cTn id="62" dur="500"/>
                                        <p:tgtEl>
                                          <p:spTgt spid="10"/>
                                        </p:tgtEl>
                                      </p:cBhvr>
                                    </p:animEffect>
                                  </p:childTnLst>
                                </p:cTn>
                              </p:par>
                            </p:childTnLst>
                          </p:cTn>
                        </p:par>
                        <p:par>
                          <p:cTn id="63" fill="hold">
                            <p:stCondLst>
                              <p:cond delay="16500"/>
                            </p:stCondLst>
                            <p:childTnLst>
                              <p:par>
                                <p:cTn id="64" presetID="1" presetClass="entr" presetSubtype="0" fill="hold" nodeType="afterEffect">
                                  <p:stCondLst>
                                    <p:cond delay="0"/>
                                  </p:stCondLst>
                                  <p:childTnLst>
                                    <p:set>
                                      <p:cBhvr>
                                        <p:cTn id="65" dur="1" fill="hold">
                                          <p:stCondLst>
                                            <p:cond delay="499"/>
                                          </p:stCondLst>
                                        </p:cTn>
                                        <p:tgtEl>
                                          <p:spTgt spid="12"/>
                                        </p:tgtEl>
                                        <p:attrNameLst>
                                          <p:attrName>style.visibility</p:attrName>
                                        </p:attrNameLst>
                                      </p:cBhvr>
                                      <p:to>
                                        <p:strVal val="visible"/>
                                      </p:to>
                                    </p:set>
                                  </p:childTnLst>
                                </p:cTn>
                              </p:par>
                            </p:childTnLst>
                          </p:cTn>
                        </p:par>
                        <p:par>
                          <p:cTn id="66" fill="hold">
                            <p:stCondLst>
                              <p:cond delay="17000"/>
                            </p:stCondLst>
                            <p:childTnLst>
                              <p:par>
                                <p:cTn id="67" presetID="1" presetClass="entr" presetSubtype="0" fill="hold" nodeType="afterEffect">
                                  <p:stCondLst>
                                    <p:cond delay="0"/>
                                  </p:stCondLst>
                                  <p:childTnLst>
                                    <p:set>
                                      <p:cBhvr>
                                        <p:cTn id="68" dur="1" fill="hold">
                                          <p:stCondLst>
                                            <p:cond delay="499"/>
                                          </p:stCondLst>
                                        </p:cTn>
                                        <p:tgtEl>
                                          <p:spTgt spid="52"/>
                                        </p:tgtEl>
                                        <p:attrNameLst>
                                          <p:attrName>style.visibility</p:attrName>
                                        </p:attrNameLst>
                                      </p:cBhvr>
                                      <p:to>
                                        <p:strVal val="visible"/>
                                      </p:to>
                                    </p:set>
                                  </p:childTnLst>
                                </p:cTn>
                              </p:par>
                            </p:childTnLst>
                          </p:cTn>
                        </p:par>
                        <p:par>
                          <p:cTn id="69" fill="hold">
                            <p:stCondLst>
                              <p:cond delay="17500"/>
                            </p:stCondLst>
                            <p:childTnLst>
                              <p:par>
                                <p:cTn id="70" presetID="10" presetClass="entr" presetSubtype="0" fill="hold" grpId="0" nodeType="afterEffect">
                                  <p:stCondLst>
                                    <p:cond delay="0"/>
                                  </p:stCondLst>
                                  <p:childTnLst>
                                    <p:set>
                                      <p:cBhvr>
                                        <p:cTn id="71" dur="1" fill="hold">
                                          <p:stCondLst>
                                            <p:cond delay="0"/>
                                          </p:stCondLst>
                                        </p:cTn>
                                        <p:tgtEl>
                                          <p:spTgt spid="8"/>
                                        </p:tgtEl>
                                        <p:attrNameLst>
                                          <p:attrName>style.visibility</p:attrName>
                                        </p:attrNameLst>
                                      </p:cBhvr>
                                      <p:to>
                                        <p:strVal val="visible"/>
                                      </p:to>
                                    </p:set>
                                    <p:animEffect transition="in" filter="fade">
                                      <p:cBhvr>
                                        <p:cTn id="72" dur="500"/>
                                        <p:tgtEl>
                                          <p:spTgt spid="8"/>
                                        </p:tgtEl>
                                      </p:cBhvr>
                                    </p:animEffect>
                                  </p:childTnLst>
                                </p:cTn>
                              </p:par>
                            </p:childTnLst>
                          </p:cTn>
                        </p:par>
                        <p:par>
                          <p:cTn id="73" fill="hold">
                            <p:stCondLst>
                              <p:cond delay="18000"/>
                            </p:stCondLst>
                            <p:childTnLst>
                              <p:par>
                                <p:cTn id="74" presetID="1" presetClass="entr" presetSubtype="0" fill="hold" nodeType="afterEffect">
                                  <p:stCondLst>
                                    <p:cond delay="0"/>
                                  </p:stCondLst>
                                  <p:childTnLst>
                                    <p:set>
                                      <p:cBhvr>
                                        <p:cTn id="75" dur="1" fill="hold">
                                          <p:stCondLst>
                                            <p:cond delay="499"/>
                                          </p:stCondLst>
                                        </p:cTn>
                                        <p:tgtEl>
                                          <p:spTgt spid="1030"/>
                                        </p:tgtEl>
                                        <p:attrNameLst>
                                          <p:attrName>style.visibility</p:attrName>
                                        </p:attrNameLst>
                                      </p:cBhvr>
                                      <p:to>
                                        <p:strVal val="visible"/>
                                      </p:to>
                                    </p:set>
                                  </p:childTnLst>
                                </p:cTn>
                              </p:par>
                            </p:childTnLst>
                          </p:cTn>
                        </p:par>
                        <p:par>
                          <p:cTn id="76" fill="hold">
                            <p:stCondLst>
                              <p:cond delay="18500"/>
                            </p:stCondLst>
                            <p:childTnLst>
                              <p:par>
                                <p:cTn id="77" presetID="10" presetClass="entr" presetSubtype="0" fill="hold" grpId="0" nodeType="afterEffect">
                                  <p:stCondLst>
                                    <p:cond delay="0"/>
                                  </p:stCondLst>
                                  <p:childTnLst>
                                    <p:set>
                                      <p:cBhvr>
                                        <p:cTn id="78" dur="1" fill="hold">
                                          <p:stCondLst>
                                            <p:cond delay="0"/>
                                          </p:stCondLst>
                                        </p:cTn>
                                        <p:tgtEl>
                                          <p:spTgt spid="66"/>
                                        </p:tgtEl>
                                        <p:attrNameLst>
                                          <p:attrName>style.visibility</p:attrName>
                                        </p:attrNameLst>
                                      </p:cBhvr>
                                      <p:to>
                                        <p:strVal val="visible"/>
                                      </p:to>
                                    </p:set>
                                    <p:animEffect transition="in" filter="fade">
                                      <p:cBhvr>
                                        <p:cTn id="79" dur="500"/>
                                        <p:tgtEl>
                                          <p:spTgt spid="66"/>
                                        </p:tgtEl>
                                      </p:cBhvr>
                                    </p:animEffect>
                                  </p:childTnLst>
                                </p:cTn>
                              </p:par>
                            </p:childTnLst>
                          </p:cTn>
                        </p:par>
                        <p:par>
                          <p:cTn id="80" fill="hold">
                            <p:stCondLst>
                              <p:cond delay="19000"/>
                            </p:stCondLst>
                            <p:childTnLst>
                              <p:par>
                                <p:cTn id="81" presetID="1" presetClass="entr" presetSubtype="0" fill="hold" nodeType="afterEffect">
                                  <p:stCondLst>
                                    <p:cond delay="0"/>
                                  </p:stCondLst>
                                  <p:childTnLst>
                                    <p:set>
                                      <p:cBhvr>
                                        <p:cTn id="82" dur="1" fill="hold">
                                          <p:stCondLst>
                                            <p:cond delay="499"/>
                                          </p:stCondLst>
                                        </p:cTn>
                                        <p:tgtEl>
                                          <p:spTgt spid="1031"/>
                                        </p:tgtEl>
                                        <p:attrNameLst>
                                          <p:attrName>style.visibility</p:attrName>
                                        </p:attrNameLst>
                                      </p:cBhvr>
                                      <p:to>
                                        <p:strVal val="visible"/>
                                      </p:to>
                                    </p:set>
                                  </p:childTnLst>
                                </p:cTn>
                              </p:par>
                            </p:childTnLst>
                          </p:cTn>
                        </p:par>
                        <p:par>
                          <p:cTn id="83" fill="hold">
                            <p:stCondLst>
                              <p:cond delay="19500"/>
                            </p:stCondLst>
                            <p:childTnLst>
                              <p:par>
                                <p:cTn id="84" presetID="10" presetClass="entr" presetSubtype="0" fill="hold" grpId="0" nodeType="afterEffect">
                                  <p:stCondLst>
                                    <p:cond delay="0"/>
                                  </p:stCondLst>
                                  <p:childTnLst>
                                    <p:set>
                                      <p:cBhvr>
                                        <p:cTn id="85" dur="1" fill="hold">
                                          <p:stCondLst>
                                            <p:cond delay="0"/>
                                          </p:stCondLst>
                                        </p:cTn>
                                        <p:tgtEl>
                                          <p:spTgt spid="67"/>
                                        </p:tgtEl>
                                        <p:attrNameLst>
                                          <p:attrName>style.visibility</p:attrName>
                                        </p:attrNameLst>
                                      </p:cBhvr>
                                      <p:to>
                                        <p:strVal val="visible"/>
                                      </p:to>
                                    </p:set>
                                    <p:animEffect transition="in" filter="fade">
                                      <p:cBhvr>
                                        <p:cTn id="86" dur="500"/>
                                        <p:tgtEl>
                                          <p:spTgt spid="67"/>
                                        </p:tgtEl>
                                      </p:cBhvr>
                                    </p:animEffect>
                                  </p:childTnLst>
                                </p:cTn>
                              </p:par>
                            </p:childTnLst>
                          </p:cTn>
                        </p:par>
                        <p:par>
                          <p:cTn id="87" fill="hold">
                            <p:stCondLst>
                              <p:cond delay="20000"/>
                            </p:stCondLst>
                            <p:childTnLst>
                              <p:par>
                                <p:cTn id="88" presetID="1" presetClass="entr" presetSubtype="0" fill="hold" nodeType="afterEffect">
                                  <p:stCondLst>
                                    <p:cond delay="0"/>
                                  </p:stCondLst>
                                  <p:childTnLst>
                                    <p:set>
                                      <p:cBhvr>
                                        <p:cTn id="89" dur="1" fill="hold">
                                          <p:stCondLst>
                                            <p:cond delay="499"/>
                                          </p:stCondLst>
                                        </p:cTn>
                                        <p:tgtEl>
                                          <p:spTgt spid="9224"/>
                                        </p:tgtEl>
                                        <p:attrNameLst>
                                          <p:attrName>style.visibility</p:attrName>
                                        </p:attrNameLst>
                                      </p:cBhvr>
                                      <p:to>
                                        <p:strVal val="visible"/>
                                      </p:to>
                                    </p:set>
                                  </p:childTnLst>
                                </p:cTn>
                              </p:par>
                            </p:childTnLst>
                          </p:cTn>
                        </p:par>
                        <p:par>
                          <p:cTn id="90" fill="hold">
                            <p:stCondLst>
                              <p:cond delay="20500"/>
                            </p:stCondLst>
                            <p:childTnLst>
                              <p:par>
                                <p:cTn id="91" presetID="10" presetClass="entr" presetSubtype="0" fill="hold" grpId="0" nodeType="afterEffect">
                                  <p:stCondLst>
                                    <p:cond delay="0"/>
                                  </p:stCondLst>
                                  <p:childTnLst>
                                    <p:set>
                                      <p:cBhvr>
                                        <p:cTn id="92" dur="1" fill="hold">
                                          <p:stCondLst>
                                            <p:cond delay="0"/>
                                          </p:stCondLst>
                                        </p:cTn>
                                        <p:tgtEl>
                                          <p:spTgt spid="68"/>
                                        </p:tgtEl>
                                        <p:attrNameLst>
                                          <p:attrName>style.visibility</p:attrName>
                                        </p:attrNameLst>
                                      </p:cBhvr>
                                      <p:to>
                                        <p:strVal val="visible"/>
                                      </p:to>
                                    </p:set>
                                    <p:animEffect transition="in" filter="fade">
                                      <p:cBhvr>
                                        <p:cTn id="93"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63" grpId="0" animBg="1"/>
      <p:bldP spid="62" grpId="0" animBg="1"/>
      <p:bldP spid="66" grpId="0" animBg="1"/>
      <p:bldP spid="67" grpId="0" animBg="1"/>
      <p:bldP spid="68" grpId="0" animBg="1"/>
      <p:bldP spid="70" grpId="0" animBg="1"/>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8596" y="116931"/>
            <a:ext cx="7581900" cy="1143000"/>
          </a:xfrm>
        </p:spPr>
        <p:txBody>
          <a:bodyPr/>
          <a:lstStyle/>
          <a:p>
            <a:r>
              <a:rPr lang="fr-CH" dirty="0" smtClean="0"/>
              <a:t>ILOSTAT SMART </a:t>
            </a:r>
            <a:r>
              <a:rPr lang="fr-CH" dirty="0" err="1" smtClean="0"/>
              <a:t>facts</a:t>
            </a:r>
            <a:endParaRPr lang="en-GB" dirty="0"/>
          </a:p>
        </p:txBody>
      </p:sp>
      <p:sp>
        <p:nvSpPr>
          <p:cNvPr id="4" name="Content Placeholder 3"/>
          <p:cNvSpPr>
            <a:spLocks noGrp="1"/>
          </p:cNvSpPr>
          <p:nvPr>
            <p:ph sz="half" idx="2"/>
          </p:nvPr>
        </p:nvSpPr>
        <p:spPr>
          <a:xfrm>
            <a:off x="1751490" y="1259932"/>
            <a:ext cx="8664990" cy="4114229"/>
          </a:xfrm>
        </p:spPr>
        <p:txBody>
          <a:bodyPr>
            <a:normAutofit fontScale="70000" lnSpcReduction="20000"/>
          </a:bodyPr>
          <a:lstStyle/>
          <a:p>
            <a:r>
              <a:rPr lang="fr-CH" sz="2400" dirty="0"/>
              <a:t>No </a:t>
            </a:r>
            <a:r>
              <a:rPr lang="fr-CH" sz="2400" dirty="0" err="1"/>
              <a:t>indicators</a:t>
            </a:r>
            <a:r>
              <a:rPr lang="fr-CH" sz="2400" dirty="0"/>
              <a:t>’ </a:t>
            </a:r>
            <a:r>
              <a:rPr lang="fr-CH" sz="2400" dirty="0" err="1"/>
              <a:t>database</a:t>
            </a:r>
            <a:r>
              <a:rPr lang="fr-CH" sz="2400" dirty="0"/>
              <a:t> </a:t>
            </a:r>
            <a:r>
              <a:rPr lang="fr-CH" sz="2400" dirty="0" err="1"/>
              <a:t>is</a:t>
            </a:r>
            <a:r>
              <a:rPr lang="fr-CH" sz="2400" dirty="0"/>
              <a:t> </a:t>
            </a:r>
            <a:r>
              <a:rPr lang="fr-CH" sz="2400" dirty="0" err="1"/>
              <a:t>required</a:t>
            </a:r>
            <a:endParaRPr lang="fr-CH" sz="2400" dirty="0"/>
          </a:p>
          <a:p>
            <a:r>
              <a:rPr lang="fr-CH" sz="2400" dirty="0"/>
              <a:t>Tables </a:t>
            </a:r>
            <a:r>
              <a:rPr lang="fr-CH" sz="2400" dirty="0" err="1"/>
              <a:t>defined</a:t>
            </a:r>
            <a:r>
              <a:rPr lang="fr-CH" sz="2400" dirty="0"/>
              <a:t> </a:t>
            </a:r>
            <a:r>
              <a:rPr lang="fr-CH" sz="2400" dirty="0" err="1"/>
              <a:t>dynamically</a:t>
            </a:r>
            <a:r>
              <a:rPr lang="fr-CH" sz="2400" dirty="0"/>
              <a:t> via a DSD</a:t>
            </a:r>
          </a:p>
          <a:p>
            <a:r>
              <a:rPr lang="fr-CH" sz="2400" dirty="0" err="1"/>
              <a:t>Selectable</a:t>
            </a:r>
            <a:r>
              <a:rPr lang="fr-CH" sz="2400" dirty="0"/>
              <a:t> classifications’ versions and </a:t>
            </a:r>
            <a:r>
              <a:rPr lang="fr-CH" sz="2400" dirty="0" err="1"/>
              <a:t>variants</a:t>
            </a:r>
            <a:endParaRPr lang="fr-CH" sz="2400" dirty="0"/>
          </a:p>
          <a:p>
            <a:r>
              <a:rPr lang="fr-CH" sz="2400" dirty="0"/>
              <a:t>Flexible </a:t>
            </a:r>
            <a:r>
              <a:rPr lang="fr-CH" sz="2400" dirty="0" err="1"/>
              <a:t>mapping</a:t>
            </a:r>
            <a:endParaRPr lang="fr-CH" sz="2400" dirty="0"/>
          </a:p>
          <a:p>
            <a:r>
              <a:rPr lang="fr-CH" sz="2400" dirty="0"/>
              <a:t>Conditions </a:t>
            </a:r>
            <a:r>
              <a:rPr lang="fr-CH" sz="2400" dirty="0" err="1"/>
              <a:t>applied</a:t>
            </a:r>
            <a:r>
              <a:rPr lang="fr-CH" sz="2400" dirty="0"/>
              <a:t> on-the-</a:t>
            </a:r>
            <a:r>
              <a:rPr lang="fr-CH" sz="2400" dirty="0" err="1"/>
              <a:t>fly</a:t>
            </a:r>
            <a:r>
              <a:rPr lang="fr-CH" sz="2400" dirty="0"/>
              <a:t> to </a:t>
            </a:r>
            <a:r>
              <a:rPr lang="fr-CH" sz="2400" dirty="0" err="1"/>
              <a:t>tally</a:t>
            </a:r>
            <a:r>
              <a:rPr lang="fr-CH" sz="2400" dirty="0"/>
              <a:t>/</a:t>
            </a:r>
            <a:r>
              <a:rPr lang="fr-CH" sz="2400" dirty="0" err="1"/>
              <a:t>sum</a:t>
            </a:r>
            <a:r>
              <a:rPr lang="fr-CH" sz="2400" dirty="0"/>
              <a:t>/</a:t>
            </a:r>
            <a:r>
              <a:rPr lang="fr-CH" sz="2400" dirty="0" err="1"/>
              <a:t>avg</a:t>
            </a:r>
            <a:endParaRPr lang="fr-CH" sz="2400" dirty="0"/>
          </a:p>
          <a:p>
            <a:r>
              <a:rPr lang="fr-CH" sz="2400" dirty="0" err="1"/>
              <a:t>Mapping</a:t>
            </a:r>
            <a:r>
              <a:rPr lang="fr-CH" sz="2400" dirty="0"/>
              <a:t> </a:t>
            </a:r>
            <a:r>
              <a:rPr lang="fr-CH" sz="2400" dirty="0" err="1"/>
              <a:t>can</a:t>
            </a:r>
            <a:r>
              <a:rPr lang="fr-CH" sz="2400" dirty="0"/>
              <a:t> </a:t>
            </a:r>
            <a:r>
              <a:rPr lang="fr-CH" sz="2400" dirty="0" err="1"/>
              <a:t>be</a:t>
            </a:r>
            <a:r>
              <a:rPr lang="fr-CH" sz="2400" dirty="0"/>
              <a:t> </a:t>
            </a:r>
            <a:r>
              <a:rPr lang="fr-CH" sz="2400" dirty="0" err="1"/>
              <a:t>saved</a:t>
            </a:r>
            <a:r>
              <a:rPr lang="fr-CH" sz="2400" dirty="0"/>
              <a:t> and </a:t>
            </a:r>
            <a:r>
              <a:rPr lang="fr-CH" sz="2400" dirty="0" err="1"/>
              <a:t>re-used</a:t>
            </a:r>
            <a:r>
              <a:rPr lang="fr-CH" sz="2400" dirty="0"/>
              <a:t> </a:t>
            </a:r>
          </a:p>
          <a:p>
            <a:r>
              <a:rPr lang="fr-CH" sz="2400" dirty="0"/>
              <a:t>Multi-</a:t>
            </a:r>
            <a:r>
              <a:rPr lang="fr-CH" sz="2400" dirty="0" err="1"/>
              <a:t>language</a:t>
            </a:r>
            <a:endParaRPr lang="fr-CH" sz="2400" dirty="0"/>
          </a:p>
          <a:p>
            <a:r>
              <a:rPr lang="fr-CH" sz="2400" dirty="0"/>
              <a:t>ILO standard routines for </a:t>
            </a:r>
            <a:r>
              <a:rPr lang="fr-CH" sz="2400" dirty="0" err="1"/>
              <a:t>derived</a:t>
            </a:r>
            <a:r>
              <a:rPr lang="fr-CH" sz="2400" dirty="0"/>
              <a:t> variables (*) </a:t>
            </a:r>
          </a:p>
          <a:p>
            <a:r>
              <a:rPr lang="fr-CH" sz="2400" dirty="0"/>
              <a:t>Stand </a:t>
            </a:r>
            <a:r>
              <a:rPr lang="fr-CH" sz="2400" dirty="0" err="1"/>
              <a:t>alone</a:t>
            </a:r>
            <a:r>
              <a:rPr lang="fr-CH" sz="2400" dirty="0"/>
              <a:t> + on line </a:t>
            </a:r>
            <a:r>
              <a:rPr lang="fr-CH" sz="2400" dirty="0" err="1"/>
              <a:t>access</a:t>
            </a:r>
            <a:r>
              <a:rPr lang="fr-CH" sz="2400" dirty="0"/>
              <a:t> to </a:t>
            </a:r>
            <a:r>
              <a:rPr lang="fr-CH" sz="2400" dirty="0" err="1"/>
              <a:t>any</a:t>
            </a:r>
            <a:r>
              <a:rPr lang="fr-CH" sz="2400" dirty="0"/>
              <a:t> SDMX </a:t>
            </a:r>
            <a:r>
              <a:rPr lang="fr-CH" sz="2400" dirty="0" err="1"/>
              <a:t>registry</a:t>
            </a:r>
            <a:r>
              <a:rPr lang="fr-CH" sz="2400" dirty="0"/>
              <a:t> and/or Data API</a:t>
            </a:r>
          </a:p>
          <a:p>
            <a:r>
              <a:rPr lang="fr-CH" sz="2400" dirty="0" err="1"/>
              <a:t>Process</a:t>
            </a:r>
            <a:r>
              <a:rPr lang="fr-CH" sz="2400" dirty="0"/>
              <a:t> microdata or </a:t>
            </a:r>
            <a:r>
              <a:rPr lang="fr-CH" sz="2400" dirty="0" err="1"/>
              <a:t>aggregate</a:t>
            </a:r>
            <a:r>
              <a:rPr lang="fr-CH" sz="2400" dirty="0"/>
              <a:t> </a:t>
            </a:r>
            <a:r>
              <a:rPr lang="fr-CH" sz="2400" dirty="0" err="1"/>
              <a:t>datasets</a:t>
            </a:r>
            <a:r>
              <a:rPr lang="fr-CH" sz="2400" dirty="0"/>
              <a:t> in Stata, SPSS, SDMX and csv</a:t>
            </a:r>
          </a:p>
          <a:p>
            <a:r>
              <a:rPr lang="fr-CH" sz="2400" dirty="0" err="1"/>
              <a:t>Several</a:t>
            </a:r>
            <a:r>
              <a:rPr lang="fr-CH" sz="2400" dirty="0"/>
              <a:t> output formats: .</a:t>
            </a:r>
            <a:r>
              <a:rPr lang="fr-CH" sz="2400" dirty="0" err="1"/>
              <a:t>xls</a:t>
            </a:r>
            <a:r>
              <a:rPr lang="fr-CH" sz="2400" dirty="0"/>
              <a:t>, </a:t>
            </a:r>
            <a:r>
              <a:rPr lang="fr-CH" sz="2400" dirty="0" err="1"/>
              <a:t>pdf</a:t>
            </a:r>
            <a:r>
              <a:rPr lang="fr-CH" sz="2400" dirty="0"/>
              <a:t>, csv, </a:t>
            </a:r>
            <a:r>
              <a:rPr lang="fr-CH" sz="2400" dirty="0" err="1"/>
              <a:t>sdmx</a:t>
            </a:r>
            <a:endParaRPr lang="fr-CH" sz="2400" dirty="0"/>
          </a:p>
          <a:p>
            <a:r>
              <a:rPr lang="fr-CH" sz="2400" dirty="0"/>
              <a:t>Desktop and Online(*) versions</a:t>
            </a:r>
          </a:p>
          <a:p>
            <a:endParaRPr lang="en-GB" sz="2400" dirty="0"/>
          </a:p>
        </p:txBody>
      </p:sp>
      <p:sp>
        <p:nvSpPr>
          <p:cNvPr id="9" name="TextBox 8"/>
          <p:cNvSpPr txBox="1"/>
          <p:nvPr/>
        </p:nvSpPr>
        <p:spPr>
          <a:xfrm>
            <a:off x="8825943" y="6021289"/>
            <a:ext cx="1250663" cy="307777"/>
          </a:xfrm>
          <a:prstGeom prst="rect">
            <a:avLst/>
          </a:prstGeom>
          <a:noFill/>
        </p:spPr>
        <p:txBody>
          <a:bodyPr wrap="none" rtlCol="0">
            <a:spAutoFit/>
          </a:bodyPr>
          <a:lstStyle/>
          <a:p>
            <a:r>
              <a:rPr lang="fr-CH" sz="1400" dirty="0">
                <a:solidFill>
                  <a:srgbClr val="000066"/>
                </a:solidFill>
                <a:latin typeface="Arial Narrow" panose="020B0606020202030204" pitchFamily="34" charset="0"/>
              </a:rPr>
              <a:t>(*) </a:t>
            </a:r>
            <a:r>
              <a:rPr lang="fr-CH" sz="1400" dirty="0" err="1">
                <a:solidFill>
                  <a:srgbClr val="000066"/>
                </a:solidFill>
                <a:latin typeface="Arial Narrow" panose="020B0606020202030204" pitchFamily="34" charset="0"/>
              </a:rPr>
              <a:t>Coming</a:t>
            </a:r>
            <a:r>
              <a:rPr lang="fr-CH" sz="1400" dirty="0">
                <a:solidFill>
                  <a:srgbClr val="000066"/>
                </a:solidFill>
                <a:latin typeface="Arial Narrow" panose="020B0606020202030204" pitchFamily="34" charset="0"/>
              </a:rPr>
              <a:t> </a:t>
            </a:r>
            <a:r>
              <a:rPr lang="fr-CH" sz="1400" dirty="0" err="1">
                <a:solidFill>
                  <a:srgbClr val="000066"/>
                </a:solidFill>
                <a:latin typeface="Arial Narrow" panose="020B0606020202030204" pitchFamily="34" charset="0"/>
              </a:rPr>
              <a:t>soon</a:t>
            </a:r>
            <a:endParaRPr lang="en-GB" sz="1400" dirty="0">
              <a:solidFill>
                <a:srgbClr val="000066"/>
              </a:solidFill>
              <a:latin typeface="Arial Narrow" panose="020B0606020202030204" pitchFamily="34" charset="0"/>
            </a:endParaRPr>
          </a:p>
        </p:txBody>
      </p:sp>
    </p:spTree>
    <p:extLst>
      <p:ext uri="{BB962C8B-B14F-4D97-AF65-F5344CB8AC3E}">
        <p14:creationId xmlns:p14="http://schemas.microsoft.com/office/powerpoint/2010/main" val="16583341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00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childTnLst>
                          </p:cTn>
                        </p:par>
                        <p:par>
                          <p:cTn id="8" fill="hold">
                            <p:stCondLst>
                              <p:cond delay="3000"/>
                            </p:stCondLst>
                            <p:childTnLst>
                              <p:par>
                                <p:cTn id="9" presetID="22" presetClass="entr" presetSubtype="8" fill="hold" nodeType="afterEffect">
                                  <p:stCondLst>
                                    <p:cond delay="2000"/>
                                  </p:stCondLst>
                                  <p:childTnLst>
                                    <p:set>
                                      <p:cBhvr>
                                        <p:cTn id="10" dur="1" fill="hold">
                                          <p:stCondLst>
                                            <p:cond delay="0"/>
                                          </p:stCondLst>
                                        </p:cTn>
                                        <p:tgtEl>
                                          <p:spTgt spid="4">
                                            <p:txEl>
                                              <p:pRg st="1" end="1"/>
                                            </p:txEl>
                                          </p:spTgt>
                                        </p:tgtEl>
                                        <p:attrNameLst>
                                          <p:attrName>style.visibility</p:attrName>
                                        </p:attrNameLst>
                                      </p:cBhvr>
                                      <p:to>
                                        <p:strVal val="visible"/>
                                      </p:to>
                                    </p:set>
                                    <p:animEffect transition="in" filter="wipe(left)">
                                      <p:cBhvr>
                                        <p:cTn id="11" dur="1000"/>
                                        <p:tgtEl>
                                          <p:spTgt spid="4">
                                            <p:txEl>
                                              <p:pRg st="1" end="1"/>
                                            </p:txEl>
                                          </p:spTgt>
                                        </p:tgtEl>
                                      </p:cBhvr>
                                    </p:animEffect>
                                  </p:childTnLst>
                                </p:cTn>
                              </p:par>
                            </p:childTnLst>
                          </p:cTn>
                        </p:par>
                        <p:par>
                          <p:cTn id="12" fill="hold">
                            <p:stCondLst>
                              <p:cond delay="6000"/>
                            </p:stCondLst>
                            <p:childTnLst>
                              <p:par>
                                <p:cTn id="13" presetID="22" presetClass="entr" presetSubtype="8" fill="hold" nodeType="afterEffect">
                                  <p:stCondLst>
                                    <p:cond delay="200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wipe(left)">
                                      <p:cBhvr>
                                        <p:cTn id="15" dur="1000"/>
                                        <p:tgtEl>
                                          <p:spTgt spid="4">
                                            <p:txEl>
                                              <p:pRg st="2" end="2"/>
                                            </p:txEl>
                                          </p:spTgt>
                                        </p:tgtEl>
                                      </p:cBhvr>
                                    </p:animEffect>
                                  </p:childTnLst>
                                </p:cTn>
                              </p:par>
                            </p:childTnLst>
                          </p:cTn>
                        </p:par>
                        <p:par>
                          <p:cTn id="16" fill="hold">
                            <p:stCondLst>
                              <p:cond delay="9000"/>
                            </p:stCondLst>
                            <p:childTnLst>
                              <p:par>
                                <p:cTn id="17" presetID="22" presetClass="entr" presetSubtype="8" fill="hold" nodeType="afterEffect">
                                  <p:stCondLst>
                                    <p:cond delay="200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wipe(left)">
                                      <p:cBhvr>
                                        <p:cTn id="19" dur="1000"/>
                                        <p:tgtEl>
                                          <p:spTgt spid="4">
                                            <p:txEl>
                                              <p:pRg st="3" end="3"/>
                                            </p:txEl>
                                          </p:spTgt>
                                        </p:tgtEl>
                                      </p:cBhvr>
                                    </p:animEffect>
                                  </p:childTnLst>
                                </p:cTn>
                              </p:par>
                            </p:childTnLst>
                          </p:cTn>
                        </p:par>
                        <p:par>
                          <p:cTn id="20" fill="hold">
                            <p:stCondLst>
                              <p:cond delay="12000"/>
                            </p:stCondLst>
                            <p:childTnLst>
                              <p:par>
                                <p:cTn id="21" presetID="22" presetClass="entr" presetSubtype="8" fill="hold" nodeType="afterEffect">
                                  <p:stCondLst>
                                    <p:cond delay="200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wipe(left)">
                                      <p:cBhvr>
                                        <p:cTn id="23" dur="1000"/>
                                        <p:tgtEl>
                                          <p:spTgt spid="4">
                                            <p:txEl>
                                              <p:pRg st="4" end="4"/>
                                            </p:txEl>
                                          </p:spTgt>
                                        </p:tgtEl>
                                      </p:cBhvr>
                                    </p:animEffect>
                                  </p:childTnLst>
                                </p:cTn>
                              </p:par>
                            </p:childTnLst>
                          </p:cTn>
                        </p:par>
                        <p:par>
                          <p:cTn id="24" fill="hold">
                            <p:stCondLst>
                              <p:cond delay="15000"/>
                            </p:stCondLst>
                            <p:childTnLst>
                              <p:par>
                                <p:cTn id="25" presetID="22" presetClass="entr" presetSubtype="8" fill="hold" nodeType="afterEffect">
                                  <p:stCondLst>
                                    <p:cond delay="200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wipe(left)">
                                      <p:cBhvr>
                                        <p:cTn id="27" dur="1000"/>
                                        <p:tgtEl>
                                          <p:spTgt spid="4">
                                            <p:txEl>
                                              <p:pRg st="5" end="5"/>
                                            </p:txEl>
                                          </p:spTgt>
                                        </p:tgtEl>
                                      </p:cBhvr>
                                    </p:animEffect>
                                  </p:childTnLst>
                                </p:cTn>
                              </p:par>
                            </p:childTnLst>
                          </p:cTn>
                        </p:par>
                        <p:par>
                          <p:cTn id="28" fill="hold">
                            <p:stCondLst>
                              <p:cond delay="18000"/>
                            </p:stCondLst>
                            <p:childTnLst>
                              <p:par>
                                <p:cTn id="29" presetID="22" presetClass="entr" presetSubtype="8" fill="hold" nodeType="afterEffect">
                                  <p:stCondLst>
                                    <p:cond delay="2000"/>
                                  </p:stCondLst>
                                  <p:childTnLst>
                                    <p:set>
                                      <p:cBhvr>
                                        <p:cTn id="30" dur="1" fill="hold">
                                          <p:stCondLst>
                                            <p:cond delay="0"/>
                                          </p:stCondLst>
                                        </p:cTn>
                                        <p:tgtEl>
                                          <p:spTgt spid="4">
                                            <p:txEl>
                                              <p:pRg st="6" end="6"/>
                                            </p:txEl>
                                          </p:spTgt>
                                        </p:tgtEl>
                                        <p:attrNameLst>
                                          <p:attrName>style.visibility</p:attrName>
                                        </p:attrNameLst>
                                      </p:cBhvr>
                                      <p:to>
                                        <p:strVal val="visible"/>
                                      </p:to>
                                    </p:set>
                                    <p:animEffect transition="in" filter="wipe(left)">
                                      <p:cBhvr>
                                        <p:cTn id="31" dur="1000"/>
                                        <p:tgtEl>
                                          <p:spTgt spid="4">
                                            <p:txEl>
                                              <p:pRg st="6" end="6"/>
                                            </p:txEl>
                                          </p:spTgt>
                                        </p:tgtEl>
                                      </p:cBhvr>
                                    </p:animEffect>
                                  </p:childTnLst>
                                </p:cTn>
                              </p:par>
                            </p:childTnLst>
                          </p:cTn>
                        </p:par>
                        <p:par>
                          <p:cTn id="32" fill="hold">
                            <p:stCondLst>
                              <p:cond delay="21000"/>
                            </p:stCondLst>
                            <p:childTnLst>
                              <p:par>
                                <p:cTn id="33" presetID="22" presetClass="entr" presetSubtype="8" fill="hold" nodeType="afterEffect">
                                  <p:stCondLst>
                                    <p:cond delay="2000"/>
                                  </p:stCondLst>
                                  <p:childTnLst>
                                    <p:set>
                                      <p:cBhvr>
                                        <p:cTn id="34" dur="1" fill="hold">
                                          <p:stCondLst>
                                            <p:cond delay="0"/>
                                          </p:stCondLst>
                                        </p:cTn>
                                        <p:tgtEl>
                                          <p:spTgt spid="4">
                                            <p:txEl>
                                              <p:pRg st="7" end="7"/>
                                            </p:txEl>
                                          </p:spTgt>
                                        </p:tgtEl>
                                        <p:attrNameLst>
                                          <p:attrName>style.visibility</p:attrName>
                                        </p:attrNameLst>
                                      </p:cBhvr>
                                      <p:to>
                                        <p:strVal val="visible"/>
                                      </p:to>
                                    </p:set>
                                    <p:animEffect transition="in" filter="wipe(left)">
                                      <p:cBhvr>
                                        <p:cTn id="35" dur="1000"/>
                                        <p:tgtEl>
                                          <p:spTgt spid="4">
                                            <p:txEl>
                                              <p:pRg st="7" end="7"/>
                                            </p:txEl>
                                          </p:spTgt>
                                        </p:tgtEl>
                                      </p:cBhvr>
                                    </p:animEffect>
                                  </p:childTnLst>
                                </p:cTn>
                              </p:par>
                            </p:childTnLst>
                          </p:cTn>
                        </p:par>
                        <p:par>
                          <p:cTn id="36" fill="hold">
                            <p:stCondLst>
                              <p:cond delay="24000"/>
                            </p:stCondLst>
                            <p:childTnLst>
                              <p:par>
                                <p:cTn id="37" presetID="22" presetClass="entr" presetSubtype="8" fill="hold" nodeType="afterEffect">
                                  <p:stCondLst>
                                    <p:cond delay="2000"/>
                                  </p:stCondLst>
                                  <p:childTnLst>
                                    <p:set>
                                      <p:cBhvr>
                                        <p:cTn id="38" dur="1" fill="hold">
                                          <p:stCondLst>
                                            <p:cond delay="0"/>
                                          </p:stCondLst>
                                        </p:cTn>
                                        <p:tgtEl>
                                          <p:spTgt spid="4">
                                            <p:txEl>
                                              <p:pRg st="8" end="8"/>
                                            </p:txEl>
                                          </p:spTgt>
                                        </p:tgtEl>
                                        <p:attrNameLst>
                                          <p:attrName>style.visibility</p:attrName>
                                        </p:attrNameLst>
                                      </p:cBhvr>
                                      <p:to>
                                        <p:strVal val="visible"/>
                                      </p:to>
                                    </p:set>
                                    <p:animEffect transition="in" filter="wipe(left)">
                                      <p:cBhvr>
                                        <p:cTn id="39" dur="1000"/>
                                        <p:tgtEl>
                                          <p:spTgt spid="4">
                                            <p:txEl>
                                              <p:pRg st="8" end="8"/>
                                            </p:txEl>
                                          </p:spTgt>
                                        </p:tgtEl>
                                      </p:cBhvr>
                                    </p:animEffect>
                                  </p:childTnLst>
                                </p:cTn>
                              </p:par>
                            </p:childTnLst>
                          </p:cTn>
                        </p:par>
                        <p:par>
                          <p:cTn id="40" fill="hold">
                            <p:stCondLst>
                              <p:cond delay="27000"/>
                            </p:stCondLst>
                            <p:childTnLst>
                              <p:par>
                                <p:cTn id="41" presetID="22" presetClass="entr" presetSubtype="8" fill="hold" nodeType="afterEffect">
                                  <p:stCondLst>
                                    <p:cond delay="2000"/>
                                  </p:stCondLst>
                                  <p:childTnLst>
                                    <p:set>
                                      <p:cBhvr>
                                        <p:cTn id="42" dur="1" fill="hold">
                                          <p:stCondLst>
                                            <p:cond delay="0"/>
                                          </p:stCondLst>
                                        </p:cTn>
                                        <p:tgtEl>
                                          <p:spTgt spid="4">
                                            <p:txEl>
                                              <p:pRg st="9" end="9"/>
                                            </p:txEl>
                                          </p:spTgt>
                                        </p:tgtEl>
                                        <p:attrNameLst>
                                          <p:attrName>style.visibility</p:attrName>
                                        </p:attrNameLst>
                                      </p:cBhvr>
                                      <p:to>
                                        <p:strVal val="visible"/>
                                      </p:to>
                                    </p:set>
                                    <p:animEffect transition="in" filter="wipe(left)">
                                      <p:cBhvr>
                                        <p:cTn id="43" dur="1000"/>
                                        <p:tgtEl>
                                          <p:spTgt spid="4">
                                            <p:txEl>
                                              <p:pRg st="9" end="9"/>
                                            </p:txEl>
                                          </p:spTgt>
                                        </p:tgtEl>
                                      </p:cBhvr>
                                    </p:animEffect>
                                  </p:childTnLst>
                                </p:cTn>
                              </p:par>
                            </p:childTnLst>
                          </p:cTn>
                        </p:par>
                        <p:par>
                          <p:cTn id="44" fill="hold">
                            <p:stCondLst>
                              <p:cond delay="30000"/>
                            </p:stCondLst>
                            <p:childTnLst>
                              <p:par>
                                <p:cTn id="45" presetID="22" presetClass="entr" presetSubtype="8" fill="hold" nodeType="afterEffect">
                                  <p:stCondLst>
                                    <p:cond delay="2000"/>
                                  </p:stCondLst>
                                  <p:childTnLst>
                                    <p:set>
                                      <p:cBhvr>
                                        <p:cTn id="46" dur="1" fill="hold">
                                          <p:stCondLst>
                                            <p:cond delay="0"/>
                                          </p:stCondLst>
                                        </p:cTn>
                                        <p:tgtEl>
                                          <p:spTgt spid="4">
                                            <p:txEl>
                                              <p:pRg st="10" end="10"/>
                                            </p:txEl>
                                          </p:spTgt>
                                        </p:tgtEl>
                                        <p:attrNameLst>
                                          <p:attrName>style.visibility</p:attrName>
                                        </p:attrNameLst>
                                      </p:cBhvr>
                                      <p:to>
                                        <p:strVal val="visible"/>
                                      </p:to>
                                    </p:set>
                                    <p:animEffect transition="in" filter="wipe(left)">
                                      <p:cBhvr>
                                        <p:cTn id="47" dur="1000"/>
                                        <p:tgtEl>
                                          <p:spTgt spid="4">
                                            <p:txEl>
                                              <p:pRg st="10" end="10"/>
                                            </p:txEl>
                                          </p:spTgt>
                                        </p:tgtEl>
                                      </p:cBhvr>
                                    </p:animEffect>
                                  </p:childTnLst>
                                </p:cTn>
                              </p:par>
                            </p:childTnLst>
                          </p:cTn>
                        </p:par>
                        <p:par>
                          <p:cTn id="48" fill="hold">
                            <p:stCondLst>
                              <p:cond delay="33000"/>
                            </p:stCondLst>
                            <p:childTnLst>
                              <p:par>
                                <p:cTn id="49" presetID="22" presetClass="entr" presetSubtype="8" fill="hold" nodeType="afterEffect">
                                  <p:stCondLst>
                                    <p:cond delay="2000"/>
                                  </p:stCondLst>
                                  <p:childTnLst>
                                    <p:set>
                                      <p:cBhvr>
                                        <p:cTn id="50" dur="1" fill="hold">
                                          <p:stCondLst>
                                            <p:cond delay="0"/>
                                          </p:stCondLst>
                                        </p:cTn>
                                        <p:tgtEl>
                                          <p:spTgt spid="4">
                                            <p:txEl>
                                              <p:pRg st="11" end="11"/>
                                            </p:txEl>
                                          </p:spTgt>
                                        </p:tgtEl>
                                        <p:attrNameLst>
                                          <p:attrName>style.visibility</p:attrName>
                                        </p:attrNameLst>
                                      </p:cBhvr>
                                      <p:to>
                                        <p:strVal val="visible"/>
                                      </p:to>
                                    </p:set>
                                    <p:animEffect transition="in" filter="wipe(left)">
                                      <p:cBhvr>
                                        <p:cTn id="51" dur="1000"/>
                                        <p:tgtEl>
                                          <p:spTgt spid="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1558925" y="1340768"/>
            <a:ext cx="8975725" cy="4780478"/>
          </a:xfrm>
          <a:prstGeom prst="rect">
            <a:avLst/>
          </a:prstGeom>
        </p:spPr>
      </p:pic>
    </p:spTree>
    <p:extLst>
      <p:ext uri="{BB962C8B-B14F-4D97-AF65-F5344CB8AC3E}">
        <p14:creationId xmlns:p14="http://schemas.microsoft.com/office/powerpoint/2010/main" val="22516570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559496" y="1477840"/>
            <a:ext cx="9010650" cy="4759472"/>
          </a:xfrm>
          <a:prstGeom prst="rect">
            <a:avLst/>
          </a:prstGeom>
        </p:spPr>
      </p:pic>
    </p:spTree>
    <p:extLst>
      <p:ext uri="{BB962C8B-B14F-4D97-AF65-F5344CB8AC3E}">
        <p14:creationId xmlns:p14="http://schemas.microsoft.com/office/powerpoint/2010/main" val="3294890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546451" y="1412777"/>
            <a:ext cx="9109075" cy="4855057"/>
          </a:xfrm>
          <a:prstGeom prst="rect">
            <a:avLst/>
          </a:prstGeom>
        </p:spPr>
      </p:pic>
    </p:spTree>
    <p:extLst>
      <p:ext uri="{BB962C8B-B14F-4D97-AF65-F5344CB8AC3E}">
        <p14:creationId xmlns:p14="http://schemas.microsoft.com/office/powerpoint/2010/main" val="17246022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562983" y="1412776"/>
            <a:ext cx="9077229" cy="4778894"/>
          </a:xfrm>
          <a:prstGeom prst="rect">
            <a:avLst/>
          </a:prstGeom>
        </p:spPr>
      </p:pic>
    </p:spTree>
    <p:extLst>
      <p:ext uri="{BB962C8B-B14F-4D97-AF65-F5344CB8AC3E}">
        <p14:creationId xmlns:p14="http://schemas.microsoft.com/office/powerpoint/2010/main" val="31294636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559496" y="1483252"/>
            <a:ext cx="9079664" cy="4826068"/>
          </a:xfrm>
          <a:prstGeom prst="rect">
            <a:avLst/>
          </a:prstGeom>
        </p:spPr>
      </p:pic>
    </p:spTree>
    <p:extLst>
      <p:ext uri="{BB962C8B-B14F-4D97-AF65-F5344CB8AC3E}">
        <p14:creationId xmlns:p14="http://schemas.microsoft.com/office/powerpoint/2010/main" val="42159784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855641" y="1443038"/>
            <a:ext cx="6410325" cy="5010150"/>
          </a:xfrm>
          <a:prstGeom prst="rect">
            <a:avLst/>
          </a:prstGeom>
        </p:spPr>
      </p:pic>
    </p:spTree>
    <p:extLst>
      <p:ext uri="{BB962C8B-B14F-4D97-AF65-F5344CB8AC3E}">
        <p14:creationId xmlns:p14="http://schemas.microsoft.com/office/powerpoint/2010/main" val="30775366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a:spLocks noGrp="1"/>
          </p:cNvSpPr>
          <p:nvPr>
            <p:ph idx="1"/>
          </p:nvPr>
        </p:nvSpPr>
        <p:spPr>
          <a:xfrm>
            <a:off x="2426189" y="2366010"/>
            <a:ext cx="7338060" cy="2871008"/>
          </a:xfrm>
        </p:spPr>
        <p:txBody>
          <a:bodyPr>
            <a:normAutofit fontScale="62500" lnSpcReduction="20000"/>
          </a:bodyPr>
          <a:lstStyle/>
          <a:p>
            <a:pPr marL="0" indent="0" algn="ctr">
              <a:buNone/>
            </a:pPr>
            <a:endParaRPr lang="en-US" dirty="0" smtClean="0"/>
          </a:p>
          <a:p>
            <a:pPr marL="0" indent="0" algn="ctr">
              <a:buNone/>
            </a:pPr>
            <a:r>
              <a:rPr lang="en-US" sz="4400" dirty="0"/>
              <a:t>Thank you !</a:t>
            </a:r>
          </a:p>
          <a:p>
            <a:pPr marL="0" indent="0" algn="ctr">
              <a:buNone/>
            </a:pPr>
            <a:endParaRPr lang="en-US" sz="2400" dirty="0"/>
          </a:p>
          <a:p>
            <a:pPr marL="0" indent="0" algn="ctr">
              <a:buNone/>
            </a:pPr>
            <a:endParaRPr lang="en-US" dirty="0" smtClean="0"/>
          </a:p>
          <a:p>
            <a:pPr marL="0" indent="0" algn="r">
              <a:buNone/>
            </a:pPr>
            <a:r>
              <a:rPr lang="en-US" sz="2200" dirty="0"/>
              <a:t>Edgardo Greising</a:t>
            </a:r>
          </a:p>
          <a:p>
            <a:pPr marL="0" indent="0" algn="r">
              <a:buNone/>
            </a:pPr>
            <a:r>
              <a:rPr lang="en-US" sz="2200" dirty="0"/>
              <a:t>Head of Knowledge Management and Solutions Unit</a:t>
            </a:r>
          </a:p>
          <a:p>
            <a:pPr marL="0" indent="0" algn="r">
              <a:buNone/>
            </a:pPr>
            <a:r>
              <a:rPr lang="en-US" sz="2200" dirty="0"/>
              <a:t>STATISTICS - ILO</a:t>
            </a:r>
          </a:p>
          <a:p>
            <a:pPr marL="0" indent="0" algn="r">
              <a:buNone/>
            </a:pPr>
            <a:r>
              <a:rPr lang="en-US" sz="2200" dirty="0" smtClean="0">
                <a:hlinkClick r:id="rId3"/>
              </a:rPr>
              <a:t>greising@ilo.org</a:t>
            </a:r>
            <a:endParaRPr lang="en-US" sz="2200" dirty="0" smtClean="0"/>
          </a:p>
          <a:p>
            <a:pPr marL="0" indent="0" algn="r">
              <a:buNone/>
            </a:pPr>
            <a:r>
              <a:rPr lang="en-US" sz="2200" dirty="0" smtClean="0"/>
              <a:t>sdmx@ilo.org</a:t>
            </a:r>
            <a:endParaRPr lang="en-US" sz="2200" dirty="0"/>
          </a:p>
        </p:txBody>
      </p:sp>
    </p:spTree>
    <p:extLst>
      <p:ext uri="{BB962C8B-B14F-4D97-AF65-F5344CB8AC3E}">
        <p14:creationId xmlns:p14="http://schemas.microsoft.com/office/powerpoint/2010/main" val="18191803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theme/theme1.xml><?xml version="1.0" encoding="utf-8"?>
<a:theme xmlns:a="http://schemas.openxmlformats.org/drawingml/2006/main" name="Facet">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3440</TotalTime>
  <Words>1381</Words>
  <Application>Microsoft Office PowerPoint</Application>
  <PresentationFormat>Widescreen</PresentationFormat>
  <Paragraphs>258</Paragraphs>
  <Slides>23</Slides>
  <Notes>21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Arial</vt:lpstr>
      <vt:lpstr>Arial Narrow</vt:lpstr>
      <vt:lpstr>Calibri</vt:lpstr>
      <vt:lpstr>Times</vt:lpstr>
      <vt:lpstr>Trebuchet MS</vt:lpstr>
      <vt:lpstr>Wingdings</vt:lpstr>
      <vt:lpstr>Wingdings 3</vt:lpstr>
      <vt:lpstr>Facet</vt:lpstr>
      <vt:lpstr>SDMX  at the International Labour Organization</vt:lpstr>
      <vt:lpstr>Once upon a time…</vt:lpstr>
      <vt:lpstr>Expanding the use of SDMX</vt:lpstr>
      <vt:lpstr>Expanding the use of SDMX</vt:lpstr>
      <vt:lpstr>ILOSTAT Modular Architecture</vt:lpstr>
      <vt:lpstr>Community work</vt:lpstr>
      <vt:lpstr>Tools</vt:lpstr>
      <vt:lpstr>PowerPoint Presentation</vt:lpstr>
      <vt:lpstr>Innovation: Electronic data exchange</vt:lpstr>
      <vt:lpstr>Innovation: Electronic data exchange</vt:lpstr>
      <vt:lpstr>Innovation: microdata in SDMX</vt:lpstr>
      <vt:lpstr>Innovation: CSV Structural Metadata </vt:lpstr>
      <vt:lpstr>Innovation: CSV Structural Metadata </vt:lpstr>
      <vt:lpstr>PowerPoint Presentation</vt:lpstr>
      <vt:lpstr>Data Reporting</vt:lpstr>
      <vt:lpstr>ILOSTAT SMART facts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SX LMIA 2019 - Migration</dc:title>
  <dc:creator>Theo Sparreboom</dc:creator>
  <cp:lastModifiedBy>Greising, Edgardo</cp:lastModifiedBy>
  <cp:revision>261</cp:revision>
  <cp:lastPrinted>2017-06-26T06:23:07Z</cp:lastPrinted>
  <dcterms:created xsi:type="dcterms:W3CDTF">2014-02-13T21:33:59Z</dcterms:created>
  <dcterms:modified xsi:type="dcterms:W3CDTF">2019-09-10T16:00:43Z</dcterms:modified>
</cp:coreProperties>
</file>