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50" r:id="rId2"/>
  </p:sldMasterIdLst>
  <p:notesMasterIdLst>
    <p:notesMasterId r:id="rId19"/>
  </p:notesMasterIdLst>
  <p:handoutMasterIdLst>
    <p:handoutMasterId r:id="rId20"/>
  </p:handoutMasterIdLst>
  <p:sldIdLst>
    <p:sldId id="1153" r:id="rId3"/>
    <p:sldId id="1159" r:id="rId4"/>
    <p:sldId id="1300" r:id="rId5"/>
    <p:sldId id="1151" r:id="rId6"/>
    <p:sldId id="1162" r:id="rId7"/>
    <p:sldId id="1301" r:id="rId8"/>
    <p:sldId id="1172" r:id="rId9"/>
    <p:sldId id="1169" r:id="rId10"/>
    <p:sldId id="1166" r:id="rId11"/>
    <p:sldId id="1167" r:id="rId12"/>
    <p:sldId id="1165" r:id="rId13"/>
    <p:sldId id="1299" r:id="rId14"/>
    <p:sldId id="1297" r:id="rId15"/>
    <p:sldId id="1173" r:id="rId16"/>
    <p:sldId id="1174" r:id="rId17"/>
    <p:sldId id="1175" r:id="rId18"/>
  </p:sldIdLst>
  <p:sldSz cx="12192000" cy="6858000"/>
  <p:notesSz cx="7023100" cy="9309100"/>
  <p:defaultText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754463-30FA-824E-9681-17E0926DDDD5}">
          <p14:sldIdLst>
            <p14:sldId id="1153"/>
            <p14:sldId id="1159"/>
            <p14:sldId id="1300"/>
            <p14:sldId id="1151"/>
            <p14:sldId id="1162"/>
            <p14:sldId id="1301"/>
            <p14:sldId id="1172"/>
            <p14:sldId id="1169"/>
            <p14:sldId id="1166"/>
            <p14:sldId id="1167"/>
            <p14:sldId id="1165"/>
            <p14:sldId id="1299"/>
            <p14:sldId id="1297"/>
            <p14:sldId id="1173"/>
            <p14:sldId id="1174"/>
            <p14:sldId id="1175"/>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44" userDrawn="1">
          <p15:clr>
            <a:srgbClr val="A4A3A4"/>
          </p15:clr>
        </p15:guide>
        <p15:guide id="2" pos="2124" userDrawn="1">
          <p15:clr>
            <a:srgbClr val="A4A3A4"/>
          </p15:clr>
        </p15:guide>
        <p15:guide id="3" orient="horz" pos="2932" userDrawn="1">
          <p15:clr>
            <a:srgbClr val="A4A3A4"/>
          </p15:clr>
        </p15:guide>
        <p15:guide id="4"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dwa, Boaz" initials="NB" lastIdx="10" clrIdx="0">
    <p:extLst/>
  </p:cmAuthor>
  <p:cmAuthor id="2" name="Kamil Dybczak" initials="KD" lastIdx="10" clrIdx="1">
    <p:extLst/>
  </p:cmAuthor>
  <p:cmAuthor id="3" name="Tamirisa, Natalia" initials="TN" lastIdx="12" clrIdx="2">
    <p:extLst/>
  </p:cmAuthor>
  <p:cmAuthor id="4" name="Almalik, Mansour" initials="AM" lastIdx="6" clrIdx="3">
    <p:extLst/>
  </p:cmAuthor>
  <p:cmAuthor id="5" name="Pierre, Gaelle" initials="PG" lastIdx="3" clrIdx="4">
    <p:extLst/>
  </p:cmAuthor>
  <p:cmAuthor id="6" name="Basile, Gregory" initials="BG" lastIdx="9"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25D129"/>
    <a:srgbClr val="DC4234"/>
    <a:srgbClr val="00AEB3"/>
    <a:srgbClr val="FFCC00"/>
    <a:srgbClr val="ED7D31"/>
    <a:srgbClr val="A6A6A6"/>
    <a:srgbClr val="70A814"/>
    <a:srgbClr val="F7964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53" autoAdjust="0"/>
    <p:restoredTop sz="65162" autoAdjust="0"/>
  </p:normalViewPr>
  <p:slideViewPr>
    <p:cSldViewPr snapToGrid="0">
      <p:cViewPr varScale="1">
        <p:scale>
          <a:sx n="46" d="100"/>
          <a:sy n="46" d="100"/>
        </p:scale>
        <p:origin x="1146" y="54"/>
      </p:cViewPr>
      <p:guideLst/>
    </p:cSldViewPr>
  </p:slideViewPr>
  <p:outlineViewPr>
    <p:cViewPr>
      <p:scale>
        <a:sx n="33" d="100"/>
        <a:sy n="33" d="100"/>
      </p:scale>
      <p:origin x="0" y="-1104"/>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67" d="100"/>
          <a:sy n="167" d="100"/>
        </p:scale>
        <p:origin x="4152" y="184"/>
      </p:cViewPr>
      <p:guideLst>
        <p:guide orient="horz" pos="2844"/>
        <p:guide pos="2124"/>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34082-F518-44D4-938E-88CA6A209D5E}"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B0183AF8-F75C-4427-BA07-E519AACE66CA}">
      <dgm:prSet phldrT="[Text]" custT="1"/>
      <dgm:spPr/>
      <dgm:t>
        <a:bodyPr/>
        <a:lstStyle/>
        <a:p>
          <a:r>
            <a:rPr lang="en-US" sz="2000" dirty="0"/>
            <a:t>Data &amp; Statistics Strategy</a:t>
          </a:r>
        </a:p>
      </dgm:t>
    </dgm:pt>
    <dgm:pt modelId="{C8C08CD8-A64F-433A-848F-8091B866E24B}" type="parTrans" cxnId="{6B7A9401-D3B3-454D-866C-0704C636E23D}">
      <dgm:prSet/>
      <dgm:spPr/>
      <dgm:t>
        <a:bodyPr/>
        <a:lstStyle/>
        <a:p>
          <a:endParaRPr lang="en-US"/>
        </a:p>
      </dgm:t>
    </dgm:pt>
    <dgm:pt modelId="{1B535FF2-5B3D-434F-BE20-551001BF3C81}" type="sibTrans" cxnId="{6B7A9401-D3B3-454D-866C-0704C636E23D}">
      <dgm:prSet/>
      <dgm:spPr/>
      <dgm:t>
        <a:bodyPr/>
        <a:lstStyle/>
        <a:p>
          <a:endParaRPr lang="en-US"/>
        </a:p>
      </dgm:t>
    </dgm:pt>
    <dgm:pt modelId="{59AEA0D1-FA70-405B-B842-F518594A5140}">
      <dgm:prSet phldrT="[Text]" custT="1"/>
      <dgm:spPr/>
      <dgm:t>
        <a:bodyPr/>
        <a:lstStyle/>
        <a:p>
          <a:r>
            <a:rPr lang="en-US" sz="1400" dirty="0"/>
            <a:t>Support for Big Data</a:t>
          </a:r>
        </a:p>
      </dgm:t>
    </dgm:pt>
    <dgm:pt modelId="{D81877B4-0FBC-46AC-AD38-D3303D046C75}" type="parTrans" cxnId="{381F1E36-6235-4EA8-B040-3876AB9D3A2E}">
      <dgm:prSet/>
      <dgm:spPr/>
      <dgm:t>
        <a:bodyPr/>
        <a:lstStyle/>
        <a:p>
          <a:endParaRPr lang="en-US"/>
        </a:p>
      </dgm:t>
    </dgm:pt>
    <dgm:pt modelId="{B4D244E4-2C90-43D5-A5C6-46EC656C084A}" type="sibTrans" cxnId="{381F1E36-6235-4EA8-B040-3876AB9D3A2E}">
      <dgm:prSet/>
      <dgm:spPr/>
      <dgm:t>
        <a:bodyPr/>
        <a:lstStyle/>
        <a:p>
          <a:endParaRPr lang="en-US"/>
        </a:p>
      </dgm:t>
    </dgm:pt>
    <dgm:pt modelId="{72415EA5-B789-4186-915B-64F2C20953AD}">
      <dgm:prSet phldrT="[Text]" custT="1"/>
      <dgm:spPr>
        <a:solidFill>
          <a:schemeClr val="accent2"/>
        </a:solidFill>
      </dgm:spPr>
      <dgm:t>
        <a:bodyPr/>
        <a:lstStyle/>
        <a:p>
          <a:r>
            <a:rPr lang="en-US" sz="1600" b="0" dirty="0"/>
            <a:t>Build Global Data Commons</a:t>
          </a:r>
        </a:p>
      </dgm:t>
    </dgm:pt>
    <dgm:pt modelId="{0186E68B-1B4F-45B7-A870-4FABFB511AF3}" type="parTrans" cxnId="{EA6908F3-C718-4FFF-972C-BA35A8E8C860}">
      <dgm:prSet/>
      <dgm:spPr/>
      <dgm:t>
        <a:bodyPr/>
        <a:lstStyle/>
        <a:p>
          <a:endParaRPr lang="en-US"/>
        </a:p>
      </dgm:t>
    </dgm:pt>
    <dgm:pt modelId="{A628AC32-D66A-43CD-9273-37D1D953A37B}" type="sibTrans" cxnId="{EA6908F3-C718-4FFF-972C-BA35A8E8C860}">
      <dgm:prSet/>
      <dgm:spPr/>
      <dgm:t>
        <a:bodyPr/>
        <a:lstStyle/>
        <a:p>
          <a:endParaRPr lang="en-US"/>
        </a:p>
      </dgm:t>
    </dgm:pt>
    <dgm:pt modelId="{F1377A81-B997-4C7A-8527-DFBAD22323BC}">
      <dgm:prSet phldrT="[Text]" custT="1"/>
      <dgm:spPr/>
      <dgm:t>
        <a:bodyPr/>
        <a:lstStyle/>
        <a:p>
          <a:r>
            <a:rPr lang="en-US" sz="1400" dirty="0"/>
            <a:t>Secure, share high quality data</a:t>
          </a:r>
        </a:p>
      </dgm:t>
    </dgm:pt>
    <dgm:pt modelId="{66755AC9-3A2E-4133-ACEC-61BD3A37A8C7}" type="parTrans" cxnId="{F3D0D1DF-F516-4493-AF75-CC81075210FB}">
      <dgm:prSet/>
      <dgm:spPr/>
      <dgm:t>
        <a:bodyPr/>
        <a:lstStyle/>
        <a:p>
          <a:endParaRPr lang="en-US"/>
        </a:p>
      </dgm:t>
    </dgm:pt>
    <dgm:pt modelId="{099F8030-770F-43DF-A97E-108F487EE6F8}" type="sibTrans" cxnId="{F3D0D1DF-F516-4493-AF75-CC81075210FB}">
      <dgm:prSet/>
      <dgm:spPr/>
      <dgm:t>
        <a:bodyPr/>
        <a:lstStyle/>
        <a:p>
          <a:endParaRPr lang="en-US"/>
        </a:p>
      </dgm:t>
    </dgm:pt>
    <dgm:pt modelId="{CDDF46C1-B2A6-4987-B493-600BA01F6754}">
      <dgm:prSet phldrT="[Text]" custT="1"/>
      <dgm:spPr/>
      <dgm:t>
        <a:bodyPr/>
        <a:lstStyle/>
        <a:p>
          <a:r>
            <a:rPr lang="en-US" sz="1400" dirty="0"/>
            <a:t>Address data weaknesses</a:t>
          </a:r>
        </a:p>
      </dgm:t>
    </dgm:pt>
    <dgm:pt modelId="{505C7C6D-AB2C-4CF2-9888-EA9EBE0065FF}" type="parTrans" cxnId="{2A87E07F-F681-4BC9-92F2-703FD277FE32}">
      <dgm:prSet/>
      <dgm:spPr/>
      <dgm:t>
        <a:bodyPr/>
        <a:lstStyle/>
        <a:p>
          <a:endParaRPr lang="en-US"/>
        </a:p>
      </dgm:t>
    </dgm:pt>
    <dgm:pt modelId="{D895024A-902E-4DEE-82AA-655DCB7FEEE6}" type="sibTrans" cxnId="{2A87E07F-F681-4BC9-92F2-703FD277FE32}">
      <dgm:prSet/>
      <dgm:spPr/>
      <dgm:t>
        <a:bodyPr/>
        <a:lstStyle/>
        <a:p>
          <a:endParaRPr lang="en-US"/>
        </a:p>
      </dgm:t>
    </dgm:pt>
    <dgm:pt modelId="{47300EC1-47AC-446F-9B9C-B760CE47E635}">
      <dgm:prSet phldrT="[Text]" custT="1"/>
      <dgm:spPr/>
      <dgm:t>
        <a:bodyPr/>
        <a:lstStyle/>
        <a:p>
          <a:r>
            <a:rPr lang="en-US" sz="1400" dirty="0"/>
            <a:t>Cross country data comparability</a:t>
          </a:r>
        </a:p>
      </dgm:t>
    </dgm:pt>
    <dgm:pt modelId="{704F855D-6C9E-44B3-A33F-429CCC80E3C0}" type="parTrans" cxnId="{4434EAE5-1197-41DD-A176-9E7AADAE6007}">
      <dgm:prSet/>
      <dgm:spPr/>
      <dgm:t>
        <a:bodyPr/>
        <a:lstStyle/>
        <a:p>
          <a:endParaRPr lang="en-US"/>
        </a:p>
      </dgm:t>
    </dgm:pt>
    <dgm:pt modelId="{D5F135BC-48FC-4B0F-B094-0E9C93F897B9}" type="sibTrans" cxnId="{4434EAE5-1197-41DD-A176-9E7AADAE6007}">
      <dgm:prSet/>
      <dgm:spPr/>
      <dgm:t>
        <a:bodyPr/>
        <a:lstStyle/>
        <a:p>
          <a:endParaRPr lang="en-US"/>
        </a:p>
      </dgm:t>
    </dgm:pt>
    <dgm:pt modelId="{5B6EEA71-D145-424A-887F-A9DF7EF3E70E}">
      <dgm:prSet phldrT="[Text]" custT="1"/>
      <dgm:spPr/>
      <dgm:t>
        <a:bodyPr/>
        <a:lstStyle/>
        <a:p>
          <a:r>
            <a:rPr lang="en-US" sz="1400" dirty="0"/>
            <a:t>Be agile in data need</a:t>
          </a:r>
        </a:p>
      </dgm:t>
    </dgm:pt>
    <dgm:pt modelId="{973347CA-ED79-4C81-A1A4-A06F1015B7E8}" type="parTrans" cxnId="{07633F42-5F6D-4736-906C-AF9764389CA0}">
      <dgm:prSet/>
      <dgm:spPr/>
      <dgm:t>
        <a:bodyPr/>
        <a:lstStyle/>
        <a:p>
          <a:endParaRPr lang="en-US"/>
        </a:p>
      </dgm:t>
    </dgm:pt>
    <dgm:pt modelId="{9195A5AF-68EC-4BDF-A3C4-79523694508F}" type="sibTrans" cxnId="{07633F42-5F6D-4736-906C-AF9764389CA0}">
      <dgm:prSet/>
      <dgm:spPr/>
      <dgm:t>
        <a:bodyPr/>
        <a:lstStyle/>
        <a:p>
          <a:endParaRPr lang="en-US"/>
        </a:p>
      </dgm:t>
    </dgm:pt>
    <dgm:pt modelId="{54459595-2538-43CD-9CA3-15C1921D8655}" type="pres">
      <dgm:prSet presAssocID="{6B034082-F518-44D4-938E-88CA6A209D5E}" presName="Name0" presStyleCnt="0">
        <dgm:presLayoutVars>
          <dgm:chMax val="1"/>
          <dgm:chPref val="1"/>
          <dgm:dir/>
          <dgm:animOne val="branch"/>
          <dgm:animLvl val="lvl"/>
        </dgm:presLayoutVars>
      </dgm:prSet>
      <dgm:spPr/>
    </dgm:pt>
    <dgm:pt modelId="{2F281300-75A7-4F70-8F83-816F735A2501}" type="pres">
      <dgm:prSet presAssocID="{B0183AF8-F75C-4427-BA07-E519AACE66CA}" presName="Parent" presStyleLbl="node0" presStyleIdx="0" presStyleCnt="1">
        <dgm:presLayoutVars>
          <dgm:chMax val="6"/>
          <dgm:chPref val="6"/>
        </dgm:presLayoutVars>
      </dgm:prSet>
      <dgm:spPr/>
    </dgm:pt>
    <dgm:pt modelId="{EA36DAEF-4869-4FC4-BA8B-1995F8CC8CB6}" type="pres">
      <dgm:prSet presAssocID="{59AEA0D1-FA70-405B-B842-F518594A5140}" presName="Accent1" presStyleCnt="0"/>
      <dgm:spPr/>
    </dgm:pt>
    <dgm:pt modelId="{EC5BD8BB-56D9-4DDB-8AFE-4EEA94C314E6}" type="pres">
      <dgm:prSet presAssocID="{59AEA0D1-FA70-405B-B842-F518594A5140}" presName="Accent" presStyleLbl="bgShp" presStyleIdx="0" presStyleCnt="6"/>
      <dgm:spPr/>
    </dgm:pt>
    <dgm:pt modelId="{BDA7FE30-6FB7-425C-8F7A-DEA78FE8B7B6}" type="pres">
      <dgm:prSet presAssocID="{59AEA0D1-FA70-405B-B842-F518594A5140}" presName="Child1" presStyleLbl="node1" presStyleIdx="0" presStyleCnt="6">
        <dgm:presLayoutVars>
          <dgm:chMax val="0"/>
          <dgm:chPref val="0"/>
          <dgm:bulletEnabled val="1"/>
        </dgm:presLayoutVars>
      </dgm:prSet>
      <dgm:spPr/>
    </dgm:pt>
    <dgm:pt modelId="{F2CDE9E1-8949-4092-B136-E928E75AC90C}" type="pres">
      <dgm:prSet presAssocID="{72415EA5-B789-4186-915B-64F2C20953AD}" presName="Accent2" presStyleCnt="0"/>
      <dgm:spPr/>
    </dgm:pt>
    <dgm:pt modelId="{E69ED8B0-A61C-405F-B474-AD2D32C1DBDF}" type="pres">
      <dgm:prSet presAssocID="{72415EA5-B789-4186-915B-64F2C20953AD}" presName="Accent" presStyleLbl="bgShp" presStyleIdx="1" presStyleCnt="6"/>
      <dgm:spPr/>
    </dgm:pt>
    <dgm:pt modelId="{CC34E944-3164-43EA-BE4A-811FA5A598D2}" type="pres">
      <dgm:prSet presAssocID="{72415EA5-B789-4186-915B-64F2C20953AD}" presName="Child2" presStyleLbl="node1" presStyleIdx="1" presStyleCnt="6">
        <dgm:presLayoutVars>
          <dgm:chMax val="0"/>
          <dgm:chPref val="0"/>
          <dgm:bulletEnabled val="1"/>
        </dgm:presLayoutVars>
      </dgm:prSet>
      <dgm:spPr/>
    </dgm:pt>
    <dgm:pt modelId="{B19A9C26-BE62-48C6-A69B-120462A502B0}" type="pres">
      <dgm:prSet presAssocID="{F1377A81-B997-4C7A-8527-DFBAD22323BC}" presName="Accent3" presStyleCnt="0"/>
      <dgm:spPr/>
    </dgm:pt>
    <dgm:pt modelId="{DD9F2C2A-020C-46AB-B03F-0F69C82B23A2}" type="pres">
      <dgm:prSet presAssocID="{F1377A81-B997-4C7A-8527-DFBAD22323BC}" presName="Accent" presStyleLbl="bgShp" presStyleIdx="2" presStyleCnt="6"/>
      <dgm:spPr/>
    </dgm:pt>
    <dgm:pt modelId="{A3240394-B97C-4E03-8CB6-0AF2645112EE}" type="pres">
      <dgm:prSet presAssocID="{F1377A81-B997-4C7A-8527-DFBAD22323BC}" presName="Child3" presStyleLbl="node1" presStyleIdx="2" presStyleCnt="6">
        <dgm:presLayoutVars>
          <dgm:chMax val="0"/>
          <dgm:chPref val="0"/>
          <dgm:bulletEnabled val="1"/>
        </dgm:presLayoutVars>
      </dgm:prSet>
      <dgm:spPr/>
    </dgm:pt>
    <dgm:pt modelId="{137FA33C-C24D-4A32-BDBC-36E1C3E2F857}" type="pres">
      <dgm:prSet presAssocID="{CDDF46C1-B2A6-4987-B493-600BA01F6754}" presName="Accent4" presStyleCnt="0"/>
      <dgm:spPr/>
    </dgm:pt>
    <dgm:pt modelId="{6CB5BF80-8146-467E-8B92-C9245052EA97}" type="pres">
      <dgm:prSet presAssocID="{CDDF46C1-B2A6-4987-B493-600BA01F6754}" presName="Accent" presStyleLbl="bgShp" presStyleIdx="3" presStyleCnt="6"/>
      <dgm:spPr/>
    </dgm:pt>
    <dgm:pt modelId="{B6EB39F2-58BE-46A7-A5C0-BA0F03FF97AD}" type="pres">
      <dgm:prSet presAssocID="{CDDF46C1-B2A6-4987-B493-600BA01F6754}" presName="Child4" presStyleLbl="node1" presStyleIdx="3" presStyleCnt="6">
        <dgm:presLayoutVars>
          <dgm:chMax val="0"/>
          <dgm:chPref val="0"/>
          <dgm:bulletEnabled val="1"/>
        </dgm:presLayoutVars>
      </dgm:prSet>
      <dgm:spPr/>
    </dgm:pt>
    <dgm:pt modelId="{0183E385-74E5-4A7A-8F10-0C4F1B28C6D7}" type="pres">
      <dgm:prSet presAssocID="{47300EC1-47AC-446F-9B9C-B760CE47E635}" presName="Accent5" presStyleCnt="0"/>
      <dgm:spPr/>
    </dgm:pt>
    <dgm:pt modelId="{B51C6C82-D84F-4E65-AB99-F60CA2806254}" type="pres">
      <dgm:prSet presAssocID="{47300EC1-47AC-446F-9B9C-B760CE47E635}" presName="Accent" presStyleLbl="bgShp" presStyleIdx="4" presStyleCnt="6"/>
      <dgm:spPr/>
    </dgm:pt>
    <dgm:pt modelId="{047D75BB-FBE2-4C82-A391-6FA77C7B3802}" type="pres">
      <dgm:prSet presAssocID="{47300EC1-47AC-446F-9B9C-B760CE47E635}" presName="Child5" presStyleLbl="node1" presStyleIdx="4" presStyleCnt="6">
        <dgm:presLayoutVars>
          <dgm:chMax val="0"/>
          <dgm:chPref val="0"/>
          <dgm:bulletEnabled val="1"/>
        </dgm:presLayoutVars>
      </dgm:prSet>
      <dgm:spPr/>
    </dgm:pt>
    <dgm:pt modelId="{EB17BA50-BFF0-4A75-BC69-2135DC59E6C1}" type="pres">
      <dgm:prSet presAssocID="{5B6EEA71-D145-424A-887F-A9DF7EF3E70E}" presName="Accent6" presStyleCnt="0"/>
      <dgm:spPr/>
    </dgm:pt>
    <dgm:pt modelId="{E9C07BAE-775E-4BA6-AEDF-21F96D5E64B3}" type="pres">
      <dgm:prSet presAssocID="{5B6EEA71-D145-424A-887F-A9DF7EF3E70E}" presName="Accent" presStyleLbl="bgShp" presStyleIdx="5" presStyleCnt="6"/>
      <dgm:spPr/>
    </dgm:pt>
    <dgm:pt modelId="{FCE82671-14F9-48E2-94DB-495185C53DD1}" type="pres">
      <dgm:prSet presAssocID="{5B6EEA71-D145-424A-887F-A9DF7EF3E70E}" presName="Child6" presStyleLbl="node1" presStyleIdx="5" presStyleCnt="6">
        <dgm:presLayoutVars>
          <dgm:chMax val="0"/>
          <dgm:chPref val="0"/>
          <dgm:bulletEnabled val="1"/>
        </dgm:presLayoutVars>
      </dgm:prSet>
      <dgm:spPr/>
    </dgm:pt>
  </dgm:ptLst>
  <dgm:cxnLst>
    <dgm:cxn modelId="{6B7A9401-D3B3-454D-866C-0704C636E23D}" srcId="{6B034082-F518-44D4-938E-88CA6A209D5E}" destId="{B0183AF8-F75C-4427-BA07-E519AACE66CA}" srcOrd="0" destOrd="0" parTransId="{C8C08CD8-A64F-433A-848F-8091B866E24B}" sibTransId="{1B535FF2-5B3D-434F-BE20-551001BF3C81}"/>
    <dgm:cxn modelId="{E44D9905-31A7-4C8F-84FD-D9ED69FEBE40}" type="presOf" srcId="{B0183AF8-F75C-4427-BA07-E519AACE66CA}" destId="{2F281300-75A7-4F70-8F83-816F735A2501}" srcOrd="0" destOrd="0" presId="urn:microsoft.com/office/officeart/2011/layout/HexagonRadial"/>
    <dgm:cxn modelId="{97DD2B06-1BAB-48CC-B5ED-90BE34C3E933}" type="presOf" srcId="{F1377A81-B997-4C7A-8527-DFBAD22323BC}" destId="{A3240394-B97C-4E03-8CB6-0AF2645112EE}" srcOrd="0" destOrd="0" presId="urn:microsoft.com/office/officeart/2011/layout/HexagonRadial"/>
    <dgm:cxn modelId="{D5F4EB0A-F6C4-4BFC-97A7-4F383E1EB9B0}" type="presOf" srcId="{47300EC1-47AC-446F-9B9C-B760CE47E635}" destId="{047D75BB-FBE2-4C82-A391-6FA77C7B3802}" srcOrd="0" destOrd="0" presId="urn:microsoft.com/office/officeart/2011/layout/HexagonRadial"/>
    <dgm:cxn modelId="{B9772C28-C75D-4177-BF00-4D560DB3CD83}" type="presOf" srcId="{6B034082-F518-44D4-938E-88CA6A209D5E}" destId="{54459595-2538-43CD-9CA3-15C1921D8655}" srcOrd="0" destOrd="0" presId="urn:microsoft.com/office/officeart/2011/layout/HexagonRadial"/>
    <dgm:cxn modelId="{381F1E36-6235-4EA8-B040-3876AB9D3A2E}" srcId="{B0183AF8-F75C-4427-BA07-E519AACE66CA}" destId="{59AEA0D1-FA70-405B-B842-F518594A5140}" srcOrd="0" destOrd="0" parTransId="{D81877B4-0FBC-46AC-AD38-D3303D046C75}" sibTransId="{B4D244E4-2C90-43D5-A5C6-46EC656C084A}"/>
    <dgm:cxn modelId="{07633F42-5F6D-4736-906C-AF9764389CA0}" srcId="{B0183AF8-F75C-4427-BA07-E519AACE66CA}" destId="{5B6EEA71-D145-424A-887F-A9DF7EF3E70E}" srcOrd="5" destOrd="0" parTransId="{973347CA-ED79-4C81-A1A4-A06F1015B7E8}" sibTransId="{9195A5AF-68EC-4BDF-A3C4-79523694508F}"/>
    <dgm:cxn modelId="{577B3C65-6F8D-4DB0-8D3B-9060D8D157AE}" type="presOf" srcId="{5B6EEA71-D145-424A-887F-A9DF7EF3E70E}" destId="{FCE82671-14F9-48E2-94DB-495185C53DD1}" srcOrd="0" destOrd="0" presId="urn:microsoft.com/office/officeart/2011/layout/HexagonRadial"/>
    <dgm:cxn modelId="{2A87E07F-F681-4BC9-92F2-703FD277FE32}" srcId="{B0183AF8-F75C-4427-BA07-E519AACE66CA}" destId="{CDDF46C1-B2A6-4987-B493-600BA01F6754}" srcOrd="3" destOrd="0" parTransId="{505C7C6D-AB2C-4CF2-9888-EA9EBE0065FF}" sibTransId="{D895024A-902E-4DEE-82AA-655DCB7FEEE6}"/>
    <dgm:cxn modelId="{DC0FD98D-1EA6-43AA-BA5E-9E03887FD5D4}" type="presOf" srcId="{CDDF46C1-B2A6-4987-B493-600BA01F6754}" destId="{B6EB39F2-58BE-46A7-A5C0-BA0F03FF97AD}" srcOrd="0" destOrd="0" presId="urn:microsoft.com/office/officeart/2011/layout/HexagonRadial"/>
    <dgm:cxn modelId="{9EBB3B9C-F9BD-42B8-B250-BFFE897FF970}" type="presOf" srcId="{72415EA5-B789-4186-915B-64F2C20953AD}" destId="{CC34E944-3164-43EA-BE4A-811FA5A598D2}" srcOrd="0" destOrd="0" presId="urn:microsoft.com/office/officeart/2011/layout/HexagonRadial"/>
    <dgm:cxn modelId="{055C84A7-727A-41AC-8D80-E5F9E1B206BC}" type="presOf" srcId="{59AEA0D1-FA70-405B-B842-F518594A5140}" destId="{BDA7FE30-6FB7-425C-8F7A-DEA78FE8B7B6}" srcOrd="0" destOrd="0" presId="urn:microsoft.com/office/officeart/2011/layout/HexagonRadial"/>
    <dgm:cxn modelId="{F3D0D1DF-F516-4493-AF75-CC81075210FB}" srcId="{B0183AF8-F75C-4427-BA07-E519AACE66CA}" destId="{F1377A81-B997-4C7A-8527-DFBAD22323BC}" srcOrd="2" destOrd="0" parTransId="{66755AC9-3A2E-4133-ACEC-61BD3A37A8C7}" sibTransId="{099F8030-770F-43DF-A97E-108F487EE6F8}"/>
    <dgm:cxn modelId="{4434EAE5-1197-41DD-A176-9E7AADAE6007}" srcId="{B0183AF8-F75C-4427-BA07-E519AACE66CA}" destId="{47300EC1-47AC-446F-9B9C-B760CE47E635}" srcOrd="4" destOrd="0" parTransId="{704F855D-6C9E-44B3-A33F-429CCC80E3C0}" sibTransId="{D5F135BC-48FC-4B0F-B094-0E9C93F897B9}"/>
    <dgm:cxn modelId="{EA6908F3-C718-4FFF-972C-BA35A8E8C860}" srcId="{B0183AF8-F75C-4427-BA07-E519AACE66CA}" destId="{72415EA5-B789-4186-915B-64F2C20953AD}" srcOrd="1" destOrd="0" parTransId="{0186E68B-1B4F-45B7-A870-4FABFB511AF3}" sibTransId="{A628AC32-D66A-43CD-9273-37D1D953A37B}"/>
    <dgm:cxn modelId="{E01EB9F2-4056-4BCC-B376-8568F3D480C3}" type="presParOf" srcId="{54459595-2538-43CD-9CA3-15C1921D8655}" destId="{2F281300-75A7-4F70-8F83-816F735A2501}" srcOrd="0" destOrd="0" presId="urn:microsoft.com/office/officeart/2011/layout/HexagonRadial"/>
    <dgm:cxn modelId="{37FB3B0D-5DEC-428F-89FE-EE1092842750}" type="presParOf" srcId="{54459595-2538-43CD-9CA3-15C1921D8655}" destId="{EA36DAEF-4869-4FC4-BA8B-1995F8CC8CB6}" srcOrd="1" destOrd="0" presId="urn:microsoft.com/office/officeart/2011/layout/HexagonRadial"/>
    <dgm:cxn modelId="{C397A208-638A-4A1C-B3B5-2FAA5DAE8C1B}" type="presParOf" srcId="{EA36DAEF-4869-4FC4-BA8B-1995F8CC8CB6}" destId="{EC5BD8BB-56D9-4DDB-8AFE-4EEA94C314E6}" srcOrd="0" destOrd="0" presId="urn:microsoft.com/office/officeart/2011/layout/HexagonRadial"/>
    <dgm:cxn modelId="{C5D89E52-44C1-495F-A77B-9633F50EB146}" type="presParOf" srcId="{54459595-2538-43CD-9CA3-15C1921D8655}" destId="{BDA7FE30-6FB7-425C-8F7A-DEA78FE8B7B6}" srcOrd="2" destOrd="0" presId="urn:microsoft.com/office/officeart/2011/layout/HexagonRadial"/>
    <dgm:cxn modelId="{6CE7F957-AD54-4CD8-8C46-B69D10FEA79E}" type="presParOf" srcId="{54459595-2538-43CD-9CA3-15C1921D8655}" destId="{F2CDE9E1-8949-4092-B136-E928E75AC90C}" srcOrd="3" destOrd="0" presId="urn:microsoft.com/office/officeart/2011/layout/HexagonRadial"/>
    <dgm:cxn modelId="{A8802509-3AB2-48FA-8151-1298789F2DBD}" type="presParOf" srcId="{F2CDE9E1-8949-4092-B136-E928E75AC90C}" destId="{E69ED8B0-A61C-405F-B474-AD2D32C1DBDF}" srcOrd="0" destOrd="0" presId="urn:microsoft.com/office/officeart/2011/layout/HexagonRadial"/>
    <dgm:cxn modelId="{9BA3608B-4AFB-449C-86F6-7E0D2A2D2A1C}" type="presParOf" srcId="{54459595-2538-43CD-9CA3-15C1921D8655}" destId="{CC34E944-3164-43EA-BE4A-811FA5A598D2}" srcOrd="4" destOrd="0" presId="urn:microsoft.com/office/officeart/2011/layout/HexagonRadial"/>
    <dgm:cxn modelId="{41DD21A3-0800-4AF2-AFA3-65F1644CFD90}" type="presParOf" srcId="{54459595-2538-43CD-9CA3-15C1921D8655}" destId="{B19A9C26-BE62-48C6-A69B-120462A502B0}" srcOrd="5" destOrd="0" presId="urn:microsoft.com/office/officeart/2011/layout/HexagonRadial"/>
    <dgm:cxn modelId="{B4C4C614-5DED-4170-8EC9-3DE99EE491E8}" type="presParOf" srcId="{B19A9C26-BE62-48C6-A69B-120462A502B0}" destId="{DD9F2C2A-020C-46AB-B03F-0F69C82B23A2}" srcOrd="0" destOrd="0" presId="urn:microsoft.com/office/officeart/2011/layout/HexagonRadial"/>
    <dgm:cxn modelId="{9CDFF6B7-B44E-47BE-9173-E0CD8B8BD558}" type="presParOf" srcId="{54459595-2538-43CD-9CA3-15C1921D8655}" destId="{A3240394-B97C-4E03-8CB6-0AF2645112EE}" srcOrd="6" destOrd="0" presId="urn:microsoft.com/office/officeart/2011/layout/HexagonRadial"/>
    <dgm:cxn modelId="{98CEB026-E83B-476A-A8C7-29AE53DFB1CD}" type="presParOf" srcId="{54459595-2538-43CD-9CA3-15C1921D8655}" destId="{137FA33C-C24D-4A32-BDBC-36E1C3E2F857}" srcOrd="7" destOrd="0" presId="urn:microsoft.com/office/officeart/2011/layout/HexagonRadial"/>
    <dgm:cxn modelId="{5505EC9B-CC73-4DA7-9192-3DD1C6E728C0}" type="presParOf" srcId="{137FA33C-C24D-4A32-BDBC-36E1C3E2F857}" destId="{6CB5BF80-8146-467E-8B92-C9245052EA97}" srcOrd="0" destOrd="0" presId="urn:microsoft.com/office/officeart/2011/layout/HexagonRadial"/>
    <dgm:cxn modelId="{936D57E9-F738-44AC-A5F6-DED27C6220BA}" type="presParOf" srcId="{54459595-2538-43CD-9CA3-15C1921D8655}" destId="{B6EB39F2-58BE-46A7-A5C0-BA0F03FF97AD}" srcOrd="8" destOrd="0" presId="urn:microsoft.com/office/officeart/2011/layout/HexagonRadial"/>
    <dgm:cxn modelId="{07A83F84-8630-494D-8062-82128E255715}" type="presParOf" srcId="{54459595-2538-43CD-9CA3-15C1921D8655}" destId="{0183E385-74E5-4A7A-8F10-0C4F1B28C6D7}" srcOrd="9" destOrd="0" presId="urn:microsoft.com/office/officeart/2011/layout/HexagonRadial"/>
    <dgm:cxn modelId="{9E2547BD-51E1-461A-A30A-9D8C2B79CA19}" type="presParOf" srcId="{0183E385-74E5-4A7A-8F10-0C4F1B28C6D7}" destId="{B51C6C82-D84F-4E65-AB99-F60CA2806254}" srcOrd="0" destOrd="0" presId="urn:microsoft.com/office/officeart/2011/layout/HexagonRadial"/>
    <dgm:cxn modelId="{81B7AD8E-660B-4E6E-B782-9B06435EF297}" type="presParOf" srcId="{54459595-2538-43CD-9CA3-15C1921D8655}" destId="{047D75BB-FBE2-4C82-A391-6FA77C7B3802}" srcOrd="10" destOrd="0" presId="urn:microsoft.com/office/officeart/2011/layout/HexagonRadial"/>
    <dgm:cxn modelId="{9DB0136B-0404-45CE-9C79-CA3B95E46D5A}" type="presParOf" srcId="{54459595-2538-43CD-9CA3-15C1921D8655}" destId="{EB17BA50-BFF0-4A75-BC69-2135DC59E6C1}" srcOrd="11" destOrd="0" presId="urn:microsoft.com/office/officeart/2011/layout/HexagonRadial"/>
    <dgm:cxn modelId="{3F1354A9-7DE1-4032-83F3-51D48FC7A87C}" type="presParOf" srcId="{EB17BA50-BFF0-4A75-BC69-2135DC59E6C1}" destId="{E9C07BAE-775E-4BA6-AEDF-21F96D5E64B3}" srcOrd="0" destOrd="0" presId="urn:microsoft.com/office/officeart/2011/layout/HexagonRadial"/>
    <dgm:cxn modelId="{5351E659-4019-4534-999A-E0703F49ECBA}" type="presParOf" srcId="{54459595-2538-43CD-9CA3-15C1921D8655}" destId="{FCE82671-14F9-48E2-94DB-495185C53DD1}"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81300-75A7-4F70-8F83-816F735A2501}">
      <dsp:nvSpPr>
        <dsp:cNvPr id="0" name=""/>
        <dsp:cNvSpPr/>
      </dsp:nvSpPr>
      <dsp:spPr>
        <a:xfrm>
          <a:off x="2848525" y="1557279"/>
          <a:ext cx="1979369" cy="1712235"/>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Data &amp; Statistics Strategy</a:t>
          </a:r>
        </a:p>
      </dsp:txBody>
      <dsp:txXfrm>
        <a:off x="3176534" y="1841020"/>
        <a:ext cx="1323351" cy="1144753"/>
      </dsp:txXfrm>
    </dsp:sp>
    <dsp:sp modelId="{E69ED8B0-A61C-405F-B474-AD2D32C1DBDF}">
      <dsp:nvSpPr>
        <dsp:cNvPr id="0" name=""/>
        <dsp:cNvSpPr/>
      </dsp:nvSpPr>
      <dsp:spPr>
        <a:xfrm>
          <a:off x="4087991" y="738090"/>
          <a:ext cx="746810" cy="64347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A7FE30-6FB7-425C-8F7A-DEA78FE8B7B6}">
      <dsp:nvSpPr>
        <dsp:cNvPr id="0" name=""/>
        <dsp:cNvSpPr/>
      </dsp:nvSpPr>
      <dsp:spPr>
        <a:xfrm>
          <a:off x="3030854" y="0"/>
          <a:ext cx="1622079" cy="140328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Support for Big Data</a:t>
          </a:r>
        </a:p>
      </dsp:txBody>
      <dsp:txXfrm>
        <a:off x="3299667" y="232555"/>
        <a:ext cx="1084453" cy="938179"/>
      </dsp:txXfrm>
    </dsp:sp>
    <dsp:sp modelId="{DD9F2C2A-020C-46AB-B03F-0F69C82B23A2}">
      <dsp:nvSpPr>
        <dsp:cNvPr id="0" name=""/>
        <dsp:cNvSpPr/>
      </dsp:nvSpPr>
      <dsp:spPr>
        <a:xfrm>
          <a:off x="4959577" y="1941048"/>
          <a:ext cx="746810" cy="64347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34E944-3164-43EA-BE4A-811FA5A598D2}">
      <dsp:nvSpPr>
        <dsp:cNvPr id="0" name=""/>
        <dsp:cNvSpPr/>
      </dsp:nvSpPr>
      <dsp:spPr>
        <a:xfrm>
          <a:off x="4518489" y="863117"/>
          <a:ext cx="1622079" cy="1403289"/>
        </a:xfrm>
        <a:prstGeom prst="hexagon">
          <a:avLst>
            <a:gd name="adj" fmla="val 28570"/>
            <a:gd name="vf" fmla="val 11547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t>Build Global Data Commons</a:t>
          </a:r>
        </a:p>
      </dsp:txBody>
      <dsp:txXfrm>
        <a:off x="4787302" y="1095672"/>
        <a:ext cx="1084453" cy="938179"/>
      </dsp:txXfrm>
    </dsp:sp>
    <dsp:sp modelId="{6CB5BF80-8146-467E-8B92-C9245052EA97}">
      <dsp:nvSpPr>
        <dsp:cNvPr id="0" name=""/>
        <dsp:cNvSpPr/>
      </dsp:nvSpPr>
      <dsp:spPr>
        <a:xfrm>
          <a:off x="4354117" y="3298961"/>
          <a:ext cx="746810" cy="64347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240394-B97C-4E03-8CB6-0AF2645112EE}">
      <dsp:nvSpPr>
        <dsp:cNvPr id="0" name=""/>
        <dsp:cNvSpPr/>
      </dsp:nvSpPr>
      <dsp:spPr>
        <a:xfrm>
          <a:off x="4518489" y="2559904"/>
          <a:ext cx="1622079" cy="140328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Secure, share high quality data</a:t>
          </a:r>
        </a:p>
      </dsp:txBody>
      <dsp:txXfrm>
        <a:off x="4787302" y="2792459"/>
        <a:ext cx="1084453" cy="938179"/>
      </dsp:txXfrm>
    </dsp:sp>
    <dsp:sp modelId="{B51C6C82-D84F-4E65-AB99-F60CA2806254}">
      <dsp:nvSpPr>
        <dsp:cNvPr id="0" name=""/>
        <dsp:cNvSpPr/>
      </dsp:nvSpPr>
      <dsp:spPr>
        <a:xfrm>
          <a:off x="2852209" y="3439917"/>
          <a:ext cx="746810" cy="64347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EB39F2-58BE-46A7-A5C0-BA0F03FF97AD}">
      <dsp:nvSpPr>
        <dsp:cNvPr id="0" name=""/>
        <dsp:cNvSpPr/>
      </dsp:nvSpPr>
      <dsp:spPr>
        <a:xfrm>
          <a:off x="3030854" y="3423987"/>
          <a:ext cx="1622079" cy="140328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Address data weaknesses</a:t>
          </a:r>
        </a:p>
      </dsp:txBody>
      <dsp:txXfrm>
        <a:off x="3299667" y="3656542"/>
        <a:ext cx="1084453" cy="938179"/>
      </dsp:txXfrm>
    </dsp:sp>
    <dsp:sp modelId="{E9C07BAE-775E-4BA6-AEDF-21F96D5E64B3}">
      <dsp:nvSpPr>
        <dsp:cNvPr id="0" name=""/>
        <dsp:cNvSpPr/>
      </dsp:nvSpPr>
      <dsp:spPr>
        <a:xfrm>
          <a:off x="1966350" y="2237442"/>
          <a:ext cx="746810" cy="64347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7D75BB-FBE2-4C82-A391-6FA77C7B3802}">
      <dsp:nvSpPr>
        <dsp:cNvPr id="0" name=""/>
        <dsp:cNvSpPr/>
      </dsp:nvSpPr>
      <dsp:spPr>
        <a:xfrm>
          <a:off x="1536312" y="2560870"/>
          <a:ext cx="1622079" cy="140328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Cross country data comparability</a:t>
          </a:r>
        </a:p>
      </dsp:txBody>
      <dsp:txXfrm>
        <a:off x="1805125" y="2793425"/>
        <a:ext cx="1084453" cy="938179"/>
      </dsp:txXfrm>
    </dsp:sp>
    <dsp:sp modelId="{FCE82671-14F9-48E2-94DB-495185C53DD1}">
      <dsp:nvSpPr>
        <dsp:cNvPr id="0" name=""/>
        <dsp:cNvSpPr/>
      </dsp:nvSpPr>
      <dsp:spPr>
        <a:xfrm>
          <a:off x="1536312" y="861186"/>
          <a:ext cx="1622079" cy="140328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Be agile in data need</a:t>
          </a:r>
        </a:p>
      </dsp:txBody>
      <dsp:txXfrm>
        <a:off x="1805125" y="1093741"/>
        <a:ext cx="1084453" cy="93817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12"/>
            <a:ext cx="3043447" cy="464977"/>
          </a:xfrm>
          <a:prstGeom prst="rect">
            <a:avLst/>
          </a:prstGeom>
        </p:spPr>
        <p:txBody>
          <a:bodyPr vert="horz" lIns="91239" tIns="45618" rIns="91239" bIns="45618" rtlCol="0"/>
          <a:lstStyle>
            <a:lvl1pPr algn="l">
              <a:defRPr sz="1200"/>
            </a:lvl1pPr>
          </a:lstStyle>
          <a:p>
            <a:endParaRPr lang="en-US"/>
          </a:p>
        </p:txBody>
      </p:sp>
      <p:sp>
        <p:nvSpPr>
          <p:cNvPr id="4" name="Footer Placeholder 3"/>
          <p:cNvSpPr>
            <a:spLocks noGrp="1"/>
          </p:cNvSpPr>
          <p:nvPr>
            <p:ph type="ftr" sz="quarter" idx="2"/>
          </p:nvPr>
        </p:nvSpPr>
        <p:spPr>
          <a:xfrm>
            <a:off x="12" y="8842547"/>
            <a:ext cx="3043447" cy="464977"/>
          </a:xfrm>
          <a:prstGeom prst="rect">
            <a:avLst/>
          </a:prstGeom>
        </p:spPr>
        <p:txBody>
          <a:bodyPr vert="horz" lIns="91239" tIns="45618" rIns="91239" bIns="45618" rtlCol="0" anchor="b"/>
          <a:lstStyle>
            <a:lvl1pPr algn="l">
              <a:defRPr sz="1200"/>
            </a:lvl1pPr>
          </a:lstStyle>
          <a:p>
            <a:endParaRPr lang="en-US"/>
          </a:p>
        </p:txBody>
      </p:sp>
      <p:sp>
        <p:nvSpPr>
          <p:cNvPr id="5" name="Slide Number Placeholder 4"/>
          <p:cNvSpPr>
            <a:spLocks noGrp="1"/>
          </p:cNvSpPr>
          <p:nvPr>
            <p:ph type="sldNum" sz="quarter" idx="3"/>
          </p:nvPr>
        </p:nvSpPr>
        <p:spPr>
          <a:xfrm>
            <a:off x="3978075" y="8842547"/>
            <a:ext cx="3043447" cy="464977"/>
          </a:xfrm>
          <a:prstGeom prst="rect">
            <a:avLst/>
          </a:prstGeom>
        </p:spPr>
        <p:txBody>
          <a:bodyPr vert="horz" lIns="91239" tIns="45618" rIns="91239" bIns="45618" rtlCol="0" anchor="b"/>
          <a:lstStyle>
            <a:lvl1pPr algn="r">
              <a:defRPr sz="1200"/>
            </a:lvl1pPr>
          </a:lstStyle>
          <a:p>
            <a:fld id="{70787CFD-D5C7-455D-B121-683BFE13FBD4}" type="slidenum">
              <a:rPr lang="en-US" smtClean="0"/>
              <a:pPr/>
              <a:t>‹#›</a:t>
            </a:fld>
            <a:endParaRPr lang="en-US"/>
          </a:p>
        </p:txBody>
      </p:sp>
    </p:spTree>
    <p:extLst>
      <p:ext uri="{BB962C8B-B14F-4D97-AF65-F5344CB8AC3E}">
        <p14:creationId xmlns:p14="http://schemas.microsoft.com/office/powerpoint/2010/main" val="33919898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6"/>
            <a:ext cx="3043343" cy="465455"/>
          </a:xfrm>
          <a:prstGeom prst="rect">
            <a:avLst/>
          </a:prstGeom>
        </p:spPr>
        <p:txBody>
          <a:bodyPr vert="horz" lIns="93134" tIns="46567" rIns="93134" bIns="46567" rtlCol="0"/>
          <a:lstStyle>
            <a:lvl1pPr algn="l">
              <a:defRPr sz="1200"/>
            </a:lvl1pPr>
          </a:lstStyle>
          <a:p>
            <a:endParaRPr lang="en-US"/>
          </a:p>
        </p:txBody>
      </p:sp>
      <p:sp>
        <p:nvSpPr>
          <p:cNvPr id="3" name="Date Placeholder 2"/>
          <p:cNvSpPr>
            <a:spLocks noGrp="1"/>
          </p:cNvSpPr>
          <p:nvPr>
            <p:ph type="dt" idx="1"/>
          </p:nvPr>
        </p:nvSpPr>
        <p:spPr>
          <a:xfrm>
            <a:off x="3978139" y="6"/>
            <a:ext cx="3043343" cy="465455"/>
          </a:xfrm>
          <a:prstGeom prst="rect">
            <a:avLst/>
          </a:prstGeom>
        </p:spPr>
        <p:txBody>
          <a:bodyPr vert="horz" lIns="93134" tIns="46567" rIns="93134" bIns="46567" rtlCol="0"/>
          <a:lstStyle>
            <a:lvl1pPr algn="r">
              <a:defRPr sz="1200"/>
            </a:lvl1pPr>
          </a:lstStyle>
          <a:p>
            <a:fld id="{49E4E862-E263-8B4A-AFB5-DFAAA754BCA9}" type="datetime1">
              <a:rPr lang="en-US" smtClean="0"/>
              <a:t>11-Sep-19</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134" tIns="46567" rIns="93134" bIns="46567" rtlCol="0" anchor="ctr"/>
          <a:lstStyle/>
          <a:p>
            <a:endParaRPr lang="en-US"/>
          </a:p>
        </p:txBody>
      </p:sp>
      <p:sp>
        <p:nvSpPr>
          <p:cNvPr id="5" name="Notes Placeholder 4"/>
          <p:cNvSpPr>
            <a:spLocks noGrp="1"/>
          </p:cNvSpPr>
          <p:nvPr>
            <p:ph type="body" sz="quarter" idx="3"/>
          </p:nvPr>
        </p:nvSpPr>
        <p:spPr>
          <a:xfrm>
            <a:off x="702313" y="4421825"/>
            <a:ext cx="5618480" cy="4189095"/>
          </a:xfrm>
          <a:prstGeom prst="rect">
            <a:avLst/>
          </a:prstGeom>
        </p:spPr>
        <p:txBody>
          <a:bodyPr vert="horz" lIns="93134" tIns="46567" rIns="93134" bIns="4656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42036"/>
            <a:ext cx="3043343" cy="465455"/>
          </a:xfrm>
          <a:prstGeom prst="rect">
            <a:avLst/>
          </a:prstGeom>
        </p:spPr>
        <p:txBody>
          <a:bodyPr vert="horz" lIns="93134" tIns="46567" rIns="93134" bIns="46567" rtlCol="0" anchor="b"/>
          <a:lstStyle>
            <a:lvl1pPr algn="l">
              <a:defRPr sz="1200"/>
            </a:lvl1pPr>
          </a:lstStyle>
          <a:p>
            <a:endParaRPr lang="en-US"/>
          </a:p>
        </p:txBody>
      </p:sp>
      <p:sp>
        <p:nvSpPr>
          <p:cNvPr id="7" name="Slide Number Placeholder 6"/>
          <p:cNvSpPr>
            <a:spLocks noGrp="1"/>
          </p:cNvSpPr>
          <p:nvPr>
            <p:ph type="sldNum" sz="quarter" idx="5"/>
          </p:nvPr>
        </p:nvSpPr>
        <p:spPr>
          <a:xfrm>
            <a:off x="3978139" y="8842036"/>
            <a:ext cx="3043343" cy="465455"/>
          </a:xfrm>
          <a:prstGeom prst="rect">
            <a:avLst/>
          </a:prstGeom>
        </p:spPr>
        <p:txBody>
          <a:bodyPr vert="horz" lIns="93134" tIns="46567" rIns="93134" bIns="46567" rtlCol="0" anchor="b"/>
          <a:lstStyle>
            <a:lvl1pPr algn="r">
              <a:defRPr sz="1200"/>
            </a:lvl1pPr>
          </a:lstStyle>
          <a:p>
            <a:fld id="{BA49F774-CCF9-492C-9AEB-F2814D4A6625}" type="slidenum">
              <a:rPr lang="en-US" smtClean="0"/>
              <a:pPr/>
              <a:t>‹#›</a:t>
            </a:fld>
            <a:endParaRPr lang="en-US"/>
          </a:p>
        </p:txBody>
      </p:sp>
    </p:spTree>
    <p:extLst>
      <p:ext uri="{BB962C8B-B14F-4D97-AF65-F5344CB8AC3E}">
        <p14:creationId xmlns:p14="http://schemas.microsoft.com/office/powerpoint/2010/main" val="1913010238"/>
      </p:ext>
    </p:extLst>
  </p:cSld>
  <p:clrMap bg1="lt1" tx1="dk1" bg2="lt2" tx2="dk2" accent1="accent1" accent2="accent2" accent3="accent3" accent4="accent4" accent5="accent5" accent6="accent6" hlink="hlink" folHlink="folHlink"/>
  <p:hf hdr="0" ftr="0"/>
  <p:notesStyle>
    <a:lvl1pPr marL="0" algn="l" defTabSz="914314" rtl="0" eaLnBrk="1" latinLnBrk="0" hangingPunct="1">
      <a:defRPr sz="1200" kern="1200">
        <a:solidFill>
          <a:schemeClr val="tx1"/>
        </a:solidFill>
        <a:latin typeface="+mn-lt"/>
        <a:ea typeface="+mn-ea"/>
        <a:cs typeface="+mn-cs"/>
      </a:defRPr>
    </a:lvl1pPr>
    <a:lvl2pPr marL="457157" algn="l" defTabSz="914314" rtl="0" eaLnBrk="1" latinLnBrk="0" hangingPunct="1">
      <a:defRPr sz="1200" kern="1200">
        <a:solidFill>
          <a:schemeClr val="tx1"/>
        </a:solidFill>
        <a:latin typeface="+mn-lt"/>
        <a:ea typeface="+mn-ea"/>
        <a:cs typeface="+mn-cs"/>
      </a:defRPr>
    </a:lvl2pPr>
    <a:lvl3pPr marL="914314" algn="l" defTabSz="914314" rtl="0" eaLnBrk="1" latinLnBrk="0" hangingPunct="1">
      <a:defRPr sz="1200" kern="1200">
        <a:solidFill>
          <a:schemeClr val="tx1"/>
        </a:solidFill>
        <a:latin typeface="+mn-lt"/>
        <a:ea typeface="+mn-ea"/>
        <a:cs typeface="+mn-cs"/>
      </a:defRPr>
    </a:lvl3pPr>
    <a:lvl4pPr marL="1371472" algn="l" defTabSz="914314" rtl="0" eaLnBrk="1" latinLnBrk="0" hangingPunct="1">
      <a:defRPr sz="1200" kern="1200">
        <a:solidFill>
          <a:schemeClr val="tx1"/>
        </a:solidFill>
        <a:latin typeface="+mn-lt"/>
        <a:ea typeface="+mn-ea"/>
        <a:cs typeface="+mn-cs"/>
      </a:defRPr>
    </a:lvl4pPr>
    <a:lvl5pPr marL="1828628" algn="l" defTabSz="914314" rtl="0" eaLnBrk="1" latinLnBrk="0" hangingPunct="1">
      <a:defRPr sz="1200" kern="1200">
        <a:solidFill>
          <a:schemeClr val="tx1"/>
        </a:solidFill>
        <a:latin typeface="+mn-lt"/>
        <a:ea typeface="+mn-ea"/>
        <a:cs typeface="+mn-cs"/>
      </a:defRPr>
    </a:lvl5pPr>
    <a:lvl6pPr marL="2285785" algn="l" defTabSz="914314" rtl="0" eaLnBrk="1" latinLnBrk="0" hangingPunct="1">
      <a:defRPr sz="1200" kern="1200">
        <a:solidFill>
          <a:schemeClr val="tx1"/>
        </a:solidFill>
        <a:latin typeface="+mn-lt"/>
        <a:ea typeface="+mn-ea"/>
        <a:cs typeface="+mn-cs"/>
      </a:defRPr>
    </a:lvl6pPr>
    <a:lvl7pPr marL="2742942" algn="l" defTabSz="914314" rtl="0" eaLnBrk="1" latinLnBrk="0" hangingPunct="1">
      <a:defRPr sz="1200" kern="1200">
        <a:solidFill>
          <a:schemeClr val="tx1"/>
        </a:solidFill>
        <a:latin typeface="+mn-lt"/>
        <a:ea typeface="+mn-ea"/>
        <a:cs typeface="+mn-cs"/>
      </a:defRPr>
    </a:lvl7pPr>
    <a:lvl8pPr marL="3200100" algn="l" defTabSz="914314" rtl="0" eaLnBrk="1" latinLnBrk="0" hangingPunct="1">
      <a:defRPr sz="1200" kern="1200">
        <a:solidFill>
          <a:schemeClr val="tx1"/>
        </a:solidFill>
        <a:latin typeface="+mn-lt"/>
        <a:ea typeface="+mn-ea"/>
        <a:cs typeface="+mn-cs"/>
      </a:defRPr>
    </a:lvl8pPr>
    <a:lvl9pPr marL="3657257" algn="l" defTabSz="91431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11-Sep-19</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a:t>
            </a:fld>
            <a:endParaRPr lang="en-US"/>
          </a:p>
        </p:txBody>
      </p:sp>
    </p:spTree>
    <p:extLst>
      <p:ext uri="{BB962C8B-B14F-4D97-AF65-F5344CB8AC3E}">
        <p14:creationId xmlns:p14="http://schemas.microsoft.com/office/powerpoint/2010/main" val="2840363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11-Sep-19</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14</a:t>
            </a:fld>
            <a:endParaRPr lang="en-US"/>
          </a:p>
        </p:txBody>
      </p:sp>
    </p:spTree>
    <p:extLst>
      <p:ext uri="{BB962C8B-B14F-4D97-AF65-F5344CB8AC3E}">
        <p14:creationId xmlns:p14="http://schemas.microsoft.com/office/powerpoint/2010/main" val="2947549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indicator is a composite with several dimensions folded into it</a:t>
            </a:r>
          </a:p>
        </p:txBody>
      </p:sp>
      <p:sp>
        <p:nvSpPr>
          <p:cNvPr id="4" name="Date Placeholder 3"/>
          <p:cNvSpPr>
            <a:spLocks noGrp="1"/>
          </p:cNvSpPr>
          <p:nvPr>
            <p:ph type="dt" idx="1"/>
          </p:nvPr>
        </p:nvSpPr>
        <p:spPr/>
        <p:txBody>
          <a:bodyPr/>
          <a:lstStyle/>
          <a:p>
            <a:fld id="{49E4E862-E263-8B4A-AFB5-DFAAA754BCA9}" type="datetime1">
              <a:rPr lang="en-US" smtClean="0"/>
              <a:t>11-Sep-19</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15</a:t>
            </a:fld>
            <a:endParaRPr lang="en-US"/>
          </a:p>
        </p:txBody>
      </p:sp>
    </p:spTree>
    <p:extLst>
      <p:ext uri="{BB962C8B-B14F-4D97-AF65-F5344CB8AC3E}">
        <p14:creationId xmlns:p14="http://schemas.microsoft.com/office/powerpoint/2010/main" val="3232104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11-Sep-19</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2</a:t>
            </a:fld>
            <a:endParaRPr lang="en-US"/>
          </a:p>
        </p:txBody>
      </p:sp>
    </p:spTree>
    <p:extLst>
      <p:ext uri="{BB962C8B-B14F-4D97-AF65-F5344CB8AC3E}">
        <p14:creationId xmlns:p14="http://schemas.microsoft.com/office/powerpoint/2010/main" val="3997575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11-Sep-19</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3</a:t>
            </a:fld>
            <a:endParaRPr lang="en-US"/>
          </a:p>
        </p:txBody>
      </p:sp>
    </p:spTree>
    <p:extLst>
      <p:ext uri="{BB962C8B-B14F-4D97-AF65-F5344CB8AC3E}">
        <p14:creationId xmlns:p14="http://schemas.microsoft.com/office/powerpoint/2010/main" val="2700391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11-Sep-19</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4</a:t>
            </a:fld>
            <a:endParaRPr lang="en-US"/>
          </a:p>
        </p:txBody>
      </p:sp>
    </p:spTree>
    <p:extLst>
      <p:ext uri="{BB962C8B-B14F-4D97-AF65-F5344CB8AC3E}">
        <p14:creationId xmlns:p14="http://schemas.microsoft.com/office/powerpoint/2010/main" val="3650721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Date Placeholder 3"/>
          <p:cNvSpPr>
            <a:spLocks noGrp="1"/>
          </p:cNvSpPr>
          <p:nvPr>
            <p:ph type="dt" idx="1"/>
          </p:nvPr>
        </p:nvSpPr>
        <p:spPr/>
        <p:txBody>
          <a:bodyPr/>
          <a:lstStyle/>
          <a:p>
            <a:fld id="{49E4E862-E263-8B4A-AFB5-DFAAA754BCA9}" type="datetime1">
              <a:rPr lang="en-US" smtClean="0"/>
              <a:t>11-Sep-19</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5</a:t>
            </a:fld>
            <a:endParaRPr lang="en-US"/>
          </a:p>
        </p:txBody>
      </p:sp>
    </p:spTree>
    <p:extLst>
      <p:ext uri="{BB962C8B-B14F-4D97-AF65-F5344CB8AC3E}">
        <p14:creationId xmlns:p14="http://schemas.microsoft.com/office/powerpoint/2010/main" val="597945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Where we stand today:</a:t>
            </a:r>
          </a:p>
          <a:p>
            <a:pPr marL="171450" indent="-171450">
              <a:buFont typeface="Arial" panose="020B0604020202020204" pitchFamily="34" charset="0"/>
              <a:buChar char="•"/>
            </a:pPr>
            <a:r>
              <a:rPr lang="en-US" dirty="0"/>
              <a:t>188 IMF economies: 112 GDDS (57 with NSDPs); 58 SDDS (3 with SDMX); 18 SDDS Plus</a:t>
            </a:r>
          </a:p>
          <a:p>
            <a:pPr marL="171450" indent="-171450">
              <a:buFont typeface="Arial" panose="020B0604020202020204" pitchFamily="34" charset="0"/>
              <a:buChar char="•"/>
            </a:pPr>
            <a:r>
              <a:rPr lang="en-US" dirty="0">
                <a:highlight>
                  <a:srgbClr val="FFFF00"/>
                </a:highlight>
              </a:rPr>
              <a:t>115 </a:t>
            </a:r>
            <a:r>
              <a:rPr lang="en-US" dirty="0"/>
              <a:t>countries publish macroeconomic and financial data on National Summary Data Pages (NSDPs) in accordance with the IMF Data Dissemination Standards</a:t>
            </a:r>
          </a:p>
          <a:p>
            <a:pPr marL="171450" indent="-171450">
              <a:buFont typeface="Arial" panose="020B0604020202020204" pitchFamily="34" charset="0"/>
              <a:buChar char="•"/>
            </a:pPr>
            <a:r>
              <a:rPr lang="en-US" dirty="0"/>
              <a:t>Most SDDS NSDPs still follow the old format providing the latest data point in HTML format (not machine readable)</a:t>
            </a:r>
          </a:p>
          <a:p>
            <a:pPr marL="171450" indent="-171450">
              <a:buFont typeface="Arial" panose="020B0604020202020204" pitchFamily="34" charset="0"/>
              <a:buChar char="•"/>
            </a:pPr>
            <a:r>
              <a:rPr lang="en-US" dirty="0"/>
              <a:t>Today, SDDS Plus and e-GDDS NSDPs are the start of the Global Data Commons (75 NSDPs + 3 SDDS NSDPs = 78 NSDPs supporting SDMX format)</a:t>
            </a:r>
          </a:p>
        </p:txBody>
      </p:sp>
      <p:sp>
        <p:nvSpPr>
          <p:cNvPr id="4" name="Date Placeholder 3"/>
          <p:cNvSpPr>
            <a:spLocks noGrp="1"/>
          </p:cNvSpPr>
          <p:nvPr>
            <p:ph type="dt" idx="1"/>
          </p:nvPr>
        </p:nvSpPr>
        <p:spPr/>
        <p:txBody>
          <a:bodyPr/>
          <a:lstStyle/>
          <a:p>
            <a:fld id="{49E4E862-E263-8B4A-AFB5-DFAAA754BCA9}" type="datetime1">
              <a:rPr lang="en-US" smtClean="0"/>
              <a:t>11-Sep-19</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7</a:t>
            </a:fld>
            <a:endParaRPr lang="en-US"/>
          </a:p>
        </p:txBody>
      </p:sp>
    </p:spTree>
    <p:extLst>
      <p:ext uri="{BB962C8B-B14F-4D97-AF65-F5344CB8AC3E}">
        <p14:creationId xmlns:p14="http://schemas.microsoft.com/office/powerpoint/2010/main" val="3144406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3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SDMX as dissemination format for SDDS Plus was proposed by many members</a:t>
            </a:r>
          </a:p>
          <a:p>
            <a:pPr marL="171450" marR="0" lvl="0" indent="-171450" algn="l" defTabSz="9143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NSDP data are coded in SDMX in accordance with an IMF dissemination DSD (ECOFIN) or Global DSDs (e.g. BOP, SNA; SDDS (Plus) mandatory) </a:t>
            </a:r>
          </a:p>
          <a:p>
            <a:pPr marL="171450" lvl="0" indent="-171450">
              <a:buFont typeface="Arial" panose="020B0604020202020204" pitchFamily="34" charset="0"/>
              <a:buChar char="•"/>
            </a:pPr>
            <a:r>
              <a:rPr lang="en-US" dirty="0"/>
              <a:t>The successful implementation of the SDDS Plus dissemination model paved the way for enhancing data access for the 180 economies in SDDS/e-GDDS</a:t>
            </a:r>
          </a:p>
          <a:p>
            <a:pPr marL="628607" lvl="1" indent="-171450">
              <a:buFont typeface="Arial" panose="020B0604020202020204" pitchFamily="34" charset="0"/>
              <a:buChar char="•"/>
            </a:pPr>
            <a:r>
              <a:rPr lang="en-US" dirty="0"/>
              <a:t>The AfDB’s Open Data Platform is adopting SDMX and the NDSP-DSD for the dissemination of economic and financial statistics</a:t>
            </a:r>
          </a:p>
          <a:p>
            <a:pPr marL="628607" lvl="1" indent="-171450">
              <a:buFont typeface="Arial" panose="020B0604020202020204" pitchFamily="34" charset="0"/>
              <a:buChar char="•"/>
            </a:pPr>
            <a:r>
              <a:rPr lang="en-US" dirty="0"/>
              <a:t>The adoption of SDMX and the NSDP-DSD for SDDS would require consultation with SDDS subscribers</a:t>
            </a:r>
          </a:p>
          <a:p>
            <a:endParaRPr lang="en-US" dirty="0"/>
          </a:p>
        </p:txBody>
      </p:sp>
      <p:sp>
        <p:nvSpPr>
          <p:cNvPr id="4" name="Date Placeholder 3"/>
          <p:cNvSpPr>
            <a:spLocks noGrp="1"/>
          </p:cNvSpPr>
          <p:nvPr>
            <p:ph type="dt" idx="1"/>
          </p:nvPr>
        </p:nvSpPr>
        <p:spPr/>
        <p:txBody>
          <a:bodyPr/>
          <a:lstStyle/>
          <a:p>
            <a:fld id="{49E4E862-E263-8B4A-AFB5-DFAAA754BCA9}" type="datetime1">
              <a:rPr lang="en-US" smtClean="0"/>
              <a:t>11-Sep-19</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8</a:t>
            </a:fld>
            <a:endParaRPr lang="en-US"/>
          </a:p>
        </p:txBody>
      </p:sp>
    </p:spTree>
    <p:extLst>
      <p:ext uri="{BB962C8B-B14F-4D97-AF65-F5344CB8AC3E}">
        <p14:creationId xmlns:p14="http://schemas.microsoft.com/office/powerpoint/2010/main" val="3088190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11-Sep-19</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10</a:t>
            </a:fld>
            <a:endParaRPr lang="en-US"/>
          </a:p>
        </p:txBody>
      </p:sp>
    </p:spTree>
    <p:extLst>
      <p:ext uri="{BB962C8B-B14F-4D97-AF65-F5344CB8AC3E}">
        <p14:creationId xmlns:p14="http://schemas.microsoft.com/office/powerpoint/2010/main" val="2244342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Key to the IMF strategy on data and Statistics is the “Global Data Commons” – an ambitious, cloud‑based platform for gathering large quantities of data from IMF members. The aim is to bring all of the data together in one place in an readily comparable format, making use of common data standards and methodologies. Researchers, journalists and members of the public should no longer be required to trawl through an array of often-labyrinthine websites belonging to national statistics offices and instead be able to access all of the data through a single portal.</a:t>
            </a:r>
          </a:p>
          <a:p>
            <a:pPr marL="171450" indent="-171450">
              <a:buFont typeface="Arial" panose="020B0604020202020204" pitchFamily="34" charset="0"/>
              <a:buChar char="•"/>
            </a:pPr>
            <a:r>
              <a:rPr lang="en-US" dirty="0"/>
              <a:t>We will be able to confront the data – the best way to improve data is to confront it. It is like having a mirror of yourself, you see where the things are that need to be corrected. The data commons will link national statistics websites in the cloud, translating everything into the common Statistical Data and Metadata </a:t>
            </a:r>
            <a:r>
              <a:rPr lang="en-US" dirty="0" err="1"/>
              <a:t>eXchange</a:t>
            </a:r>
            <a:r>
              <a:rPr lang="en-US" dirty="0"/>
              <a:t> (SDMX) standard, which allows straightforward machine‑to‑machine data sharing. From there, anyone accessing the data can download it in whichever format is most convenient.</a:t>
            </a:r>
          </a:p>
          <a:p>
            <a:pPr marL="171450" indent="-171450">
              <a:buFont typeface="Arial" panose="020B0604020202020204" pitchFamily="34" charset="0"/>
              <a:buChar char="•"/>
            </a:pPr>
            <a:r>
              <a:rPr lang="en-US" dirty="0"/>
              <a:t>While all Fund members will benefit from the global data commons, there will be even greater gains for low‑income countries, and small and fragile states where streamlining data requests would ease capacity constraints.</a:t>
            </a:r>
          </a:p>
        </p:txBody>
      </p:sp>
      <p:sp>
        <p:nvSpPr>
          <p:cNvPr id="4" name="Date Placeholder 3"/>
          <p:cNvSpPr>
            <a:spLocks noGrp="1"/>
          </p:cNvSpPr>
          <p:nvPr>
            <p:ph type="dt" idx="1"/>
          </p:nvPr>
        </p:nvSpPr>
        <p:spPr/>
        <p:txBody>
          <a:bodyPr/>
          <a:lstStyle/>
          <a:p>
            <a:fld id="{49E4E862-E263-8B4A-AFB5-DFAAA754BCA9}" type="datetime1">
              <a:rPr lang="en-US" smtClean="0"/>
              <a:t>11-Sep-19</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13</a:t>
            </a:fld>
            <a:endParaRPr lang="en-US"/>
          </a:p>
        </p:txBody>
      </p:sp>
    </p:spTree>
    <p:extLst>
      <p:ext uri="{BB962C8B-B14F-4D97-AF65-F5344CB8AC3E}">
        <p14:creationId xmlns:p14="http://schemas.microsoft.com/office/powerpoint/2010/main" val="2403525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05BF9-2A92-FA4A-AE68-6B1AFBD208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3714" y="697150"/>
            <a:ext cx="1241727" cy="1243780"/>
          </a:xfrm>
          <a:prstGeom prst="rect">
            <a:avLst/>
          </a:prstGeom>
        </p:spPr>
      </p:pic>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guide id="2" orient="horz" pos="3799" userDrawn="1">
          <p15:clr>
            <a:srgbClr val="FBAE40"/>
          </p15:clr>
        </p15:guide>
        <p15:guide id="3" pos="3600" userDrawn="1">
          <p15:clr>
            <a:srgbClr val="FBAE40"/>
          </p15:clr>
        </p15:guide>
        <p15:guide id="4" pos="30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05BF9-2A92-FA4A-AE68-6B1AFBD208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3714" y="697150"/>
            <a:ext cx="1241727" cy="1243780"/>
          </a:xfrm>
          <a:prstGeom prst="rect">
            <a:avLst/>
          </a:prstGeom>
        </p:spPr>
      </p:pic>
      <p:sp>
        <p:nvSpPr>
          <p:cNvPr id="9" name="Rectangle 8">
            <a:extLst>
              <a:ext uri="{FF2B5EF4-FFF2-40B4-BE49-F238E27FC236}">
                <a16:creationId xmlns:a16="http://schemas.microsoft.com/office/drawing/2014/main" id="{FE35A615-44B8-AC4C-BDEB-B9D50F7261D9}"/>
              </a:ext>
            </a:extLst>
          </p:cNvPr>
          <p:cNvSpPr/>
          <p:nvPr/>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pic>
        <p:nvPicPr>
          <p:cNvPr id="10" name="Picture 9">
            <a:extLst>
              <a:ext uri="{FF2B5EF4-FFF2-40B4-BE49-F238E27FC236}">
                <a16:creationId xmlns:a16="http://schemas.microsoft.com/office/drawing/2014/main" id="{D35598AC-90B5-4911-8461-0B27C739AC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3714" y="697150"/>
            <a:ext cx="1241727" cy="1243780"/>
          </a:xfrm>
          <a:prstGeom prst="rect">
            <a:avLst/>
          </a:prstGeom>
        </p:spPr>
      </p:pic>
      <p:sp>
        <p:nvSpPr>
          <p:cNvPr id="11" name="Rectangle 10">
            <a:extLst>
              <a:ext uri="{FF2B5EF4-FFF2-40B4-BE49-F238E27FC236}">
                <a16:creationId xmlns:a16="http://schemas.microsoft.com/office/drawing/2014/main" id="{3B507CA3-A984-43B0-BC29-0484C849C3F3}"/>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3112646"/>
      </p:ext>
    </p:extLst>
  </p:cSld>
  <p:clrMapOvr>
    <a:masterClrMapping/>
  </p:clrMapOvr>
  <p:transition>
    <p:fade/>
  </p:transition>
  <p:extLst mod="1">
    <p:ext uri="{DCECCB84-F9BA-43D5-87BE-67443E8EF086}">
      <p15:sldGuideLst xmlns:p15="http://schemas.microsoft.com/office/powerpoint/2012/main">
        <p15:guide id="5" orient="horz" pos="2160" userDrawn="1">
          <p15:clr>
            <a:srgbClr val="FBAE40"/>
          </p15:clr>
        </p15:guide>
        <p15:guide id="6" orient="horz" pos="3799" userDrawn="1">
          <p15:clr>
            <a:srgbClr val="FBAE40"/>
          </p15:clr>
        </p15:guide>
        <p15:guide id="7" pos="3600" userDrawn="1">
          <p15:clr>
            <a:srgbClr val="FBAE40"/>
          </p15:clr>
        </p15:guide>
        <p15:guide id="8" pos="30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ngle-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669283968"/>
      </p:ext>
    </p:extLst>
  </p:cSld>
  <p:clrMapOvr>
    <a:masterClrMapping/>
  </p:clrMapOvr>
  <p:transition>
    <p:fade/>
  </p:transition>
  <p:extLst mod="1">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pos="781" userDrawn="1">
          <p15:clr>
            <a:srgbClr val="FBAE40"/>
          </p15:clr>
        </p15:guide>
        <p15:guide id="8" pos="690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hoto+Text,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Photo+Text</a:t>
            </a:r>
            <a:r>
              <a:rPr lang="en-US" dirty="0"/>
              <a:t>, White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dirty="0"/>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57424208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Two-Column,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cxnSp>
        <p:nvCxnSpPr>
          <p:cNvPr id="5" name="Straight Connector 4">
            <a:extLst>
              <a:ext uri="{FF2B5EF4-FFF2-40B4-BE49-F238E27FC236}">
                <a16:creationId xmlns:a16="http://schemas.microsoft.com/office/drawing/2014/main" id="{F82B71F5-23BD-A943-8CA6-64D3C92123D3}"/>
              </a:ext>
            </a:extLst>
          </p:cNvPr>
          <p:cNvCxnSpPr>
            <a:cxnSpLocks/>
          </p:cNvCxnSpPr>
          <p:nvPr/>
        </p:nvCxnSpPr>
        <p:spPr>
          <a:xfrm>
            <a:off x="6096000" y="1670538"/>
            <a:ext cx="0" cy="442546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1F374B1-6824-4708-96A4-78A99AE3D614}"/>
              </a:ext>
            </a:extLst>
          </p:cNvPr>
          <p:cNvCxnSpPr>
            <a:cxnSpLocks/>
          </p:cNvCxnSpPr>
          <p:nvPr userDrawn="1"/>
        </p:nvCxnSpPr>
        <p:spPr>
          <a:xfrm>
            <a:off x="6096000" y="1670538"/>
            <a:ext cx="0" cy="442546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192943"/>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rge-Photo, Whit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987607" y="5349451"/>
            <a:ext cx="10216785" cy="978486"/>
          </a:xfrm>
          <a:prstGeom prst="rect">
            <a:avLst/>
          </a:prstGeom>
        </p:spPr>
        <p:txBody>
          <a:bodyPr vert="horz" lIns="0" tIns="182880" rIns="0" bIns="0" rtlCol="0" anchor="t">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dirty="0"/>
              <a:t>Title for Large-Photo, White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978550951"/>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ingle-Column,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Single-Column,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5" name="TextBox 4">
            <a:extLst>
              <a:ext uri="{FF2B5EF4-FFF2-40B4-BE49-F238E27FC236}">
                <a16:creationId xmlns:a16="http://schemas.microsoft.com/office/drawing/2014/main" id="{E06FD9C8-9F14-B64C-88D7-AFEADAB39B39}"/>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6" name="TextBox 5">
            <a:extLst>
              <a:ext uri="{FF2B5EF4-FFF2-40B4-BE49-F238E27FC236}">
                <a16:creationId xmlns:a16="http://schemas.microsoft.com/office/drawing/2014/main" id="{1DD3F064-3EA7-49D5-AF0E-1F419BF3AE04}"/>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7" name="TextBox 6">
            <a:extLst>
              <a:ext uri="{FF2B5EF4-FFF2-40B4-BE49-F238E27FC236}">
                <a16:creationId xmlns:a16="http://schemas.microsoft.com/office/drawing/2014/main" id="{52096E0F-479D-4250-AFA5-0144D1335404}"/>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13598811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Photo+Text,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Photo+Text</a:t>
            </a:r>
            <a:r>
              <a:rPr lang="en-US" dirty="0"/>
              <a:t>, Blue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8" name="TextBox 7">
            <a:extLst>
              <a:ext uri="{FF2B5EF4-FFF2-40B4-BE49-F238E27FC236}">
                <a16:creationId xmlns:a16="http://schemas.microsoft.com/office/drawing/2014/main" id="{73D8B92D-D489-4F0D-BF8E-4B7C46016FF8}"/>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11" name="TextBox 10">
            <a:extLst>
              <a:ext uri="{FF2B5EF4-FFF2-40B4-BE49-F238E27FC236}">
                <a16:creationId xmlns:a16="http://schemas.microsoft.com/office/drawing/2014/main" id="{10B108C0-242E-47BF-A46B-F0B7BFD61E47}"/>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393232937"/>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wo-Column,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Two-Column,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23757C8-A0A5-4CCD-B2C0-F949B70F9F84}"/>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9" name="TextBox 8">
            <a:extLst>
              <a:ext uri="{FF2B5EF4-FFF2-40B4-BE49-F238E27FC236}">
                <a16:creationId xmlns:a16="http://schemas.microsoft.com/office/drawing/2014/main" id="{6E6B9C66-0881-4DD4-94F1-EE01164D6DEB}"/>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cxnSp>
        <p:nvCxnSpPr>
          <p:cNvPr id="10" name="Straight Connector 9">
            <a:extLst>
              <a:ext uri="{FF2B5EF4-FFF2-40B4-BE49-F238E27FC236}">
                <a16:creationId xmlns:a16="http://schemas.microsoft.com/office/drawing/2014/main" id="{5F91E79F-711D-4FCE-8AB0-0E6D2CDE56B9}"/>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00153"/>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Large-Photo,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987607" y="5349451"/>
            <a:ext cx="10216785" cy="978486"/>
          </a:xfrm>
          <a:prstGeom prst="rect">
            <a:avLst/>
          </a:prstGeom>
        </p:spPr>
        <p:txBody>
          <a:bodyPr vert="horz" lIns="0" tIns="182880" rIns="0" bIns="0" rtlCol="0" anchor="t">
            <a:noAutofit/>
          </a:bodyPr>
          <a:lstStyle>
            <a:lvl1pPr algn="ctr">
              <a:defRPr lang="en-US" sz="2400" dirty="0">
                <a:solidFill>
                  <a:schemeClr val="bg1"/>
                </a:solidFill>
                <a:latin typeface="Arial Black" charset="0"/>
                <a:ea typeface="Arial Black" charset="0"/>
                <a:cs typeface="Arial Black" charset="0"/>
              </a:defRPr>
            </a:lvl1pPr>
          </a:lstStyle>
          <a:p>
            <a:pPr marL="0" lvl="0"/>
            <a:r>
              <a:rPr lang="en-US" dirty="0"/>
              <a:t>Title for Large-Photo, Blue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dirty="0"/>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13" name="TextBox 12">
            <a:extLst>
              <a:ext uri="{FF2B5EF4-FFF2-40B4-BE49-F238E27FC236}">
                <a16:creationId xmlns:a16="http://schemas.microsoft.com/office/drawing/2014/main" id="{5558205F-7910-2A4D-9D13-3F4027CE12D3}"/>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7" name="TextBox 6">
            <a:extLst>
              <a:ext uri="{FF2B5EF4-FFF2-40B4-BE49-F238E27FC236}">
                <a16:creationId xmlns:a16="http://schemas.microsoft.com/office/drawing/2014/main" id="{CC58510B-51C7-44C0-9B11-647AF197E3E0}"/>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8" name="TextBox 7">
            <a:extLst>
              <a:ext uri="{FF2B5EF4-FFF2-40B4-BE49-F238E27FC236}">
                <a16:creationId xmlns:a16="http://schemas.microsoft.com/office/drawing/2014/main" id="{95153691-4AC6-41AC-9EFE-83345D4D3D3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2228322354"/>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3654216399"/>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808027569"/>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81" userDrawn="1">
          <p15:clr>
            <a:srgbClr val="FBAE40"/>
          </p15:clr>
        </p15:guide>
        <p15:guide id="4" pos="69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Text,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Photo+Text</a:t>
            </a:r>
            <a:r>
              <a:rPr lang="en-US" dirty="0"/>
              <a:t>, White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dirty="0"/>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3536701377"/>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Two-Column,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cxnSp>
        <p:nvCxnSpPr>
          <p:cNvPr id="5" name="Straight Connector 4">
            <a:extLst>
              <a:ext uri="{FF2B5EF4-FFF2-40B4-BE49-F238E27FC236}">
                <a16:creationId xmlns:a16="http://schemas.microsoft.com/office/drawing/2014/main" id="{F82B71F5-23BD-A943-8CA6-64D3C92123D3}"/>
              </a:ext>
            </a:extLst>
          </p:cNvPr>
          <p:cNvCxnSpPr>
            <a:cxnSpLocks/>
          </p:cNvCxnSpPr>
          <p:nvPr userDrawn="1"/>
        </p:nvCxnSpPr>
        <p:spPr>
          <a:xfrm>
            <a:off x="6096000" y="1670538"/>
            <a:ext cx="0" cy="442546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584983"/>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Photo, Whit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987607" y="5349451"/>
            <a:ext cx="10216785" cy="978486"/>
          </a:xfrm>
          <a:prstGeom prst="rect">
            <a:avLst/>
          </a:prstGeom>
        </p:spPr>
        <p:txBody>
          <a:bodyPr vert="horz" lIns="0" tIns="182880" rIns="0" bIns="0" rtlCol="0" anchor="t">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dirty="0"/>
              <a:t>Title for Large-Photo, White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687998840"/>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ingle-Column,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Single-Column,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2879268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hoto+Text,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Photo+Text</a:t>
            </a:r>
            <a:r>
              <a:rPr lang="en-US" dirty="0"/>
              <a:t>, Blue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115769321"/>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Column,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Two-Column,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158907"/>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Photo,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987607" y="5349451"/>
            <a:ext cx="10216785" cy="978486"/>
          </a:xfrm>
          <a:prstGeom prst="rect">
            <a:avLst/>
          </a:prstGeom>
        </p:spPr>
        <p:txBody>
          <a:bodyPr vert="horz" lIns="0" tIns="182880" rIns="0" bIns="0" rtlCol="0" anchor="t">
            <a:noAutofit/>
          </a:bodyPr>
          <a:lstStyle>
            <a:lvl1pPr algn="ctr">
              <a:defRPr lang="en-US" sz="2400" dirty="0">
                <a:solidFill>
                  <a:schemeClr val="bg1"/>
                </a:solidFill>
                <a:latin typeface="Arial Black" charset="0"/>
                <a:ea typeface="Arial Black" charset="0"/>
                <a:cs typeface="Arial Black" charset="0"/>
              </a:defRPr>
            </a:lvl1pPr>
          </a:lstStyle>
          <a:p>
            <a:pPr marL="0" lvl="0"/>
            <a:r>
              <a:rPr lang="en-US" dirty="0"/>
              <a:t>Title for Large-Photo, Blue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dirty="0"/>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dirty="0"/>
              <a:t>Paragraph type</a:t>
            </a:r>
          </a:p>
          <a:p>
            <a:pPr lvl="1"/>
            <a:r>
              <a:rPr lang="en-US" dirty="0"/>
              <a:t>Click the “Indent More” button (above) for first-level bullets</a:t>
            </a:r>
          </a:p>
          <a:p>
            <a:pPr lvl="2"/>
            <a:r>
              <a:rPr lang="en-US" dirty="0"/>
              <a:t>Click the “Indent More” button (above) twice for second-level bullets</a:t>
            </a:r>
          </a:p>
          <a:p>
            <a:pPr lvl="3"/>
            <a:r>
              <a:rPr lang="en-US" dirty="0"/>
              <a:t>Click the “Indent More” button (above) three times for third-level bullets</a:t>
            </a:r>
          </a:p>
          <a:p>
            <a:pPr lvl="4"/>
            <a:r>
              <a:rPr lang="en-US" dirty="0"/>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dirty="0"/>
              <a:t>Master Slide Title</a:t>
            </a:r>
          </a:p>
        </p:txBody>
      </p:sp>
      <p:sp>
        <p:nvSpPr>
          <p:cNvPr id="4" name="TextBox 3">
            <a:extLst>
              <a:ext uri="{FF2B5EF4-FFF2-40B4-BE49-F238E27FC236}">
                <a16:creationId xmlns:a16="http://schemas.microsoft.com/office/drawing/2014/main" id="{8069C718-696D-8C48-95E3-35ACB84AD8D9}"/>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lumMod val="75000"/>
                  </a:schemeClr>
                </a:solidFill>
                <a:latin typeface="Arial Black" charset="0"/>
                <a:cs typeface="Arial Black" charset="0"/>
              </a:rPr>
              <a:t>INTERNATIONAL MONETARY FUND</a:t>
            </a:r>
            <a:endParaRPr lang="en-US" sz="900" dirty="0">
              <a:solidFill>
                <a:schemeClr val="bg1">
                  <a:lumMod val="75000"/>
                </a:schemeClr>
              </a:solidFill>
            </a:endParaRP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dirty="0">
              <a:solidFill>
                <a:schemeClr val="accen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707" r:id="rId2"/>
    <p:sldLayoutId id="2147483748" r:id="rId3"/>
    <p:sldLayoutId id="2147483744" r:id="rId4"/>
    <p:sldLayoutId id="2147483747" r:id="rId5"/>
    <p:sldLayoutId id="2147483745" r:id="rId6"/>
    <p:sldLayoutId id="2147483749" r:id="rId7"/>
    <p:sldLayoutId id="2147483746" r:id="rId8"/>
    <p:sldLayoutId id="2147483743" r:id="rId9"/>
  </p:sldLayoutIdLst>
  <p:transition>
    <p:fade/>
  </p:transition>
  <p:hf hd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dirty="0"/>
              <a:t>Paragraph type</a:t>
            </a:r>
          </a:p>
          <a:p>
            <a:pPr lvl="1"/>
            <a:r>
              <a:rPr lang="en-US" dirty="0"/>
              <a:t>Click the “Indent More” button (above) for first-level bullets</a:t>
            </a:r>
          </a:p>
          <a:p>
            <a:pPr lvl="2"/>
            <a:r>
              <a:rPr lang="en-US" dirty="0"/>
              <a:t>Click the “Indent More” button (above) twice for second-level bullets</a:t>
            </a:r>
          </a:p>
          <a:p>
            <a:pPr lvl="3"/>
            <a:r>
              <a:rPr lang="en-US" dirty="0"/>
              <a:t>Click the “Indent More” button (above) three times for third-level bullets</a:t>
            </a:r>
          </a:p>
          <a:p>
            <a:pPr lvl="4"/>
            <a:r>
              <a:rPr lang="en-US" dirty="0"/>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dirty="0"/>
              <a:t>Master Slide Title</a:t>
            </a:r>
          </a:p>
        </p:txBody>
      </p:sp>
      <p:sp>
        <p:nvSpPr>
          <p:cNvPr id="4" name="TextBox 3">
            <a:extLst>
              <a:ext uri="{FF2B5EF4-FFF2-40B4-BE49-F238E27FC236}">
                <a16:creationId xmlns:a16="http://schemas.microsoft.com/office/drawing/2014/main" id="{8069C718-696D-8C48-95E3-35ACB84AD8D9}"/>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bg1">
                    <a:lumMod val="75000"/>
                  </a:schemeClr>
                </a:solidFill>
                <a:latin typeface="Arial Black" charset="0"/>
                <a:cs typeface="Arial Black" charset="0"/>
              </a:rPr>
              <a:t>INTERNATIONAL MONETARY FUND</a:t>
            </a:r>
            <a:endParaRPr lang="en-US" sz="900" dirty="0">
              <a:solidFill>
                <a:schemeClr val="bg1">
                  <a:lumMod val="75000"/>
                </a:schemeClr>
              </a:solidFill>
            </a:endParaRPr>
          </a:p>
        </p:txBody>
      </p:sp>
      <p:sp>
        <p:nvSpPr>
          <p:cNvPr id="5" name="TextBox 4">
            <a:extLst>
              <a:ext uri="{FF2B5EF4-FFF2-40B4-BE49-F238E27FC236}">
                <a16:creationId xmlns:a16="http://schemas.microsoft.com/office/drawing/2014/main" id="{00B5D478-FD4A-2240-B032-46F4E3BAB6E8}"/>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dirty="0">
              <a:solidFill>
                <a:schemeClr val="accent1"/>
              </a:solidFill>
            </a:endParaRPr>
          </a:p>
        </p:txBody>
      </p:sp>
      <p:sp>
        <p:nvSpPr>
          <p:cNvPr id="6" name="TextBox 5">
            <a:extLst>
              <a:ext uri="{FF2B5EF4-FFF2-40B4-BE49-F238E27FC236}">
                <a16:creationId xmlns:a16="http://schemas.microsoft.com/office/drawing/2014/main" id="{AD114802-68F0-43D5-96DF-637141A2932B}"/>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lumMod val="75000"/>
                  </a:schemeClr>
                </a:solidFill>
                <a:latin typeface="Arial Black" charset="0"/>
                <a:cs typeface="Arial Black" charset="0"/>
              </a:rPr>
              <a:t>INTERNATIONAL MONETARY FUND</a:t>
            </a:r>
            <a:endParaRPr lang="en-US" sz="900" dirty="0">
              <a:solidFill>
                <a:schemeClr val="bg1">
                  <a:lumMod val="75000"/>
                </a:schemeClr>
              </a:solidFill>
            </a:endParaRPr>
          </a:p>
        </p:txBody>
      </p:sp>
      <p:sp>
        <p:nvSpPr>
          <p:cNvPr id="7" name="TextBox 6">
            <a:extLst>
              <a:ext uri="{FF2B5EF4-FFF2-40B4-BE49-F238E27FC236}">
                <a16:creationId xmlns:a16="http://schemas.microsoft.com/office/drawing/2014/main" id="{C9C3FEAC-28DD-41A7-AEEA-E906700D7073}"/>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dirty="0">
              <a:solidFill>
                <a:schemeClr val="accent1"/>
              </a:solidFill>
            </a:endParaRPr>
          </a:p>
        </p:txBody>
      </p:sp>
    </p:spTree>
    <p:extLst>
      <p:ext uri="{BB962C8B-B14F-4D97-AF65-F5344CB8AC3E}">
        <p14:creationId xmlns:p14="http://schemas.microsoft.com/office/powerpoint/2010/main" val="98896209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Lst>
  <p:transition>
    <p:fade/>
  </p:transition>
  <p:hf hd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hyperlink" Target="http://wjmc.blogspot.com/2011/08/what-is-centralization.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hyperlink" Target="https://dsbb.imf.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54EC1-60D1-CD48-8690-FF0B6D8AC540}"/>
              </a:ext>
            </a:extLst>
          </p:cNvPr>
          <p:cNvSpPr>
            <a:spLocks noGrp="1"/>
          </p:cNvSpPr>
          <p:nvPr>
            <p:ph type="ctrTitle"/>
          </p:nvPr>
        </p:nvSpPr>
        <p:spPr/>
        <p:txBody>
          <a:bodyPr/>
          <a:lstStyle/>
          <a:p>
            <a:r>
              <a:rPr lang="en-US"/>
              <a:t>Automating </a:t>
            </a:r>
            <a:r>
              <a:rPr lang="en-US" dirty="0"/>
              <a:t>Data Collection with SDMX</a:t>
            </a:r>
          </a:p>
        </p:txBody>
      </p:sp>
      <p:sp>
        <p:nvSpPr>
          <p:cNvPr id="3" name="Subtitle 2">
            <a:extLst>
              <a:ext uri="{FF2B5EF4-FFF2-40B4-BE49-F238E27FC236}">
                <a16:creationId xmlns:a16="http://schemas.microsoft.com/office/drawing/2014/main" id="{AE34567D-8DF8-2F4C-807C-947F097BF330}"/>
              </a:ext>
            </a:extLst>
          </p:cNvPr>
          <p:cNvSpPr>
            <a:spLocks noGrp="1"/>
          </p:cNvSpPr>
          <p:nvPr>
            <p:ph type="subTitle" idx="1"/>
          </p:nvPr>
        </p:nvSpPr>
        <p:spPr/>
        <p:txBody>
          <a:bodyPr/>
          <a:lstStyle/>
          <a:p>
            <a:r>
              <a:rPr lang="en-US" dirty="0"/>
              <a:t>September 17, 2019</a:t>
            </a:r>
          </a:p>
        </p:txBody>
      </p:sp>
      <p:sp>
        <p:nvSpPr>
          <p:cNvPr id="4" name="Text Placeholder 3">
            <a:extLst>
              <a:ext uri="{FF2B5EF4-FFF2-40B4-BE49-F238E27FC236}">
                <a16:creationId xmlns:a16="http://schemas.microsoft.com/office/drawing/2014/main" id="{EF2EA944-E770-B641-8381-99B0FD277FBC}"/>
              </a:ext>
            </a:extLst>
          </p:cNvPr>
          <p:cNvSpPr>
            <a:spLocks noGrp="1"/>
          </p:cNvSpPr>
          <p:nvPr>
            <p:ph type="body" sz="quarter" idx="10"/>
          </p:nvPr>
        </p:nvSpPr>
        <p:spPr/>
        <p:txBody>
          <a:bodyPr>
            <a:normAutofit lnSpcReduction="10000"/>
          </a:bodyPr>
          <a:lstStyle/>
          <a:p>
            <a:r>
              <a:rPr lang="en-US" dirty="0"/>
              <a:t>Andreas Hake </a:t>
            </a:r>
          </a:p>
          <a:p>
            <a:r>
              <a:rPr lang="en-US" dirty="0"/>
              <a:t>STADO Division Chief, Statistics Department</a:t>
            </a:r>
          </a:p>
          <a:p>
            <a:r>
              <a:rPr lang="en-US" dirty="0"/>
              <a:t>Bachir Boukherouaa</a:t>
            </a:r>
          </a:p>
          <a:p>
            <a:r>
              <a:rPr lang="en-US" dirty="0"/>
              <a:t>ITDES Division Chief, IT Department</a:t>
            </a:r>
          </a:p>
        </p:txBody>
      </p:sp>
      <p:pic>
        <p:nvPicPr>
          <p:cNvPr id="8" name="Picture Placeholder 7" descr="A picture containing table, wall, floor, computer&#10;&#10;Description generated with high confidence">
            <a:extLst>
              <a:ext uri="{FF2B5EF4-FFF2-40B4-BE49-F238E27FC236}">
                <a16:creationId xmlns:a16="http://schemas.microsoft.com/office/drawing/2014/main" id="{E2FA80E4-15A7-4B9A-B5FB-D588E69997A2}"/>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3255" r="23255"/>
          <a:stretch>
            <a:fillRect/>
          </a:stretch>
        </p:blipFill>
        <p:spPr/>
      </p:pic>
      <p:sp>
        <p:nvSpPr>
          <p:cNvPr id="7" name="Text Placeholder 6">
            <a:extLst>
              <a:ext uri="{FF2B5EF4-FFF2-40B4-BE49-F238E27FC236}">
                <a16:creationId xmlns:a16="http://schemas.microsoft.com/office/drawing/2014/main" id="{8F22760F-2070-4755-B0E9-BA8CC4BCDB72}"/>
              </a:ext>
            </a:extLst>
          </p:cNvPr>
          <p:cNvSpPr>
            <a:spLocks noGrp="1"/>
          </p:cNvSpPr>
          <p:nvPr>
            <p:ph type="body" sz="quarter" idx="12"/>
          </p:nvPr>
        </p:nvSpPr>
        <p:spPr/>
        <p:txBody>
          <a:bodyPr/>
          <a:lstStyle/>
          <a:p>
            <a:endParaRPr lang="en-US"/>
          </a:p>
        </p:txBody>
      </p:sp>
      <p:sp>
        <p:nvSpPr>
          <p:cNvPr id="9" name="TextBox 8">
            <a:extLst>
              <a:ext uri="{FF2B5EF4-FFF2-40B4-BE49-F238E27FC236}">
                <a16:creationId xmlns:a16="http://schemas.microsoft.com/office/drawing/2014/main" id="{98F0B13F-F2E5-4929-9F90-281F8CD42545}"/>
              </a:ext>
            </a:extLst>
          </p:cNvPr>
          <p:cNvSpPr txBox="1"/>
          <p:nvPr/>
        </p:nvSpPr>
        <p:spPr>
          <a:xfrm>
            <a:off x="5636712" y="6208854"/>
            <a:ext cx="5987441" cy="461665"/>
          </a:xfrm>
          <a:prstGeom prst="rect">
            <a:avLst/>
          </a:prstGeom>
          <a:noFill/>
        </p:spPr>
        <p:txBody>
          <a:bodyPr wrap="square" rtlCol="0">
            <a:spAutoFit/>
          </a:bodyPr>
          <a:lstStyle/>
          <a:p>
            <a:r>
              <a:rPr lang="en-US" sz="1200" b="1" dirty="0"/>
              <a:t>The views expressed herein are those of the authors and should not be attributed to the IMF, its Executive Board, or its management.</a:t>
            </a:r>
          </a:p>
        </p:txBody>
      </p:sp>
    </p:spTree>
    <p:extLst>
      <p:ext uri="{BB962C8B-B14F-4D97-AF65-F5344CB8AC3E}">
        <p14:creationId xmlns:p14="http://schemas.microsoft.com/office/powerpoint/2010/main" val="328971448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BE69-989A-416B-8E0F-0B91976AA4ED}"/>
              </a:ext>
            </a:extLst>
          </p:cNvPr>
          <p:cNvSpPr>
            <a:spLocks noGrp="1"/>
          </p:cNvSpPr>
          <p:nvPr>
            <p:ph type="title"/>
          </p:nvPr>
        </p:nvSpPr>
        <p:spPr/>
        <p:txBody>
          <a:bodyPr/>
          <a:lstStyle/>
          <a:p>
            <a:r>
              <a:rPr lang="en-US" dirty="0"/>
              <a:t>Challenges</a:t>
            </a:r>
          </a:p>
        </p:txBody>
      </p:sp>
      <p:sp>
        <p:nvSpPr>
          <p:cNvPr id="3" name="Text Placeholder 2">
            <a:extLst>
              <a:ext uri="{FF2B5EF4-FFF2-40B4-BE49-F238E27FC236}">
                <a16:creationId xmlns:a16="http://schemas.microsoft.com/office/drawing/2014/main" id="{2C995C58-C552-491C-A494-64214BE36129}"/>
              </a:ext>
            </a:extLst>
          </p:cNvPr>
          <p:cNvSpPr>
            <a:spLocks noGrp="1"/>
          </p:cNvSpPr>
          <p:nvPr>
            <p:ph type="body" sz="quarter" idx="10"/>
          </p:nvPr>
        </p:nvSpPr>
        <p:spPr/>
        <p:txBody>
          <a:bodyPr/>
          <a:lstStyle/>
          <a:p>
            <a:r>
              <a:rPr lang="en-US" b="1" dirty="0"/>
              <a:t>For country authorities</a:t>
            </a:r>
          </a:p>
          <a:p>
            <a:pPr lvl="1"/>
            <a:r>
              <a:rPr lang="en-US" dirty="0"/>
              <a:t>Need to acquire SDMX competence and infrastructures to disseminate data in SDMX-ML format coded in accordance with the standards</a:t>
            </a:r>
          </a:p>
          <a:p>
            <a:pPr lvl="1"/>
            <a:r>
              <a:rPr lang="en-US" dirty="0"/>
              <a:t>Require more coordination between local data providers</a:t>
            </a:r>
          </a:p>
          <a:p>
            <a:r>
              <a:rPr lang="en-US" b="1" dirty="0"/>
              <a:t>For data consumers (like the Fund)</a:t>
            </a:r>
          </a:p>
          <a:p>
            <a:pPr lvl="1"/>
            <a:r>
              <a:rPr lang="en-US" dirty="0"/>
              <a:t>Data disseminated on NSDPs are often only a subset of the data reported to the Fund</a:t>
            </a:r>
          </a:p>
          <a:p>
            <a:pPr lvl="1"/>
            <a:r>
              <a:rPr lang="en-US" dirty="0"/>
              <a:t>Need to change data feed infrastructure</a:t>
            </a:r>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56731437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057A0-6ECF-4498-B07A-D410E2CAB456}"/>
              </a:ext>
            </a:extLst>
          </p:cNvPr>
          <p:cNvSpPr>
            <a:spLocks noGrp="1"/>
          </p:cNvSpPr>
          <p:nvPr>
            <p:ph type="title"/>
          </p:nvPr>
        </p:nvSpPr>
        <p:spPr/>
        <p:txBody>
          <a:bodyPr/>
          <a:lstStyle/>
          <a:p>
            <a:r>
              <a:rPr lang="en-US" dirty="0"/>
              <a:t>Road to Success</a:t>
            </a:r>
          </a:p>
        </p:txBody>
      </p:sp>
      <p:sp>
        <p:nvSpPr>
          <p:cNvPr id="3" name="Text Placeholder 2">
            <a:extLst>
              <a:ext uri="{FF2B5EF4-FFF2-40B4-BE49-F238E27FC236}">
                <a16:creationId xmlns:a16="http://schemas.microsoft.com/office/drawing/2014/main" id="{7D38616F-8A58-41AF-BF2F-474559827C28}"/>
              </a:ext>
            </a:extLst>
          </p:cNvPr>
          <p:cNvSpPr>
            <a:spLocks noGrp="1"/>
          </p:cNvSpPr>
          <p:nvPr>
            <p:ph type="body" sz="quarter" idx="10"/>
          </p:nvPr>
        </p:nvSpPr>
        <p:spPr/>
        <p:txBody>
          <a:bodyPr>
            <a:normAutofit/>
          </a:bodyPr>
          <a:lstStyle/>
          <a:p>
            <a:pPr lvl="1"/>
            <a:r>
              <a:rPr lang="en-US" dirty="0"/>
              <a:t>Cloud-based </a:t>
            </a:r>
            <a:r>
              <a:rPr lang="en-US" i="1" dirty="0"/>
              <a:t>Excel to SDMX converter </a:t>
            </a:r>
            <a:r>
              <a:rPr lang="en-US" dirty="0"/>
              <a:t>service</a:t>
            </a:r>
          </a:p>
          <a:p>
            <a:pPr lvl="1"/>
            <a:r>
              <a:rPr lang="en-US" i="1" dirty="0"/>
              <a:t>Remote support </a:t>
            </a:r>
            <a:r>
              <a:rPr lang="en-US" dirty="0"/>
              <a:t>to country authorities with data mapping from internal codes to SDMX for SDDS Plus and e-GDDS</a:t>
            </a:r>
          </a:p>
          <a:p>
            <a:pPr lvl="1"/>
            <a:r>
              <a:rPr lang="en-US" i="1" dirty="0"/>
              <a:t>Missions</a:t>
            </a:r>
            <a:r>
              <a:rPr lang="en-US" dirty="0"/>
              <a:t> to low income countries to support the setup of an e-GDDS National Summary Data Page offering data in both human-readable and SDMX formats</a:t>
            </a:r>
          </a:p>
          <a:p>
            <a:pPr lvl="1"/>
            <a:r>
              <a:rPr lang="en-US" dirty="0"/>
              <a:t>Externally funded mission support to low income countries who want to introduce SDMX as data reporting format to the IMF</a:t>
            </a:r>
          </a:p>
          <a:p>
            <a:pPr lvl="1"/>
            <a:r>
              <a:rPr lang="en-US" i="1" dirty="0"/>
              <a:t>Teamed with the AfDB in Africa </a:t>
            </a:r>
            <a:r>
              <a:rPr lang="en-US" dirty="0"/>
              <a:t>to leverage the “Open Data Platform” implemented as part of the AfDB “African Information Highway” initiative</a:t>
            </a:r>
          </a:p>
          <a:p>
            <a:pPr lvl="1"/>
            <a:r>
              <a:rPr lang="en-US" dirty="0"/>
              <a:t>The IMF has enhanced its data collection platform to facilitate the automated data collection from different sources supporting different SDMX versions and protocols</a:t>
            </a:r>
          </a:p>
          <a:p>
            <a:pPr lvl="1"/>
            <a:r>
              <a:rPr lang="en-US" dirty="0"/>
              <a:t>The IMF has improved its internal data ingestion infrastructure to seamlessly switch from data reported through traditional collection forms to data in SDMX format. </a:t>
            </a:r>
          </a:p>
          <a:p>
            <a:pPr lvl="1"/>
            <a:endParaRPr lang="en-US" dirty="0"/>
          </a:p>
          <a:p>
            <a:pPr lvl="1"/>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16663260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3F67D-1B56-42EB-B71C-A3D310019EF9}"/>
              </a:ext>
            </a:extLst>
          </p:cNvPr>
          <p:cNvSpPr>
            <a:spLocks noGrp="1"/>
          </p:cNvSpPr>
          <p:nvPr>
            <p:ph type="title"/>
          </p:nvPr>
        </p:nvSpPr>
        <p:spPr/>
        <p:txBody>
          <a:bodyPr/>
          <a:lstStyle/>
          <a:p>
            <a:r>
              <a:rPr lang="en-US" dirty="0"/>
              <a:t>IMF Automated Data Collection Platform</a:t>
            </a:r>
          </a:p>
        </p:txBody>
      </p:sp>
      <p:sp>
        <p:nvSpPr>
          <p:cNvPr id="3" name="Text Placeholder 2">
            <a:extLst>
              <a:ext uri="{FF2B5EF4-FFF2-40B4-BE49-F238E27FC236}">
                <a16:creationId xmlns:a16="http://schemas.microsoft.com/office/drawing/2014/main" id="{7DBB0980-BA2D-42EF-A225-9F4E27E92388}"/>
              </a:ext>
            </a:extLst>
          </p:cNvPr>
          <p:cNvSpPr>
            <a:spLocks noGrp="1"/>
          </p:cNvSpPr>
          <p:nvPr>
            <p:ph type="body" sz="quarter" idx="10"/>
          </p:nvPr>
        </p:nvSpPr>
        <p:spPr/>
        <p:txBody>
          <a:bodyPr/>
          <a:lstStyle/>
          <a:p>
            <a:pPr lvl="1"/>
            <a:r>
              <a:rPr lang="en-US" dirty="0"/>
              <a:t>Over 70 external datasets</a:t>
            </a:r>
          </a:p>
          <a:p>
            <a:pPr lvl="1"/>
            <a:r>
              <a:rPr lang="en-US" dirty="0"/>
              <a:t>From 9 data providers</a:t>
            </a:r>
            <a:br>
              <a:rPr lang="en-US" dirty="0"/>
            </a:br>
            <a:r>
              <a:rPr lang="en-US" dirty="0" err="1">
                <a:solidFill>
                  <a:schemeClr val="tx1">
                    <a:lumMod val="50000"/>
                    <a:lumOff val="50000"/>
                  </a:schemeClr>
                </a:solidFill>
              </a:rPr>
              <a:t>EuroStat</a:t>
            </a:r>
            <a:r>
              <a:rPr lang="en-US" dirty="0">
                <a:solidFill>
                  <a:schemeClr val="tx1">
                    <a:lumMod val="50000"/>
                    <a:lumOff val="50000"/>
                  </a:schemeClr>
                </a:solidFill>
              </a:rPr>
              <a:t>, ECB, OECD, UN, ILO, WB, BIS, US Census Bureau, and Bloomberg</a:t>
            </a:r>
          </a:p>
          <a:p>
            <a:pPr lvl="1"/>
            <a:r>
              <a:rPr lang="en-US" dirty="0"/>
              <a:t>NSDP underlying data links – 689 URL instances;</a:t>
            </a:r>
          </a:p>
          <a:p>
            <a:pPr lvl="1"/>
            <a:r>
              <a:rPr lang="en-US" dirty="0"/>
              <a:t>Diverging formats</a:t>
            </a:r>
            <a:br>
              <a:rPr lang="en-US" dirty="0"/>
            </a:br>
            <a:r>
              <a:rPr lang="en-US" dirty="0">
                <a:solidFill>
                  <a:schemeClr val="tx1">
                    <a:lumMod val="50000"/>
                    <a:lumOff val="50000"/>
                  </a:schemeClr>
                </a:solidFill>
              </a:rPr>
              <a:t>SDMX 2.0 or 2.1 standards, GESMES, JSON and CSV format</a:t>
            </a:r>
          </a:p>
          <a:p>
            <a:pPr lvl="1"/>
            <a:r>
              <a:rPr lang="en-US" dirty="0"/>
              <a:t>Heterogeneous protocols</a:t>
            </a:r>
            <a:br>
              <a:rPr lang="en-US" dirty="0"/>
            </a:br>
            <a:r>
              <a:rPr lang="en-US" dirty="0">
                <a:solidFill>
                  <a:schemeClr val="tx1">
                    <a:lumMod val="50000"/>
                    <a:lumOff val="50000"/>
                  </a:schemeClr>
                </a:solidFill>
              </a:rPr>
              <a:t>RESTful, RESTful secure, SOAP, SOAP Secure web service</a:t>
            </a:r>
          </a:p>
          <a:p>
            <a:pPr lvl="1"/>
            <a:r>
              <a:rPr lang="en-US" dirty="0"/>
              <a:t>Other Challenges:</a:t>
            </a:r>
          </a:p>
          <a:p>
            <a:pPr lvl="2"/>
            <a:r>
              <a:rPr lang="en-US" dirty="0"/>
              <a:t>Complex codebase</a:t>
            </a:r>
          </a:p>
          <a:p>
            <a:pPr lvl="2"/>
            <a:r>
              <a:rPr lang="en-US" dirty="0"/>
              <a:t>Unsatisfactory performance</a:t>
            </a:r>
          </a:p>
          <a:p>
            <a:pPr lvl="2"/>
            <a:r>
              <a:rPr lang="en-US" dirty="0"/>
              <a:t>Business overreliance on development team</a:t>
            </a:r>
          </a:p>
        </p:txBody>
      </p:sp>
    </p:spTree>
    <p:extLst>
      <p:ext uri="{BB962C8B-B14F-4D97-AF65-F5344CB8AC3E}">
        <p14:creationId xmlns:p14="http://schemas.microsoft.com/office/powerpoint/2010/main" val="258575972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6AE3C-C4BD-4BE8-AD87-D440036CFD64}"/>
              </a:ext>
            </a:extLst>
          </p:cNvPr>
          <p:cNvSpPr>
            <a:spLocks noGrp="1"/>
          </p:cNvSpPr>
          <p:nvPr>
            <p:ph type="title"/>
          </p:nvPr>
        </p:nvSpPr>
        <p:spPr/>
        <p:txBody>
          <a:bodyPr/>
          <a:lstStyle/>
          <a:p>
            <a:r>
              <a:rPr lang="en-US" dirty="0"/>
              <a:t>Conclusions</a:t>
            </a:r>
            <a:endParaRPr lang="en-US" dirty="0">
              <a:highlight>
                <a:srgbClr val="FFFF00"/>
              </a:highlight>
            </a:endParaRPr>
          </a:p>
        </p:txBody>
      </p:sp>
      <p:sp>
        <p:nvSpPr>
          <p:cNvPr id="3" name="Text Placeholder 2">
            <a:extLst>
              <a:ext uri="{FF2B5EF4-FFF2-40B4-BE49-F238E27FC236}">
                <a16:creationId xmlns:a16="http://schemas.microsoft.com/office/drawing/2014/main" id="{4A23A67A-416A-4FAC-9E31-C35194268773}"/>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US" dirty="0"/>
              <a:t>The IMF has identified </a:t>
            </a:r>
            <a:r>
              <a:rPr lang="en-US" b="1" dirty="0">
                <a:solidFill>
                  <a:schemeClr val="accent1"/>
                </a:solidFill>
              </a:rPr>
              <a:t>SDMX as a key technology </a:t>
            </a:r>
            <a:r>
              <a:rPr lang="en-US" dirty="0"/>
              <a:t>to implement its strategic goal to build a Global Data Commons</a:t>
            </a:r>
          </a:p>
          <a:p>
            <a:pPr marL="342900" indent="-342900">
              <a:buFont typeface="Arial" panose="020B0604020202020204" pitchFamily="34" charset="0"/>
              <a:buChar char="•"/>
            </a:pPr>
            <a:r>
              <a:rPr lang="en-US" dirty="0"/>
              <a:t>The Global Data Commons will offer everybody </a:t>
            </a:r>
            <a:r>
              <a:rPr lang="en-US" b="1" dirty="0">
                <a:solidFill>
                  <a:schemeClr val="accent1"/>
                </a:solidFill>
              </a:rPr>
              <a:t>free access</a:t>
            </a:r>
            <a:r>
              <a:rPr lang="en-US" b="1" dirty="0"/>
              <a:t> </a:t>
            </a:r>
            <a:r>
              <a:rPr lang="en-US" dirty="0"/>
              <a:t>to a rich set of economic and financial data of economies</a:t>
            </a:r>
          </a:p>
          <a:p>
            <a:pPr marL="342900" indent="-342900">
              <a:buFont typeface="Arial" panose="020B0604020202020204" pitchFamily="34" charset="0"/>
              <a:buChar char="•"/>
            </a:pPr>
            <a:r>
              <a:rPr lang="en-US" dirty="0"/>
              <a:t>This will help to migrate the data reporting to a self-service system to </a:t>
            </a:r>
            <a:r>
              <a:rPr lang="en-US" b="1" dirty="0">
                <a:solidFill>
                  <a:schemeClr val="accent1"/>
                </a:solidFill>
              </a:rPr>
              <a:t>reduce countries’ reporting burden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20551945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90499-F7BD-4768-9B75-50E8815440EC}"/>
              </a:ext>
            </a:extLst>
          </p:cNvPr>
          <p:cNvSpPr>
            <a:spLocks noGrp="1"/>
          </p:cNvSpPr>
          <p:nvPr>
            <p:ph type="title"/>
          </p:nvPr>
        </p:nvSpPr>
        <p:spPr/>
        <p:txBody>
          <a:bodyPr/>
          <a:lstStyle/>
          <a:p>
            <a:r>
              <a:rPr lang="en-US" dirty="0"/>
              <a:t>IMF DSD for Economic and Financial Statistics</a:t>
            </a:r>
          </a:p>
        </p:txBody>
      </p:sp>
      <p:sp>
        <p:nvSpPr>
          <p:cNvPr id="3" name="Text Placeholder 2">
            <a:extLst>
              <a:ext uri="{FF2B5EF4-FFF2-40B4-BE49-F238E27FC236}">
                <a16:creationId xmlns:a16="http://schemas.microsoft.com/office/drawing/2014/main" id="{40DAB8D1-5D43-4DA2-AD7F-971907C34749}"/>
              </a:ext>
            </a:extLst>
          </p:cNvPr>
          <p:cNvSpPr>
            <a:spLocks noGrp="1"/>
          </p:cNvSpPr>
          <p:nvPr>
            <p:ph type="body" sz="quarter" idx="10"/>
          </p:nvPr>
        </p:nvSpPr>
        <p:spPr/>
        <p:txBody>
          <a:bodyPr>
            <a:normAutofit/>
          </a:bodyPr>
          <a:lstStyle/>
          <a:p>
            <a:r>
              <a:rPr lang="en-US" b="1" dirty="0" err="1">
                <a:solidFill>
                  <a:srgbClr val="00B0F0"/>
                </a:solidFill>
              </a:rPr>
              <a:t>EcoFin</a:t>
            </a:r>
            <a:r>
              <a:rPr lang="en-US" dirty="0"/>
              <a:t> – an SDMX data structure for data dissemination and exchange</a:t>
            </a:r>
          </a:p>
          <a:p>
            <a:r>
              <a:rPr lang="en-US" b="1" dirty="0"/>
              <a:t>Purpose</a:t>
            </a:r>
          </a:p>
          <a:p>
            <a:pPr lvl="2"/>
            <a:r>
              <a:rPr lang="en-US" dirty="0"/>
              <a:t>Developed by the IMF to support SDMX dissemination of data covered by the IMF “Data Standards Initiatives” (DSIs)</a:t>
            </a:r>
          </a:p>
          <a:p>
            <a:pPr lvl="2"/>
            <a:r>
              <a:rPr lang="en-US" dirty="0"/>
              <a:t>DSIs cover a very large array of economic and financial statistics</a:t>
            </a:r>
          </a:p>
          <a:p>
            <a:r>
              <a:rPr lang="en-US" b="1" dirty="0"/>
              <a:t>Scope</a:t>
            </a:r>
          </a:p>
          <a:p>
            <a:pPr lvl="1"/>
            <a:r>
              <a:rPr lang="en-US" dirty="0"/>
              <a:t>A single DSD to support dissemination of all data collected and disseminated by the IMF Statistics Department</a:t>
            </a:r>
          </a:p>
          <a:p>
            <a:r>
              <a:rPr lang="en-US" b="1" dirty="0"/>
              <a:t>Structure</a:t>
            </a:r>
          </a:p>
          <a:p>
            <a:pPr lvl="1"/>
            <a:r>
              <a:rPr lang="en-US" dirty="0"/>
              <a:t>Very basic: 5 Dimensions / 1 mandatory attribute</a:t>
            </a:r>
          </a:p>
          <a:p>
            <a:endParaRPr lang="en-US" dirty="0"/>
          </a:p>
        </p:txBody>
      </p:sp>
    </p:spTree>
    <p:extLst>
      <p:ext uri="{BB962C8B-B14F-4D97-AF65-F5344CB8AC3E}">
        <p14:creationId xmlns:p14="http://schemas.microsoft.com/office/powerpoint/2010/main" val="146865258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4AD0D-DB0E-4383-B34F-C0EE8B975D77}"/>
              </a:ext>
            </a:extLst>
          </p:cNvPr>
          <p:cNvSpPr>
            <a:spLocks noGrp="1"/>
          </p:cNvSpPr>
          <p:nvPr>
            <p:ph type="title"/>
          </p:nvPr>
        </p:nvSpPr>
        <p:spPr/>
        <p:txBody>
          <a:bodyPr/>
          <a:lstStyle/>
          <a:p>
            <a:r>
              <a:rPr lang="en-US" dirty="0"/>
              <a:t>ECOFIN DSD - This is GDP</a:t>
            </a:r>
          </a:p>
        </p:txBody>
      </p:sp>
      <p:sp>
        <p:nvSpPr>
          <p:cNvPr id="4" name="Oval 3">
            <a:extLst>
              <a:ext uri="{FF2B5EF4-FFF2-40B4-BE49-F238E27FC236}">
                <a16:creationId xmlns:a16="http://schemas.microsoft.com/office/drawing/2014/main" id="{FB9A57A0-61C6-4BC4-8368-A7B12FC28E4D}"/>
              </a:ext>
            </a:extLst>
          </p:cNvPr>
          <p:cNvSpPr/>
          <p:nvPr/>
        </p:nvSpPr>
        <p:spPr>
          <a:xfrm>
            <a:off x="1295395" y="3961664"/>
            <a:ext cx="9448800" cy="2386082"/>
          </a:xfrm>
          <a:prstGeom prst="ellipse">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B7E70A0-B045-492E-AF95-0C57C35290D3}"/>
              </a:ext>
            </a:extLst>
          </p:cNvPr>
          <p:cNvSpPr/>
          <p:nvPr/>
        </p:nvSpPr>
        <p:spPr>
          <a:xfrm>
            <a:off x="1295395" y="3370731"/>
            <a:ext cx="9296400" cy="38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B8160A3-3AF7-401D-ACEF-32FA6B9D51DE}"/>
              </a:ext>
            </a:extLst>
          </p:cNvPr>
          <p:cNvSpPr/>
          <p:nvPr/>
        </p:nvSpPr>
        <p:spPr>
          <a:xfrm>
            <a:off x="5943595" y="1322295"/>
            <a:ext cx="4191000" cy="1817130"/>
          </a:xfrm>
          <a:prstGeom prst="ellipse">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E0678AA5-A231-4E03-AC90-C428AACC13EF}"/>
              </a:ext>
            </a:extLst>
          </p:cNvPr>
          <p:cNvSpPr/>
          <p:nvPr/>
        </p:nvSpPr>
        <p:spPr>
          <a:xfrm>
            <a:off x="1295395" y="1322295"/>
            <a:ext cx="3886200" cy="1817130"/>
          </a:xfrm>
          <a:prstGeom prst="ellipse">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4DD874C-6912-447F-B58B-1E0A0D4D8050}"/>
              </a:ext>
            </a:extLst>
          </p:cNvPr>
          <p:cNvSpPr txBox="1"/>
          <p:nvPr/>
        </p:nvSpPr>
        <p:spPr>
          <a:xfrm>
            <a:off x="2476490" y="2316317"/>
            <a:ext cx="1447805" cy="369332"/>
          </a:xfrm>
          <a:prstGeom prst="rect">
            <a:avLst/>
          </a:prstGeom>
          <a:noFill/>
          <a:ln>
            <a:solidFill>
              <a:schemeClr val="tx1"/>
            </a:solidFill>
          </a:ln>
        </p:spPr>
        <p:txBody>
          <a:bodyPr wrap="square" rtlCol="0">
            <a:spAutoFit/>
          </a:bodyPr>
          <a:lstStyle/>
          <a:p>
            <a:r>
              <a:rPr lang="en-US" dirty="0"/>
              <a:t>REF_AREA</a:t>
            </a:r>
          </a:p>
        </p:txBody>
      </p:sp>
      <p:sp>
        <p:nvSpPr>
          <p:cNvPr id="10" name="TextBox 9">
            <a:extLst>
              <a:ext uri="{FF2B5EF4-FFF2-40B4-BE49-F238E27FC236}">
                <a16:creationId xmlns:a16="http://schemas.microsoft.com/office/drawing/2014/main" id="{AD96F235-FEB8-472F-B469-1B24B65717C2}"/>
              </a:ext>
            </a:extLst>
          </p:cNvPr>
          <p:cNvSpPr txBox="1"/>
          <p:nvPr/>
        </p:nvSpPr>
        <p:spPr>
          <a:xfrm>
            <a:off x="6118403" y="3370731"/>
            <a:ext cx="1734676" cy="369332"/>
          </a:xfrm>
          <a:prstGeom prst="rect">
            <a:avLst/>
          </a:prstGeom>
          <a:noFill/>
          <a:ln>
            <a:solidFill>
              <a:schemeClr val="tx1"/>
            </a:solidFill>
          </a:ln>
        </p:spPr>
        <p:txBody>
          <a:bodyPr wrap="square" rtlCol="0">
            <a:spAutoFit/>
          </a:bodyPr>
          <a:lstStyle/>
          <a:p>
            <a:pPr algn="ctr"/>
            <a:r>
              <a:rPr lang="en-US" b="1" dirty="0"/>
              <a:t>OBS_VALUE</a:t>
            </a:r>
          </a:p>
        </p:txBody>
      </p:sp>
      <p:cxnSp>
        <p:nvCxnSpPr>
          <p:cNvPr id="11" name="Straight Connector 10">
            <a:extLst>
              <a:ext uri="{FF2B5EF4-FFF2-40B4-BE49-F238E27FC236}">
                <a16:creationId xmlns:a16="http://schemas.microsoft.com/office/drawing/2014/main" id="{118F84D4-B1C4-4734-BA6B-E7ADF7DF3336}"/>
              </a:ext>
            </a:extLst>
          </p:cNvPr>
          <p:cNvCxnSpPr>
            <a:cxnSpLocks/>
          </p:cNvCxnSpPr>
          <p:nvPr/>
        </p:nvCxnSpPr>
        <p:spPr>
          <a:xfrm>
            <a:off x="1295395" y="3294532"/>
            <a:ext cx="9296400" cy="2796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1350913-C26C-4134-835D-37AE8B016748}"/>
              </a:ext>
            </a:extLst>
          </p:cNvPr>
          <p:cNvCxnSpPr>
            <a:cxnSpLocks/>
          </p:cNvCxnSpPr>
          <p:nvPr/>
        </p:nvCxnSpPr>
        <p:spPr>
          <a:xfrm>
            <a:off x="1295395" y="3827931"/>
            <a:ext cx="9296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3DA14DE-5172-480F-807E-CFA13708533A}"/>
              </a:ext>
            </a:extLst>
          </p:cNvPr>
          <p:cNvSpPr txBox="1"/>
          <p:nvPr/>
        </p:nvSpPr>
        <p:spPr>
          <a:xfrm>
            <a:off x="4419595" y="5059985"/>
            <a:ext cx="2667000" cy="369332"/>
          </a:xfrm>
          <a:prstGeom prst="rect">
            <a:avLst/>
          </a:prstGeom>
          <a:noFill/>
          <a:ln>
            <a:solidFill>
              <a:schemeClr val="tx1"/>
            </a:solidFill>
          </a:ln>
        </p:spPr>
        <p:txBody>
          <a:bodyPr wrap="square" rtlCol="0">
            <a:spAutoFit/>
          </a:bodyPr>
          <a:lstStyle/>
          <a:p>
            <a:r>
              <a:rPr lang="en-US" dirty="0"/>
              <a:t>COUNTERPART_AREA</a:t>
            </a:r>
          </a:p>
        </p:txBody>
      </p:sp>
      <p:sp>
        <p:nvSpPr>
          <p:cNvPr id="14" name="TextBox 13">
            <a:extLst>
              <a:ext uri="{FF2B5EF4-FFF2-40B4-BE49-F238E27FC236}">
                <a16:creationId xmlns:a16="http://schemas.microsoft.com/office/drawing/2014/main" id="{7E72AB85-EC83-4168-AA9F-EB03926433FD}"/>
              </a:ext>
            </a:extLst>
          </p:cNvPr>
          <p:cNvSpPr txBox="1"/>
          <p:nvPr/>
        </p:nvSpPr>
        <p:spPr>
          <a:xfrm>
            <a:off x="4419595" y="4531583"/>
            <a:ext cx="2667000" cy="369332"/>
          </a:xfrm>
          <a:prstGeom prst="rect">
            <a:avLst/>
          </a:prstGeom>
          <a:noFill/>
          <a:ln>
            <a:solidFill>
              <a:schemeClr val="tx1"/>
            </a:solidFill>
          </a:ln>
        </p:spPr>
        <p:txBody>
          <a:bodyPr wrap="square" rtlCol="0">
            <a:spAutoFit/>
          </a:bodyPr>
          <a:lstStyle/>
          <a:p>
            <a:pPr algn="ctr"/>
            <a:r>
              <a:rPr lang="en-US" dirty="0"/>
              <a:t>INDICATOR</a:t>
            </a:r>
          </a:p>
        </p:txBody>
      </p:sp>
      <p:sp>
        <p:nvSpPr>
          <p:cNvPr id="15" name="TextBox 14">
            <a:extLst>
              <a:ext uri="{FF2B5EF4-FFF2-40B4-BE49-F238E27FC236}">
                <a16:creationId xmlns:a16="http://schemas.microsoft.com/office/drawing/2014/main" id="{56122CAA-27E4-4A29-A0F7-DCB349C62498}"/>
              </a:ext>
            </a:extLst>
          </p:cNvPr>
          <p:cNvSpPr txBox="1"/>
          <p:nvPr/>
        </p:nvSpPr>
        <p:spPr>
          <a:xfrm>
            <a:off x="3505195" y="3370731"/>
            <a:ext cx="1891542" cy="369332"/>
          </a:xfrm>
          <a:prstGeom prst="rect">
            <a:avLst/>
          </a:prstGeom>
          <a:noFill/>
          <a:ln>
            <a:solidFill>
              <a:schemeClr val="tx1"/>
            </a:solidFill>
          </a:ln>
        </p:spPr>
        <p:txBody>
          <a:bodyPr wrap="square" rtlCol="0">
            <a:spAutoFit/>
          </a:bodyPr>
          <a:lstStyle/>
          <a:p>
            <a:pPr algn="ctr"/>
            <a:r>
              <a:rPr lang="en-US" b="1" dirty="0"/>
              <a:t>TIME_PERIOD</a:t>
            </a:r>
          </a:p>
        </p:txBody>
      </p:sp>
      <p:sp>
        <p:nvSpPr>
          <p:cNvPr id="16" name="TextBox 15">
            <a:extLst>
              <a:ext uri="{FF2B5EF4-FFF2-40B4-BE49-F238E27FC236}">
                <a16:creationId xmlns:a16="http://schemas.microsoft.com/office/drawing/2014/main" id="{025B9A14-1BE1-44FB-8F11-991BCB17EE01}"/>
              </a:ext>
            </a:extLst>
          </p:cNvPr>
          <p:cNvSpPr txBox="1"/>
          <p:nvPr/>
        </p:nvSpPr>
        <p:spPr>
          <a:xfrm>
            <a:off x="7274851" y="2544917"/>
            <a:ext cx="1528487" cy="369332"/>
          </a:xfrm>
          <a:prstGeom prst="rect">
            <a:avLst/>
          </a:prstGeom>
          <a:noFill/>
          <a:ln>
            <a:solidFill>
              <a:schemeClr val="tx1"/>
            </a:solidFill>
          </a:ln>
        </p:spPr>
        <p:txBody>
          <a:bodyPr wrap="square" rtlCol="0">
            <a:spAutoFit/>
          </a:bodyPr>
          <a:lstStyle/>
          <a:p>
            <a:r>
              <a:rPr lang="en-US" dirty="0"/>
              <a:t>UNIT_MULT</a:t>
            </a:r>
          </a:p>
        </p:txBody>
      </p:sp>
      <p:sp>
        <p:nvSpPr>
          <p:cNvPr id="17" name="TextBox 16">
            <a:extLst>
              <a:ext uri="{FF2B5EF4-FFF2-40B4-BE49-F238E27FC236}">
                <a16:creationId xmlns:a16="http://schemas.microsoft.com/office/drawing/2014/main" id="{4DD46993-F4CB-4C99-8E20-595E80C4D61C}"/>
              </a:ext>
            </a:extLst>
          </p:cNvPr>
          <p:cNvSpPr txBox="1"/>
          <p:nvPr/>
        </p:nvSpPr>
        <p:spPr>
          <a:xfrm>
            <a:off x="1904995" y="1693708"/>
            <a:ext cx="2667000" cy="523220"/>
          </a:xfrm>
          <a:prstGeom prst="rect">
            <a:avLst/>
          </a:prstGeom>
          <a:noFill/>
          <a:ln>
            <a:noFill/>
          </a:ln>
        </p:spPr>
        <p:txBody>
          <a:bodyPr wrap="square" rtlCol="0">
            <a:spAutoFit/>
          </a:bodyPr>
          <a:lstStyle/>
          <a:p>
            <a:pPr algn="ctr"/>
            <a:r>
              <a:rPr lang="en-US" sz="2800" b="1" dirty="0">
                <a:solidFill>
                  <a:srgbClr val="002060"/>
                </a:solidFill>
                <a:latin typeface="Times New Roman" pitchFamily="18" charset="0"/>
                <a:cs typeface="Times New Roman" pitchFamily="18" charset="0"/>
              </a:rPr>
              <a:t>The Country</a:t>
            </a:r>
          </a:p>
        </p:txBody>
      </p:sp>
      <p:sp>
        <p:nvSpPr>
          <p:cNvPr id="19" name="TextBox 18">
            <a:extLst>
              <a:ext uri="{FF2B5EF4-FFF2-40B4-BE49-F238E27FC236}">
                <a16:creationId xmlns:a16="http://schemas.microsoft.com/office/drawing/2014/main" id="{5F15F32B-93E6-4E1B-AA20-0896F8190BD4}"/>
              </a:ext>
            </a:extLst>
          </p:cNvPr>
          <p:cNvSpPr txBox="1"/>
          <p:nvPr/>
        </p:nvSpPr>
        <p:spPr>
          <a:xfrm>
            <a:off x="5943595" y="1703295"/>
            <a:ext cx="4114800" cy="830997"/>
          </a:xfrm>
          <a:prstGeom prst="rect">
            <a:avLst/>
          </a:prstGeom>
          <a:noFill/>
          <a:ln>
            <a:noFill/>
          </a:ln>
        </p:spPr>
        <p:txBody>
          <a:bodyPr wrap="square" rtlCol="0">
            <a:spAutoFit/>
          </a:bodyPr>
          <a:lstStyle/>
          <a:p>
            <a:pPr algn="ctr"/>
            <a:r>
              <a:rPr lang="en-US" sz="2400" b="1" dirty="0">
                <a:solidFill>
                  <a:srgbClr val="002060"/>
                </a:solidFill>
                <a:latin typeface="Times New Roman" pitchFamily="18" charset="0"/>
                <a:cs typeface="Times New Roman" pitchFamily="18" charset="0"/>
              </a:rPr>
              <a:t>The Unit (included in INDICATOR)</a:t>
            </a:r>
          </a:p>
        </p:txBody>
      </p:sp>
      <p:sp>
        <p:nvSpPr>
          <p:cNvPr id="20" name="TextBox 19">
            <a:extLst>
              <a:ext uri="{FF2B5EF4-FFF2-40B4-BE49-F238E27FC236}">
                <a16:creationId xmlns:a16="http://schemas.microsoft.com/office/drawing/2014/main" id="{CD29CEC9-74FA-440A-9BFD-DD4C91D04164}"/>
              </a:ext>
            </a:extLst>
          </p:cNvPr>
          <p:cNvSpPr txBox="1"/>
          <p:nvPr/>
        </p:nvSpPr>
        <p:spPr>
          <a:xfrm>
            <a:off x="7274851" y="5059985"/>
            <a:ext cx="2667000" cy="369332"/>
          </a:xfrm>
          <a:prstGeom prst="rect">
            <a:avLst/>
          </a:prstGeom>
          <a:noFill/>
          <a:ln>
            <a:solidFill>
              <a:schemeClr val="tx1"/>
            </a:solidFill>
          </a:ln>
        </p:spPr>
        <p:txBody>
          <a:bodyPr wrap="square" rtlCol="0">
            <a:spAutoFit/>
          </a:bodyPr>
          <a:lstStyle/>
          <a:p>
            <a:pPr algn="ctr"/>
            <a:r>
              <a:rPr lang="en-US" dirty="0"/>
              <a:t>DATA_DOMAIN</a:t>
            </a:r>
          </a:p>
        </p:txBody>
      </p:sp>
      <p:sp>
        <p:nvSpPr>
          <p:cNvPr id="25" name="TextBox 24">
            <a:extLst>
              <a:ext uri="{FF2B5EF4-FFF2-40B4-BE49-F238E27FC236}">
                <a16:creationId xmlns:a16="http://schemas.microsoft.com/office/drawing/2014/main" id="{29D9CFC5-AB24-417B-B251-426ADC196550}"/>
              </a:ext>
            </a:extLst>
          </p:cNvPr>
          <p:cNvSpPr txBox="1"/>
          <p:nvPr/>
        </p:nvSpPr>
        <p:spPr>
          <a:xfrm>
            <a:off x="1232653" y="3322496"/>
            <a:ext cx="1891542" cy="523220"/>
          </a:xfrm>
          <a:prstGeom prst="rect">
            <a:avLst/>
          </a:prstGeom>
          <a:noFill/>
          <a:ln>
            <a:noFill/>
          </a:ln>
        </p:spPr>
        <p:txBody>
          <a:bodyPr wrap="square" rtlCol="0">
            <a:spAutoFit/>
          </a:bodyPr>
          <a:lstStyle/>
          <a:p>
            <a:pPr algn="ctr"/>
            <a:r>
              <a:rPr lang="en-US" sz="2800" b="1" dirty="0">
                <a:solidFill>
                  <a:srgbClr val="002060"/>
                </a:solidFill>
                <a:latin typeface="Times New Roman" pitchFamily="18" charset="0"/>
                <a:cs typeface="Times New Roman" pitchFamily="18" charset="0"/>
              </a:rPr>
              <a:t>The Data</a:t>
            </a:r>
          </a:p>
        </p:txBody>
      </p:sp>
      <p:sp>
        <p:nvSpPr>
          <p:cNvPr id="28" name="TextBox 27">
            <a:extLst>
              <a:ext uri="{FF2B5EF4-FFF2-40B4-BE49-F238E27FC236}">
                <a16:creationId xmlns:a16="http://schemas.microsoft.com/office/drawing/2014/main" id="{9BEC0E25-DF97-4FA1-8EA7-7EDCC37EEE2A}"/>
              </a:ext>
            </a:extLst>
          </p:cNvPr>
          <p:cNvSpPr txBox="1"/>
          <p:nvPr/>
        </p:nvSpPr>
        <p:spPr>
          <a:xfrm>
            <a:off x="1606911" y="4788354"/>
            <a:ext cx="2393584" cy="523220"/>
          </a:xfrm>
          <a:prstGeom prst="rect">
            <a:avLst/>
          </a:prstGeom>
          <a:noFill/>
          <a:ln>
            <a:noFill/>
          </a:ln>
        </p:spPr>
        <p:txBody>
          <a:bodyPr wrap="square" rtlCol="0">
            <a:spAutoFit/>
          </a:bodyPr>
          <a:lstStyle/>
          <a:p>
            <a:pPr algn="ctr"/>
            <a:r>
              <a:rPr lang="en-US" sz="2800" b="1" dirty="0">
                <a:solidFill>
                  <a:srgbClr val="002060"/>
                </a:solidFill>
                <a:latin typeface="Times New Roman" pitchFamily="18" charset="0"/>
                <a:cs typeface="Times New Roman" pitchFamily="18" charset="0"/>
              </a:rPr>
              <a:t>The Indicator</a:t>
            </a:r>
          </a:p>
        </p:txBody>
      </p:sp>
      <p:sp>
        <p:nvSpPr>
          <p:cNvPr id="30" name="TextBox 29">
            <a:extLst>
              <a:ext uri="{FF2B5EF4-FFF2-40B4-BE49-F238E27FC236}">
                <a16:creationId xmlns:a16="http://schemas.microsoft.com/office/drawing/2014/main" id="{948D7D14-DB11-4F26-8E8C-AD052620926A}"/>
              </a:ext>
            </a:extLst>
          </p:cNvPr>
          <p:cNvSpPr txBox="1"/>
          <p:nvPr/>
        </p:nvSpPr>
        <p:spPr>
          <a:xfrm>
            <a:off x="7274851" y="4554244"/>
            <a:ext cx="2667000" cy="369332"/>
          </a:xfrm>
          <a:prstGeom prst="rect">
            <a:avLst/>
          </a:prstGeom>
          <a:noFill/>
          <a:ln>
            <a:solidFill>
              <a:schemeClr val="tx1"/>
            </a:solidFill>
          </a:ln>
        </p:spPr>
        <p:txBody>
          <a:bodyPr wrap="square" rtlCol="0">
            <a:spAutoFit/>
          </a:bodyPr>
          <a:lstStyle/>
          <a:p>
            <a:pPr algn="ctr"/>
            <a:r>
              <a:rPr lang="en-US" dirty="0"/>
              <a:t>FREQ</a:t>
            </a:r>
          </a:p>
        </p:txBody>
      </p:sp>
    </p:spTree>
    <p:extLst>
      <p:ext uri="{BB962C8B-B14F-4D97-AF65-F5344CB8AC3E}">
        <p14:creationId xmlns:p14="http://schemas.microsoft.com/office/powerpoint/2010/main" val="328473694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AE63-AE6A-4F71-A1C6-21A943E149B6}"/>
              </a:ext>
            </a:extLst>
          </p:cNvPr>
          <p:cNvSpPr>
            <a:spLocks noGrp="1"/>
          </p:cNvSpPr>
          <p:nvPr>
            <p:ph type="title"/>
          </p:nvPr>
        </p:nvSpPr>
        <p:spPr>
          <a:xfrm>
            <a:off x="1239838" y="491385"/>
            <a:ext cx="9715500" cy="978486"/>
          </a:xfrm>
        </p:spPr>
        <p:txBody>
          <a:bodyPr/>
          <a:lstStyle/>
          <a:p>
            <a:r>
              <a:rPr lang="en-US" dirty="0"/>
              <a:t>IMF </a:t>
            </a:r>
            <a:r>
              <a:rPr lang="en-US" dirty="0" err="1"/>
              <a:t>EcoFin</a:t>
            </a:r>
            <a:r>
              <a:rPr lang="en-US" dirty="0"/>
              <a:t> DSD - Benefits</a:t>
            </a:r>
          </a:p>
        </p:txBody>
      </p:sp>
      <p:sp>
        <p:nvSpPr>
          <p:cNvPr id="3" name="Text Placeholder 2">
            <a:extLst>
              <a:ext uri="{FF2B5EF4-FFF2-40B4-BE49-F238E27FC236}">
                <a16:creationId xmlns:a16="http://schemas.microsoft.com/office/drawing/2014/main" id="{C916FED3-31D8-4B1D-B9B9-696B272CB0F6}"/>
              </a:ext>
            </a:extLst>
          </p:cNvPr>
          <p:cNvSpPr>
            <a:spLocks noGrp="1"/>
          </p:cNvSpPr>
          <p:nvPr>
            <p:ph type="body" sz="quarter" idx="10"/>
          </p:nvPr>
        </p:nvSpPr>
        <p:spPr/>
        <p:txBody>
          <a:bodyPr>
            <a:normAutofit/>
          </a:bodyPr>
          <a:lstStyle/>
          <a:p>
            <a:pPr lvl="1"/>
            <a:r>
              <a:rPr lang="en-US" b="1" dirty="0"/>
              <a:t>Low entry barrier </a:t>
            </a:r>
          </a:p>
          <a:p>
            <a:pPr lvl="2"/>
            <a:r>
              <a:rPr lang="en-US" dirty="0"/>
              <a:t>Easy to produce data in SDMX format using this </a:t>
            </a:r>
            <a:r>
              <a:rPr lang="en-US" dirty="0" err="1"/>
              <a:t>strucure</a:t>
            </a:r>
            <a:endParaRPr lang="en-US" dirty="0"/>
          </a:p>
          <a:p>
            <a:pPr lvl="2"/>
            <a:r>
              <a:rPr lang="en-US" dirty="0"/>
              <a:t>Easy to consume – only one mapping is needed; DSD aligns with how non-statisticians use statistics</a:t>
            </a:r>
          </a:p>
          <a:p>
            <a:pPr lvl="1"/>
            <a:r>
              <a:rPr lang="en-US" b="1" dirty="0"/>
              <a:t>Supports “data hubs”</a:t>
            </a:r>
            <a:r>
              <a:rPr lang="en-US" dirty="0"/>
              <a:t>: a single “query” to cover vast array economic and financial data needs</a:t>
            </a:r>
          </a:p>
          <a:p>
            <a:pPr lvl="1"/>
            <a:r>
              <a:rPr lang="en-US" b="1" dirty="0"/>
              <a:t>Supports “Structure set mappings”</a:t>
            </a:r>
            <a:r>
              <a:rPr lang="en-US" dirty="0"/>
              <a:t> to/from DSDs for Global Use (e.g. NA, BOP)</a:t>
            </a:r>
          </a:p>
          <a:p>
            <a:pPr lvl="1"/>
            <a:r>
              <a:rPr lang="en-US" dirty="0"/>
              <a:t>Strong business case: </a:t>
            </a:r>
          </a:p>
          <a:p>
            <a:pPr lvl="2"/>
            <a:r>
              <a:rPr lang="en-US" dirty="0"/>
              <a:t>Beyond the needs of IOs – reaching out to data users</a:t>
            </a:r>
          </a:p>
          <a:p>
            <a:pPr lvl="2"/>
            <a:r>
              <a:rPr lang="en-US" dirty="0"/>
              <a:t>Appealing to mobile apps developers – a single, basic DSD to cover all economic and financial data </a:t>
            </a:r>
          </a:p>
          <a:p>
            <a:pPr lvl="2"/>
            <a:r>
              <a:rPr lang="en-US" dirty="0"/>
              <a:t>Supports exchange of data, as covered by DSDs for Global Use (automated mapping using SDMX “structure set mapping”)</a:t>
            </a:r>
          </a:p>
          <a:p>
            <a:endParaRPr lang="en-US" dirty="0"/>
          </a:p>
        </p:txBody>
      </p:sp>
    </p:spTree>
    <p:extLst>
      <p:ext uri="{BB962C8B-B14F-4D97-AF65-F5344CB8AC3E}">
        <p14:creationId xmlns:p14="http://schemas.microsoft.com/office/powerpoint/2010/main" val="273466756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BA6C5-46E9-2542-86E7-BBA1E556CB5F}"/>
              </a:ext>
            </a:extLst>
          </p:cNvPr>
          <p:cNvSpPr>
            <a:spLocks noGrp="1"/>
          </p:cNvSpPr>
          <p:nvPr>
            <p:ph type="title"/>
          </p:nvPr>
        </p:nvSpPr>
        <p:spPr/>
        <p:txBody>
          <a:bodyPr/>
          <a:lstStyle/>
          <a:p>
            <a:r>
              <a:rPr lang="en-US" dirty="0"/>
              <a:t>Presentation Outline</a:t>
            </a:r>
          </a:p>
        </p:txBody>
      </p:sp>
      <p:sp>
        <p:nvSpPr>
          <p:cNvPr id="3" name="Text Placeholder 2">
            <a:extLst>
              <a:ext uri="{FF2B5EF4-FFF2-40B4-BE49-F238E27FC236}">
                <a16:creationId xmlns:a16="http://schemas.microsoft.com/office/drawing/2014/main" id="{6FBCE7DF-D409-474D-9579-B16CABE4451E}"/>
              </a:ext>
            </a:extLst>
          </p:cNvPr>
          <p:cNvSpPr>
            <a:spLocks noGrp="1"/>
          </p:cNvSpPr>
          <p:nvPr>
            <p:ph type="body" sz="quarter" idx="11"/>
          </p:nvPr>
        </p:nvSpPr>
        <p:spPr>
          <a:xfrm>
            <a:off x="6383338" y="1469871"/>
            <a:ext cx="5351462" cy="4860591"/>
          </a:xfrm>
        </p:spPr>
        <p:txBody>
          <a:bodyPr>
            <a:normAutofit/>
          </a:bodyPr>
          <a:lstStyle/>
          <a:p>
            <a:pPr marL="285750" indent="-285750">
              <a:buFont typeface="Arial" panose="020B0604020202020204" pitchFamily="34" charset="0"/>
              <a:buChar char="•"/>
            </a:pPr>
            <a:r>
              <a:rPr lang="en-US" sz="1600" b="1" dirty="0"/>
              <a:t>The IMF Data &amp; Statistics Strategy</a:t>
            </a:r>
          </a:p>
          <a:p>
            <a:pPr marL="285750" indent="-285750">
              <a:buFont typeface="Arial" panose="020B0604020202020204" pitchFamily="34" charset="0"/>
              <a:buChar char="•"/>
            </a:pPr>
            <a:r>
              <a:rPr lang="en-US" sz="1600" b="1" dirty="0"/>
              <a:t>Global Data Commons: a Key Priority</a:t>
            </a:r>
          </a:p>
          <a:p>
            <a:pPr marL="285750" indent="-285750">
              <a:buFont typeface="Arial" panose="020B0604020202020204" pitchFamily="34" charset="0"/>
              <a:buChar char="•"/>
            </a:pPr>
            <a:r>
              <a:rPr lang="en-US" sz="1600" b="1" dirty="0"/>
              <a:t>Moving from Push to Pull Model</a:t>
            </a:r>
          </a:p>
          <a:p>
            <a:pPr marL="285750" indent="-285750">
              <a:buFont typeface="Arial" panose="020B0604020202020204" pitchFamily="34" charset="0"/>
              <a:buChar char="•"/>
            </a:pPr>
            <a:r>
              <a:rPr lang="en-US" sz="1600" b="1" dirty="0"/>
              <a:t>The Role of SDMX in Meeting the Objective</a:t>
            </a:r>
          </a:p>
          <a:p>
            <a:pPr marL="285750" indent="-285750">
              <a:buFont typeface="Arial" panose="020B0604020202020204" pitchFamily="34" charset="0"/>
              <a:buChar char="•"/>
            </a:pPr>
            <a:r>
              <a:rPr lang="en-US" sz="1600" b="1" dirty="0"/>
              <a:t>Key Benefits and Challenges</a:t>
            </a:r>
          </a:p>
          <a:p>
            <a:pPr marL="285750" indent="-285750">
              <a:buFont typeface="Arial" panose="020B0604020202020204" pitchFamily="34" charset="0"/>
              <a:buChar char="•"/>
            </a:pPr>
            <a:r>
              <a:rPr lang="en-US" sz="1600" b="1" dirty="0"/>
              <a:t>Automated Data Collection Platform</a:t>
            </a:r>
          </a:p>
          <a:p>
            <a:pPr marL="285750" indent="-285750">
              <a:buFont typeface="Arial" panose="020B0604020202020204" pitchFamily="34" charset="0"/>
              <a:buChar char="•"/>
            </a:pPr>
            <a:r>
              <a:rPr lang="en-US" sz="1600" b="1" dirty="0"/>
              <a:t>Supporting Activities</a:t>
            </a:r>
          </a:p>
          <a:p>
            <a:pPr marL="285750" indent="-285750">
              <a:buFont typeface="Arial" panose="020B0604020202020204" pitchFamily="34" charset="0"/>
              <a:buChar char="•"/>
            </a:pPr>
            <a:r>
              <a:rPr lang="en-US" sz="1600" b="1" dirty="0"/>
              <a:t>Conclusion</a:t>
            </a:r>
          </a:p>
        </p:txBody>
      </p:sp>
      <p:pic>
        <p:nvPicPr>
          <p:cNvPr id="5" name="Picture Placeholder 4" descr="http://greece.greekreporter.com/files/IMF-Washinton.jpg">
            <a:extLst>
              <a:ext uri="{FF2B5EF4-FFF2-40B4-BE49-F238E27FC236}">
                <a16:creationId xmlns:a16="http://schemas.microsoft.com/office/drawing/2014/main" id="{4B2EA2C8-4EDC-4EC3-B2F5-13D8AB488E17}"/>
              </a:ext>
            </a:extLst>
          </p:cNvPr>
          <p:cNvPicPr>
            <a:picLocks noGrp="1" noChangeAspect="1" noChangeArrowheads="1"/>
          </p:cNvPicPr>
          <p:nvPr>
            <p:ph type="pic" sz="quarter" idx="13"/>
          </p:nvPr>
        </p:nvPicPr>
        <p:blipFill>
          <a:blip r:embed="rId3" cstate="email">
            <a:extLst>
              <a:ext uri="{28A0092B-C50C-407E-A947-70E740481C1C}">
                <a14:useLocalDpi xmlns:a14="http://schemas.microsoft.com/office/drawing/2010/main"/>
              </a:ext>
            </a:extLst>
          </a:blip>
          <a:srcRect l="15291" r="152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70545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D46D74-BBF1-4480-B75E-53B3EB5F9C80}"/>
              </a:ext>
            </a:extLst>
          </p:cNvPr>
          <p:cNvSpPr>
            <a:spLocks noGrp="1"/>
          </p:cNvSpPr>
          <p:nvPr>
            <p:ph type="title"/>
          </p:nvPr>
        </p:nvSpPr>
        <p:spPr/>
        <p:txBody>
          <a:bodyPr/>
          <a:lstStyle/>
          <a:p>
            <a:r>
              <a:rPr lang="en-US" dirty="0"/>
              <a:t>Introduction</a:t>
            </a:r>
          </a:p>
        </p:txBody>
      </p:sp>
      <p:sp>
        <p:nvSpPr>
          <p:cNvPr id="10" name="Text Placeholder 9">
            <a:extLst>
              <a:ext uri="{FF2B5EF4-FFF2-40B4-BE49-F238E27FC236}">
                <a16:creationId xmlns:a16="http://schemas.microsoft.com/office/drawing/2014/main" id="{3B89F61A-D35F-41CD-BDA4-48539FFA3275}"/>
              </a:ext>
            </a:extLst>
          </p:cNvPr>
          <p:cNvSpPr>
            <a:spLocks noGrp="1"/>
          </p:cNvSpPr>
          <p:nvPr>
            <p:ph type="body" sz="quarter" idx="10"/>
          </p:nvPr>
        </p:nvSpPr>
        <p:spPr/>
        <p:txBody>
          <a:bodyPr/>
          <a:lstStyle/>
          <a:p>
            <a:pPr lvl="1"/>
            <a:r>
              <a:rPr lang="en-US" b="1" dirty="0">
                <a:solidFill>
                  <a:schemeClr val="accent1"/>
                </a:solidFill>
              </a:rPr>
              <a:t>Unprecedented volume of data </a:t>
            </a:r>
            <a:r>
              <a:rPr lang="en-US" dirty="0"/>
              <a:t>– set for worldwide digital data to increase by 45 times by 2020 relative to 2009.</a:t>
            </a:r>
          </a:p>
          <a:p>
            <a:pPr lvl="1"/>
            <a:r>
              <a:rPr lang="en-US" dirty="0"/>
              <a:t>With surveillance priorities evolving and the need to analyze more heterogenous and larger amounts of data will require the IMF to work intensively and extensively with official and other data (commercial and non-structured).</a:t>
            </a:r>
          </a:p>
          <a:p>
            <a:pPr lvl="1"/>
            <a:r>
              <a:rPr lang="en-US" dirty="0"/>
              <a:t>This </a:t>
            </a:r>
            <a:r>
              <a:rPr lang="en-US" b="1" dirty="0">
                <a:solidFill>
                  <a:schemeClr val="accent1"/>
                </a:solidFill>
              </a:rPr>
              <a:t>fast-changing data landscape</a:t>
            </a:r>
            <a:r>
              <a:rPr lang="en-US" dirty="0"/>
              <a:t>, </a:t>
            </a:r>
            <a:r>
              <a:rPr lang="en-US" b="1" dirty="0">
                <a:solidFill>
                  <a:schemeClr val="accent1"/>
                </a:solidFill>
              </a:rPr>
              <a:t>new data needs </a:t>
            </a:r>
            <a:r>
              <a:rPr lang="en-US" dirty="0"/>
              <a:t>for evolving surveillance priorities, and </a:t>
            </a:r>
            <a:r>
              <a:rPr lang="en-US" b="1" dirty="0">
                <a:solidFill>
                  <a:schemeClr val="accent1"/>
                </a:solidFill>
              </a:rPr>
              <a:t>persisting data weaknesses</a:t>
            </a:r>
            <a:r>
              <a:rPr lang="en-US" dirty="0"/>
              <a:t> pose challenges for the Fund and its members.</a:t>
            </a:r>
          </a:p>
          <a:p>
            <a:endParaRPr lang="en-US" dirty="0"/>
          </a:p>
        </p:txBody>
      </p:sp>
    </p:spTree>
    <p:extLst>
      <p:ext uri="{BB962C8B-B14F-4D97-AF65-F5344CB8AC3E}">
        <p14:creationId xmlns:p14="http://schemas.microsoft.com/office/powerpoint/2010/main" val="259699586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BC70EAC7-4546-4053-B268-F34B97079A44}"/>
              </a:ext>
            </a:extLst>
          </p:cNvPr>
          <p:cNvGraphicFramePr/>
          <p:nvPr>
            <p:extLst>
              <p:ext uri="{D42A27DB-BD31-4B8C-83A1-F6EECF244321}">
                <p14:modId xmlns:p14="http://schemas.microsoft.com/office/powerpoint/2010/main" val="2268444255"/>
              </p:ext>
            </p:extLst>
          </p:nvPr>
        </p:nvGraphicFramePr>
        <p:xfrm>
          <a:off x="-203200" y="1454241"/>
          <a:ext cx="7676882" cy="4827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AEA7F37-565A-D948-8CB3-7B49104FD6A1}"/>
              </a:ext>
            </a:extLst>
          </p:cNvPr>
          <p:cNvSpPr>
            <a:spLocks noGrp="1"/>
          </p:cNvSpPr>
          <p:nvPr>
            <p:ph type="title"/>
          </p:nvPr>
        </p:nvSpPr>
        <p:spPr>
          <a:xfrm>
            <a:off x="950119" y="491385"/>
            <a:ext cx="10291762" cy="978486"/>
          </a:xfrm>
        </p:spPr>
        <p:txBody>
          <a:bodyPr/>
          <a:lstStyle/>
          <a:p>
            <a:r>
              <a:rPr lang="en-US" dirty="0"/>
              <a:t>The IMF Overarching Strategy on Data and Statistics</a:t>
            </a:r>
          </a:p>
        </p:txBody>
      </p:sp>
      <p:sp>
        <p:nvSpPr>
          <p:cNvPr id="5" name="Text Placeholder 4">
            <a:extLst>
              <a:ext uri="{FF2B5EF4-FFF2-40B4-BE49-F238E27FC236}">
                <a16:creationId xmlns:a16="http://schemas.microsoft.com/office/drawing/2014/main" id="{FF45AC9E-6D76-443D-83EF-8E37073FDA32}"/>
              </a:ext>
            </a:extLst>
          </p:cNvPr>
          <p:cNvSpPr>
            <a:spLocks noGrp="1"/>
          </p:cNvSpPr>
          <p:nvPr>
            <p:ph type="body" sz="quarter" idx="11"/>
          </p:nvPr>
        </p:nvSpPr>
        <p:spPr/>
        <p:txBody>
          <a:bodyPr/>
          <a:lstStyle/>
          <a:p>
            <a:pPr lvl="1"/>
            <a:r>
              <a:rPr lang="en-US" dirty="0"/>
              <a:t>The Fund’s overarching strategy established in spring 2018 is thus to </a:t>
            </a:r>
            <a:r>
              <a:rPr lang="en-US" b="1" dirty="0">
                <a:solidFill>
                  <a:schemeClr val="accent1"/>
                </a:solidFill>
              </a:rPr>
              <a:t>move toward an ecosystem of data and statistics </a:t>
            </a:r>
            <a:r>
              <a:rPr lang="en-US" dirty="0"/>
              <a:t>that enables the Fund to better meet its evolving data needs in a digital world.</a:t>
            </a:r>
          </a:p>
          <a:p>
            <a:pPr lvl="1"/>
            <a:r>
              <a:rPr lang="en-US" b="1" dirty="0">
                <a:solidFill>
                  <a:schemeClr val="accent1"/>
                </a:solidFill>
              </a:rPr>
              <a:t>Six strategic priorities </a:t>
            </a:r>
            <a:r>
              <a:rPr lang="en-US" dirty="0"/>
              <a:t>have been identified to address the fragmentation of the data and statistics landscape, </a:t>
            </a:r>
            <a:r>
              <a:rPr lang="en-US" b="1" dirty="0">
                <a:solidFill>
                  <a:schemeClr val="accent1"/>
                </a:solidFill>
              </a:rPr>
              <a:t>including the construction of a Global Data Commons</a:t>
            </a:r>
          </a:p>
          <a:p>
            <a:endParaRPr lang="en-US" dirty="0"/>
          </a:p>
        </p:txBody>
      </p:sp>
    </p:spTree>
    <p:extLst>
      <p:ext uri="{BB962C8B-B14F-4D97-AF65-F5344CB8AC3E}">
        <p14:creationId xmlns:p14="http://schemas.microsoft.com/office/powerpoint/2010/main" val="52943100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8E799-635B-43A8-8BB8-3089F0F069CC}"/>
              </a:ext>
            </a:extLst>
          </p:cNvPr>
          <p:cNvSpPr>
            <a:spLocks noGrp="1"/>
          </p:cNvSpPr>
          <p:nvPr>
            <p:ph type="title"/>
          </p:nvPr>
        </p:nvSpPr>
        <p:spPr/>
        <p:txBody>
          <a:bodyPr/>
          <a:lstStyle/>
          <a:p>
            <a:r>
              <a:rPr lang="en-US" dirty="0"/>
              <a:t>The Global Data Commons – a key priority</a:t>
            </a:r>
          </a:p>
        </p:txBody>
      </p:sp>
      <p:sp>
        <p:nvSpPr>
          <p:cNvPr id="3" name="Text Placeholder 2">
            <a:extLst>
              <a:ext uri="{FF2B5EF4-FFF2-40B4-BE49-F238E27FC236}">
                <a16:creationId xmlns:a16="http://schemas.microsoft.com/office/drawing/2014/main" id="{7E96C88A-A545-4741-8938-6DE1989615E4}"/>
              </a:ext>
            </a:extLst>
          </p:cNvPr>
          <p:cNvSpPr>
            <a:spLocks noGrp="1"/>
          </p:cNvSpPr>
          <p:nvPr>
            <p:ph type="body" sz="quarter" idx="10"/>
          </p:nvPr>
        </p:nvSpPr>
        <p:spPr/>
        <p:txBody>
          <a:bodyPr>
            <a:normAutofit fontScale="92500" lnSpcReduction="20000"/>
          </a:bodyPr>
          <a:lstStyle/>
          <a:p>
            <a:pPr marL="342900" indent="-342900">
              <a:buFont typeface="Arial" panose="020B0604020202020204" pitchFamily="34" charset="0"/>
              <a:buChar char="•"/>
            </a:pPr>
            <a:r>
              <a:rPr lang="en-US" b="1" dirty="0">
                <a:solidFill>
                  <a:schemeClr val="accent1"/>
                </a:solidFill>
              </a:rPr>
              <a:t>Data dissemination is a public good </a:t>
            </a:r>
            <a:r>
              <a:rPr lang="en-US" dirty="0"/>
              <a:t>that promotes transparency, helps lower borrowing costs, and should be harnessed to better support data provision to the Fund</a:t>
            </a:r>
          </a:p>
          <a:p>
            <a:pPr marL="342900" indent="-342900">
              <a:buFont typeface="Arial" panose="020B0604020202020204" pitchFamily="34" charset="0"/>
              <a:buChar char="•"/>
            </a:pPr>
            <a:r>
              <a:rPr lang="en-US" dirty="0"/>
              <a:t>The vision expressed is to </a:t>
            </a:r>
            <a:r>
              <a:rPr lang="en-US" b="1" dirty="0">
                <a:solidFill>
                  <a:schemeClr val="accent1"/>
                </a:solidFill>
              </a:rPr>
              <a:t>integrate country websites developed under the IMF’s data dissemination initiatives</a:t>
            </a:r>
            <a:r>
              <a:rPr lang="en-US" b="1" dirty="0"/>
              <a:t> </a:t>
            </a:r>
            <a:r>
              <a:rPr lang="en-US" dirty="0"/>
              <a:t>into a universal network that publishes data for the common good—a global data commons</a:t>
            </a:r>
          </a:p>
          <a:p>
            <a:pPr marL="342900" indent="-342900">
              <a:buFont typeface="Arial" panose="020B0604020202020204" pitchFamily="34" charset="0"/>
              <a:buChar char="•"/>
            </a:pPr>
            <a:r>
              <a:rPr lang="en-US" dirty="0"/>
              <a:t>Includes capabilities for </a:t>
            </a:r>
            <a:r>
              <a:rPr lang="en-US" b="1" dirty="0">
                <a:solidFill>
                  <a:schemeClr val="accent1"/>
                </a:solidFill>
              </a:rPr>
              <a:t>SDMX-based machine-to-machine data transmission </a:t>
            </a:r>
            <a:r>
              <a:rPr lang="en-US" dirty="0"/>
              <a:t>allowing data consumers to automatically collect data from country websites</a:t>
            </a:r>
          </a:p>
          <a:p>
            <a:pPr marL="342900" indent="-342900">
              <a:buFont typeface="Arial" panose="020B0604020202020204" pitchFamily="34" charset="0"/>
              <a:buChar char="•"/>
            </a:pPr>
            <a:r>
              <a:rPr lang="en-US" dirty="0"/>
              <a:t>Allow for </a:t>
            </a:r>
            <a:r>
              <a:rPr lang="en-US" b="1" dirty="0">
                <a:solidFill>
                  <a:schemeClr val="accent1"/>
                </a:solidFill>
              </a:rPr>
              <a:t>voluntarily moving from the current “push” system </a:t>
            </a:r>
            <a:r>
              <a:rPr lang="en-US" dirty="0"/>
              <a:t>for data reporting (in which countries send their data to the Fund and other parties) </a:t>
            </a:r>
            <a:r>
              <a:rPr lang="en-US" b="1" dirty="0">
                <a:solidFill>
                  <a:schemeClr val="accent1"/>
                </a:solidFill>
              </a:rPr>
              <a:t>to a “pull” system </a:t>
            </a:r>
            <a:r>
              <a:rPr lang="en-US" dirty="0"/>
              <a:t>(where countries upload their data to a single web-based repository, allowing all users—including the Fund—to draw on the data) </a:t>
            </a:r>
          </a:p>
          <a:p>
            <a:pPr marL="342900" indent="-342900">
              <a:buFont typeface="Arial" panose="020B0604020202020204" pitchFamily="34" charset="0"/>
              <a:buChar char="•"/>
            </a:pPr>
            <a:r>
              <a:rPr lang="en-US" dirty="0"/>
              <a:t>The aim</a:t>
            </a:r>
            <a:r>
              <a:rPr lang="en-US" b="1" dirty="0"/>
              <a:t> </a:t>
            </a:r>
            <a:r>
              <a:rPr lang="en-US" dirty="0"/>
              <a:t>is to </a:t>
            </a:r>
            <a:r>
              <a:rPr lang="en-US" i="1" dirty="0"/>
              <a:t>further reduce the countries’ reporting burden, promote open data principles, optimize the use of scarce resources </a:t>
            </a:r>
            <a:r>
              <a:rPr lang="en-US" dirty="0"/>
              <a:t>in official statistics </a:t>
            </a:r>
            <a:r>
              <a:rPr lang="en-US" i="1" dirty="0"/>
              <a:t>and minimize the amount of transmission errors i</a:t>
            </a:r>
            <a:r>
              <a:rPr lang="en-US" dirty="0"/>
              <a:t>ntroduced by manual interventions </a:t>
            </a:r>
          </a:p>
        </p:txBody>
      </p:sp>
    </p:spTree>
    <p:extLst>
      <p:ext uri="{BB962C8B-B14F-4D97-AF65-F5344CB8AC3E}">
        <p14:creationId xmlns:p14="http://schemas.microsoft.com/office/powerpoint/2010/main" val="341455835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E0A8-737A-4870-8C7F-9B940306893F}"/>
              </a:ext>
            </a:extLst>
          </p:cNvPr>
          <p:cNvSpPr>
            <a:spLocks noGrp="1"/>
          </p:cNvSpPr>
          <p:nvPr>
            <p:ph type="title"/>
          </p:nvPr>
        </p:nvSpPr>
        <p:spPr/>
        <p:txBody>
          <a:bodyPr/>
          <a:lstStyle/>
          <a:p>
            <a:r>
              <a:rPr lang="en-US" dirty="0"/>
              <a:t>Moving from Push to Pull Model</a:t>
            </a:r>
          </a:p>
        </p:txBody>
      </p:sp>
      <p:sp>
        <p:nvSpPr>
          <p:cNvPr id="4" name="Text Placeholder 3">
            <a:extLst>
              <a:ext uri="{FF2B5EF4-FFF2-40B4-BE49-F238E27FC236}">
                <a16:creationId xmlns:a16="http://schemas.microsoft.com/office/drawing/2014/main" id="{2BAF53B3-5024-44A7-BDDD-8D4C57F0D937}"/>
              </a:ext>
            </a:extLst>
          </p:cNvPr>
          <p:cNvSpPr>
            <a:spLocks noGrp="1"/>
          </p:cNvSpPr>
          <p:nvPr>
            <p:ph type="body" sz="quarter" idx="11"/>
          </p:nvPr>
        </p:nvSpPr>
        <p:spPr>
          <a:xfrm>
            <a:off x="5194300" y="1469871"/>
            <a:ext cx="5761038" cy="4860591"/>
          </a:xfrm>
        </p:spPr>
        <p:txBody>
          <a:bodyPr/>
          <a:lstStyle/>
          <a:p>
            <a:pPr lvl="1"/>
            <a:endParaRPr lang="en-US" b="1" dirty="0">
              <a:solidFill>
                <a:schemeClr val="accent1"/>
              </a:solidFill>
            </a:endParaRPr>
          </a:p>
          <a:p>
            <a:pPr lvl="1"/>
            <a:r>
              <a:rPr lang="en-US" b="1" dirty="0">
                <a:solidFill>
                  <a:schemeClr val="accent1"/>
                </a:solidFill>
              </a:rPr>
              <a:t>Push model </a:t>
            </a:r>
            <a:r>
              <a:rPr lang="en-US" dirty="0"/>
              <a:t>– Tax forms </a:t>
            </a:r>
          </a:p>
          <a:p>
            <a:pPr lvl="2"/>
            <a:r>
              <a:rPr lang="en-US" dirty="0"/>
              <a:t>Specific reporting requirements</a:t>
            </a:r>
          </a:p>
          <a:p>
            <a:pPr lvl="2"/>
            <a:r>
              <a:rPr lang="en-US" dirty="0"/>
              <a:t>Data provided in forms with specific formats</a:t>
            </a:r>
          </a:p>
          <a:p>
            <a:endParaRPr lang="en-US" dirty="0"/>
          </a:p>
          <a:p>
            <a:endParaRPr lang="en-US" dirty="0"/>
          </a:p>
          <a:p>
            <a:pPr lvl="1"/>
            <a:r>
              <a:rPr lang="en-US" b="1" dirty="0">
                <a:solidFill>
                  <a:schemeClr val="accent1"/>
                </a:solidFill>
              </a:rPr>
              <a:t>Pull model </a:t>
            </a:r>
            <a:r>
              <a:rPr lang="en-US" dirty="0"/>
              <a:t>– Newspaper</a:t>
            </a:r>
          </a:p>
          <a:p>
            <a:pPr lvl="2"/>
            <a:r>
              <a:rPr lang="en-US" dirty="0"/>
              <a:t>Superset - users can take what they need</a:t>
            </a:r>
          </a:p>
          <a:p>
            <a:pPr lvl="2"/>
            <a:r>
              <a:rPr lang="en-US" dirty="0"/>
              <a:t>Single source</a:t>
            </a:r>
          </a:p>
          <a:p>
            <a:endParaRPr lang="en-US" dirty="0"/>
          </a:p>
        </p:txBody>
      </p:sp>
      <p:pic>
        <p:nvPicPr>
          <p:cNvPr id="7" name="Picture 2" descr="Image result for tax form">
            <a:extLst>
              <a:ext uri="{FF2B5EF4-FFF2-40B4-BE49-F238E27FC236}">
                <a16:creationId xmlns:a16="http://schemas.microsoft.com/office/drawing/2014/main" id="{C2F82A80-29C8-4F76-9AA6-12310648B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0" y="1762378"/>
            <a:ext cx="2068327" cy="13719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news paper">
            <a:extLst>
              <a:ext uri="{FF2B5EF4-FFF2-40B4-BE49-F238E27FC236}">
                <a16:creationId xmlns:a16="http://schemas.microsoft.com/office/drawing/2014/main" id="{BD0530A6-2809-4EA0-A1E2-6CB62ED7D7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4714" y="3482951"/>
            <a:ext cx="2916897" cy="20126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8D07A05-D010-4493-9A3C-94FB098192BA}"/>
              </a:ext>
            </a:extLst>
          </p:cNvPr>
          <p:cNvPicPr>
            <a:picLocks noChangeAspect="1"/>
          </p:cNvPicPr>
          <p:nvPr/>
        </p:nvPicPr>
        <p:blipFill>
          <a:blip r:embed="rId4"/>
          <a:stretch>
            <a:fillRect/>
          </a:stretch>
        </p:blipFill>
        <p:spPr>
          <a:xfrm>
            <a:off x="9075906" y="482436"/>
            <a:ext cx="1876256" cy="1329015"/>
          </a:xfrm>
          <a:prstGeom prst="rect">
            <a:avLst/>
          </a:prstGeom>
        </p:spPr>
      </p:pic>
    </p:spTree>
    <p:extLst>
      <p:ext uri="{BB962C8B-B14F-4D97-AF65-F5344CB8AC3E}">
        <p14:creationId xmlns:p14="http://schemas.microsoft.com/office/powerpoint/2010/main" val="125733564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4F811-8170-4E9C-A46D-68792B770FBA}"/>
              </a:ext>
            </a:extLst>
          </p:cNvPr>
          <p:cNvSpPr>
            <a:spLocks noGrp="1"/>
          </p:cNvSpPr>
          <p:nvPr>
            <p:ph type="title"/>
          </p:nvPr>
        </p:nvSpPr>
        <p:spPr/>
        <p:txBody>
          <a:bodyPr/>
          <a:lstStyle/>
          <a:p>
            <a:r>
              <a:rPr lang="en-US" dirty="0"/>
              <a:t>Data Dissemination Standards adherence</a:t>
            </a:r>
            <a:endParaRPr lang="en-US" dirty="0">
              <a:highlight>
                <a:srgbClr val="FFFF00"/>
              </a:highlight>
            </a:endParaRPr>
          </a:p>
        </p:txBody>
      </p:sp>
      <p:pic>
        <p:nvPicPr>
          <p:cNvPr id="4" name="Picture 3">
            <a:extLst>
              <a:ext uri="{FF2B5EF4-FFF2-40B4-BE49-F238E27FC236}">
                <a16:creationId xmlns:a16="http://schemas.microsoft.com/office/drawing/2014/main" id="{C14C7475-F547-4FF0-AAA4-7D8F421A4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6594" y="1118975"/>
            <a:ext cx="8532812" cy="5494549"/>
          </a:xfrm>
          <a:prstGeom prst="rect">
            <a:avLst/>
          </a:prstGeom>
        </p:spPr>
      </p:pic>
      <p:sp>
        <p:nvSpPr>
          <p:cNvPr id="3" name="TextBox 2">
            <a:extLst>
              <a:ext uri="{FF2B5EF4-FFF2-40B4-BE49-F238E27FC236}">
                <a16:creationId xmlns:a16="http://schemas.microsoft.com/office/drawing/2014/main" id="{B7CF8814-1BD3-4B38-B392-F432E44B943A}"/>
              </a:ext>
            </a:extLst>
          </p:cNvPr>
          <p:cNvSpPr txBox="1"/>
          <p:nvPr/>
        </p:nvSpPr>
        <p:spPr>
          <a:xfrm>
            <a:off x="1236662" y="5997283"/>
            <a:ext cx="2313454" cy="369332"/>
          </a:xfrm>
          <a:prstGeom prst="rect">
            <a:avLst/>
          </a:prstGeom>
          <a:noFill/>
        </p:spPr>
        <p:txBody>
          <a:bodyPr wrap="none" rtlCol="0">
            <a:spAutoFit/>
          </a:bodyPr>
          <a:lstStyle/>
          <a:p>
            <a:r>
              <a:rPr lang="en-US" dirty="0"/>
              <a:t>Source: </a:t>
            </a:r>
            <a:r>
              <a:rPr lang="en-US" dirty="0">
                <a:hlinkClick r:id="rId4"/>
              </a:rPr>
              <a:t>dsbb.imf.org</a:t>
            </a:r>
            <a:endParaRPr lang="en-US" dirty="0"/>
          </a:p>
        </p:txBody>
      </p:sp>
    </p:spTree>
    <p:extLst>
      <p:ext uri="{BB962C8B-B14F-4D97-AF65-F5344CB8AC3E}">
        <p14:creationId xmlns:p14="http://schemas.microsoft.com/office/powerpoint/2010/main" val="47001823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8CDFD-B3B2-4EB0-8790-40DC52F48EB2}"/>
              </a:ext>
            </a:extLst>
          </p:cNvPr>
          <p:cNvSpPr>
            <a:spLocks noGrp="1"/>
          </p:cNvSpPr>
          <p:nvPr>
            <p:ph type="title"/>
          </p:nvPr>
        </p:nvSpPr>
        <p:spPr/>
        <p:txBody>
          <a:bodyPr/>
          <a:lstStyle/>
          <a:p>
            <a:r>
              <a:rPr lang="en-US" dirty="0"/>
              <a:t>The Role of SDMX in Meeting the Objective</a:t>
            </a:r>
          </a:p>
        </p:txBody>
      </p:sp>
      <p:sp>
        <p:nvSpPr>
          <p:cNvPr id="3" name="Text Placeholder 2">
            <a:extLst>
              <a:ext uri="{FF2B5EF4-FFF2-40B4-BE49-F238E27FC236}">
                <a16:creationId xmlns:a16="http://schemas.microsoft.com/office/drawing/2014/main" id="{29E21FCC-5759-4E56-8286-E6AAF77104DB}"/>
              </a:ext>
            </a:extLst>
          </p:cNvPr>
          <p:cNvSpPr>
            <a:spLocks noGrp="1"/>
          </p:cNvSpPr>
          <p:nvPr>
            <p:ph type="body" sz="quarter" idx="11"/>
          </p:nvPr>
        </p:nvSpPr>
        <p:spPr/>
        <p:txBody>
          <a:bodyPr>
            <a:normAutofit lnSpcReduction="10000"/>
          </a:bodyPr>
          <a:lstStyle/>
          <a:p>
            <a:pPr lvl="1"/>
            <a:r>
              <a:rPr lang="en-US" dirty="0"/>
              <a:t>SDDS Plus has been introduced as a new tier in the IMF’s Data Standards Initiatives in 2012 (additional data categories, longer times series) supported by a </a:t>
            </a:r>
            <a:r>
              <a:rPr lang="en-US" b="1" dirty="0">
                <a:solidFill>
                  <a:schemeClr val="accent1"/>
                </a:solidFill>
              </a:rPr>
              <a:t>new NSDP format</a:t>
            </a:r>
            <a:r>
              <a:rPr lang="en-US" dirty="0"/>
              <a:t>:</a:t>
            </a:r>
          </a:p>
          <a:p>
            <a:pPr lvl="1"/>
            <a:r>
              <a:rPr lang="en-US" i="1" dirty="0"/>
              <a:t>Leverages existing dissemination infrastructures </a:t>
            </a:r>
            <a:r>
              <a:rPr lang="en-US" dirty="0"/>
              <a:t>to browse data hosted by different national agencies (following existing practices, formats, “look and feel”)</a:t>
            </a:r>
          </a:p>
          <a:p>
            <a:pPr lvl="1"/>
            <a:r>
              <a:rPr lang="en-US" i="1" dirty="0"/>
              <a:t>Eliminates the need for a coordinating agency </a:t>
            </a:r>
            <a:r>
              <a:rPr lang="en-US" dirty="0"/>
              <a:t>to centralize the publication of the NSDP data</a:t>
            </a:r>
          </a:p>
          <a:p>
            <a:pPr lvl="1"/>
            <a:r>
              <a:rPr lang="en-US" b="1" dirty="0">
                <a:solidFill>
                  <a:schemeClr val="accent1"/>
                </a:solidFill>
              </a:rPr>
              <a:t>All data on the NSDP are available in SDMX-ML format </a:t>
            </a:r>
            <a:r>
              <a:rPr lang="en-US" dirty="0"/>
              <a:t>(one file / query per data category)</a:t>
            </a:r>
          </a:p>
          <a:p>
            <a:pPr lvl="1"/>
            <a:r>
              <a:rPr lang="en-US" dirty="0"/>
              <a:t>Contributing agencies can </a:t>
            </a:r>
            <a:r>
              <a:rPr lang="en-US" i="1" dirty="0"/>
              <a:t>post/register their SDMX files directly</a:t>
            </a:r>
          </a:p>
          <a:p>
            <a:endParaRPr lang="en-US" dirty="0"/>
          </a:p>
          <a:p>
            <a:pPr marL="285750" indent="-285750">
              <a:buFont typeface="Arial" panose="020B0604020202020204" pitchFamily="34" charset="0"/>
              <a:buChar char="•"/>
            </a:pPr>
            <a:endParaRPr lang="en-US" dirty="0"/>
          </a:p>
        </p:txBody>
      </p:sp>
      <p:pic>
        <p:nvPicPr>
          <p:cNvPr id="6" name="Picture 2">
            <a:extLst>
              <a:ext uri="{FF2B5EF4-FFF2-40B4-BE49-F238E27FC236}">
                <a16:creationId xmlns:a16="http://schemas.microsoft.com/office/drawing/2014/main" id="{72CC8A98-A502-4336-ADCE-666DE3D1BAF6}"/>
              </a:ext>
            </a:extLst>
          </p:cNvPr>
          <p:cNvPicPr>
            <a:picLocks noChangeAspect="1" noChangeArrowheads="1"/>
          </p:cNvPicPr>
          <p:nvPr/>
        </p:nvPicPr>
        <p:blipFill>
          <a:blip r:embed="rId3" cstate="print"/>
          <a:srcRect/>
          <a:stretch>
            <a:fillRect/>
          </a:stretch>
        </p:blipFill>
        <p:spPr bwMode="auto">
          <a:xfrm>
            <a:off x="1241287" y="1469872"/>
            <a:ext cx="5043604" cy="4896744"/>
          </a:xfrm>
          <a:prstGeom prst="rect">
            <a:avLst/>
          </a:prstGeom>
          <a:noFill/>
          <a:ln w="9525">
            <a:noFill/>
            <a:miter lim="800000"/>
            <a:headEnd/>
            <a:tailEnd/>
          </a:ln>
        </p:spPr>
      </p:pic>
    </p:spTree>
    <p:extLst>
      <p:ext uri="{BB962C8B-B14F-4D97-AF65-F5344CB8AC3E}">
        <p14:creationId xmlns:p14="http://schemas.microsoft.com/office/powerpoint/2010/main" val="405231810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E79BF-8E41-429D-BD6F-03D68E85C991}"/>
              </a:ext>
            </a:extLst>
          </p:cNvPr>
          <p:cNvSpPr>
            <a:spLocks noGrp="1"/>
          </p:cNvSpPr>
          <p:nvPr>
            <p:ph type="title"/>
          </p:nvPr>
        </p:nvSpPr>
        <p:spPr/>
        <p:txBody>
          <a:bodyPr/>
          <a:lstStyle/>
          <a:p>
            <a:r>
              <a:rPr lang="en-US" dirty="0"/>
              <a:t>Key Benefits</a:t>
            </a:r>
          </a:p>
        </p:txBody>
      </p:sp>
      <p:sp>
        <p:nvSpPr>
          <p:cNvPr id="3" name="Text Placeholder 2">
            <a:extLst>
              <a:ext uri="{FF2B5EF4-FFF2-40B4-BE49-F238E27FC236}">
                <a16:creationId xmlns:a16="http://schemas.microsoft.com/office/drawing/2014/main" id="{4E6C5914-BCDA-4023-8D42-F74DF66580CF}"/>
              </a:ext>
            </a:extLst>
          </p:cNvPr>
          <p:cNvSpPr>
            <a:spLocks noGrp="1"/>
          </p:cNvSpPr>
          <p:nvPr>
            <p:ph type="body" sz="quarter" idx="10"/>
          </p:nvPr>
        </p:nvSpPr>
        <p:spPr/>
        <p:txBody>
          <a:bodyPr>
            <a:normAutofit/>
          </a:bodyPr>
          <a:lstStyle/>
          <a:p>
            <a:r>
              <a:rPr lang="en-US" b="1" dirty="0"/>
              <a:t>For country authorities as data providers:</a:t>
            </a:r>
          </a:p>
          <a:p>
            <a:pPr lvl="1"/>
            <a:r>
              <a:rPr lang="en-US" dirty="0"/>
              <a:t>Reduce reporting burden</a:t>
            </a:r>
          </a:p>
          <a:p>
            <a:pPr lvl="1"/>
            <a:r>
              <a:rPr lang="en-US" dirty="0"/>
              <a:t>Data Integrity and consistency</a:t>
            </a:r>
          </a:p>
          <a:p>
            <a:pPr lvl="1"/>
            <a:r>
              <a:rPr lang="en-US" dirty="0"/>
              <a:t>Reduce effort to send data in different format to different organizations</a:t>
            </a:r>
          </a:p>
          <a:p>
            <a:pPr lvl="1"/>
            <a:r>
              <a:rPr lang="en-US" dirty="0"/>
              <a:t>Lower cost</a:t>
            </a:r>
          </a:p>
          <a:p>
            <a:r>
              <a:rPr lang="en-US" b="1" dirty="0"/>
              <a:t>For data consumers (like the IMF):</a:t>
            </a:r>
          </a:p>
          <a:p>
            <a:pPr lvl="1"/>
            <a:r>
              <a:rPr lang="en-US" dirty="0"/>
              <a:t>Timely data</a:t>
            </a:r>
          </a:p>
          <a:p>
            <a:pPr lvl="1"/>
            <a:r>
              <a:rPr lang="en-US" dirty="0"/>
              <a:t>Comparability with other institutions</a:t>
            </a:r>
          </a:p>
          <a:p>
            <a:pPr lvl="1"/>
            <a:r>
              <a:rPr lang="en-US" dirty="0"/>
              <a:t>Standardization of data reporting</a:t>
            </a:r>
          </a:p>
        </p:txBody>
      </p:sp>
    </p:spTree>
    <p:extLst>
      <p:ext uri="{BB962C8B-B14F-4D97-AF65-F5344CB8AC3E}">
        <p14:creationId xmlns:p14="http://schemas.microsoft.com/office/powerpoint/2010/main" val="1886354487"/>
      </p:ext>
    </p:extLst>
  </p:cSld>
  <p:clrMapOvr>
    <a:masterClrMapping/>
  </p:clrMapOvr>
  <p:transition>
    <p:fade/>
  </p:transition>
</p:sld>
</file>

<file path=ppt/theme/theme1.xml><?xml version="1.0" encoding="utf-8"?>
<a:theme xmlns:a="http://schemas.openxmlformats.org/drawingml/2006/main" name="Custom Design">
  <a:themeElements>
    <a:clrScheme name="MCD-Test1">
      <a:dk1>
        <a:srgbClr val="000000"/>
      </a:dk1>
      <a:lt1>
        <a:srgbClr val="FEFEFE"/>
      </a:lt1>
      <a:dk2>
        <a:srgbClr val="004C97"/>
      </a:dk2>
      <a:lt2>
        <a:srgbClr val="CAEDFE"/>
      </a:lt2>
      <a:accent1>
        <a:srgbClr val="009CDE"/>
      </a:accent1>
      <a:accent2>
        <a:srgbClr val="F1A800"/>
      </a:accent2>
      <a:accent3>
        <a:srgbClr val="712EA5"/>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MF-ExternalPowerPoint" id="{1321CDCF-73F3-F24E-AE22-CEC7E53E1B8D}" vid="{BD453AAE-108E-BA46-89C7-F4098155657C}"/>
    </a:ext>
  </a:extLst>
</a:theme>
</file>

<file path=ppt/theme/theme2.xml><?xml version="1.0" encoding="utf-8"?>
<a:theme xmlns:a="http://schemas.openxmlformats.org/drawingml/2006/main" name="1_Custom Design">
  <a:themeElements>
    <a:clrScheme name="MCD-Test1">
      <a:dk1>
        <a:srgbClr val="000000"/>
      </a:dk1>
      <a:lt1>
        <a:srgbClr val="FEFEFE"/>
      </a:lt1>
      <a:dk2>
        <a:srgbClr val="004C97"/>
      </a:dk2>
      <a:lt2>
        <a:srgbClr val="CAEDFE"/>
      </a:lt2>
      <a:accent1>
        <a:srgbClr val="009CDE"/>
      </a:accent1>
      <a:accent2>
        <a:srgbClr val="F1A800"/>
      </a:accent2>
      <a:accent3>
        <a:srgbClr val="712EA5"/>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MF-ExternalPowerPoint" id="{1321CDCF-73F3-F24E-AE22-CEC7E53E1B8D}" vid="{BD453AAE-108E-BA46-89C7-F409815565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IMF_GenericExternalPowerPoint</Template>
  <TotalTime>4791</TotalTime>
  <Words>1528</Words>
  <Application>Microsoft Office PowerPoint</Application>
  <PresentationFormat>Widescreen</PresentationFormat>
  <Paragraphs>163</Paragraphs>
  <Slides>16</Slides>
  <Notes>11</Notes>
  <HiddenSlides>3</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.HelveticaNeueDeskInterface-Regular</vt:lpstr>
      <vt:lpstr>ArialMT</vt:lpstr>
      <vt:lpstr>LucidaGrande</vt:lpstr>
      <vt:lpstr>Arial</vt:lpstr>
      <vt:lpstr>Arial Black</vt:lpstr>
      <vt:lpstr>Calibri</vt:lpstr>
      <vt:lpstr>Times New Roman</vt:lpstr>
      <vt:lpstr>Wingdings</vt:lpstr>
      <vt:lpstr>Custom Design</vt:lpstr>
      <vt:lpstr>1_Custom Design</vt:lpstr>
      <vt:lpstr>Automating Data Collection with SDMX</vt:lpstr>
      <vt:lpstr>Presentation Outline</vt:lpstr>
      <vt:lpstr>Introduction</vt:lpstr>
      <vt:lpstr>The IMF Overarching Strategy on Data and Statistics</vt:lpstr>
      <vt:lpstr>The Global Data Commons – a key priority</vt:lpstr>
      <vt:lpstr>Moving from Push to Pull Model</vt:lpstr>
      <vt:lpstr>Data Dissemination Standards adherence</vt:lpstr>
      <vt:lpstr>The Role of SDMX in Meeting the Objective</vt:lpstr>
      <vt:lpstr>Key Benefits</vt:lpstr>
      <vt:lpstr>Challenges</vt:lpstr>
      <vt:lpstr>Road to Success</vt:lpstr>
      <vt:lpstr>IMF Automated Data Collection Platform</vt:lpstr>
      <vt:lpstr>Conclusions</vt:lpstr>
      <vt:lpstr>IMF DSD for Economic and Financial Statistics</vt:lpstr>
      <vt:lpstr>ECOFIN DSD - This is GDP</vt:lpstr>
      <vt:lpstr>IMF EcoFin DSD - Benefits</vt:lpstr>
    </vt:vector>
  </TitlesOfParts>
  <Company>International Monetary Fund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 visually integrated Fund</dc:title>
  <dc:creator>Kourdali, Baya</dc:creator>
  <cp:lastModifiedBy>Hake, Andreas</cp:lastModifiedBy>
  <cp:revision>56</cp:revision>
  <cp:lastPrinted>2019-09-03T18:32:26Z</cp:lastPrinted>
  <dcterms:created xsi:type="dcterms:W3CDTF">2018-03-12T18:37:20Z</dcterms:created>
  <dcterms:modified xsi:type="dcterms:W3CDTF">2019-09-11T14:41:33Z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