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04" r:id="rId5"/>
    <p:sldId id="379" r:id="rId6"/>
    <p:sldId id="388" r:id="rId7"/>
    <p:sldId id="373" r:id="rId8"/>
    <p:sldId id="389" r:id="rId9"/>
    <p:sldId id="390" r:id="rId10"/>
    <p:sldId id="376" r:id="rId11"/>
    <p:sldId id="391" r:id="rId12"/>
    <p:sldId id="387" r:id="rId13"/>
    <p:sldId id="392" r:id="rId14"/>
    <p:sldId id="394" r:id="rId15"/>
    <p:sldId id="306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4B0FA40F-2DF0-8C4B-9854-D7C95BA65452}">
          <p14:sldIdLst>
            <p14:sldId id="304"/>
            <p14:sldId id="379"/>
            <p14:sldId id="388"/>
            <p14:sldId id="373"/>
            <p14:sldId id="389"/>
            <p14:sldId id="390"/>
            <p14:sldId id="376"/>
            <p14:sldId id="391"/>
            <p14:sldId id="387"/>
            <p14:sldId id="392"/>
            <p14:sldId id="394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E38"/>
    <a:srgbClr val="6FC9FE"/>
    <a:srgbClr val="447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5891DE-3BA3-4BB7-8330-7AEFC40F2585}" v="17" dt="2019-09-10T16:29:23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9" autoAdjust="0"/>
  </p:normalViewPr>
  <p:slideViewPr>
    <p:cSldViewPr snapToGrid="0" snapToObjects="1">
      <p:cViewPr varScale="1">
        <p:scale>
          <a:sx n="106" d="100"/>
          <a:sy n="106" d="100"/>
        </p:scale>
        <p:origin x="1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BAC33-BD50-42CF-830C-B6C3244993C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26635-C481-4C7A-9F4B-FD4A21F671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47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C9A28-7990-8343-89CF-319E33F6AA3B}" type="datetimeFigureOut">
              <a:rPr lang="en-US" smtClean="0"/>
              <a:t>10/09/2019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EB8F3-D2BA-3D4B-A314-38C0A29985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1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2B874-869D-4D5E-AF56-4F6895766C5B}" type="datetime1">
              <a:rPr lang="en-US" smtClean="0"/>
              <a:t>10/09/2019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4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2F98-5B1B-4D34-B73E-61F0E2DE6A64}" type="datetime1">
              <a:rPr lang="en-US" smtClean="0"/>
              <a:t>10/09/2019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9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92799-487B-448D-B591-17504EDD917A}" type="datetime1">
              <a:rPr lang="en-US" smtClean="0"/>
              <a:t>10/09/2019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6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2910-1550-404A-A8A7-A8B9537BCAC2}" type="datetime1">
              <a:rPr lang="en-US" smtClean="0"/>
              <a:t>10/09/2019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53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80D25-7690-4C01-BE5C-96103EFC99E3}" type="datetime1">
              <a:rPr lang="en-US" smtClean="0"/>
              <a:t>10/09/2019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6381" y="6356350"/>
            <a:ext cx="5116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89C67-AF3F-A045-8095-7988E21D7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8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182" y="1525665"/>
            <a:ext cx="8174180" cy="3508476"/>
          </a:xfrm>
        </p:spPr>
        <p:txBody>
          <a:bodyPr>
            <a:normAutofit/>
          </a:bodyPr>
          <a:lstStyle/>
          <a:p>
            <a:r>
              <a:rPr lang="en-US" sz="3600" b="1" dirty="0"/>
              <a:t>SDMX for Sustainable Development Goals Indicators: The Way Forward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431420" y="5034141"/>
            <a:ext cx="6783137" cy="1327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Abdulla Gozalov</a:t>
            </a:r>
          </a:p>
          <a:p>
            <a:r>
              <a:rPr lang="en-US" sz="1400" dirty="0"/>
              <a:t>United Nations </a:t>
            </a:r>
            <a:r>
              <a:rPr lang="en-US" sz="1400"/>
              <a:t>Statistics Division</a:t>
            </a:r>
            <a:endParaRPr lang="en-US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" y="237116"/>
            <a:ext cx="8645235" cy="129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2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>
            <a:normAutofit/>
          </a:bodyPr>
          <a:lstStyle/>
          <a:p>
            <a:r>
              <a:rPr lang="en-US" dirty="0"/>
              <a:t>Sustainable Development Goals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From the United Nations General Assembly resolution 70/1 “Transforming our world: the 2030 Agenda for Sustainable Development“</a:t>
            </a:r>
          </a:p>
          <a:p>
            <a:pPr marL="0" indent="0">
              <a:buNone/>
            </a:pPr>
            <a:r>
              <a:rPr lang="en-US" i="1" dirty="0"/>
              <a:t>74.	Follow-up and review processes at all levels will be guided by the following principles: …</a:t>
            </a:r>
          </a:p>
          <a:p>
            <a:pPr marL="400050" lvl="1" indent="0">
              <a:buNone/>
            </a:pPr>
            <a:r>
              <a:rPr lang="en-US" i="1" dirty="0"/>
              <a:t>(g)	They will be rigorous and based on evidence, informed by country-led evaluations and data which is high-quality, accessible, timely, reliable and disaggregated by income, sex, age, race, ethnicity, migration status, disability and geographic location and other characteristics relevant in national contexts.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59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SDMX-SDGs Working Group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Working Group on SDMX for SDG Indicators established by IAEG-SDGs in April 2016</a:t>
            </a:r>
            <a:endParaRPr lang="en-GB" dirty="0"/>
          </a:p>
          <a:p>
            <a:r>
              <a:rPr lang="en-US" dirty="0"/>
              <a:t>Composed of 12 countries, 10 international agencies</a:t>
            </a:r>
          </a:p>
          <a:p>
            <a:r>
              <a:rPr lang="en-US" dirty="0"/>
              <a:t>Chaired by France</a:t>
            </a:r>
          </a:p>
          <a:p>
            <a:r>
              <a:rPr lang="en-US" dirty="0"/>
              <a:t>UNSD acts as the Secretariat</a:t>
            </a:r>
          </a:p>
          <a:p>
            <a:r>
              <a:rPr lang="en-US" dirty="0"/>
              <a:t>First meeting in October 2016</a:t>
            </a:r>
          </a:p>
          <a:p>
            <a:r>
              <a:rPr lang="en-US" dirty="0"/>
              <a:t>Monthly virtual, annual physical meetings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2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SDMX-SDGs: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global Data Structure Definition(s) and Metadata Structure Definition(s) for SDG Indicators</a:t>
            </a:r>
          </a:p>
          <a:p>
            <a:pPr lvl="1"/>
            <a:r>
              <a:rPr lang="en-US" dirty="0"/>
              <a:t>Standards for the packaging of SDGs data and metadata including concepts, codes, structures</a:t>
            </a:r>
          </a:p>
          <a:p>
            <a:r>
              <a:rPr lang="en-US" dirty="0"/>
              <a:t>Develop, pilot, and establish data exchange mechanisms for SDG indicators</a:t>
            </a:r>
          </a:p>
          <a:p>
            <a:pPr lvl="1"/>
            <a:r>
              <a:rPr lang="en-US" dirty="0"/>
              <a:t>Reporting and dissemination at national, regional, global level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8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en-US" dirty="0"/>
              <a:t>Highly disaggregated dataset mandated by the General Assembly</a:t>
            </a:r>
          </a:p>
          <a:p>
            <a:pPr lvl="1"/>
            <a:r>
              <a:rPr lang="en-US" dirty="0"/>
              <a:t>Methodology under development for many of the indicators and breakdowns</a:t>
            </a:r>
          </a:p>
          <a:p>
            <a:r>
              <a:rPr lang="en-US" dirty="0"/>
              <a:t>SDMX solution must be customizable for dissemination by countries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52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en-US" dirty="0"/>
              <a:t>Uniform data model</a:t>
            </a:r>
          </a:p>
          <a:p>
            <a:r>
              <a:rPr lang="en-US" dirty="0"/>
              <a:t>Read and correctly interpret SDGs data from any source: national, regional, global</a:t>
            </a:r>
          </a:p>
          <a:p>
            <a:r>
              <a:rPr lang="en-US" dirty="0"/>
              <a:t>Uniform data access and dissemination</a:t>
            </a:r>
          </a:p>
          <a:p>
            <a:r>
              <a:rPr lang="en-US" dirty="0"/>
              <a:t>SDMX-based Application Programming Interface (API): JSON, XML, CSV</a:t>
            </a:r>
          </a:p>
          <a:p>
            <a:r>
              <a:rPr lang="en-US" dirty="0"/>
              <a:t>Greatly reduced reporting burden</a:t>
            </a:r>
          </a:p>
          <a:p>
            <a:r>
              <a:rPr lang="en-US" dirty="0"/>
              <a:t>Common tools, visualizations, platforms…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86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SDMX-SDGs: Timeline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Draft DSD(s): first draft Feb 2018</a:t>
            </a:r>
          </a:p>
          <a:p>
            <a:r>
              <a:rPr lang="en-US" dirty="0"/>
              <a:t>Pilot data exchange: completed in Sep 2018</a:t>
            </a:r>
          </a:p>
          <a:p>
            <a:pPr lvl="1"/>
            <a:r>
              <a:rPr lang="en-US" dirty="0"/>
              <a:t>With participation of about 5 countries and 5 custodian agencies</a:t>
            </a:r>
          </a:p>
          <a:p>
            <a:r>
              <a:rPr lang="en-US" dirty="0"/>
              <a:t>Official DSD: released Jun 2019</a:t>
            </a:r>
          </a:p>
          <a:p>
            <a:r>
              <a:rPr lang="en-US" dirty="0"/>
              <a:t>Metadata exchange to be piloted from late 2019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9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>
            <a:normAutofit/>
          </a:bodyPr>
          <a:lstStyle/>
          <a:p>
            <a:r>
              <a:rPr lang="en-US" dirty="0"/>
              <a:t>SDG datasets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Global dataset compiled and published by UNSD</a:t>
            </a:r>
          </a:p>
          <a:p>
            <a:pPr lvl="1"/>
            <a:r>
              <a:rPr lang="en-US" dirty="0"/>
              <a:t>Annual reporting</a:t>
            </a:r>
          </a:p>
          <a:p>
            <a:pPr lvl="1"/>
            <a:r>
              <a:rPr lang="en-US" dirty="0"/>
              <a:t>Internationally comparable country-level data</a:t>
            </a:r>
          </a:p>
          <a:p>
            <a:pPr lvl="1"/>
            <a:r>
              <a:rPr lang="en-US" dirty="0"/>
              <a:t>Regional and global aggregates</a:t>
            </a:r>
          </a:p>
          <a:p>
            <a:r>
              <a:rPr lang="en-US" dirty="0"/>
              <a:t>Regional datasets compiled by regional agencies</a:t>
            </a:r>
          </a:p>
          <a:p>
            <a:pPr lvl="1"/>
            <a:r>
              <a:rPr lang="en-US" dirty="0"/>
              <a:t>Customized regional indicator sets</a:t>
            </a:r>
          </a:p>
          <a:p>
            <a:pPr lvl="1"/>
            <a:r>
              <a:rPr lang="en-US" dirty="0"/>
              <a:t>Indicators may be comparable at regional or global level</a:t>
            </a:r>
          </a:p>
          <a:p>
            <a:r>
              <a:rPr lang="en-US" dirty="0"/>
              <a:t>National datasets compiled by the countries</a:t>
            </a:r>
          </a:p>
          <a:p>
            <a:pPr lvl="1"/>
            <a:r>
              <a:rPr lang="en-US" dirty="0"/>
              <a:t>Voluntary reporting of indicator set customized based on the country’s priorities</a:t>
            </a:r>
          </a:p>
          <a:p>
            <a:pPr lvl="1"/>
            <a:r>
              <a:rPr lang="en-US" dirty="0"/>
              <a:t>Indicators do not necessarily follow global methodology</a:t>
            </a:r>
          </a:p>
          <a:p>
            <a:pPr lvl="1"/>
            <a:r>
              <a:rPr lang="en-US" dirty="0"/>
              <a:t>Emphasis on subnational data</a:t>
            </a:r>
          </a:p>
          <a:p>
            <a:pPr lvl="1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61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831"/>
            <a:ext cx="8229600" cy="1099398"/>
          </a:xfrm>
        </p:spPr>
        <p:txBody>
          <a:bodyPr/>
          <a:lstStyle/>
          <a:p>
            <a:r>
              <a:rPr lang="en-US" dirty="0"/>
              <a:t>National and International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National and international data </a:t>
            </a:r>
            <a:r>
              <a:rPr lang="en-US" b="1" dirty="0"/>
              <a:t>and metadata </a:t>
            </a:r>
            <a:r>
              <a:rPr lang="en-US" dirty="0"/>
              <a:t>will be compared and analyzed at the global SDG Platform</a:t>
            </a:r>
            <a:endParaRPr lang="en-US" b="1" dirty="0"/>
          </a:p>
          <a:p>
            <a:pPr lvl="1"/>
            <a:r>
              <a:rPr lang="en-US" dirty="0"/>
              <a:t>Greatly simplified by SDMX</a:t>
            </a:r>
          </a:p>
          <a:p>
            <a:pPr lvl="1"/>
            <a:r>
              <a:rPr lang="en-US" dirty="0"/>
              <a:t>Reasons for differences: see metadata!</a:t>
            </a:r>
          </a:p>
          <a:p>
            <a:r>
              <a:rPr lang="en-US" dirty="0"/>
              <a:t>Data exchange with 20 countries funded through the UNSD-DFID Project on SDG Monitoring</a:t>
            </a:r>
          </a:p>
          <a:p>
            <a:r>
              <a:rPr lang="en-US" dirty="0"/>
              <a:t>Additional capacity building for SDMX exchange through the DA-10 and other projects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80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CF381-DA05-4222-950D-80342CE7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460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it take to implement SDMX exchange?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B1A06-A0A9-49CD-A8DC-AE901ED4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no-cost tools greatly simplify the implementation</a:t>
            </a:r>
          </a:p>
          <a:p>
            <a:r>
              <a:rPr lang="en-US" dirty="0"/>
              <a:t>Adaptable to various scenarios</a:t>
            </a:r>
          </a:p>
          <a:p>
            <a:pPr lvl="1"/>
            <a:r>
              <a:rPr lang="en-US" dirty="0"/>
              <a:t>Existing database</a:t>
            </a:r>
          </a:p>
          <a:p>
            <a:pPr lvl="1"/>
            <a:r>
              <a:rPr lang="en-US" dirty="0"/>
              <a:t>Migration to a new database</a:t>
            </a:r>
          </a:p>
          <a:p>
            <a:pPr lvl="1"/>
            <a:r>
              <a:rPr lang="en-US" dirty="0"/>
              <a:t>No database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135D0-4509-4537-A258-93F315983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3CE761E-35FC-478D-A75E-24EAA9B56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78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911E-02D1-4852-987E-562F54353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77277-27E2-4422-AB64-E700FF4D7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 data exchange with the global SDG platform</a:t>
            </a:r>
          </a:p>
          <a:p>
            <a:pPr lvl="1"/>
            <a:r>
              <a:rPr lang="en-US" dirty="0"/>
              <a:t>Comparison between national and global indicators</a:t>
            </a:r>
          </a:p>
          <a:p>
            <a:r>
              <a:rPr lang="en-US" dirty="0"/>
              <a:t>Dissemination platforms and other tools with support for SDMX</a:t>
            </a:r>
          </a:p>
          <a:p>
            <a:pPr lvl="1"/>
            <a:r>
              <a:rPr lang="en-US" dirty="0"/>
              <a:t>Greatly reduced cost of implementation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5389B-0357-4A7A-9D0B-5F5C91FB7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BD44658-3913-4009-8AA8-E5C82FAB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826327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84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95" y="3740294"/>
            <a:ext cx="8229600" cy="2508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				</a:t>
            </a:r>
            <a:r>
              <a:rPr lang="en-US" sz="5400" dirty="0">
                <a:solidFill>
                  <a:srgbClr val="6FC9FE"/>
                </a:solidFill>
              </a:rPr>
              <a:t>THANK YOU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6FC9FE"/>
                </a:solidFill>
              </a:rPr>
              <a:t>Abdulla </a:t>
            </a:r>
            <a:r>
              <a:rPr lang="en-US" sz="1800" dirty="0" err="1">
                <a:solidFill>
                  <a:srgbClr val="6FC9FE"/>
                </a:solidFill>
              </a:rPr>
              <a:t>Gozalov</a:t>
            </a:r>
            <a:endParaRPr lang="en-US" sz="1800" dirty="0">
              <a:solidFill>
                <a:srgbClr val="6FC9FE"/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rgbClr val="6FC9FE"/>
                </a:solidFill>
              </a:rPr>
              <a:t>Email: </a:t>
            </a:r>
            <a:r>
              <a:rPr lang="en-US" sz="1800" dirty="0" err="1">
                <a:solidFill>
                  <a:srgbClr val="6FC9FE"/>
                </a:solidFill>
              </a:rPr>
              <a:t>gozalov</a:t>
            </a:r>
            <a:r>
              <a:rPr lang="en-US" sz="1800" dirty="0">
                <a:solidFill>
                  <a:srgbClr val="6FC9FE"/>
                </a:solidFill>
              </a:rPr>
              <a:t>    un.org</a:t>
            </a:r>
          </a:p>
          <a:p>
            <a:pPr marL="0" indent="0" algn="ctr">
              <a:buNone/>
            </a:pPr>
            <a:endParaRPr lang="en-US" sz="1800" dirty="0">
              <a:solidFill>
                <a:srgbClr val="6FC9FE"/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solidFill>
                  <a:srgbClr val="6FC9FE"/>
                </a:solidFill>
              </a:rPr>
              <a:t>http://unstats.un.org/sdgs/</a:t>
            </a:r>
          </a:p>
          <a:p>
            <a:pPr marL="0" indent="0">
              <a:buNone/>
            </a:pPr>
            <a:endParaRPr lang="en-US" sz="5400" dirty="0">
              <a:solidFill>
                <a:srgbClr val="6FC9F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3" y="2022620"/>
            <a:ext cx="8994524" cy="135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9C67-AF3F-A045-8095-7988E21D7029}" type="slidenum">
              <a:rPr lang="en-US" smtClean="0"/>
              <a:t>12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139" y="5029678"/>
            <a:ext cx="228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69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CE9CB7B05C164D8080449E5E0CE91F" ma:contentTypeVersion="8" ma:contentTypeDescription="Create a new document." ma:contentTypeScope="" ma:versionID="0263c7d69dfe7a55b2e0a33ab40bf426">
  <xsd:schema xmlns:xsd="http://www.w3.org/2001/XMLSchema" xmlns:xs="http://www.w3.org/2001/XMLSchema" xmlns:p="http://schemas.microsoft.com/office/2006/metadata/properties" xmlns:ns3="331bc5fa-37a0-4eaf-92e6-e8f500860589" targetNamespace="http://schemas.microsoft.com/office/2006/metadata/properties" ma:root="true" ma:fieldsID="8061df5c449924624a99375dd1492efe" ns3:_="">
    <xsd:import namespace="331bc5fa-37a0-4eaf-92e6-e8f5008605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1bc5fa-37a0-4eaf-92e6-e8f5008605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E640E3-797E-4F15-9B4B-9FB55D53DB3F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331bc5fa-37a0-4eaf-92e6-e8f50086058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EBEB575-4B98-4A8E-97CB-B47C3B5553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1bc5fa-37a0-4eaf-92e6-e8f5008605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74146E-3533-43C9-ACA9-3F6AADBBED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SDMX for Sustainable Development Goals Indicators: The Way Forward</vt:lpstr>
      <vt:lpstr>Sustainable Development Goals</vt:lpstr>
      <vt:lpstr>SDMX-SDGs Working Group</vt:lpstr>
      <vt:lpstr>SDMX-SDGs: Objectives</vt:lpstr>
      <vt:lpstr>Challenges</vt:lpstr>
      <vt:lpstr>Opportunities</vt:lpstr>
      <vt:lpstr>SDMX-SDGs: Timeline</vt:lpstr>
      <vt:lpstr>SDG datasets</vt:lpstr>
      <vt:lpstr>National and International Data</vt:lpstr>
      <vt:lpstr>What does it take to implement SDMX exchange?</vt:lpstr>
      <vt:lpstr>What then?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2017-03-08T21:27:32Z</dcterms:created>
  <dcterms:modified xsi:type="dcterms:W3CDTF">2019-09-10T16:29:25Z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0x0101002ACE9CB7B05C164D8080449E5E0CE91F</vt:lpwstr>
  </property>
</Properties>
</file>