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notesMasterIdLst>
    <p:notesMasterId r:id="rId24"/>
  </p:notesMasterIdLst>
  <p:sldIdLst>
    <p:sldId id="256" r:id="rId5"/>
    <p:sldId id="257" r:id="rId6"/>
    <p:sldId id="258" r:id="rId7"/>
    <p:sldId id="261" r:id="rId8"/>
    <p:sldId id="260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2" r:id="rId19"/>
    <p:sldId id="271" r:id="rId20"/>
    <p:sldId id="275" r:id="rId21"/>
    <p:sldId id="274" r:id="rId22"/>
    <p:sldId id="273" r:id="rId23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C93033-E2C1-404B-A1A3-0343740550C6}" v="5" dt="2019-09-11T21:42:13.8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648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ulla Gozalov" userId="a2de045a-68a6-4d03-ba6d-31275eda1754" providerId="ADAL" clId="{8D23491A-C3A2-4867-8EBE-3DEB35E781DA}"/>
    <pc:docChg chg="undo custSel modSld">
      <pc:chgData name="Abdulla Gozalov" userId="a2de045a-68a6-4d03-ba6d-31275eda1754" providerId="ADAL" clId="{8D23491A-C3A2-4867-8EBE-3DEB35E781DA}" dt="2019-09-11T21:42:44.260" v="186" actId="14100"/>
      <pc:docMkLst>
        <pc:docMk/>
      </pc:docMkLst>
      <pc:sldChg chg="modSp">
        <pc:chgData name="Abdulla Gozalov" userId="a2de045a-68a6-4d03-ba6d-31275eda1754" providerId="ADAL" clId="{8D23491A-C3A2-4867-8EBE-3DEB35E781DA}" dt="2019-09-11T21:26:03.693" v="21" actId="113"/>
        <pc:sldMkLst>
          <pc:docMk/>
          <pc:sldMk cId="1198259931" sldId="258"/>
        </pc:sldMkLst>
        <pc:spChg chg="mod">
          <ac:chgData name="Abdulla Gozalov" userId="a2de045a-68a6-4d03-ba6d-31275eda1754" providerId="ADAL" clId="{8D23491A-C3A2-4867-8EBE-3DEB35E781DA}" dt="2019-09-11T21:26:03.693" v="21" actId="113"/>
          <ac:spMkLst>
            <pc:docMk/>
            <pc:sldMk cId="1198259931" sldId="258"/>
            <ac:spMk id="3" creationId="{3EDB774C-74D7-444F-B15D-197B3F216386}"/>
          </ac:spMkLst>
        </pc:spChg>
      </pc:sldChg>
      <pc:sldChg chg="modSp">
        <pc:chgData name="Abdulla Gozalov" userId="a2de045a-68a6-4d03-ba6d-31275eda1754" providerId="ADAL" clId="{8D23491A-C3A2-4867-8EBE-3DEB35E781DA}" dt="2019-09-11T21:26:52.825" v="51" actId="1076"/>
        <pc:sldMkLst>
          <pc:docMk/>
          <pc:sldMk cId="2176968731" sldId="263"/>
        </pc:sldMkLst>
        <pc:spChg chg="mod">
          <ac:chgData name="Abdulla Gozalov" userId="a2de045a-68a6-4d03-ba6d-31275eda1754" providerId="ADAL" clId="{8D23491A-C3A2-4867-8EBE-3DEB35E781DA}" dt="2019-09-11T21:26:52.825" v="51" actId="1076"/>
          <ac:spMkLst>
            <pc:docMk/>
            <pc:sldMk cId="2176968731" sldId="263"/>
            <ac:spMk id="2" creationId="{F68333DE-C36D-43D4-B992-DD52FDF3CDC1}"/>
          </ac:spMkLst>
        </pc:spChg>
      </pc:sldChg>
      <pc:sldChg chg="addSp delSp modSp delAnim">
        <pc:chgData name="Abdulla Gozalov" userId="a2de045a-68a6-4d03-ba6d-31275eda1754" providerId="ADAL" clId="{8D23491A-C3A2-4867-8EBE-3DEB35E781DA}" dt="2019-09-11T21:42:44.260" v="186" actId="14100"/>
        <pc:sldMkLst>
          <pc:docMk/>
          <pc:sldMk cId="992252353" sldId="266"/>
        </pc:sldMkLst>
        <pc:spChg chg="mod ord">
          <ac:chgData name="Abdulla Gozalov" userId="a2de045a-68a6-4d03-ba6d-31275eda1754" providerId="ADAL" clId="{8D23491A-C3A2-4867-8EBE-3DEB35E781DA}" dt="2019-09-11T21:42:44.260" v="186" actId="14100"/>
          <ac:spMkLst>
            <pc:docMk/>
            <pc:sldMk cId="992252353" sldId="266"/>
            <ac:spMk id="5" creationId="{8016D028-781E-4A63-BA7B-29C8855D74CD}"/>
          </ac:spMkLst>
        </pc:spChg>
        <pc:picChg chg="del">
          <ac:chgData name="Abdulla Gozalov" userId="a2de045a-68a6-4d03-ba6d-31275eda1754" providerId="ADAL" clId="{8D23491A-C3A2-4867-8EBE-3DEB35E781DA}" dt="2019-09-11T21:40:47.631" v="169" actId="478"/>
          <ac:picMkLst>
            <pc:docMk/>
            <pc:sldMk cId="992252353" sldId="266"/>
            <ac:picMk id="4" creationId="{92408FA0-EED2-4D04-B481-9EFDEF3AF722}"/>
          </ac:picMkLst>
        </pc:picChg>
        <pc:picChg chg="add del">
          <ac:chgData name="Abdulla Gozalov" userId="a2de045a-68a6-4d03-ba6d-31275eda1754" providerId="ADAL" clId="{8D23491A-C3A2-4867-8EBE-3DEB35E781DA}" dt="2019-09-11T21:40:51.242" v="171"/>
          <ac:picMkLst>
            <pc:docMk/>
            <pc:sldMk cId="992252353" sldId="266"/>
            <ac:picMk id="6" creationId="{394CCF18-2F4E-4D87-A885-374C526A87DB}"/>
          </ac:picMkLst>
        </pc:picChg>
        <pc:picChg chg="add mod">
          <ac:chgData name="Abdulla Gozalov" userId="a2de045a-68a6-4d03-ba6d-31275eda1754" providerId="ADAL" clId="{8D23491A-C3A2-4867-8EBE-3DEB35E781DA}" dt="2019-09-11T21:42:29.404" v="179" actId="1076"/>
          <ac:picMkLst>
            <pc:docMk/>
            <pc:sldMk cId="992252353" sldId="266"/>
            <ac:picMk id="7" creationId="{3144D066-2747-42AF-8858-70AA0EE9F519}"/>
          </ac:picMkLst>
        </pc:picChg>
      </pc:sldChg>
      <pc:sldChg chg="addSp delSp modSp delAnim">
        <pc:chgData name="Abdulla Gozalov" userId="a2de045a-68a6-4d03-ba6d-31275eda1754" providerId="ADAL" clId="{8D23491A-C3A2-4867-8EBE-3DEB35E781DA}" dt="2019-09-11T21:36:15.228" v="157" actId="14100"/>
        <pc:sldMkLst>
          <pc:docMk/>
          <pc:sldMk cId="4103935351" sldId="267"/>
        </pc:sldMkLst>
        <pc:spChg chg="mod ord">
          <ac:chgData name="Abdulla Gozalov" userId="a2de045a-68a6-4d03-ba6d-31275eda1754" providerId="ADAL" clId="{8D23491A-C3A2-4867-8EBE-3DEB35E781DA}" dt="2019-09-11T21:36:15.228" v="157" actId="14100"/>
          <ac:spMkLst>
            <pc:docMk/>
            <pc:sldMk cId="4103935351" sldId="267"/>
            <ac:spMk id="5" creationId="{6064BE17-B71B-469F-87A8-7218E2CC4D4C}"/>
          </ac:spMkLst>
        </pc:spChg>
        <pc:picChg chg="del">
          <ac:chgData name="Abdulla Gozalov" userId="a2de045a-68a6-4d03-ba6d-31275eda1754" providerId="ADAL" clId="{8D23491A-C3A2-4867-8EBE-3DEB35E781DA}" dt="2019-09-11T21:29:26.767" v="137" actId="478"/>
          <ac:picMkLst>
            <pc:docMk/>
            <pc:sldMk cId="4103935351" sldId="267"/>
            <ac:picMk id="4" creationId="{C10A6B5C-3DAE-4232-ADAB-EF4D4BAA26E1}"/>
          </ac:picMkLst>
        </pc:picChg>
        <pc:picChg chg="add mod">
          <ac:chgData name="Abdulla Gozalov" userId="a2de045a-68a6-4d03-ba6d-31275eda1754" providerId="ADAL" clId="{8D23491A-C3A2-4867-8EBE-3DEB35E781DA}" dt="2019-09-11T21:36:05.341" v="156" actId="1076"/>
          <ac:picMkLst>
            <pc:docMk/>
            <pc:sldMk cId="4103935351" sldId="267"/>
            <ac:picMk id="6" creationId="{B6A6C90A-2F4E-4504-AB50-71CBCF187516}"/>
          </ac:picMkLst>
        </pc:picChg>
      </pc:sldChg>
      <pc:sldChg chg="addSp delSp modSp delAnim">
        <pc:chgData name="Abdulla Gozalov" userId="a2de045a-68a6-4d03-ba6d-31275eda1754" providerId="ADAL" clId="{8D23491A-C3A2-4867-8EBE-3DEB35E781DA}" dt="2019-09-11T21:37:01.891" v="168" actId="14100"/>
        <pc:sldMkLst>
          <pc:docMk/>
          <pc:sldMk cId="1980318629" sldId="268"/>
        </pc:sldMkLst>
        <pc:spChg chg="mod ord">
          <ac:chgData name="Abdulla Gozalov" userId="a2de045a-68a6-4d03-ba6d-31275eda1754" providerId="ADAL" clId="{8D23491A-C3A2-4867-8EBE-3DEB35E781DA}" dt="2019-09-11T21:37:01.891" v="168" actId="14100"/>
          <ac:spMkLst>
            <pc:docMk/>
            <pc:sldMk cId="1980318629" sldId="268"/>
            <ac:spMk id="5" creationId="{15BECAB3-79A5-47FA-8191-C533A090EEA8}"/>
          </ac:spMkLst>
        </pc:spChg>
        <pc:picChg chg="del">
          <ac:chgData name="Abdulla Gozalov" userId="a2de045a-68a6-4d03-ba6d-31275eda1754" providerId="ADAL" clId="{8D23491A-C3A2-4867-8EBE-3DEB35E781DA}" dt="2019-09-11T21:36:34.996" v="158" actId="478"/>
          <ac:picMkLst>
            <pc:docMk/>
            <pc:sldMk cId="1980318629" sldId="268"/>
            <ac:picMk id="4" creationId="{0ADA40FB-26FA-4015-B248-AFB4F4620E8E}"/>
          </ac:picMkLst>
        </pc:picChg>
        <pc:picChg chg="add mod">
          <ac:chgData name="Abdulla Gozalov" userId="a2de045a-68a6-4d03-ba6d-31275eda1754" providerId="ADAL" clId="{8D23491A-C3A2-4867-8EBE-3DEB35E781DA}" dt="2019-09-11T21:36:48.284" v="163" actId="1076"/>
          <ac:picMkLst>
            <pc:docMk/>
            <pc:sldMk cId="1980318629" sldId="268"/>
            <ac:picMk id="6" creationId="{9079FA0A-AAA1-4A91-A0E2-6786D261625C}"/>
          </ac:picMkLst>
        </pc:picChg>
      </pc:sldChg>
      <pc:sldChg chg="modSp">
        <pc:chgData name="Abdulla Gozalov" userId="a2de045a-68a6-4d03-ba6d-31275eda1754" providerId="ADAL" clId="{8D23491A-C3A2-4867-8EBE-3DEB35E781DA}" dt="2019-09-11T21:28:52.100" v="136" actId="20577"/>
        <pc:sldMkLst>
          <pc:docMk/>
          <pc:sldMk cId="1017451361" sldId="269"/>
        </pc:sldMkLst>
        <pc:spChg chg="mod">
          <ac:chgData name="Abdulla Gozalov" userId="a2de045a-68a6-4d03-ba6d-31275eda1754" providerId="ADAL" clId="{8D23491A-C3A2-4867-8EBE-3DEB35E781DA}" dt="2019-09-11T21:28:52.100" v="136" actId="20577"/>
          <ac:spMkLst>
            <pc:docMk/>
            <pc:sldMk cId="1017451361" sldId="269"/>
            <ac:spMk id="3" creationId="{5F245544-0207-4C64-93DD-1E7226A06BA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6332B-62AF-4F82-AE27-03559B17519D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3CDEF4-C952-47B4-8C1D-A769BFFE0F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81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CDEF4-C952-47B4-8C1D-A769BFFE0F9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741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CDEF4-C952-47B4-8C1D-A769BFFE0F9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06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EAFC21-EF47-41CC-BF57-61E5CA95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99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EAFC21-EF47-41CC-BF57-61E5CA95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903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EAFC21-EF47-41CC-BF57-61E5CA95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31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1" y="1976439"/>
            <a:ext cx="5232400" cy="4414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1251" y="1976439"/>
            <a:ext cx="5232400" cy="4414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EAFC21-EF47-41CC-BF57-61E5CA95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07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EAFC21-EF47-41CC-BF57-61E5CA95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817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EAFC21-EF47-41CC-BF57-61E5CA95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87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69388" y="6539237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93EAFC21-EF47-41CC-BF57-61E5CA95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507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36136" y="6539237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93EAFC21-EF47-41CC-BF57-61E5CA95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238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435868" y="6559380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93EAFC21-EF47-41CC-BF57-61E5CA95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92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2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458036" y="6551067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93EAFC21-EF47-41CC-BF57-61E5CA95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255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651" y="1198563"/>
            <a:ext cx="7806267" cy="519271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413696" y="6526128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93EAFC21-EF47-41CC-BF57-61E5CA95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1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6233" y="1198564"/>
            <a:ext cx="1066800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2009775"/>
            <a:ext cx="10668000" cy="441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pic>
        <p:nvPicPr>
          <p:cNvPr id="1028" name="Picture 11" descr="UNSD_second_banner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21920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fld id="{93EAFC21-EF47-41CC-BF57-61E5CA95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178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00000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00000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00000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000000"/>
          </a:solidFill>
          <a:latin typeface="Verdana" pitchFamily="34" charset="0"/>
        </a:defRPr>
      </a:lvl9pPr>
    </p:titleStyle>
    <p:bodyStyle>
      <a:lvl1pPr marL="469900" indent="-469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1" fontAlgn="base" hangingPunct="1">
        <a:spcBef>
          <a:spcPct val="20000"/>
        </a:spcBef>
        <a:spcAft>
          <a:spcPct val="0"/>
        </a:spcAft>
        <a:buClr>
          <a:srgbClr val="FF0101"/>
        </a:buClr>
        <a:buFont typeface="Arial" charset="0"/>
        <a:buChar char="•"/>
        <a:defRPr sz="2000">
          <a:solidFill>
            <a:schemeClr val="tx1"/>
          </a:solidFill>
          <a:latin typeface="+mn-lt"/>
        </a:defRPr>
      </a:lvl2pPr>
      <a:lvl3pPr marL="1304925" indent="-3952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4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3pPr>
      <a:lvl4pPr marL="1693863" indent="-3873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93913" indent="-398463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c.europa.eu/eurostat/web/sdmx-infospace/sdmx-it-tools/sdmx-converter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5775CAF-F5E1-4A34-8DAB-464333AD62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3600" dirty="0"/>
              <a:t>SDMX Converter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83384D4-3A1C-4E80-8B99-CBC38FA036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Abdulla Gozalov, UNSD</a:t>
            </a:r>
          </a:p>
        </p:txBody>
      </p:sp>
    </p:spTree>
    <p:extLst>
      <p:ext uri="{BB962C8B-B14F-4D97-AF65-F5344CB8AC3E}">
        <p14:creationId xmlns:p14="http://schemas.microsoft.com/office/powerpoint/2010/main" val="2825507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9AC7EA2-CF7F-4509-B192-F17C05E30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SDMX Converter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823F575-64FA-4F57-8243-853BE67F6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Software developed by Eurostat</a:t>
            </a:r>
          </a:p>
          <a:p>
            <a:r>
              <a:rPr lang="en-US" dirty="0"/>
              <a:t>Can be used to convert data from a variety of format into SDMX and vice versa</a:t>
            </a:r>
          </a:p>
          <a:p>
            <a:r>
              <a:rPr lang="en-US" dirty="0"/>
              <a:t>Supports CSV, Excel, DSPL, and others</a:t>
            </a:r>
          </a:p>
          <a:p>
            <a:r>
              <a:rPr lang="en-US" dirty="0"/>
              <a:t>Can be used to transform….</a:t>
            </a:r>
          </a:p>
          <a:p>
            <a:pPr lvl="1"/>
            <a:r>
              <a:rPr lang="en-US" dirty="0"/>
              <a:t>Non-SDMX data to SDMX</a:t>
            </a:r>
          </a:p>
          <a:p>
            <a:pPr lvl="1"/>
            <a:r>
              <a:rPr lang="en-US" dirty="0"/>
              <a:t>SDMX to non-SDMX</a:t>
            </a:r>
          </a:p>
          <a:p>
            <a:pPr lvl="1"/>
            <a:r>
              <a:rPr lang="en-US" dirty="0"/>
              <a:t>SDMX format to another SDMX format</a:t>
            </a:r>
          </a:p>
        </p:txBody>
      </p:sp>
    </p:spTree>
    <p:extLst>
      <p:ext uri="{BB962C8B-B14F-4D97-AF65-F5344CB8AC3E}">
        <p14:creationId xmlns:p14="http://schemas.microsoft.com/office/powerpoint/2010/main" val="503668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4B7E37C-89BB-47F6-998F-B736E927B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SDMX Converter: Applications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EDB774C-74D7-444F-B15D-197B3F216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009775"/>
            <a:ext cx="10668000" cy="4414838"/>
          </a:xfrm>
        </p:spPr>
        <p:txBody>
          <a:bodyPr/>
          <a:lstStyle/>
          <a:p>
            <a:r>
              <a:rPr lang="en-US" dirty="0"/>
              <a:t>SDMX Converter is available as</a:t>
            </a:r>
          </a:p>
          <a:p>
            <a:pPr lvl="1"/>
            <a:r>
              <a:rPr lang="en-US" dirty="0"/>
              <a:t>Desktop application with a Graphical User Interface</a:t>
            </a:r>
          </a:p>
          <a:p>
            <a:pPr lvl="1"/>
            <a:r>
              <a:rPr lang="en-US" dirty="0"/>
              <a:t>Command-line application</a:t>
            </a:r>
          </a:p>
          <a:p>
            <a:pPr lvl="1"/>
            <a:r>
              <a:rPr lang="en-US" dirty="0"/>
              <a:t>Web service</a:t>
            </a:r>
          </a:p>
          <a:p>
            <a:pPr lvl="1"/>
            <a:r>
              <a:rPr lang="en-US" dirty="0"/>
              <a:t>Java library</a:t>
            </a:r>
          </a:p>
          <a:p>
            <a:pPr lvl="1"/>
            <a:r>
              <a:rPr lang="en-US" b="1" dirty="0"/>
              <a:t>NEW:</a:t>
            </a:r>
            <a:r>
              <a:rPr lang="en-US" dirty="0"/>
              <a:t> Web application</a:t>
            </a:r>
          </a:p>
          <a:p>
            <a:r>
              <a:rPr lang="en-US" dirty="0"/>
              <a:t>Download from </a:t>
            </a:r>
            <a:r>
              <a:rPr lang="en-US" dirty="0">
                <a:hlinkClick r:id="rId2"/>
              </a:rPr>
              <a:t>https://ec.europa.eu/eurostat/web/sdmx-infospace/sdmx-it-tools/sdmx-converter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259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8F7DDF-297B-4692-8D9C-C4C3A9108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Converting data to SDMX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39B20591-FB68-4462-9ACB-06734CDB07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60458" y="2070487"/>
            <a:ext cx="780936" cy="9449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CF75AE8-81F3-4469-ABA9-0A5FFA578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83" y="3606049"/>
            <a:ext cx="989703" cy="9897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B16F9DD-2BE1-40F4-A85E-CB06AF78CC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1437" y="3510271"/>
            <a:ext cx="989703" cy="1085481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7A64AF8F-6489-4F35-98D8-54A6FA457186}"/>
              </a:ext>
            </a:extLst>
          </p:cNvPr>
          <p:cNvCxnSpPr>
            <a:cxnSpLocks/>
          </p:cNvCxnSpPr>
          <p:nvPr/>
        </p:nvCxnSpPr>
        <p:spPr bwMode="auto">
          <a:xfrm>
            <a:off x="1966300" y="3042705"/>
            <a:ext cx="468142" cy="67435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="" xmlns:a16="http://schemas.microsoft.com/office/drawing/2014/main" id="{3C8B9964-B205-41DA-AFF3-5A04CBAAAA78}"/>
              </a:ext>
            </a:extLst>
          </p:cNvPr>
          <p:cNvCxnSpPr>
            <a:cxnSpLocks/>
          </p:cNvCxnSpPr>
          <p:nvPr/>
        </p:nvCxnSpPr>
        <p:spPr bwMode="auto">
          <a:xfrm>
            <a:off x="1414586" y="4100900"/>
            <a:ext cx="868380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="" xmlns:a16="http://schemas.microsoft.com/office/drawing/2014/main" id="{17ED06DE-7970-40E4-B64A-262802FC6E81}"/>
              </a:ext>
            </a:extLst>
          </p:cNvPr>
          <p:cNvCxnSpPr>
            <a:cxnSpLocks/>
          </p:cNvCxnSpPr>
          <p:nvPr/>
        </p:nvCxnSpPr>
        <p:spPr bwMode="auto">
          <a:xfrm flipV="1">
            <a:off x="1892749" y="4409989"/>
            <a:ext cx="492240" cy="680614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801706CB-1D10-46C1-A996-324329476A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0458" y="5132482"/>
            <a:ext cx="846772" cy="1008062"/>
          </a:xfrm>
          <a:prstGeom prst="rect">
            <a:avLst/>
          </a:prstGeom>
        </p:spPr>
      </p:pic>
      <p:sp>
        <p:nvSpPr>
          <p:cNvPr id="28" name="Arrow: Right 27">
            <a:extLst>
              <a:ext uri="{FF2B5EF4-FFF2-40B4-BE49-F238E27FC236}">
                <a16:creationId xmlns="" xmlns:a16="http://schemas.microsoft.com/office/drawing/2014/main" id="{43BC79C1-E4C7-49DF-833A-3A32C9E40D69}"/>
              </a:ext>
            </a:extLst>
          </p:cNvPr>
          <p:cNvSpPr/>
          <p:nvPr/>
        </p:nvSpPr>
        <p:spPr bwMode="auto">
          <a:xfrm>
            <a:off x="3420094" y="3954483"/>
            <a:ext cx="890649" cy="455506"/>
          </a:xfrm>
          <a:prstGeom prst="rightArrow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4EEC5DC3-AB73-42FA-8615-DDAB56E6A7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9697" y="3827841"/>
            <a:ext cx="990648" cy="642937"/>
          </a:xfrm>
          <a:prstGeom prst="rect">
            <a:avLst/>
          </a:prstGeom>
        </p:spPr>
      </p:pic>
      <p:sp>
        <p:nvSpPr>
          <p:cNvPr id="31" name="Content Placeholder 2">
            <a:extLst>
              <a:ext uri="{FF2B5EF4-FFF2-40B4-BE49-F238E27FC236}">
                <a16:creationId xmlns="" xmlns:a16="http://schemas.microsoft.com/office/drawing/2014/main" id="{E8471FA3-0BFB-4614-928A-CCB92892B116}"/>
              </a:ext>
            </a:extLst>
          </p:cNvPr>
          <p:cNvSpPr txBox="1">
            <a:spLocks/>
          </p:cNvSpPr>
          <p:nvPr/>
        </p:nvSpPr>
        <p:spPr bwMode="auto">
          <a:xfrm>
            <a:off x="5676404" y="2009775"/>
            <a:ext cx="5753595" cy="441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69900" indent="-469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101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304925" indent="-3952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4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3pPr>
            <a:lvl4pPr marL="1693863" indent="-3873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93913" indent="-398463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51113" indent="-398463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3008313" indent="-398463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65513" indent="-398463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922713" indent="-398463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To transform data to SDMX using the SDMX Converter, you need</a:t>
            </a:r>
          </a:p>
          <a:p>
            <a:pPr lvl="1"/>
            <a:r>
              <a:rPr lang="en-US" kern="0" dirty="0"/>
              <a:t>Source data as CSV, DSPL, Excel, etc.</a:t>
            </a:r>
          </a:p>
          <a:p>
            <a:pPr lvl="1"/>
            <a:r>
              <a:rPr lang="en-US" kern="0" dirty="0"/>
              <a:t>A Data Structure Definition (DSD) according to which the SDMX dataset will be structured</a:t>
            </a:r>
          </a:p>
          <a:p>
            <a:pPr lvl="1"/>
            <a:r>
              <a:rPr lang="en-US" kern="0" dirty="0"/>
              <a:t>Mappings that show how the source data maps to the concepts of the Data Structure Definition</a:t>
            </a:r>
          </a:p>
          <a:p>
            <a:pPr lvl="1"/>
            <a:r>
              <a:rPr lang="en-US" dirty="0"/>
              <a:t>As always in setting up SDMX exchange, configuring mappings takes the most time and effort</a:t>
            </a:r>
          </a:p>
          <a:p>
            <a:pPr lvl="1"/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96706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486041E-E072-4923-A7B3-E02A3AB2C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SDMX Converter with Excel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5CB30B2-B1E8-4110-BB89-58CDB8758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and mappings can be placed into the same spreadsheet</a:t>
            </a:r>
          </a:p>
          <a:p>
            <a:r>
              <a:rPr lang="en-US" dirty="0"/>
              <a:t>Additional information can be added to facilitate data entry</a:t>
            </a:r>
          </a:p>
          <a:p>
            <a:pPr lvl="1"/>
            <a:r>
              <a:rPr lang="en-US" dirty="0"/>
              <a:t>E.g. code lists for validation and display of descriptions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993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41A1B4A-563D-40C9-B110-D5B0E3797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Worksheet names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55E9070-1AA8-437A-B65C-5A4A12B5D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Worksheet named </a:t>
            </a:r>
            <a:r>
              <a:rPr lang="en-US" b="1" dirty="0"/>
              <a:t>Parameters</a:t>
            </a:r>
            <a:r>
              <a:rPr lang="en-US" dirty="0"/>
              <a:t> contains mappings</a:t>
            </a:r>
          </a:p>
          <a:p>
            <a:pPr lvl="1"/>
            <a:r>
              <a:rPr lang="en-US" dirty="0"/>
              <a:t>Only one can be used at a time</a:t>
            </a:r>
          </a:p>
          <a:p>
            <a:pPr lvl="1"/>
            <a:r>
              <a:rPr lang="en-US" dirty="0"/>
              <a:t>Shows how cells, rows, and columns map to the DSD dimensions and attributes</a:t>
            </a:r>
          </a:p>
          <a:p>
            <a:r>
              <a:rPr lang="en-US" dirty="0"/>
              <a:t>Worksheet names starting with </a:t>
            </a:r>
            <a:r>
              <a:rPr lang="en-US" b="1" dirty="0"/>
              <a:t>Val</a:t>
            </a:r>
            <a:r>
              <a:rPr lang="en-US" dirty="0"/>
              <a:t> are ignored</a:t>
            </a:r>
          </a:p>
          <a:p>
            <a:pPr lvl="1"/>
            <a:r>
              <a:rPr lang="en-US" dirty="0"/>
              <a:t>Can be used to store code lists or other ancillary information</a:t>
            </a:r>
          </a:p>
          <a:p>
            <a:r>
              <a:rPr lang="en-US" dirty="0"/>
              <a:t>All other worksheets are considered to contain data and will be processed</a:t>
            </a:r>
          </a:p>
        </p:txBody>
      </p:sp>
    </p:spTree>
    <p:extLst>
      <p:ext uri="{BB962C8B-B14F-4D97-AF65-F5344CB8AC3E}">
        <p14:creationId xmlns:p14="http://schemas.microsoft.com/office/powerpoint/2010/main" val="802596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8333DE-C36D-43D4-B992-DD52FDF3C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9524"/>
            <a:ext cx="10668000" cy="642937"/>
          </a:xfrm>
        </p:spPr>
        <p:txBody>
          <a:bodyPr/>
          <a:lstStyle/>
          <a:p>
            <a:r>
              <a:rPr lang="en-US" dirty="0"/>
              <a:t>Excel Mappings: the Parameters worksheet</a:t>
            </a: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149B300-9E6E-4595-B182-E65D45C90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015" y="2008137"/>
            <a:ext cx="7913369" cy="43664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="" xmlns:a16="http://schemas.microsoft.com/office/drawing/2014/main" id="{6B366079-B353-46ED-BF1B-084876848798}"/>
              </a:ext>
            </a:extLst>
          </p:cNvPr>
          <p:cNvSpPr/>
          <p:nvPr/>
        </p:nvSpPr>
        <p:spPr bwMode="auto">
          <a:xfrm>
            <a:off x="2121541" y="2951564"/>
            <a:ext cx="1603718" cy="302456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DB7719FD-E477-466F-9872-E9641C9FA70E}"/>
              </a:ext>
            </a:extLst>
          </p:cNvPr>
          <p:cNvSpPr/>
          <p:nvPr/>
        </p:nvSpPr>
        <p:spPr bwMode="auto">
          <a:xfrm>
            <a:off x="2121541" y="3420656"/>
            <a:ext cx="1603718" cy="302456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40822140-F58A-4153-BA4A-06322809A843}"/>
              </a:ext>
            </a:extLst>
          </p:cNvPr>
          <p:cNvSpPr/>
          <p:nvPr/>
        </p:nvSpPr>
        <p:spPr bwMode="auto">
          <a:xfrm>
            <a:off x="2171114" y="4587722"/>
            <a:ext cx="1603718" cy="302456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DB6EB0B-731C-43C9-8EFC-6C7490F077ED}"/>
              </a:ext>
            </a:extLst>
          </p:cNvPr>
          <p:cNvSpPr txBox="1"/>
          <p:nvPr/>
        </p:nvSpPr>
        <p:spPr>
          <a:xfrm>
            <a:off x="302333" y="2760600"/>
            <a:ext cx="1125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highlight>
                  <a:srgbClr val="FFFF00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Concept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DDAF7FA8-1CBE-422B-9AF1-DA6C7A58D9CC}"/>
              </a:ext>
            </a:extLst>
          </p:cNvPr>
          <p:cNvCxnSpPr>
            <a:cxnSpLocks/>
          </p:cNvCxnSpPr>
          <p:nvPr/>
        </p:nvCxnSpPr>
        <p:spPr bwMode="auto">
          <a:xfrm>
            <a:off x="1494300" y="2945767"/>
            <a:ext cx="627241" cy="51829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="" xmlns:a16="http://schemas.microsoft.com/office/drawing/2014/main" id="{6E267116-EA69-45F3-A4B0-F00DC2880210}"/>
              </a:ext>
            </a:extLst>
          </p:cNvPr>
          <p:cNvCxnSpPr>
            <a:cxnSpLocks/>
          </p:cNvCxnSpPr>
          <p:nvPr/>
        </p:nvCxnSpPr>
        <p:spPr bwMode="auto">
          <a:xfrm>
            <a:off x="1494300" y="2938968"/>
            <a:ext cx="627241" cy="490032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="" xmlns:a16="http://schemas.microsoft.com/office/drawing/2014/main" id="{7ED82560-985B-440A-B259-5023BDDE4747}"/>
              </a:ext>
            </a:extLst>
          </p:cNvPr>
          <p:cNvCxnSpPr>
            <a:cxnSpLocks/>
          </p:cNvCxnSpPr>
          <p:nvPr/>
        </p:nvCxnSpPr>
        <p:spPr bwMode="auto">
          <a:xfrm>
            <a:off x="1494300" y="2951564"/>
            <a:ext cx="850316" cy="1636158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23" name="Oval 22">
            <a:extLst>
              <a:ext uri="{FF2B5EF4-FFF2-40B4-BE49-F238E27FC236}">
                <a16:creationId xmlns="" xmlns:a16="http://schemas.microsoft.com/office/drawing/2014/main" id="{2E31B096-B68A-4492-8F75-AB8A34073E32}"/>
              </a:ext>
            </a:extLst>
          </p:cNvPr>
          <p:cNvSpPr/>
          <p:nvPr/>
        </p:nvSpPr>
        <p:spPr bwMode="auto">
          <a:xfrm>
            <a:off x="4374168" y="5554208"/>
            <a:ext cx="837395" cy="241392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="" xmlns:a16="http://schemas.microsoft.com/office/drawing/2014/main" id="{D51A3B92-95BD-4FD6-9CFB-CD92E2544622}"/>
              </a:ext>
            </a:extLst>
          </p:cNvPr>
          <p:cNvSpPr/>
          <p:nvPr/>
        </p:nvSpPr>
        <p:spPr bwMode="auto">
          <a:xfrm>
            <a:off x="4387747" y="6014925"/>
            <a:ext cx="837395" cy="241392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4A60703B-8B16-4800-84F7-41ECF19EB7B3}"/>
              </a:ext>
            </a:extLst>
          </p:cNvPr>
          <p:cNvSpPr txBox="1"/>
          <p:nvPr/>
        </p:nvSpPr>
        <p:spPr>
          <a:xfrm>
            <a:off x="302333" y="5531330"/>
            <a:ext cx="1125629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Concept</a:t>
            </a:r>
          </a:p>
          <a:p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Role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="" xmlns:a16="http://schemas.microsoft.com/office/drawing/2014/main" id="{A40E3187-B86B-4B1D-BDF7-EED11E0B0777}"/>
              </a:ext>
            </a:extLst>
          </p:cNvPr>
          <p:cNvCxnSpPr>
            <a:cxnSpLocks/>
            <a:stCxn id="27" idx="3"/>
          </p:cNvCxnSpPr>
          <p:nvPr/>
        </p:nvCxnSpPr>
        <p:spPr bwMode="auto">
          <a:xfrm flipV="1">
            <a:off x="1427962" y="5674904"/>
            <a:ext cx="2921937" cy="179592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31" name="Straight Arrow Connector 30">
            <a:extLst>
              <a:ext uri="{FF2B5EF4-FFF2-40B4-BE49-F238E27FC236}">
                <a16:creationId xmlns="" xmlns:a16="http://schemas.microsoft.com/office/drawing/2014/main" id="{AC89431F-9412-45F3-A0C8-5EDAFCC5B26D}"/>
              </a:ext>
            </a:extLst>
          </p:cNvPr>
          <p:cNvCxnSpPr>
            <a:stCxn id="27" idx="3"/>
          </p:cNvCxnSpPr>
          <p:nvPr/>
        </p:nvCxnSpPr>
        <p:spPr bwMode="auto">
          <a:xfrm>
            <a:off x="1427962" y="5854496"/>
            <a:ext cx="2959785" cy="278235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C992B778-46B8-4E7D-B084-1E8DA4682FAB}"/>
              </a:ext>
            </a:extLst>
          </p:cNvPr>
          <p:cNvSpPr txBox="1"/>
          <p:nvPr/>
        </p:nvSpPr>
        <p:spPr>
          <a:xfrm>
            <a:off x="3512924" y="1472169"/>
            <a:ext cx="174964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Mapping type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90390EAB-9854-4E4D-B8C3-57B5B58409FB}"/>
              </a:ext>
            </a:extLst>
          </p:cNvPr>
          <p:cNvSpPr/>
          <p:nvPr/>
        </p:nvSpPr>
        <p:spPr bwMode="auto">
          <a:xfrm>
            <a:off x="5080543" y="2510930"/>
            <a:ext cx="837395" cy="241392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="" xmlns:a16="http://schemas.microsoft.com/office/drawing/2014/main" id="{A095B0CE-ACBD-428D-9814-F471F1C69FCD}"/>
              </a:ext>
            </a:extLst>
          </p:cNvPr>
          <p:cNvSpPr/>
          <p:nvPr/>
        </p:nvSpPr>
        <p:spPr bwMode="auto">
          <a:xfrm>
            <a:off x="5042794" y="2971647"/>
            <a:ext cx="837395" cy="241392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="" xmlns:a16="http://schemas.microsoft.com/office/drawing/2014/main" id="{B43A1F12-60AE-4E0F-9E56-3F4B19EB1503}"/>
              </a:ext>
            </a:extLst>
          </p:cNvPr>
          <p:cNvCxnSpPr>
            <a:cxnSpLocks/>
            <a:stCxn id="32" idx="2"/>
          </p:cNvCxnSpPr>
          <p:nvPr/>
        </p:nvCxnSpPr>
        <p:spPr bwMode="auto">
          <a:xfrm>
            <a:off x="4387747" y="1841501"/>
            <a:ext cx="837395" cy="651359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38" name="Straight Arrow Connector 37">
            <a:extLst>
              <a:ext uri="{FF2B5EF4-FFF2-40B4-BE49-F238E27FC236}">
                <a16:creationId xmlns="" xmlns:a16="http://schemas.microsoft.com/office/drawing/2014/main" id="{230087D0-63B1-4985-BA01-E7B1A7890D68}"/>
              </a:ext>
            </a:extLst>
          </p:cNvPr>
          <p:cNvCxnSpPr>
            <a:stCxn id="32" idx="2"/>
            <a:endCxn id="34" idx="1"/>
          </p:cNvCxnSpPr>
          <p:nvPr/>
        </p:nvCxnSpPr>
        <p:spPr bwMode="auto">
          <a:xfrm>
            <a:off x="4387747" y="1841501"/>
            <a:ext cx="777681" cy="1165497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6DED37FD-5E82-464A-91CF-C3A7F872208F}"/>
              </a:ext>
            </a:extLst>
          </p:cNvPr>
          <p:cNvSpPr txBox="1"/>
          <p:nvPr/>
        </p:nvSpPr>
        <p:spPr>
          <a:xfrm>
            <a:off x="7485522" y="4006671"/>
            <a:ext cx="210134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Position or value</a:t>
            </a:r>
          </a:p>
        </p:txBody>
      </p:sp>
      <p:sp>
        <p:nvSpPr>
          <p:cNvPr id="40" name="Oval 39">
            <a:extLst>
              <a:ext uri="{FF2B5EF4-FFF2-40B4-BE49-F238E27FC236}">
                <a16:creationId xmlns="" xmlns:a16="http://schemas.microsoft.com/office/drawing/2014/main" id="{E4F82E7D-C4C7-4C18-89AA-3113DC03E0D2}"/>
              </a:ext>
            </a:extLst>
          </p:cNvPr>
          <p:cNvSpPr/>
          <p:nvPr/>
        </p:nvSpPr>
        <p:spPr bwMode="auto">
          <a:xfrm>
            <a:off x="6073684" y="2740179"/>
            <a:ext cx="837395" cy="241392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F569B5C7-2551-421F-9636-695F23204B37}"/>
              </a:ext>
            </a:extLst>
          </p:cNvPr>
          <p:cNvSpPr/>
          <p:nvPr/>
        </p:nvSpPr>
        <p:spPr bwMode="auto">
          <a:xfrm>
            <a:off x="6360437" y="4134611"/>
            <a:ext cx="837395" cy="241392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="" xmlns:a16="http://schemas.microsoft.com/office/drawing/2014/main" id="{52621F61-07D4-4F3B-BBAB-2F834D5E8B7E}"/>
              </a:ext>
            </a:extLst>
          </p:cNvPr>
          <p:cNvSpPr/>
          <p:nvPr/>
        </p:nvSpPr>
        <p:spPr bwMode="auto">
          <a:xfrm>
            <a:off x="5982035" y="5087283"/>
            <a:ext cx="837395" cy="241392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="" xmlns:a16="http://schemas.microsoft.com/office/drawing/2014/main" id="{F4D9EAA4-FC6B-4810-81C1-14412EA74D23}"/>
              </a:ext>
            </a:extLst>
          </p:cNvPr>
          <p:cNvCxnSpPr>
            <a:stCxn id="39" idx="1"/>
          </p:cNvCxnSpPr>
          <p:nvPr/>
        </p:nvCxnSpPr>
        <p:spPr bwMode="auto">
          <a:xfrm flipH="1" flipV="1">
            <a:off x="6911079" y="2938968"/>
            <a:ext cx="574443" cy="1252369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46" name="Straight Arrow Connector 45">
            <a:extLst>
              <a:ext uri="{FF2B5EF4-FFF2-40B4-BE49-F238E27FC236}">
                <a16:creationId xmlns="" xmlns:a16="http://schemas.microsoft.com/office/drawing/2014/main" id="{7FEFE411-C830-4016-AD1F-D77B5F673F91}"/>
              </a:ext>
            </a:extLst>
          </p:cNvPr>
          <p:cNvCxnSpPr/>
          <p:nvPr/>
        </p:nvCxnSpPr>
        <p:spPr bwMode="auto">
          <a:xfrm flipH="1">
            <a:off x="7242252" y="4191337"/>
            <a:ext cx="235517" cy="6397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48" name="Straight Arrow Connector 47">
            <a:extLst>
              <a:ext uri="{FF2B5EF4-FFF2-40B4-BE49-F238E27FC236}">
                <a16:creationId xmlns="" xmlns:a16="http://schemas.microsoft.com/office/drawing/2014/main" id="{053FFC57-58D6-44BA-B75E-2FD7D3F535D2}"/>
              </a:ext>
            </a:extLst>
          </p:cNvPr>
          <p:cNvCxnSpPr>
            <a:stCxn id="39" idx="1"/>
          </p:cNvCxnSpPr>
          <p:nvPr/>
        </p:nvCxnSpPr>
        <p:spPr bwMode="auto">
          <a:xfrm flipH="1">
            <a:off x="6819430" y="4191337"/>
            <a:ext cx="666092" cy="930831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49" name="Oval 48">
            <a:extLst>
              <a:ext uri="{FF2B5EF4-FFF2-40B4-BE49-F238E27FC236}">
                <a16:creationId xmlns="" xmlns:a16="http://schemas.microsoft.com/office/drawing/2014/main" id="{68945DB0-0501-441C-8FDB-71B9384ED6FD}"/>
              </a:ext>
            </a:extLst>
          </p:cNvPr>
          <p:cNvSpPr/>
          <p:nvPr/>
        </p:nvSpPr>
        <p:spPr bwMode="auto">
          <a:xfrm>
            <a:off x="8749471" y="2269538"/>
            <a:ext cx="837395" cy="241392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4F72CE95-21DD-4BB1-BEB0-6CC72C4B9A57}"/>
              </a:ext>
            </a:extLst>
          </p:cNvPr>
          <p:cNvSpPr txBox="1"/>
          <p:nvPr/>
        </p:nvSpPr>
        <p:spPr>
          <a:xfrm>
            <a:off x="10287099" y="1601654"/>
            <a:ext cx="1470274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Cell where</a:t>
            </a:r>
          </a:p>
          <a:p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data starts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="" xmlns:a16="http://schemas.microsoft.com/office/drawing/2014/main" id="{6B3193D6-5F71-43A3-8158-282C3E9DBF42}"/>
              </a:ext>
            </a:extLst>
          </p:cNvPr>
          <p:cNvCxnSpPr>
            <a:stCxn id="50" idx="1"/>
          </p:cNvCxnSpPr>
          <p:nvPr/>
        </p:nvCxnSpPr>
        <p:spPr bwMode="auto">
          <a:xfrm flipH="1">
            <a:off x="9586866" y="1924820"/>
            <a:ext cx="700233" cy="36602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53" name="Oval 52">
            <a:extLst>
              <a:ext uri="{FF2B5EF4-FFF2-40B4-BE49-F238E27FC236}">
                <a16:creationId xmlns="" xmlns:a16="http://schemas.microsoft.com/office/drawing/2014/main" id="{7970E67A-01C8-468B-9CB3-A8C93DCD6065}"/>
              </a:ext>
            </a:extLst>
          </p:cNvPr>
          <p:cNvSpPr/>
          <p:nvPr/>
        </p:nvSpPr>
        <p:spPr bwMode="auto">
          <a:xfrm>
            <a:off x="9297210" y="2519208"/>
            <a:ext cx="837395" cy="241392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B9F5C0A5-D61F-49F9-B20C-F64C54B98A87}"/>
              </a:ext>
            </a:extLst>
          </p:cNvPr>
          <p:cNvSpPr txBox="1"/>
          <p:nvPr/>
        </p:nvSpPr>
        <p:spPr>
          <a:xfrm>
            <a:off x="10134605" y="3723112"/>
            <a:ext cx="1727909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Number of</a:t>
            </a:r>
          </a:p>
          <a:p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obs. columns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="" xmlns:a16="http://schemas.microsoft.com/office/drawing/2014/main" id="{CB330714-BC74-4EFA-B08F-4B81F9EFC0C3}"/>
              </a:ext>
            </a:extLst>
          </p:cNvPr>
          <p:cNvCxnSpPr>
            <a:cxnSpLocks/>
            <a:stCxn id="54" idx="0"/>
          </p:cNvCxnSpPr>
          <p:nvPr/>
        </p:nvCxnSpPr>
        <p:spPr bwMode="auto">
          <a:xfrm flipH="1" flipV="1">
            <a:off x="9871653" y="2768878"/>
            <a:ext cx="1126907" cy="954234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61" name="Oval 60">
            <a:extLst>
              <a:ext uri="{FF2B5EF4-FFF2-40B4-BE49-F238E27FC236}">
                <a16:creationId xmlns="" xmlns:a16="http://schemas.microsoft.com/office/drawing/2014/main" id="{3004C05D-8029-4C22-B7E8-8687F354BBAA}"/>
              </a:ext>
            </a:extLst>
          </p:cNvPr>
          <p:cNvSpPr/>
          <p:nvPr/>
        </p:nvSpPr>
        <p:spPr bwMode="auto">
          <a:xfrm>
            <a:off x="5144640" y="4607353"/>
            <a:ext cx="837395" cy="241392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="" xmlns:a16="http://schemas.microsoft.com/office/drawing/2014/main" id="{81E811EE-39BE-47A0-9D0E-34EED974B5E1}"/>
              </a:ext>
            </a:extLst>
          </p:cNvPr>
          <p:cNvCxnSpPr>
            <a:stCxn id="32" idx="2"/>
            <a:endCxn id="61" idx="1"/>
          </p:cNvCxnSpPr>
          <p:nvPr/>
        </p:nvCxnSpPr>
        <p:spPr bwMode="auto">
          <a:xfrm>
            <a:off x="4387747" y="1841501"/>
            <a:ext cx="879527" cy="2801203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17696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0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23" grpId="0" animBg="1"/>
      <p:bldP spid="24" grpId="0" animBg="1"/>
      <p:bldP spid="27" grpId="0" animBg="1"/>
      <p:bldP spid="32" grpId="0" animBg="1"/>
      <p:bldP spid="33" grpId="0" animBg="1"/>
      <p:bldP spid="34" grpId="0" animBg="1"/>
      <p:bldP spid="39" grpId="0" animBg="1"/>
      <p:bldP spid="40" grpId="0" animBg="1"/>
      <p:bldP spid="41" grpId="0" animBg="1"/>
      <p:bldP spid="42" grpId="0" animBg="1"/>
      <p:bldP spid="49" grpId="0" animBg="1"/>
      <p:bldP spid="50" grpId="0" animBg="1"/>
      <p:bldP spid="53" grpId="0" animBg="1"/>
      <p:bldP spid="54" grpId="0" animBg="1"/>
      <p:bldP spid="6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9F88C8-17EB-4B2E-A767-50703D0FE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Excel mappings worksheet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7337334-1BB3-4908-9521-3136FC489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Element</a:t>
            </a:r>
            <a:r>
              <a:rPr lang="en-US" dirty="0"/>
              <a:t>: name of the DSD concept</a:t>
            </a:r>
          </a:p>
          <a:p>
            <a:r>
              <a:rPr lang="en-US" b="1" dirty="0"/>
              <a:t>Type</a:t>
            </a:r>
            <a:r>
              <a:rPr lang="en-US" dirty="0"/>
              <a:t>: role of the concept</a:t>
            </a:r>
          </a:p>
          <a:p>
            <a:pPr lvl="1"/>
            <a:r>
              <a:rPr lang="en-US" b="1" dirty="0"/>
              <a:t>DIM: </a:t>
            </a:r>
            <a:r>
              <a:rPr lang="en-US" dirty="0"/>
              <a:t>Dimension</a:t>
            </a:r>
          </a:p>
          <a:p>
            <a:pPr lvl="1"/>
            <a:r>
              <a:rPr lang="en-US" b="1" dirty="0"/>
              <a:t>ATT:</a:t>
            </a:r>
            <a:r>
              <a:rPr lang="en-US" dirty="0"/>
              <a:t> attribute</a:t>
            </a:r>
          </a:p>
          <a:p>
            <a:r>
              <a:rPr lang="en-US" b="1" dirty="0" err="1"/>
              <a:t>DataStart</a:t>
            </a:r>
            <a:r>
              <a:rPr lang="en-US" dirty="0"/>
              <a:t>: the first cell containing an observation</a:t>
            </a:r>
          </a:p>
          <a:p>
            <a:r>
              <a:rPr lang="en-US" b="1" dirty="0" err="1"/>
              <a:t>NumColumns</a:t>
            </a:r>
            <a:r>
              <a:rPr lang="en-US" dirty="0"/>
              <a:t>: number of observations per row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07164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5843D5D-8A67-49FC-A6F4-C086ADDFB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</a:t>
            </a:r>
            <a:r>
              <a:rPr lang="en-US" dirty="0" err="1"/>
              <a:t>PosType</a:t>
            </a:r>
            <a:r>
              <a:rPr lang="en-US" dirty="0"/>
              <a:t>: mapping or position 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B170FB1-C2BF-45DC-B7F6-9E66EF02C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following mapping/position types are supported:</a:t>
            </a:r>
          </a:p>
          <a:p>
            <a:pPr lvl="1"/>
            <a:r>
              <a:rPr lang="en-US" b="1" dirty="0"/>
              <a:t>CELL</a:t>
            </a:r>
            <a:endParaRPr lang="en-US" dirty="0"/>
          </a:p>
          <a:p>
            <a:pPr lvl="1"/>
            <a:r>
              <a:rPr lang="en-US" b="1" dirty="0"/>
              <a:t>ROW</a:t>
            </a:r>
          </a:p>
          <a:p>
            <a:pPr lvl="1"/>
            <a:r>
              <a:rPr lang="en-US" b="1" dirty="0"/>
              <a:t>COLUMN</a:t>
            </a:r>
            <a:endParaRPr lang="en-US" dirty="0"/>
          </a:p>
          <a:p>
            <a:pPr lvl="1"/>
            <a:r>
              <a:rPr lang="en-US" b="1" dirty="0"/>
              <a:t>FIX</a:t>
            </a:r>
            <a:endParaRPr lang="en-US" dirty="0"/>
          </a:p>
          <a:p>
            <a:pPr lvl="1"/>
            <a:r>
              <a:rPr lang="en-US" b="1" dirty="0"/>
              <a:t>OBS_LEVEL</a:t>
            </a:r>
            <a:endParaRPr lang="en-US" dirty="0"/>
          </a:p>
          <a:p>
            <a:pPr lvl="1"/>
            <a:r>
              <a:rPr lang="en-US" b="1" dirty="0"/>
              <a:t>MIXED</a:t>
            </a:r>
          </a:p>
          <a:p>
            <a:pPr lvl="1"/>
            <a:r>
              <a:rPr lang="en-US" b="1" dirty="0"/>
              <a:t>SKIP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25674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BC9D7F2-BC60-434B-B6FE-2C66943B5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type: CELL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E3C81E-94C8-4DB5-B806-2E17CC172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value for the entire worksheet is specified in the cell provided in the column </a:t>
            </a:r>
            <a:r>
              <a:rPr lang="en-US" b="1" dirty="0"/>
              <a:t>Position</a:t>
            </a:r>
          </a:p>
          <a:p>
            <a:r>
              <a:rPr lang="en-US" dirty="0"/>
              <a:t>E.g. if the spreadsheet is expected to only contain data for a single country, its code can be provided in a cell.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144D066-2747-42AF-8858-70AA0EE9F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902" y="3605412"/>
            <a:ext cx="4105434" cy="3024034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="" xmlns:a16="http://schemas.microsoft.com/office/drawing/2014/main" id="{8016D028-781E-4A63-BA7B-29C8855D74CD}"/>
              </a:ext>
            </a:extLst>
          </p:cNvPr>
          <p:cNvSpPr/>
          <p:nvPr/>
        </p:nvSpPr>
        <p:spPr bwMode="auto">
          <a:xfrm>
            <a:off x="3577903" y="6175169"/>
            <a:ext cx="2273508" cy="498763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25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A1B21D-19DC-43CA-B5EC-D99EBFC32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type: ROW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58BF76C-1C47-47D7-BBCB-EB61C1B3B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009775"/>
            <a:ext cx="10668000" cy="4414838"/>
          </a:xfrm>
        </p:spPr>
        <p:txBody>
          <a:bodyPr/>
          <a:lstStyle/>
          <a:p>
            <a:r>
              <a:rPr lang="en-US" dirty="0"/>
              <a:t>Values for the concept are stored in the row specified in </a:t>
            </a:r>
            <a:br>
              <a:rPr lang="en-US" dirty="0"/>
            </a:br>
            <a:r>
              <a:rPr lang="en-US" dirty="0"/>
              <a:t>column </a:t>
            </a:r>
            <a:r>
              <a:rPr lang="en-US" b="1" dirty="0"/>
              <a:t>Position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6A6C90A-2F4E-4504-AB50-71CBCF187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381" y="2811057"/>
            <a:ext cx="9498405" cy="374333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="" xmlns:a16="http://schemas.microsoft.com/office/drawing/2014/main" id="{6064BE17-B71B-469F-87A8-7218E2CC4D4C}"/>
              </a:ext>
            </a:extLst>
          </p:cNvPr>
          <p:cNvSpPr/>
          <p:nvPr/>
        </p:nvSpPr>
        <p:spPr bwMode="auto">
          <a:xfrm>
            <a:off x="5814951" y="4560125"/>
            <a:ext cx="5377668" cy="318545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93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F0F9DD-3940-4338-AEBE-5E5870753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Mappings type: COLUMN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7781A9E-A71B-4C28-A6EA-874B3AA55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Values for the concept are stored in the column specified in column </a:t>
            </a:r>
            <a:r>
              <a:rPr lang="en-US" b="1" dirty="0"/>
              <a:t>Position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9079FA0A-AAA1-4A91-A0E2-6786D2616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57" y="2702056"/>
            <a:ext cx="9498405" cy="374333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="" xmlns:a16="http://schemas.microsoft.com/office/drawing/2014/main" id="{15BECAB3-79A5-47FA-8191-C533A090EEA8}"/>
              </a:ext>
            </a:extLst>
          </p:cNvPr>
          <p:cNvSpPr/>
          <p:nvPr/>
        </p:nvSpPr>
        <p:spPr bwMode="auto">
          <a:xfrm>
            <a:off x="4858102" y="4738255"/>
            <a:ext cx="735176" cy="1707140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31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04C7137-C42B-40AD-8F00-88E6C769A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type: COLUMN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F245544-0207-4C64-93DD-1E7226A06B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Also used with record-based representation, when row contains one record or observation, and each column holds values for one concept.</a:t>
            </a:r>
            <a:endParaRPr lang="en-US" b="1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145CAC1-0979-49ED-85E4-53AA6B36C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240" y="3477126"/>
            <a:ext cx="8448675" cy="2047875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="" xmlns:a16="http://schemas.microsoft.com/office/drawing/2014/main" id="{FE9D0A6B-741E-4C52-83D3-2BA16B01C0F7}"/>
              </a:ext>
            </a:extLst>
          </p:cNvPr>
          <p:cNvSpPr/>
          <p:nvPr/>
        </p:nvSpPr>
        <p:spPr bwMode="auto">
          <a:xfrm>
            <a:off x="1330240" y="3477125"/>
            <a:ext cx="1082845" cy="2216149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3EEF96D5-51B6-4667-BC8F-4CB71120ADDC}"/>
              </a:ext>
            </a:extLst>
          </p:cNvPr>
          <p:cNvSpPr/>
          <p:nvPr/>
        </p:nvSpPr>
        <p:spPr bwMode="auto">
          <a:xfrm>
            <a:off x="6283240" y="3477124"/>
            <a:ext cx="1082845" cy="2216149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45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6F0528D-E8B8-4FA3-A998-24AC29F53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type: FIX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74AB30C-A390-41ED-92F6-05CBEEE34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Fixed value for the entire dataset is stored in the column </a:t>
            </a:r>
            <a:r>
              <a:rPr lang="en-US" b="1" dirty="0"/>
              <a:t>Position </a:t>
            </a:r>
            <a:r>
              <a:rPr lang="en-US" dirty="0"/>
              <a:t>and does not appear in the data spreadsheet</a:t>
            </a:r>
          </a:p>
          <a:p>
            <a:pPr lvl="1"/>
            <a:r>
              <a:rPr lang="en-US" dirty="0"/>
              <a:t>E.g. if the data is always expected to be annual, frequency can be coded for the entire spreadsheet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65DCE64-7ABA-43A4-8495-4BD96C695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455" y="4014788"/>
            <a:ext cx="8809109" cy="142348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="" xmlns:a16="http://schemas.microsoft.com/office/drawing/2014/main" id="{A0351B85-6ADC-4300-8519-C93A0EB07351}"/>
              </a:ext>
            </a:extLst>
          </p:cNvPr>
          <p:cNvSpPr/>
          <p:nvPr/>
        </p:nvSpPr>
        <p:spPr bwMode="auto">
          <a:xfrm>
            <a:off x="8039850" y="4822327"/>
            <a:ext cx="1082845" cy="615947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92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A1871-478A-4B33-8465-705DDE11B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type: MIXED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B2A66B9-C344-45F4-9AD7-3E503F0BD0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concept value is conditional</a:t>
            </a:r>
          </a:p>
          <a:p>
            <a:r>
              <a:rPr lang="en-US" dirty="0"/>
              <a:t>Can be used to provide a default value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“Use cell B3 for concept REF_AREA. If the cell is empty, use fixed value TH”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FF7DF32-B751-4FEB-BE45-B6A95FC87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167" y="2989096"/>
            <a:ext cx="8717380" cy="199068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="" xmlns:a16="http://schemas.microsoft.com/office/drawing/2014/main" id="{7B2DF7D3-EFFA-41C1-BDB1-C9276A0C9D3C}"/>
              </a:ext>
            </a:extLst>
          </p:cNvPr>
          <p:cNvSpPr/>
          <p:nvPr/>
        </p:nvSpPr>
        <p:spPr bwMode="auto">
          <a:xfrm>
            <a:off x="919914" y="4319337"/>
            <a:ext cx="9138486" cy="469231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54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984AF9C-8272-460F-A305-9512F9B2D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type: OBS_LEVEL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4F50218-B7A5-4FBA-8A1C-D6D89FF82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be used in to specify attributes attached at the observation level relative to the cell containing the observation.</a:t>
            </a:r>
          </a:p>
          <a:p>
            <a:pPr lvl="1"/>
            <a:r>
              <a:rPr lang="en-US" dirty="0"/>
              <a:t>E.g. when each row has multiple observations </a:t>
            </a:r>
            <a:r>
              <a:rPr lang="en-US" i="1" dirty="0"/>
              <a:t>and their attributes</a:t>
            </a:r>
            <a:r>
              <a:rPr lang="en-US" dirty="0"/>
              <a:t>.</a:t>
            </a:r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r>
              <a:rPr lang="en-US" dirty="0"/>
              <a:t>“For attribute OBS_STATUS, use cell that is 1 column to the right of the cell containing the observation value. If that cell is empty, use the value in cell H14.”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68EF9DC-E3E6-4F50-B977-16A23E910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329" y="3332245"/>
            <a:ext cx="7076511" cy="127584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="" xmlns:a16="http://schemas.microsoft.com/office/drawing/2014/main" id="{B87ADE4B-AB6C-4641-AB8E-111A93871EAA}"/>
              </a:ext>
            </a:extLst>
          </p:cNvPr>
          <p:cNvSpPr/>
          <p:nvPr/>
        </p:nvSpPr>
        <p:spPr bwMode="auto">
          <a:xfrm>
            <a:off x="1696453" y="3850106"/>
            <a:ext cx="7591926" cy="421106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547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931" y="3164729"/>
            <a:ext cx="8975128" cy="8381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A1871-478A-4B33-8465-705DDE11B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type: SKIP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B2A66B9-C344-45F4-9AD7-3E503F0BD0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concept value is not mapped</a:t>
            </a:r>
          </a:p>
          <a:p>
            <a:r>
              <a:rPr lang="en-US" dirty="0"/>
              <a:t>Can only be used with optional attributes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7B2DF7D3-EFFA-41C1-BDB1-C9276A0C9D3C}"/>
              </a:ext>
            </a:extLst>
          </p:cNvPr>
          <p:cNvSpPr/>
          <p:nvPr/>
        </p:nvSpPr>
        <p:spPr bwMode="auto">
          <a:xfrm>
            <a:off x="762000" y="3431287"/>
            <a:ext cx="9138486" cy="469231"/>
          </a:xfrm>
          <a:prstGeom prst="ellipse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97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Transcoding refers to code mapping, when internal codes are different from DSD codes.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With CSV and DSPL, you can configure </a:t>
            </a:r>
            <a:r>
              <a:rPr lang="en-US" dirty="0" err="1"/>
              <a:t>transcodings</a:t>
            </a:r>
            <a:r>
              <a:rPr lang="en-US" dirty="0"/>
              <a:t> in external files or specify them directly in the SDMX Converter.</a:t>
            </a:r>
          </a:p>
          <a:p>
            <a:r>
              <a:rPr lang="en-US" dirty="0"/>
              <a:t>With Excel, SDMX Converter expects to find DSD codes in the spreadsheet.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016" y="2856283"/>
            <a:ext cx="5930748" cy="1620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315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A9978E2-4E9B-4B80-A813-97E7ED771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2E6A082-DE77-44CF-B76C-2A5D9DE02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178914499"/>
      </p:ext>
    </p:extLst>
  </p:cSld>
  <p:clrMapOvr>
    <a:masterClrMapping/>
  </p:clrMapOvr>
</p:sld>
</file>

<file path=ppt/theme/theme1.xml><?xml version="1.0" encoding="utf-8"?>
<a:theme xmlns:a="http://schemas.openxmlformats.org/drawingml/2006/main" name="UNSD">
  <a:themeElements>
    <a:clrScheme name="CensusDbJan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CensusDbJa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ensusDbJan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nsusDbJan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nsusDbJan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nsusDbJan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nsusDbJan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nsusDbJan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nsusDbJan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nsusDbJan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nsusDbJan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UNSD" id="{85E5EABA-9BE1-4854-A47B-1665C9CDBBCE}" vid="{92F91367-5E47-4806-9B01-24EA34E46C6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CE9CB7B05C164D8080449E5E0CE91F" ma:contentTypeVersion="8" ma:contentTypeDescription="Create a new document." ma:contentTypeScope="" ma:versionID="0263c7d69dfe7a55b2e0a33ab40bf426">
  <xsd:schema xmlns:xsd="http://www.w3.org/2001/XMLSchema" xmlns:xs="http://www.w3.org/2001/XMLSchema" xmlns:p="http://schemas.microsoft.com/office/2006/metadata/properties" xmlns:ns3="331bc5fa-37a0-4eaf-92e6-e8f500860589" targetNamespace="http://schemas.microsoft.com/office/2006/metadata/properties" ma:root="true" ma:fieldsID="8061df5c449924624a99375dd1492efe" ns3:_="">
    <xsd:import namespace="331bc5fa-37a0-4eaf-92e6-e8f50086058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1bc5fa-37a0-4eaf-92e6-e8f5008605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4411087-5ED0-4EA3-B94E-EB40EFA658BB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331bc5fa-37a0-4eaf-92e6-e8f500860589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F44B745-4448-4E61-AE9A-22B70C1091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1bc5fa-37a0-4eaf-92e6-e8f5008605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7753068-00DF-4C20-815E-ABCE3C8340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UNSD</Template>
  <TotalTime>533</TotalTime>
  <Words>668</Words>
  <Application>Microsoft Office PowerPoint</Application>
  <PresentationFormat>Widescreen</PresentationFormat>
  <Paragraphs>126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Times New Roman</vt:lpstr>
      <vt:lpstr>Verdana</vt:lpstr>
      <vt:lpstr>Wingdings</vt:lpstr>
      <vt:lpstr>UNSD</vt:lpstr>
      <vt:lpstr>SDMX Converter</vt:lpstr>
      <vt:lpstr>SDMX Converter</vt:lpstr>
      <vt:lpstr>SDMX Converter: Applications </vt:lpstr>
      <vt:lpstr>Converting data to SDMX</vt:lpstr>
      <vt:lpstr>Using SDMX Converter with Excel</vt:lpstr>
      <vt:lpstr>Worksheet names</vt:lpstr>
      <vt:lpstr>Excel Mappings: the Parameters worksheet </vt:lpstr>
      <vt:lpstr>Excel mappings worksheet</vt:lpstr>
      <vt:lpstr>Column PosType: mapping or position type</vt:lpstr>
      <vt:lpstr>Mapping type: CELL</vt:lpstr>
      <vt:lpstr>Mapping type: ROW</vt:lpstr>
      <vt:lpstr>Mappings type: COLUMN</vt:lpstr>
      <vt:lpstr>Mapping type: COLUMN (2)</vt:lpstr>
      <vt:lpstr>Mapping type: FIX</vt:lpstr>
      <vt:lpstr>Mapping type: MIXED</vt:lpstr>
      <vt:lpstr>Mapping type: OBS_LEVEL</vt:lpstr>
      <vt:lpstr>Mapping type: SKIP</vt:lpstr>
      <vt:lpstr>Transcoding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SDMX Converter</dc:title>
  <dc:creator>Abdulla Gozalov</dc:creator>
  <cp:lastModifiedBy>Fernando Morente</cp:lastModifiedBy>
  <cp:revision>49</cp:revision>
  <dcterms:created xsi:type="dcterms:W3CDTF">2018-11-29T23:22:27Z</dcterms:created>
  <dcterms:modified xsi:type="dcterms:W3CDTF">2019-09-23T09:06:33Z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0x0101002ACE9CB7B05C164D8080449E5E0CE91F</vt:lpwstr>
  </property>
</Properties>
</file>